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7"/>
  </p:notesMasterIdLst>
  <p:sldIdLst>
    <p:sldId id="256" r:id="rId2"/>
    <p:sldId id="257" r:id="rId3"/>
    <p:sldId id="258" r:id="rId4"/>
    <p:sldId id="259" r:id="rId5"/>
    <p:sldId id="260" r:id="rId6"/>
    <p:sldId id="274" r:id="rId7"/>
    <p:sldId id="275" r:id="rId8"/>
    <p:sldId id="261" r:id="rId9"/>
    <p:sldId id="262" r:id="rId10"/>
    <p:sldId id="263" r:id="rId11"/>
    <p:sldId id="276" r:id="rId12"/>
    <p:sldId id="264" r:id="rId13"/>
    <p:sldId id="277" r:id="rId14"/>
    <p:sldId id="265" r:id="rId15"/>
    <p:sldId id="278" r:id="rId16"/>
    <p:sldId id="266" r:id="rId17"/>
    <p:sldId id="279" r:id="rId18"/>
    <p:sldId id="267" r:id="rId19"/>
    <p:sldId id="268" r:id="rId20"/>
    <p:sldId id="280" r:id="rId21"/>
    <p:sldId id="269" r:id="rId22"/>
    <p:sldId id="270" r:id="rId23"/>
    <p:sldId id="271" r:id="rId24"/>
    <p:sldId id="272"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8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24" autoAdjust="0"/>
  </p:normalViewPr>
  <p:slideViewPr>
    <p:cSldViewPr>
      <p:cViewPr varScale="1">
        <p:scale>
          <a:sx n="68" d="100"/>
          <a:sy n="68" d="100"/>
        </p:scale>
        <p:origin x="1434" y="72"/>
      </p:cViewPr>
      <p:guideLst>
        <p:guide orient="horz" pos="2160"/>
        <p:guide pos="2880"/>
      </p:guideLst>
    </p:cSldViewPr>
  </p:slideViewPr>
  <p:outlineViewPr>
    <p:cViewPr>
      <p:scale>
        <a:sx n="33" d="100"/>
        <a:sy n="33" d="100"/>
      </p:scale>
      <p:origin x="0" y="41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B8AC1-3977-4014-BAEF-B1D31423D560}" type="datetimeFigureOut">
              <a:rPr lang="en-US" smtClean="0"/>
              <a:pPr/>
              <a:t>5/19/2020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9B08F-97D4-400F-8472-5A5F7A93CE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A95DDB1-2933-434C-BDD3-E8E0B47EF48F}" type="datetimeFigureOut">
              <a:rPr lang="en-US" smtClean="0"/>
              <a:pPr/>
              <a:t>5/19/2020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3AF7F0-F042-416E-9A09-73EAA552E4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5DDB1-2933-434C-BDD3-E8E0B47EF48F}"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5DDB1-2933-434C-BDD3-E8E0B47EF48F}"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5DDB1-2933-434C-BDD3-E8E0B47EF48F}"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95DDB1-2933-434C-BDD3-E8E0B47EF48F}"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F7F0-F042-416E-9A09-73EAA552E4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95DDB1-2933-434C-BDD3-E8E0B47EF48F}"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95DDB1-2933-434C-BDD3-E8E0B47EF48F}"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A95DDB1-2933-434C-BDD3-E8E0B47EF48F}" type="datetimeFigureOut">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DDB1-2933-434C-BDD3-E8E0B47EF48F}"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95DDB1-2933-434C-BDD3-E8E0B47EF48F}"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AF7F0-F042-416E-9A09-73EAA552E4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A95DDB1-2933-434C-BDD3-E8E0B47EF48F}"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F3AF7F0-F042-416E-9A09-73EAA552E45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95DDB1-2933-434C-BDD3-E8E0B47EF48F}" type="datetimeFigureOut">
              <a:rPr lang="en-US" smtClean="0"/>
              <a:pPr/>
              <a:t>5/19/2020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3AF7F0-F042-416E-9A09-73EAA552E45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133599"/>
          </a:xfrm>
        </p:spPr>
        <p:txBody>
          <a:bodyPr>
            <a:normAutofit/>
          </a:bodyPr>
          <a:lstStyle/>
          <a:p>
            <a:br>
              <a:rPr lang="en-US" sz="6000" b="1" dirty="0">
                <a:solidFill>
                  <a:srgbClr val="7030A0"/>
                </a:solidFill>
                <a:latin typeface="Times New Roman" pitchFamily="18" charset="0"/>
                <a:cs typeface="Times New Roman" pitchFamily="18" charset="0"/>
              </a:rPr>
            </a:br>
            <a:r>
              <a:rPr lang="en-US" sz="6000" b="1" dirty="0">
                <a:solidFill>
                  <a:srgbClr val="FF0066"/>
                </a:solidFill>
                <a:latin typeface="Times New Roman" pitchFamily="18" charset="0"/>
                <a:cs typeface="Times New Roman" pitchFamily="18" charset="0"/>
              </a:rPr>
              <a:t>TYPES OF WARD</a:t>
            </a:r>
          </a:p>
        </p:txBody>
      </p:sp>
      <p:sp>
        <p:nvSpPr>
          <p:cNvPr id="3" name="Subtitle 2"/>
          <p:cNvSpPr>
            <a:spLocks noGrp="1"/>
          </p:cNvSpPr>
          <p:nvPr>
            <p:ph type="subTitle" idx="1"/>
          </p:nvPr>
        </p:nvSpPr>
        <p:spPr>
          <a:xfrm>
            <a:off x="533400" y="1981200"/>
            <a:ext cx="8305800" cy="2999936"/>
          </a:xfrm>
        </p:spPr>
        <p:txBody>
          <a:bodyPr/>
          <a:lstStyle/>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304800"/>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pPr>
              <a:buFont typeface="Wingdings" pitchFamily="2" charset="2"/>
              <a:buChar char="Ø"/>
            </a:pPr>
            <a:r>
              <a:rPr lang="en-US" dirty="0">
                <a:latin typeface="Times New Roman" pitchFamily="18" charset="0"/>
                <a:cs typeface="Times New Roman" pitchFamily="18" charset="0"/>
              </a:rPr>
              <a:t> Related to community</a:t>
            </a:r>
          </a:p>
          <a:p>
            <a:pPr>
              <a:buFont typeface="Wingdings" pitchFamily="2" charset="2"/>
              <a:buChar char="Ø"/>
            </a:pPr>
            <a:r>
              <a:rPr lang="en-US" dirty="0">
                <a:latin typeface="Times New Roman" pitchFamily="18" charset="0"/>
                <a:cs typeface="Times New Roman" pitchFamily="18" charset="0"/>
              </a:rPr>
              <a:t> Related to service</a:t>
            </a:r>
          </a:p>
          <a:p>
            <a:pPr>
              <a:buFont typeface="Wingdings" pitchFamily="2" charset="2"/>
              <a:buChar char="Ø"/>
            </a:pPr>
            <a:r>
              <a:rPr lang="en-US" dirty="0">
                <a:latin typeface="Times New Roman" pitchFamily="18" charset="0"/>
                <a:cs typeface="Times New Roman" pitchFamily="18" charset="0"/>
              </a:rPr>
              <a:t> Related to resources</a:t>
            </a:r>
          </a:p>
          <a:p>
            <a:pPr>
              <a:buNone/>
            </a:pPr>
            <a:r>
              <a:rPr lang="en-US" dirty="0">
                <a:latin typeface="Times New Roman" pitchFamily="18" charset="0"/>
                <a:cs typeface="Times New Roman" pitchFamily="18" charset="0"/>
              </a:rPr>
              <a:t>     Essential features of some of the specific wards are discussed below:</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EMERGENCY WARD</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endParaRPr lang="en-US" dirty="0">
              <a:latin typeface="Times New Roman" pitchFamily="18" charset="0"/>
              <a:cs typeface="Times New Roman" pitchFamily="18" charset="0"/>
            </a:endParaRPr>
          </a:p>
        </p:txBody>
      </p:sp>
      <p:pic>
        <p:nvPicPr>
          <p:cNvPr id="5" name="Picture Placeholder 4" descr="Emergency_Ward.jpg"/>
          <p:cNvPicPr>
            <a:picLocks noGrp="1" noChangeAspect="1"/>
          </p:cNvPicPr>
          <p:nvPr>
            <p:ph type="pic" idx="1"/>
          </p:nvPr>
        </p:nvPicPr>
        <p:blipFill>
          <a:blip r:embed="rId2"/>
          <a:srcRect l="10958" r="10958"/>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EMERGENCY WARD</a:t>
            </a:r>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    		Services with trained manpower, equipment and supplies are available round the clock to provide immediate medical, surgical or psychiatric care to acutely ill, severely injured, intoxicated and poisoned patients.  Round the-clock availability of specialists concerned with small OT, side lab and X-rays, cardiac monitor and  resuscitation kit is ensured.  In such wards, there is an average of 8 hours of nursing per patient per day.  A patient-nurse ratio of 1:1 is maintained.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INTENSIVE CARE UNIT</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endParaRPr lang="en-US" dirty="0">
              <a:latin typeface="Times New Roman" pitchFamily="18" charset="0"/>
              <a:cs typeface="Times New Roman" pitchFamily="18" charset="0"/>
            </a:endParaRPr>
          </a:p>
        </p:txBody>
      </p:sp>
      <p:pic>
        <p:nvPicPr>
          <p:cNvPr id="5" name="Picture Placeholder 4" descr="Hospital_ICU_Ward.jpg"/>
          <p:cNvPicPr>
            <a:picLocks noGrp="1" noChangeAspect="1"/>
          </p:cNvPicPr>
          <p:nvPr>
            <p:ph type="pic" idx="1"/>
          </p:nvPr>
        </p:nvPicPr>
        <p:blipFill>
          <a:blip r:embed="rId2"/>
          <a:srcRect l="10761" r="10761"/>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a:latin typeface="Times New Roman" pitchFamily="18" charset="0"/>
                <a:cs typeface="Times New Roman" pitchFamily="18" charset="0"/>
              </a:rPr>
              <a:t>INTENSIVE CARE UNIT</a:t>
            </a:r>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dirty="0">
                <a:latin typeface="Times New Roman" pitchFamily="18" charset="0"/>
                <a:cs typeface="Times New Roman" pitchFamily="18" charset="0"/>
              </a:rPr>
              <a:t>			Well-equipped life-saving services with necessary trained staff are provided round the clock for the acutely sick cases.  Availability of resuscitation kit, respirator, side lab, X-rays and cardiac monitor, etc., is ensured.  All specialists are available round the clock.  In such wards, there is an average of 6-8 hours of nursing per patient per day.  A patient-nurse ratio of 1:1 is maintained.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INTENSIVE CORONARY CARE UNIT</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endParaRPr lang="en-US" dirty="0">
              <a:latin typeface="Times New Roman" pitchFamily="18" charset="0"/>
              <a:cs typeface="Times New Roman" pitchFamily="18" charset="0"/>
            </a:endParaRPr>
          </a:p>
        </p:txBody>
      </p:sp>
      <p:pic>
        <p:nvPicPr>
          <p:cNvPr id="5" name="Picture Placeholder 4" descr="coronary-care-unit-500x500.jpg"/>
          <p:cNvPicPr>
            <a:picLocks noGrp="1" noChangeAspect="1"/>
          </p:cNvPicPr>
          <p:nvPr>
            <p:ph type="pic" idx="1"/>
          </p:nvPr>
        </p:nvPicPr>
        <p:blipFill>
          <a:blip r:embed="rId2"/>
          <a:srcRect l="20628" r="20628"/>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b="1" dirty="0">
                <a:latin typeface="Times New Roman" pitchFamily="18" charset="0"/>
                <a:cs typeface="Times New Roman" pitchFamily="18" charset="0"/>
              </a:rPr>
              <a:t>INTENSIVE CORONARY CARE UNIT</a:t>
            </a:r>
          </a:p>
        </p:txBody>
      </p:sp>
      <p:sp>
        <p:nvSpPr>
          <p:cNvPr id="3" name="Content Placeholder 2"/>
          <p:cNvSpPr>
            <a:spLocks noGrp="1"/>
          </p:cNvSpPr>
          <p:nvPr>
            <p:ph idx="1"/>
          </p:nvPr>
        </p:nvSpPr>
        <p:spPr>
          <a:xfrm>
            <a:off x="457200" y="2514600"/>
            <a:ext cx="8229600" cy="3611563"/>
          </a:xfrm>
        </p:spPr>
        <p:txBody>
          <a:bodyPr>
            <a:normAutofit/>
          </a:bodyPr>
          <a:lstStyle/>
          <a:p>
            <a:pPr>
              <a:buNone/>
            </a:pPr>
            <a:r>
              <a:rPr lang="en-US" dirty="0">
                <a:latin typeface="Times New Roman" pitchFamily="18" charset="0"/>
                <a:cs typeface="Times New Roman" pitchFamily="18" charset="0"/>
              </a:rPr>
              <a:t>    		This ward takes round the clock care of cardiac patients who are acutely ill with the help of trained cardiologist and staff with all </a:t>
            </a:r>
            <a:r>
              <a:rPr lang="en-US" dirty="0" err="1">
                <a:latin typeface="Times New Roman" pitchFamily="18" charset="0"/>
                <a:cs typeface="Times New Roman" pitchFamily="18" charset="0"/>
              </a:rPr>
              <a:t>cardic</a:t>
            </a:r>
            <a:r>
              <a:rPr lang="en-US" dirty="0">
                <a:latin typeface="Times New Roman" pitchFamily="18" charset="0"/>
                <a:cs typeface="Times New Roman" pitchFamily="18" charset="0"/>
              </a:rPr>
              <a:t> equipment and equipment for investigation.  In such wards, there is an average of 8-10  hours of nursing per patient per day.  A patient-nurse ratio 1:1 is maintained.  The moment a patient is out of a danger, he/she is shifted to a general ward.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NURSERY WARD</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endParaRPr lang="en-US" dirty="0">
              <a:latin typeface="Times New Roman" pitchFamily="18" charset="0"/>
              <a:cs typeface="Times New Roman" pitchFamily="18" charset="0"/>
            </a:endParaRPr>
          </a:p>
        </p:txBody>
      </p:sp>
      <p:pic>
        <p:nvPicPr>
          <p:cNvPr id="5" name="Picture Placeholder 4" descr="F101027AS69-e1460229072937.jpg"/>
          <p:cNvPicPr>
            <a:picLocks noGrp="1" noChangeAspect="1"/>
          </p:cNvPicPr>
          <p:nvPr>
            <p:ph type="pic" idx="1"/>
          </p:nvPr>
        </p:nvPicPr>
        <p:blipFill>
          <a:blip r:embed="rId2"/>
          <a:srcRect l="16962" r="16962"/>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b="1" dirty="0">
                <a:latin typeface="Times New Roman" pitchFamily="18" charset="0"/>
                <a:cs typeface="Times New Roman" pitchFamily="18" charset="0"/>
              </a:rPr>
              <a:t>NURSERY</a:t>
            </a:r>
          </a:p>
        </p:txBody>
      </p:sp>
      <p:sp>
        <p:nvSpPr>
          <p:cNvPr id="3" name="Content Placeholder 2"/>
          <p:cNvSpPr>
            <a:spLocks noGrp="1"/>
          </p:cNvSpPr>
          <p:nvPr>
            <p:ph idx="1"/>
          </p:nvPr>
        </p:nvSpPr>
        <p:spPr>
          <a:xfrm>
            <a:off x="457200" y="2286000"/>
            <a:ext cx="8229600" cy="3840163"/>
          </a:xfrm>
        </p:spPr>
        <p:txBody>
          <a:bodyPr/>
          <a:lstStyle/>
          <a:p>
            <a:pPr>
              <a:buNone/>
            </a:pPr>
            <a:r>
              <a:rPr lang="en-US" dirty="0">
                <a:latin typeface="Times New Roman" pitchFamily="18" charset="0"/>
                <a:cs typeface="Times New Roman" pitchFamily="18" charset="0"/>
              </a:rPr>
              <a:t>    		This ward is meant for newborn children and is  usually near to the obstetrics ward.  Efficient care is provided to newborns by trained neonatologists/pediatricians, trained staff. It is a completely aseptic place with aseptic working conditions as in an operating theatre.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fontScale="90000"/>
          </a:bodyPr>
          <a:lstStyle/>
          <a:p>
            <a:r>
              <a:rPr lang="en-US" b="1" dirty="0">
                <a:latin typeface="Times New Roman" pitchFamily="18" charset="0"/>
                <a:cs typeface="Times New Roman" pitchFamily="18" charset="0"/>
              </a:rPr>
              <a:t>SPECIAL SEPTIC NURSERY</a:t>
            </a:r>
          </a:p>
        </p:txBody>
      </p:sp>
      <p:sp>
        <p:nvSpPr>
          <p:cNvPr id="3" name="Content Placeholder 2"/>
          <p:cNvSpPr>
            <a:spLocks noGrp="1"/>
          </p:cNvSpPr>
          <p:nvPr>
            <p:ph idx="1"/>
          </p:nvPr>
        </p:nvSpPr>
        <p:spPr>
          <a:xfrm>
            <a:off x="457200" y="2286000"/>
            <a:ext cx="8229600" cy="3840163"/>
          </a:xfrm>
        </p:spPr>
        <p:txBody>
          <a:bodyPr/>
          <a:lstStyle/>
          <a:p>
            <a:pPr>
              <a:buNone/>
            </a:pPr>
            <a:r>
              <a:rPr lang="en-US" dirty="0">
                <a:latin typeface="Times New Roman" pitchFamily="18" charset="0"/>
                <a:cs typeface="Times New Roman" pitchFamily="18" charset="0"/>
              </a:rPr>
              <a:t>    		This is maintained for infection newborns and children born outside the hospital.  Room temperature and humidity of the ward are maintained at 24C and 78%respectively.  A nurse-child ratio of 1:3 is maintained and the time spent per child per day is about 5 hours.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b="1" dirty="0">
                <a:latin typeface="Times New Roman" pitchFamily="18" charset="0"/>
                <a:cs typeface="Times New Roman" pitchFamily="18" charset="0"/>
              </a:rPr>
              <a:t>DEFINITION OF WARD</a:t>
            </a:r>
          </a:p>
        </p:txBody>
      </p:sp>
      <p:sp>
        <p:nvSpPr>
          <p:cNvPr id="3" name="Content Placeholder 2"/>
          <p:cNvSpPr>
            <a:spLocks noGrp="1"/>
          </p:cNvSpPr>
          <p:nvPr>
            <p:ph idx="1"/>
          </p:nvPr>
        </p:nvSpPr>
        <p:spPr>
          <a:xfrm>
            <a:off x="457200" y="2133600"/>
            <a:ext cx="8229600" cy="3992563"/>
          </a:xfrm>
        </p:spPr>
        <p:txBody>
          <a:bodyPr>
            <a:normAutofit lnSpcReduction="10000"/>
          </a:bodyPr>
          <a:lstStyle/>
          <a:p>
            <a:pPr>
              <a:buNone/>
            </a:pPr>
            <a:r>
              <a:rPr lang="en-US" dirty="0"/>
              <a:t>			</a:t>
            </a:r>
            <a:r>
              <a:rPr lang="en-US" dirty="0">
                <a:latin typeface="Times New Roman" pitchFamily="18" charset="0"/>
                <a:cs typeface="Times New Roman" pitchFamily="18" charset="0"/>
              </a:rPr>
              <a:t>Ward management can be defined as the optimal utilization of the ward resources to produce maximum output, namely, care and comfort of patients.</a:t>
            </a:r>
          </a:p>
          <a:p>
            <a:pPr>
              <a:buNone/>
            </a:pPr>
            <a:r>
              <a:rPr lang="en-US" dirty="0">
                <a:latin typeface="Times New Roman" pitchFamily="18" charset="0"/>
                <a:cs typeface="Times New Roman" pitchFamily="18" charset="0"/>
              </a:rPr>
              <a:t>			A ward can be conceptualized as a system whose internal environment has ample interaction with the external environment.  The internal environment of the ward comprises its physical facilities, e.g., beds, medical equipment, drugs and side laboratories for common investigations and the human resources-the doctors, nurses, ward boys and other paramedical personnel.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BURNS WARD</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p>
          <a:p>
            <a:endParaRPr lang="en-US" dirty="0"/>
          </a:p>
        </p:txBody>
      </p:sp>
      <p:pic>
        <p:nvPicPr>
          <p:cNvPr id="5" name="Picture Placeholder 4" descr="2017_7$largeimg24_Monday_2017_005358241.jpg"/>
          <p:cNvPicPr>
            <a:picLocks noGrp="1" noChangeAspect="1"/>
          </p:cNvPicPr>
          <p:nvPr>
            <p:ph type="pic" idx="1"/>
          </p:nvPr>
        </p:nvPicPr>
        <p:blipFill>
          <a:blip r:embed="rId2"/>
          <a:srcRect l="9947" r="9947"/>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b="1">
                <a:latin typeface="Times New Roman" pitchFamily="18" charset="0"/>
                <a:cs typeface="Times New Roman" pitchFamily="18" charset="0"/>
              </a:rPr>
              <a:t>BURNS WARD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229600" cy="4068763"/>
          </a:xfrm>
        </p:spPr>
        <p:txBody>
          <a:bodyPr/>
          <a:lstStyle/>
          <a:p>
            <a:pPr>
              <a:buNone/>
            </a:pPr>
            <a:r>
              <a:rPr lang="en-US">
                <a:latin typeface="Times New Roman" pitchFamily="18" charset="0"/>
                <a:cs typeface="Times New Roman" pitchFamily="18" charset="0"/>
              </a:rPr>
              <a:t>   			This type of ward is a specialized ward for all cases of burns, providing services through specially trained doctors and staff with complete aseptic conditions and latest equipments for resuscitation, medication and surgery.  This ward is kept away from infectious wards.</a:t>
            </a:r>
            <a:endParaRPr lang="en-US" dirty="0">
              <a:latin typeface="Times New Roman" pitchFamily="18" charset="0"/>
              <a:cs typeface="Times New Roman"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b="1" dirty="0">
                <a:latin typeface="Times New Roman" pitchFamily="18" charset="0"/>
                <a:cs typeface="Times New Roman" pitchFamily="18" charset="0"/>
              </a:rPr>
              <a:t>POSTOPERATIVE WARD</a:t>
            </a:r>
          </a:p>
        </p:txBody>
      </p:sp>
      <p:sp>
        <p:nvSpPr>
          <p:cNvPr id="3" name="Content Placeholder 2"/>
          <p:cNvSpPr>
            <a:spLocks noGrp="1"/>
          </p:cNvSpPr>
          <p:nvPr>
            <p:ph idx="1"/>
          </p:nvPr>
        </p:nvSpPr>
        <p:spPr>
          <a:xfrm>
            <a:off x="457200" y="2590800"/>
            <a:ext cx="8229600" cy="3535363"/>
          </a:xfrm>
        </p:spPr>
        <p:txBody>
          <a:bodyPr/>
          <a:lstStyle/>
          <a:p>
            <a:pPr>
              <a:buNone/>
            </a:pPr>
            <a:r>
              <a:rPr lang="en-US" dirty="0">
                <a:latin typeface="Times New Roman" pitchFamily="18" charset="0"/>
                <a:cs typeface="Times New Roman" pitchFamily="18" charset="0"/>
              </a:rPr>
              <a:t>    		This is a special ward to keep all case after surgery till they are fit to move about and stitches are removed.  No infected cases are kept around them so that postoperative infections do not develop.</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a:bodyPr>
          <a:lstStyle/>
          <a:p>
            <a:r>
              <a:rPr lang="en-US" b="1" dirty="0">
                <a:latin typeface="Times New Roman" pitchFamily="18" charset="0"/>
                <a:cs typeface="Times New Roman" pitchFamily="18" charset="0"/>
              </a:rPr>
              <a:t>POSTNATAL WARD</a:t>
            </a:r>
          </a:p>
        </p:txBody>
      </p:sp>
      <p:sp>
        <p:nvSpPr>
          <p:cNvPr id="3" name="Content Placeholder 2"/>
          <p:cNvSpPr>
            <a:spLocks noGrp="1"/>
          </p:cNvSpPr>
          <p:nvPr>
            <p:ph idx="1"/>
          </p:nvPr>
        </p:nvSpPr>
        <p:spPr>
          <a:xfrm>
            <a:off x="457200" y="2743200"/>
            <a:ext cx="8229600" cy="3382963"/>
          </a:xfrm>
        </p:spPr>
        <p:txBody>
          <a:bodyPr/>
          <a:lstStyle/>
          <a:p>
            <a:pPr>
              <a:buNone/>
            </a:pPr>
            <a:r>
              <a:rPr lang="en-US" dirty="0">
                <a:latin typeface="Times New Roman" pitchFamily="18" charset="0"/>
                <a:cs typeface="Times New Roman" pitchFamily="18" charset="0"/>
              </a:rPr>
              <a:t>   			This is a special ward to keep all cases after delivery to prevent infection to the mother from other general patients.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447800"/>
          </a:xfrm>
        </p:spPr>
        <p:txBody>
          <a:bodyPr>
            <a:normAutofit fontScale="90000"/>
          </a:bodyPr>
          <a:lstStyle/>
          <a:p>
            <a:r>
              <a:rPr lang="en-US" b="1" dirty="0">
                <a:latin typeface="Times New Roman" pitchFamily="18" charset="0"/>
                <a:cs typeface="Times New Roman" pitchFamily="18" charset="0"/>
              </a:rPr>
              <a:t>UNITS WITH SPECIALIST NURSING, TREATMENT AND EQUIPMENT</a:t>
            </a:r>
          </a:p>
        </p:txBody>
      </p:sp>
      <p:sp>
        <p:nvSpPr>
          <p:cNvPr id="3" name="Content Placeholder 2"/>
          <p:cNvSpPr>
            <a:spLocks noGrp="1"/>
          </p:cNvSpPr>
          <p:nvPr>
            <p:ph idx="1"/>
          </p:nvPr>
        </p:nvSpPr>
        <p:spPr>
          <a:xfrm>
            <a:off x="457200" y="3505200"/>
            <a:ext cx="8229600" cy="2057401"/>
          </a:xfrm>
        </p:spPr>
        <p:txBody>
          <a:bodyPr/>
          <a:lstStyle/>
          <a:p>
            <a:pPr>
              <a:buNone/>
            </a:pPr>
            <a:r>
              <a:rPr lang="en-US" dirty="0">
                <a:latin typeface="Times New Roman" pitchFamily="18" charset="0"/>
                <a:cs typeface="Times New Roman" pitchFamily="18" charset="0"/>
              </a:rPr>
              <a:t>   			Wards like burns ward, transplant ward are functioning usually at national or regional centers where particular services skills are concentrated.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2743200"/>
          </a:xfrm>
        </p:spPr>
        <p:txBody>
          <a:bodyPr>
            <a:prstTxWarp prst="textArchDown">
              <a:avLst/>
            </a:prstTxWarp>
            <a:normAutofit/>
            <a:scene3d>
              <a:camera prst="perspectiveFront"/>
              <a:lightRig rig="freezing" dir="t">
                <a:rot lat="0" lon="0" rev="5640000"/>
              </a:lightRig>
            </a:scene3d>
            <a:sp3d extrusionH="57150" prstMaterial="flat">
              <a:bevelT w="38100" h="38100"/>
              <a:contourClr>
                <a:schemeClr val="tx2"/>
              </a:contourClr>
            </a:sp3d>
          </a:bodyPr>
          <a:lstStyle/>
          <a:p>
            <a:r>
              <a:rPr lang="en-US" sz="8000" b="1" dirty="0">
                <a:solidFill>
                  <a:srgbClr val="008080"/>
                </a:solidFill>
                <a:effectLst>
                  <a:glow rad="101600">
                    <a:schemeClr val="accent1">
                      <a:satMod val="175000"/>
                      <a:alpha val="40000"/>
                    </a:schemeClr>
                  </a:glow>
                </a:effectLst>
              </a:rPr>
              <a:t>       THANK YOU</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b="1" dirty="0">
                <a:latin typeface="Times New Roman" pitchFamily="18" charset="0"/>
                <a:cs typeface="Times New Roman" pitchFamily="18" charset="0"/>
              </a:rPr>
              <a:t>FUNCTIONS OF A WARD</a:t>
            </a:r>
          </a:p>
        </p:txBody>
      </p:sp>
      <p:sp>
        <p:nvSpPr>
          <p:cNvPr id="3" name="Content Placeholder 2"/>
          <p:cNvSpPr>
            <a:spLocks noGrp="1"/>
          </p:cNvSpPr>
          <p:nvPr>
            <p:ph idx="1"/>
          </p:nvPr>
        </p:nvSpPr>
        <p:spPr>
          <a:xfrm>
            <a:off x="457200" y="2057400"/>
            <a:ext cx="8229600" cy="4068763"/>
          </a:xfrm>
        </p:spPr>
        <p:txBody>
          <a:bodyPr>
            <a:normAutofit fontScale="92500"/>
          </a:bodyPr>
          <a:lstStyle/>
          <a:p>
            <a:pPr>
              <a:buNone/>
            </a:pPr>
            <a:r>
              <a:rPr lang="en-US" dirty="0">
                <a:latin typeface="Times New Roman" pitchFamily="18" charset="0"/>
                <a:cs typeface="Times New Roman" pitchFamily="18" charset="0"/>
              </a:rPr>
              <a:t>   			The prime function of the in-patient area is to provide accommodation for the patient, when their dependence on the others is of a high order.  The functions broadly are: </a:t>
            </a:r>
          </a:p>
          <a:p>
            <a:pPr>
              <a:buFont typeface="Wingdings" pitchFamily="2" charset="2"/>
              <a:buChar char="v"/>
            </a:pPr>
            <a:r>
              <a:rPr lang="en-US" dirty="0">
                <a:latin typeface="Times New Roman" pitchFamily="18" charset="0"/>
                <a:cs typeface="Times New Roman" pitchFamily="18" charset="0"/>
              </a:rPr>
              <a:t> Maintenance of normal body activities for which the ward functions as substitute for home and provides comfort to the patient.</a:t>
            </a:r>
          </a:p>
          <a:p>
            <a:pPr>
              <a:buFont typeface="Wingdings" pitchFamily="2" charset="2"/>
              <a:buChar char="v"/>
            </a:pPr>
            <a:r>
              <a:rPr lang="en-US" dirty="0">
                <a:latin typeface="Times New Roman" pitchFamily="18" charset="0"/>
                <a:cs typeface="Times New Roman" pitchFamily="18" charset="0"/>
              </a:rPr>
              <a:t> Examination, diagnosis, investigation and treatment of a patient and depending on his clinical diagnosis,  managing his drug treatment, as well as making provision for all other stores, e.g., linen, food etc., required for the patient care.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buFont typeface="Wingdings" pitchFamily="2" charset="2"/>
              <a:buChar char="v"/>
            </a:pPr>
            <a:r>
              <a:rPr lang="en-US" dirty="0">
                <a:latin typeface="Times New Roman" pitchFamily="18" charset="0"/>
                <a:cs typeface="Times New Roman" pitchFamily="18" charset="0"/>
              </a:rPr>
              <a:t> Helping patients to recover from the illness, physically, emotionally and mentally as well as socially and help them to adjust to their rehabilitation.</a:t>
            </a:r>
          </a:p>
          <a:p>
            <a:pPr>
              <a:buFont typeface="Wingdings" pitchFamily="2" charset="2"/>
              <a:buChar char="v"/>
            </a:pPr>
            <a:r>
              <a:rPr lang="en-US" dirty="0">
                <a:latin typeface="Times New Roman" pitchFamily="18" charset="0"/>
                <a:cs typeface="Times New Roman" pitchFamily="18" charset="0"/>
              </a:rPr>
              <a:t> Provide opportunity for training to medical, nursing and paramedical staff.</a:t>
            </a:r>
          </a:p>
          <a:p>
            <a:pPr>
              <a:buFont typeface="Wingdings" pitchFamily="2" charset="2"/>
              <a:buChar char="v"/>
            </a:pPr>
            <a:r>
              <a:rPr lang="en-US" dirty="0">
                <a:latin typeface="Times New Roman" pitchFamily="18" charset="0"/>
                <a:cs typeface="Times New Roman" pitchFamily="18" charset="0"/>
              </a:rPr>
              <a:t> Provide opportunities for medical research.</a:t>
            </a:r>
          </a:p>
          <a:p>
            <a:pPr>
              <a:buNone/>
            </a:pPr>
            <a:r>
              <a:rPr lang="en-US" dirty="0">
                <a:latin typeface="Times New Roman" pitchFamily="18" charset="0"/>
                <a:cs typeface="Times New Roman" pitchFamily="18" charset="0"/>
              </a:rPr>
              <a:t>	  The indoor facilities provided should be appropriate and with optimum utilization of the available resources. </a:t>
            </a:r>
          </a:p>
          <a:p>
            <a:pPr>
              <a:buNone/>
            </a:pPr>
            <a:endParaRPr lang="en-US" dirty="0">
              <a:latin typeface="Times New Roman" pitchFamily="18" charset="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84238"/>
          </a:xfrm>
        </p:spPr>
        <p:txBody>
          <a:bodyPr/>
          <a:lstStyle/>
          <a:p>
            <a:r>
              <a:rPr lang="en-US" b="1" dirty="0">
                <a:latin typeface="Times New Roman" pitchFamily="18" charset="0"/>
                <a:cs typeface="Times New Roman" pitchFamily="18" charset="0"/>
              </a:rPr>
              <a:t>TYPES OF WARDS</a:t>
            </a:r>
          </a:p>
        </p:txBody>
      </p:sp>
      <p:sp>
        <p:nvSpPr>
          <p:cNvPr id="3" name="Content Placeholder 2"/>
          <p:cNvSpPr>
            <a:spLocks noGrp="1"/>
          </p:cNvSpPr>
          <p:nvPr>
            <p:ph idx="1"/>
          </p:nvPr>
        </p:nvSpPr>
        <p:spPr>
          <a:xfrm>
            <a:off x="457200" y="1905000"/>
            <a:ext cx="8229600" cy="4221163"/>
          </a:xfrm>
        </p:spPr>
        <p:txBody>
          <a:bodyPr>
            <a:normAutofit fontScale="85000" lnSpcReduction="20000"/>
          </a:bodyPr>
          <a:lstStyle/>
          <a:p>
            <a:pPr marL="514350" indent="-514350">
              <a:buNone/>
            </a:pPr>
            <a:r>
              <a:rPr lang="en-US" dirty="0">
                <a:latin typeface="Times New Roman" pitchFamily="18" charset="0"/>
                <a:cs typeface="Times New Roman" pitchFamily="18" charset="0"/>
              </a:rPr>
              <a:t>1. GENERAL WARDS</a:t>
            </a:r>
          </a:p>
          <a:p>
            <a:pPr marL="514350" indent="-514350">
              <a:buNone/>
            </a:pPr>
            <a:r>
              <a:rPr lang="en-US" dirty="0">
                <a:latin typeface="Times New Roman" pitchFamily="18" charset="0"/>
                <a:cs typeface="Times New Roman" pitchFamily="18" charset="0"/>
              </a:rPr>
              <a:t>2. SPECIFIC WARDS</a:t>
            </a:r>
          </a:p>
          <a:p>
            <a:pPr marL="514350" indent="-514350">
              <a:buNone/>
            </a:pPr>
            <a:r>
              <a:rPr lang="en-US" dirty="0">
                <a:latin typeface="Times New Roman" pitchFamily="18" charset="0"/>
                <a:cs typeface="Times New Roman" pitchFamily="18" charset="0"/>
              </a:rPr>
              <a:t>a) Emergency Ward</a:t>
            </a:r>
          </a:p>
          <a:p>
            <a:pPr marL="514350" indent="-514350">
              <a:buNone/>
            </a:pPr>
            <a:r>
              <a:rPr lang="en-US" dirty="0">
                <a:latin typeface="Times New Roman" pitchFamily="18" charset="0"/>
                <a:cs typeface="Times New Roman" pitchFamily="18" charset="0"/>
              </a:rPr>
              <a:t>b) Intensive Care Unit</a:t>
            </a:r>
          </a:p>
          <a:p>
            <a:pPr marL="514350" indent="-514350">
              <a:buNone/>
            </a:pPr>
            <a:r>
              <a:rPr lang="en-US" dirty="0">
                <a:latin typeface="Times New Roman" pitchFamily="18" charset="0"/>
                <a:cs typeface="Times New Roman" pitchFamily="18" charset="0"/>
              </a:rPr>
              <a:t>c) Intensive Coronary Care Unit</a:t>
            </a:r>
          </a:p>
          <a:p>
            <a:pPr marL="514350" indent="-514350">
              <a:buNone/>
            </a:pPr>
            <a:r>
              <a:rPr lang="en-US" dirty="0">
                <a:latin typeface="Times New Roman" pitchFamily="18" charset="0"/>
                <a:cs typeface="Times New Roman" pitchFamily="18" charset="0"/>
              </a:rPr>
              <a:t>d) Nursery</a:t>
            </a:r>
          </a:p>
          <a:p>
            <a:pPr marL="514350" indent="-514350">
              <a:buNone/>
            </a:pPr>
            <a:r>
              <a:rPr lang="en-US" dirty="0">
                <a:latin typeface="Times New Roman" pitchFamily="18" charset="0"/>
                <a:cs typeface="Times New Roman" pitchFamily="18" charset="0"/>
              </a:rPr>
              <a:t>e) Special Septic Nursery</a:t>
            </a:r>
          </a:p>
          <a:p>
            <a:pPr marL="514350" indent="-514350">
              <a:buNone/>
            </a:pPr>
            <a:r>
              <a:rPr lang="en-US" dirty="0">
                <a:latin typeface="Times New Roman" pitchFamily="18" charset="0"/>
                <a:cs typeface="Times New Roman" pitchFamily="18" charset="0"/>
              </a:rPr>
              <a:t>f) Burns Ward </a:t>
            </a:r>
          </a:p>
          <a:p>
            <a:pPr marL="514350" indent="-514350">
              <a:buNone/>
            </a:pPr>
            <a:r>
              <a:rPr lang="en-US" dirty="0">
                <a:latin typeface="Times New Roman" pitchFamily="18" charset="0"/>
                <a:cs typeface="Times New Roman" pitchFamily="18" charset="0"/>
              </a:rPr>
              <a:t>g) Postoperative Ward</a:t>
            </a:r>
          </a:p>
          <a:p>
            <a:pPr marL="514350" indent="-514350">
              <a:buNone/>
            </a:pPr>
            <a:r>
              <a:rPr lang="en-US" dirty="0">
                <a:latin typeface="Times New Roman" pitchFamily="18" charset="0"/>
                <a:cs typeface="Times New Roman" pitchFamily="18" charset="0"/>
              </a:rPr>
              <a:t>h) Postnatal Ward</a:t>
            </a:r>
          </a:p>
          <a:p>
            <a:pPr marL="514350" indent="-514350">
              <a:buNone/>
            </a:pPr>
            <a:r>
              <a:rPr lang="en-US" dirty="0">
                <a:latin typeface="Times New Roman" pitchFamily="18" charset="0"/>
                <a:cs typeface="Times New Roman" pitchFamily="18" charset="0"/>
              </a:rPr>
              <a:t>3.  UNITS WITH SPECIALIST NURSING, TREATMENT AND EQUIPMENT.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GENERAL WARD</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endParaRPr lang="en-US" dirty="0">
              <a:latin typeface="Times New Roman" pitchFamily="18" charset="0"/>
              <a:cs typeface="Times New Roman" pitchFamily="18" charset="0"/>
            </a:endParaRPr>
          </a:p>
        </p:txBody>
      </p:sp>
      <p:pic>
        <p:nvPicPr>
          <p:cNvPr id="5" name="Picture Placeholder 4" descr="article-1348062-043C9E8D0000044D-326_468x286.jpg"/>
          <p:cNvPicPr>
            <a:picLocks noGrp="1" noChangeAspect="1"/>
          </p:cNvPicPr>
          <p:nvPr>
            <p:ph type="pic" idx="1"/>
          </p:nvPr>
        </p:nvPicPr>
        <p:blipFill>
          <a:blip r:embed="rId2"/>
          <a:srcRect l="14101" r="14101"/>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GENERAL WARD</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a:latin typeface="Times New Roman" pitchFamily="18" charset="0"/>
                <a:cs typeface="Times New Roman" pitchFamily="18" charset="0"/>
              </a:rPr>
              <a:t>PICTURE</a:t>
            </a:r>
            <a:endParaRPr lang="en-US" dirty="0">
              <a:latin typeface="Times New Roman" pitchFamily="18" charset="0"/>
              <a:cs typeface="Times New Roman" pitchFamily="18" charset="0"/>
            </a:endParaRPr>
          </a:p>
        </p:txBody>
      </p:sp>
      <p:pic>
        <p:nvPicPr>
          <p:cNvPr id="5" name="Picture Placeholder 4" descr="General-ward-2.jpg"/>
          <p:cNvPicPr>
            <a:picLocks noGrp="1" noChangeAspect="1"/>
          </p:cNvPicPr>
          <p:nvPr>
            <p:ph type="pic" idx="1"/>
          </p:nvPr>
        </p:nvPicPr>
        <p:blipFill>
          <a:blip r:embed="rId2" cstate="print"/>
          <a:srcRect l="10811" r="10811"/>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a:bodyPr>
          <a:lstStyle/>
          <a:p>
            <a:r>
              <a:rPr lang="en-US" b="1" dirty="0">
                <a:latin typeface="Times New Roman" pitchFamily="18" charset="0"/>
                <a:cs typeface="Times New Roman" pitchFamily="18" charset="0"/>
              </a:rPr>
              <a:t>GENERAL WARDS</a:t>
            </a:r>
          </a:p>
        </p:txBody>
      </p:sp>
      <p:sp>
        <p:nvSpPr>
          <p:cNvPr id="3" name="Content Placeholder 2"/>
          <p:cNvSpPr>
            <a:spLocks noGrp="1"/>
          </p:cNvSpPr>
          <p:nvPr>
            <p:ph idx="1"/>
          </p:nvPr>
        </p:nvSpPr>
        <p:spPr>
          <a:xfrm>
            <a:off x="457200" y="2133600"/>
            <a:ext cx="8229600" cy="3992563"/>
          </a:xfrm>
        </p:spPr>
        <p:txBody>
          <a:bodyPr>
            <a:normAutofit/>
          </a:bodyPr>
          <a:lstStyle/>
          <a:p>
            <a:pPr>
              <a:buNone/>
            </a:pPr>
            <a:r>
              <a:rPr lang="en-US" dirty="0">
                <a:latin typeface="Times New Roman" pitchFamily="18" charset="0"/>
                <a:cs typeface="Times New Roman" pitchFamily="18" charset="0"/>
              </a:rPr>
              <a:t>    		In these wards, patients with non-specific ailments, requiring no life saving care are admitted.  These are big wards with patient nurse ratio of 5:1, and cater to patient’s routine investigative, treatment and care needs, till the patient is discharged.  Theses wards have all the basic facilities and the nursing staff spends on an average 30 minutes to 60 minutes per for nursing care.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b="1" dirty="0">
                <a:latin typeface="Times New Roman" pitchFamily="18" charset="0"/>
                <a:cs typeface="Times New Roman" pitchFamily="18" charset="0"/>
              </a:rPr>
              <a:t>SPECIFIC  WARDS</a:t>
            </a:r>
          </a:p>
        </p:txBody>
      </p:sp>
      <p:sp>
        <p:nvSpPr>
          <p:cNvPr id="3" name="Content Placeholder 2"/>
          <p:cNvSpPr>
            <a:spLocks noGrp="1"/>
          </p:cNvSpPr>
          <p:nvPr>
            <p:ph idx="1"/>
          </p:nvPr>
        </p:nvSpPr>
        <p:spPr>
          <a:xfrm>
            <a:off x="457200" y="2133600"/>
            <a:ext cx="8229600" cy="3992563"/>
          </a:xfrm>
        </p:spPr>
        <p:txBody>
          <a:bodyPr>
            <a:normAutofit fontScale="92500"/>
          </a:bodyPr>
          <a:lstStyle/>
          <a:p>
            <a:pPr>
              <a:buNone/>
            </a:pPr>
            <a:r>
              <a:rPr lang="en-US" dirty="0">
                <a:latin typeface="Times New Roman" pitchFamily="18" charset="0"/>
                <a:cs typeface="Times New Roman" pitchFamily="18" charset="0"/>
              </a:rPr>
              <a:t>   			These wards have patients admitted for specific care, due to illness or social reasons; examples are Intensive Care  Units(ICU), Intensive Cardiac Care Unit (ICCU), Postoperative Critical Surgical Care Ward, </a:t>
            </a:r>
            <a:r>
              <a:rPr lang="en-US" dirty="0" err="1">
                <a:latin typeface="Times New Roman" pitchFamily="18" charset="0"/>
                <a:cs typeface="Times New Roman" pitchFamily="18" charset="0"/>
              </a:rPr>
              <a:t>Orthopaedic</a:t>
            </a:r>
            <a:r>
              <a:rPr lang="en-US" dirty="0">
                <a:latin typeface="Times New Roman" pitchFamily="18" charset="0"/>
                <a:cs typeface="Times New Roman" pitchFamily="18" charset="0"/>
              </a:rPr>
              <a:t> Wards, maternity Ward, nursery, neonatal intensive care unit, and pediatric intensive care unit, tetanus ward, tuberculosis ward, psychiatric ward, isolation ward, emergency wards, burns ward etc.  The type of service provided by a ward is denoted by its name.  These services are provided with certain planning considerations:</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TotalTime>
  <Words>1075</Words>
  <Application>Microsoft Office PowerPoint</Application>
  <PresentationFormat>On-screen Show (4:3)</PresentationFormat>
  <Paragraphs>65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Constantia</vt:lpstr>
      <vt:lpstr>Times New Roman</vt:lpstr>
      <vt:lpstr>Wingdings</vt:lpstr>
      <vt:lpstr>Wingdings 2</vt:lpstr>
      <vt:lpstr>Flow</vt:lpstr>
      <vt:lpstr> TYPES OF WARD</vt:lpstr>
      <vt:lpstr>DEFINITION OF WARD</vt:lpstr>
      <vt:lpstr>FUNCTIONS OF A WARD</vt:lpstr>
      <vt:lpstr>PowerPoint Presentation</vt:lpstr>
      <vt:lpstr>TYPES OF WARDS</vt:lpstr>
      <vt:lpstr>GENERAL WARD</vt:lpstr>
      <vt:lpstr>GENERAL WARD</vt:lpstr>
      <vt:lpstr>GENERAL WARDS</vt:lpstr>
      <vt:lpstr>SPECIFIC  WARDS</vt:lpstr>
      <vt:lpstr>PowerPoint Presentation</vt:lpstr>
      <vt:lpstr>EMERGENCY WARD</vt:lpstr>
      <vt:lpstr>EMERGENCY WARD</vt:lpstr>
      <vt:lpstr>INTENSIVE CARE UNIT</vt:lpstr>
      <vt:lpstr>INTENSIVE CARE UNIT</vt:lpstr>
      <vt:lpstr>INTENSIVE CORONARY CARE UNIT</vt:lpstr>
      <vt:lpstr>INTENSIVE CORONARY CARE UNIT</vt:lpstr>
      <vt:lpstr>NURSERY WARD</vt:lpstr>
      <vt:lpstr>NURSERY</vt:lpstr>
      <vt:lpstr>SPECIAL SEPTIC NURSERY</vt:lpstr>
      <vt:lpstr>BURNS WARD</vt:lpstr>
      <vt:lpstr>BURNS WARD</vt:lpstr>
      <vt:lpstr>POSTOPERATIVE WARD</vt:lpstr>
      <vt:lpstr>POSTNATAL WARD</vt:lpstr>
      <vt:lpstr>UNITS WITH SPECIALIST NURSING, TREATMENT AND EQUIPMENT</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WARD</dc:title>
  <dc:creator>admin</dc:creator>
  <cp:lastModifiedBy>pushpa latha</cp:lastModifiedBy>
  <cp:revision>25</cp:revision>
  <dcterms:created xsi:type="dcterms:W3CDTF">2019-12-19T03:31:11Z</dcterms:created>
  <dcterms:modified xsi:type="dcterms:W3CDTF">2020-05-19T14:40:24Z</dcterms:modified>
</cp:coreProperties>
</file>