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92" r:id="rId2"/>
    <p:sldId id="276" r:id="rId3"/>
    <p:sldId id="277" r:id="rId4"/>
    <p:sldId id="278" r:id="rId5"/>
    <p:sldId id="279" r:id="rId6"/>
    <p:sldId id="280" r:id="rId7"/>
    <p:sldId id="257" r:id="rId8"/>
    <p:sldId id="259" r:id="rId9"/>
    <p:sldId id="290" r:id="rId10"/>
    <p:sldId id="260" r:id="rId11"/>
    <p:sldId id="291" r:id="rId12"/>
    <p:sldId id="261" r:id="rId13"/>
    <p:sldId id="262" r:id="rId14"/>
    <p:sldId id="263" r:id="rId15"/>
    <p:sldId id="264" r:id="rId16"/>
    <p:sldId id="293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513" autoAdjust="0"/>
    <p:restoredTop sz="94660"/>
  </p:normalViewPr>
  <p:slideViewPr>
    <p:cSldViewPr>
      <p:cViewPr varScale="1">
        <p:scale>
          <a:sx n="59" d="100"/>
          <a:sy n="59" d="100"/>
        </p:scale>
        <p:origin x="-84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4938F5-58A8-47C8-A4F7-D7642F227B72}" type="datetimeFigureOut">
              <a:rPr lang="en-US" smtClean="0"/>
              <a:pPr/>
              <a:t>18-May-20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DD15BF-ACBB-4C20-A0E0-6DD7E5A7F895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364215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C6817-B698-4C07-A050-A999AC3D78DE}" type="datetimeFigureOut">
              <a:rPr lang="en-US" smtClean="0"/>
              <a:pPr/>
              <a:t>18-May-20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373C5-31A6-49D8-BBF8-80A6EA2CFB12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C6817-B698-4C07-A050-A999AC3D78DE}" type="datetimeFigureOut">
              <a:rPr lang="en-US" smtClean="0"/>
              <a:pPr/>
              <a:t>18-May-20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373C5-31A6-49D8-BBF8-80A6EA2CFB1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C6817-B698-4C07-A050-A999AC3D78DE}" type="datetimeFigureOut">
              <a:rPr lang="en-US" smtClean="0"/>
              <a:pPr/>
              <a:t>18-May-20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373C5-31A6-49D8-BBF8-80A6EA2CFB1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C6817-B698-4C07-A050-A999AC3D78DE}" type="datetimeFigureOut">
              <a:rPr lang="en-US" smtClean="0"/>
              <a:pPr/>
              <a:t>18-May-20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373C5-31A6-49D8-BBF8-80A6EA2CFB12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C6817-B698-4C07-A050-A999AC3D78DE}" type="datetimeFigureOut">
              <a:rPr lang="en-US" smtClean="0"/>
              <a:pPr/>
              <a:t>18-May-20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373C5-31A6-49D8-BBF8-80A6EA2CFB1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C6817-B698-4C07-A050-A999AC3D78DE}" type="datetimeFigureOut">
              <a:rPr lang="en-US" smtClean="0"/>
              <a:pPr/>
              <a:t>18-May-20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373C5-31A6-49D8-BBF8-80A6EA2CFB12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C6817-B698-4C07-A050-A999AC3D78DE}" type="datetimeFigureOut">
              <a:rPr lang="en-US" smtClean="0"/>
              <a:pPr/>
              <a:t>18-May-20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373C5-31A6-49D8-BBF8-80A6EA2CFB12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C6817-B698-4C07-A050-A999AC3D78DE}" type="datetimeFigureOut">
              <a:rPr lang="en-US" smtClean="0"/>
              <a:pPr/>
              <a:t>18-May-20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373C5-31A6-49D8-BBF8-80A6EA2CFB1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C6817-B698-4C07-A050-A999AC3D78DE}" type="datetimeFigureOut">
              <a:rPr lang="en-US" smtClean="0"/>
              <a:pPr/>
              <a:t>18-May-20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373C5-31A6-49D8-BBF8-80A6EA2CFB1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C6817-B698-4C07-A050-A999AC3D78DE}" type="datetimeFigureOut">
              <a:rPr lang="en-US" smtClean="0"/>
              <a:pPr/>
              <a:t>18-May-20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373C5-31A6-49D8-BBF8-80A6EA2CFB1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C6817-B698-4C07-A050-A999AC3D78DE}" type="datetimeFigureOut">
              <a:rPr lang="en-US" smtClean="0"/>
              <a:pPr/>
              <a:t>18-May-20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373C5-31A6-49D8-BBF8-80A6EA2CFB12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D11C6817-B698-4C07-A050-A999AC3D78DE}" type="datetimeFigureOut">
              <a:rPr lang="en-US" smtClean="0"/>
              <a:pPr/>
              <a:t>18-May-20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AF7373C5-31A6-49D8-BBF8-80A6EA2CFB12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ebopedia.com/TERM/E/execute.html" TargetMode="External"/><Relationship Id="rId2" Type="http://schemas.openxmlformats.org/officeDocument/2006/relationships/hyperlink" Target="http://www.webopedia.com/TERM/O/operating_system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webopedia.com/TERM/R/run.html" TargetMode="External"/><Relationship Id="rId5" Type="http://schemas.openxmlformats.org/officeDocument/2006/relationships/hyperlink" Target="http://www.webopedia.com/TERM/P/programmer.html" TargetMode="External"/><Relationship Id="rId4" Type="http://schemas.openxmlformats.org/officeDocument/2006/relationships/hyperlink" Target="http://www.webopedia.com/TERM/P/program.html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1560" y="476672"/>
            <a:ext cx="7920880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5400" dirty="0" smtClean="0">
                <a:solidFill>
                  <a:srgbClr val="002060"/>
                </a:solidFill>
              </a:rPr>
              <a:t>Computer Software and Operating Systems</a:t>
            </a:r>
          </a:p>
          <a:p>
            <a:pPr algn="ctr">
              <a:lnSpc>
                <a:spcPct val="150000"/>
              </a:lnSpc>
            </a:pPr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</a:rPr>
              <a:t>Mrs. S. </a:t>
            </a:r>
            <a:r>
              <a:rPr lang="en-US" sz="2800" dirty="0" err="1" smtClean="0">
                <a:solidFill>
                  <a:schemeClr val="accent6">
                    <a:lumMod val="50000"/>
                  </a:schemeClr>
                </a:solidFill>
              </a:rPr>
              <a:t>Sayi</a:t>
            </a:r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6">
                    <a:lumMod val="50000"/>
                  </a:schemeClr>
                </a:solidFill>
              </a:rPr>
              <a:t>Priya</a:t>
            </a:r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</a:rPr>
              <a:t> M.Sc., M.Phil., B.Ed.,</a:t>
            </a:r>
          </a:p>
          <a:p>
            <a:pPr algn="ctr">
              <a:lnSpc>
                <a:spcPct val="150000"/>
              </a:lnSpc>
            </a:pPr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</a:rPr>
              <a:t>Assistant Professor,</a:t>
            </a:r>
          </a:p>
          <a:p>
            <a:pPr algn="ctr">
              <a:lnSpc>
                <a:spcPct val="150000"/>
              </a:lnSpc>
            </a:pPr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</a:rPr>
              <a:t>Department of  Computer Applications,</a:t>
            </a:r>
          </a:p>
          <a:p>
            <a:pPr algn="ctr">
              <a:lnSpc>
                <a:spcPct val="150000"/>
              </a:lnSpc>
            </a:pPr>
            <a:r>
              <a:rPr lang="en-US" sz="2800" smtClean="0">
                <a:solidFill>
                  <a:schemeClr val="accent6">
                    <a:lumMod val="50000"/>
                  </a:schemeClr>
                </a:solidFill>
              </a:rPr>
              <a:t>Bon </a:t>
            </a:r>
            <a:r>
              <a:rPr lang="en-US" sz="2800" smtClean="0">
                <a:solidFill>
                  <a:schemeClr val="accent6">
                    <a:lumMod val="50000"/>
                  </a:schemeClr>
                </a:solidFill>
              </a:rPr>
              <a:t>Secours </a:t>
            </a:r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</a:rPr>
              <a:t>College for Women, </a:t>
            </a:r>
          </a:p>
          <a:p>
            <a:pPr algn="ctr">
              <a:lnSpc>
                <a:spcPct val="150000"/>
              </a:lnSpc>
            </a:pPr>
            <a:r>
              <a:rPr lang="en-US" sz="2800" dirty="0" err="1" smtClean="0">
                <a:solidFill>
                  <a:schemeClr val="accent6">
                    <a:lumMod val="50000"/>
                  </a:schemeClr>
                </a:solidFill>
              </a:rPr>
              <a:t>Thanjavur</a:t>
            </a:r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</a:rPr>
              <a:t>.</a:t>
            </a:r>
            <a:endParaRPr lang="en-US" sz="28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8261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28596" y="428604"/>
            <a:ext cx="8472518" cy="5697559"/>
          </a:xfrm>
        </p:spPr>
        <p:txBody>
          <a:bodyPr>
            <a:normAutofit/>
          </a:bodyPr>
          <a:lstStyle/>
          <a:p>
            <a:pPr fontAlgn="base">
              <a:buNone/>
            </a:pPr>
            <a:r>
              <a:rPr lang="en-IN" b="1" dirty="0" smtClean="0"/>
              <a:t>7. Device Controlling</a:t>
            </a:r>
            <a:endParaRPr lang="en-IN" dirty="0" smtClean="0"/>
          </a:p>
          <a:p>
            <a:pPr fontAlgn="base">
              <a:buNone/>
            </a:pPr>
            <a:r>
              <a:rPr lang="en-IN" dirty="0" smtClean="0"/>
              <a:t>    Operating system also </a:t>
            </a:r>
            <a:r>
              <a:rPr lang="en-IN" dirty="0" smtClean="0">
                <a:solidFill>
                  <a:srgbClr val="FF0000"/>
                </a:solidFill>
              </a:rPr>
              <a:t>controls all devices </a:t>
            </a:r>
            <a:r>
              <a:rPr lang="en-IN" dirty="0" smtClean="0"/>
              <a:t>attached to computer. The hardware devices are controlled with the help of small software called </a:t>
            </a:r>
            <a:r>
              <a:rPr lang="en-IN" dirty="0" smtClean="0">
                <a:solidFill>
                  <a:srgbClr val="FF0000"/>
                </a:solidFill>
              </a:rPr>
              <a:t>device driver</a:t>
            </a:r>
            <a:r>
              <a:rPr lang="en-IN" dirty="0" smtClean="0"/>
              <a:t>s.</a:t>
            </a:r>
          </a:p>
          <a:p>
            <a:pPr fontAlgn="base">
              <a:buNone/>
            </a:pPr>
            <a:r>
              <a:rPr lang="en-IN" b="1" dirty="0" smtClean="0"/>
              <a:t>8. Printing controlling</a:t>
            </a:r>
            <a:endParaRPr lang="en-IN" dirty="0" smtClean="0"/>
          </a:p>
          <a:p>
            <a:pPr fontAlgn="base">
              <a:buNone/>
            </a:pPr>
            <a:r>
              <a:rPr lang="en-IN" dirty="0" smtClean="0"/>
              <a:t>    Operating system also controls printing function. It a user issues </a:t>
            </a:r>
            <a:r>
              <a:rPr lang="en-IN" dirty="0" smtClean="0">
                <a:solidFill>
                  <a:srgbClr val="FF0000"/>
                </a:solidFill>
              </a:rPr>
              <a:t>two print</a:t>
            </a:r>
            <a:r>
              <a:rPr lang="en-IN" dirty="0" smtClean="0"/>
              <a:t> commands at a time, it </a:t>
            </a:r>
            <a:r>
              <a:rPr lang="en-IN" dirty="0" smtClean="0">
                <a:solidFill>
                  <a:srgbClr val="FF0000"/>
                </a:solidFill>
              </a:rPr>
              <a:t>does not mix </a:t>
            </a:r>
            <a:r>
              <a:rPr lang="en-IN" dirty="0" smtClean="0"/>
              <a:t>data of these files and prints them separately.</a:t>
            </a:r>
          </a:p>
          <a:p>
            <a:pPr fontAlgn="base">
              <a:buNone/>
            </a:pPr>
            <a:r>
              <a:rPr lang="en-IN" b="1" dirty="0" smtClean="0"/>
              <a:t>9. Providing interface</a:t>
            </a:r>
            <a:endParaRPr lang="en-IN" dirty="0" smtClean="0"/>
          </a:p>
          <a:p>
            <a:pPr fontAlgn="base">
              <a:buNone/>
            </a:pPr>
            <a:r>
              <a:rPr lang="en-IN" dirty="0" smtClean="0"/>
              <a:t>    It is used in order that user interface acts with a computer mutually. User interface controls how you input data and instruction and how information is displayed on screen. </a:t>
            </a:r>
          </a:p>
          <a:p>
            <a:pPr fontAlgn="base"/>
            <a:endParaRPr lang="en-IN" dirty="0" smtClean="0"/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28596" y="428604"/>
            <a:ext cx="8229600" cy="5857916"/>
          </a:xfrm>
        </p:spPr>
        <p:txBody>
          <a:bodyPr>
            <a:normAutofit/>
          </a:bodyPr>
          <a:lstStyle/>
          <a:p>
            <a:pPr fontAlgn="base">
              <a:buNone/>
            </a:pPr>
            <a:r>
              <a:rPr lang="en-IN" dirty="0" smtClean="0"/>
              <a:t>  The operating system offers </a:t>
            </a:r>
            <a:r>
              <a:rPr lang="en-IN" dirty="0" smtClean="0">
                <a:solidFill>
                  <a:srgbClr val="FF0000"/>
                </a:solidFill>
              </a:rPr>
              <a:t>two types of the interface</a:t>
            </a:r>
            <a:r>
              <a:rPr lang="en-IN" dirty="0" smtClean="0"/>
              <a:t> to the user:</a:t>
            </a:r>
          </a:p>
          <a:p>
            <a:pPr fontAlgn="base"/>
            <a:endParaRPr lang="en-IN" dirty="0" smtClean="0"/>
          </a:p>
          <a:p>
            <a:pPr fontAlgn="base"/>
            <a:r>
              <a:rPr lang="en-IN" b="1" dirty="0" smtClean="0"/>
              <a:t>1. </a:t>
            </a:r>
            <a:r>
              <a:rPr lang="en-IN" u="sng" dirty="0" smtClean="0"/>
              <a:t>Graphical-line interface</a:t>
            </a:r>
            <a:r>
              <a:rPr lang="en-IN" dirty="0" smtClean="0"/>
              <a:t>: It interacts with of visual environment to communicate with the computer. It uses </a:t>
            </a:r>
            <a:r>
              <a:rPr lang="en-IN" dirty="0" smtClean="0">
                <a:solidFill>
                  <a:srgbClr val="FF0000"/>
                </a:solidFill>
              </a:rPr>
              <a:t>windows, icons, menus and other graphical objects </a:t>
            </a:r>
            <a:r>
              <a:rPr lang="en-IN" dirty="0" smtClean="0"/>
              <a:t>to issues commands.</a:t>
            </a:r>
          </a:p>
          <a:p>
            <a:pPr fontAlgn="base">
              <a:buNone/>
            </a:pPr>
            <a:endParaRPr lang="en-IN" dirty="0" smtClean="0"/>
          </a:p>
          <a:p>
            <a:pPr fontAlgn="base"/>
            <a:r>
              <a:rPr lang="en-IN" b="1" dirty="0" smtClean="0"/>
              <a:t>2. </a:t>
            </a:r>
            <a:r>
              <a:rPr lang="en-IN" u="sng" dirty="0" smtClean="0"/>
              <a:t>Command-line interface:</a:t>
            </a:r>
            <a:r>
              <a:rPr lang="en-IN" dirty="0" smtClean="0"/>
              <a:t> it provides an interface to communicate with the computer by </a:t>
            </a:r>
            <a:r>
              <a:rPr lang="en-IN" dirty="0" smtClean="0">
                <a:solidFill>
                  <a:srgbClr val="FF0000"/>
                </a:solidFill>
              </a:rPr>
              <a:t>typing commands</a:t>
            </a:r>
            <a:r>
              <a:rPr lang="en-IN" dirty="0" smtClean="0"/>
              <a:t>.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 fontScale="90000"/>
          </a:bodyPr>
          <a:lstStyle/>
          <a:p>
            <a:r>
              <a:rPr lang="en-IN" dirty="0"/>
              <a:t>Classification of Operating </a:t>
            </a:r>
            <a:r>
              <a:rPr lang="en-IN" dirty="0" smtClean="0"/>
              <a:t>System</a:t>
            </a:r>
            <a:r>
              <a:rPr lang="en-IN" dirty="0"/>
              <a:t/>
            </a:r>
            <a:br>
              <a:rPr lang="en-IN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0" y="928670"/>
            <a:ext cx="8715436" cy="5500726"/>
          </a:xfrm>
        </p:spPr>
        <p:txBody>
          <a:bodyPr>
            <a:normAutofit/>
          </a:bodyPr>
          <a:lstStyle/>
          <a:p>
            <a:r>
              <a:rPr lang="en-IN" b="1" dirty="0" err="1"/>
              <a:t>i</a:t>
            </a:r>
            <a:r>
              <a:rPr lang="en-IN" b="1" dirty="0"/>
              <a:t>) Multiuser OS:</a:t>
            </a:r>
            <a:endParaRPr lang="en-IN" dirty="0"/>
          </a:p>
          <a:p>
            <a:r>
              <a:rPr lang="en-IN" dirty="0"/>
              <a:t>In a multiuser OS, </a:t>
            </a:r>
            <a:r>
              <a:rPr lang="en-IN" dirty="0">
                <a:solidFill>
                  <a:srgbClr val="FF0000"/>
                </a:solidFill>
              </a:rPr>
              <a:t>more than one user can use the same system at a same time</a:t>
            </a:r>
            <a:r>
              <a:rPr lang="en-IN" dirty="0"/>
              <a:t> through the multi I/O terminal or through the network.</a:t>
            </a:r>
          </a:p>
          <a:p>
            <a:r>
              <a:rPr lang="en-IN" dirty="0"/>
              <a:t>For example: windows, Linux, Mac, etc.</a:t>
            </a:r>
            <a:br>
              <a:rPr lang="en-IN" dirty="0"/>
            </a:br>
            <a:endParaRPr lang="en-US" dirty="0" smtClean="0"/>
          </a:p>
          <a:p>
            <a:endParaRPr lang="en-IN" dirty="0"/>
          </a:p>
          <a:p>
            <a:r>
              <a:rPr lang="en-IN" b="1" dirty="0"/>
              <a:t>ii)  Multiprocessing OS:</a:t>
            </a:r>
            <a:endParaRPr lang="en-IN" dirty="0"/>
          </a:p>
          <a:p>
            <a:r>
              <a:rPr lang="en-IN" dirty="0"/>
              <a:t>A multiprocessing OS can support the execution of </a:t>
            </a:r>
            <a:r>
              <a:rPr lang="en-IN" dirty="0">
                <a:solidFill>
                  <a:srgbClr val="FF0000"/>
                </a:solidFill>
              </a:rPr>
              <a:t>multiple processes at the same time</a:t>
            </a:r>
            <a:r>
              <a:rPr lang="en-IN" dirty="0"/>
              <a:t>. It uses multiple number of CPU. It is expensive in cost however, the processing speed will be faster.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214282" y="357166"/>
            <a:ext cx="8643998" cy="5929354"/>
          </a:xfrm>
        </p:spPr>
        <p:txBody>
          <a:bodyPr>
            <a:noAutofit/>
          </a:bodyPr>
          <a:lstStyle/>
          <a:p>
            <a:r>
              <a:rPr lang="en-IN" sz="2400" b="1" dirty="0"/>
              <a:t>iii)  Multiprogramming OS:</a:t>
            </a:r>
            <a:endParaRPr lang="en-IN" sz="2400" dirty="0"/>
          </a:p>
          <a:p>
            <a:r>
              <a:rPr lang="en-IN" sz="2400" dirty="0"/>
              <a:t>In a multiprogramming OS </a:t>
            </a:r>
            <a:r>
              <a:rPr lang="en-IN" sz="2400" dirty="0">
                <a:solidFill>
                  <a:srgbClr val="FF0000"/>
                </a:solidFill>
              </a:rPr>
              <a:t>more than one programs can be used at the same time</a:t>
            </a:r>
            <a:r>
              <a:rPr lang="en-IN" sz="2400" dirty="0"/>
              <a:t>. It may or may not be multiprocessing. </a:t>
            </a:r>
            <a:endParaRPr lang="en-IN" sz="2400" dirty="0" smtClean="0"/>
          </a:p>
          <a:p>
            <a:endParaRPr lang="en-IN" sz="2400" dirty="0" smtClean="0"/>
          </a:p>
          <a:p>
            <a:r>
              <a:rPr lang="en-IN" sz="2400" dirty="0" smtClean="0"/>
              <a:t>In </a:t>
            </a:r>
            <a:r>
              <a:rPr lang="en-IN" sz="2400" dirty="0"/>
              <a:t>a single CPU system , multiple program are executed one after another by dividing the CPU into small time slice</a:t>
            </a:r>
            <a:r>
              <a:rPr lang="en-IN" sz="2400" dirty="0" smtClean="0"/>
              <a:t>.</a:t>
            </a:r>
          </a:p>
          <a:p>
            <a:endParaRPr lang="en-IN" sz="2400" b="1" dirty="0" smtClean="0"/>
          </a:p>
          <a:p>
            <a:r>
              <a:rPr lang="en-IN" sz="2400" b="1" dirty="0" smtClean="0"/>
              <a:t>iv</a:t>
            </a:r>
            <a:r>
              <a:rPr lang="en-IN" sz="2400" b="1" dirty="0"/>
              <a:t>)   Multitasking OS:</a:t>
            </a:r>
            <a:endParaRPr lang="en-IN" sz="2400" dirty="0"/>
          </a:p>
          <a:p>
            <a:r>
              <a:rPr lang="en-IN" sz="2400" dirty="0"/>
              <a:t>In a multitasking system </a:t>
            </a:r>
            <a:r>
              <a:rPr lang="en-IN" sz="2400" dirty="0">
                <a:solidFill>
                  <a:srgbClr val="FF0000"/>
                </a:solidFill>
              </a:rPr>
              <a:t>more than one task </a:t>
            </a:r>
            <a:r>
              <a:rPr lang="en-IN" sz="2400" dirty="0"/>
              <a:t>can be performed at the same time but they are executed one after another through a single CPU by time sharing</a:t>
            </a:r>
            <a:r>
              <a:rPr lang="en-IN" sz="2400" dirty="0" smtClean="0"/>
              <a:t>.</a:t>
            </a:r>
            <a:r>
              <a:rPr lang="en-IN" sz="2000" dirty="0"/>
              <a:t/>
            </a:r>
            <a:br>
              <a:rPr lang="en-IN" sz="2000" dirty="0"/>
            </a:br>
            <a:endParaRPr lang="en-IN" sz="20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0" y="214290"/>
            <a:ext cx="9144000" cy="4811715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IN" sz="2000" b="1" dirty="0"/>
              <a:t>v)  </a:t>
            </a:r>
            <a:r>
              <a:rPr lang="en-IN" sz="2400" b="1" dirty="0" smtClean="0"/>
              <a:t>Multithreading</a:t>
            </a:r>
            <a:endParaRPr lang="en-IN" sz="2400" dirty="0"/>
          </a:p>
          <a:p>
            <a:pPr fontAlgn="base">
              <a:buNone/>
            </a:pPr>
            <a:r>
              <a:rPr lang="en-IN" sz="2400" b="1" dirty="0" smtClean="0"/>
              <a:t>       </a:t>
            </a:r>
            <a:r>
              <a:rPr lang="en-IN" sz="2400" dirty="0" smtClean="0"/>
              <a:t>The ability of an </a:t>
            </a:r>
            <a:r>
              <a:rPr lang="en-IN" sz="2400" dirty="0" smtClean="0">
                <a:hlinkClick r:id="rId2"/>
              </a:rPr>
              <a:t>operating system</a:t>
            </a:r>
            <a:r>
              <a:rPr lang="en-IN" sz="2400" dirty="0" smtClean="0"/>
              <a:t> to </a:t>
            </a:r>
            <a:r>
              <a:rPr lang="en-IN" sz="2400" dirty="0" smtClean="0">
                <a:hlinkClick r:id="rId3"/>
              </a:rPr>
              <a:t>execute</a:t>
            </a:r>
            <a:r>
              <a:rPr lang="en-IN" sz="2400" dirty="0" smtClean="0"/>
              <a:t> different parts of   a </a:t>
            </a:r>
            <a:r>
              <a:rPr lang="en-IN" sz="2400" dirty="0" smtClean="0">
                <a:hlinkClick r:id="rId4"/>
              </a:rPr>
              <a:t>program</a:t>
            </a:r>
            <a:r>
              <a:rPr lang="en-IN" sz="2400" dirty="0" smtClean="0"/>
              <a:t>, called </a:t>
            </a:r>
            <a:r>
              <a:rPr lang="en-IN" sz="2400" i="1" dirty="0" smtClean="0"/>
              <a:t>threads, </a:t>
            </a:r>
            <a:r>
              <a:rPr lang="en-IN" sz="2400" dirty="0" smtClean="0"/>
              <a:t>simultaneously. </a:t>
            </a:r>
          </a:p>
          <a:p>
            <a:pPr fontAlgn="base">
              <a:buNone/>
            </a:pPr>
            <a:endParaRPr lang="en-IN" sz="2400" dirty="0" smtClean="0"/>
          </a:p>
          <a:p>
            <a:pPr fontAlgn="base">
              <a:buNone/>
            </a:pPr>
            <a:r>
              <a:rPr lang="en-IN" sz="2400" dirty="0" smtClean="0"/>
              <a:t>      The </a:t>
            </a:r>
            <a:r>
              <a:rPr lang="en-IN" sz="2400" dirty="0" smtClean="0">
                <a:hlinkClick r:id="rId5"/>
              </a:rPr>
              <a:t>programmer</a:t>
            </a:r>
            <a:r>
              <a:rPr lang="en-IN" sz="2400" dirty="0" smtClean="0"/>
              <a:t> must carefully design the program in such a way that all the threads can </a:t>
            </a:r>
            <a:r>
              <a:rPr lang="en-IN" sz="2400" dirty="0" smtClean="0">
                <a:hlinkClick r:id="rId6"/>
              </a:rPr>
              <a:t>run </a:t>
            </a:r>
            <a:r>
              <a:rPr lang="en-IN" sz="2400" dirty="0" smtClean="0"/>
              <a:t>at the same time without interfering with each other.</a:t>
            </a:r>
          </a:p>
          <a:p>
            <a:pPr>
              <a:buNone/>
            </a:pPr>
            <a:r>
              <a:rPr lang="en-IN" sz="2400" dirty="0" smtClean="0"/>
              <a:t>       Java Multithreading is mostly used in games, animation etc.</a:t>
            </a:r>
          </a:p>
          <a:p>
            <a:endParaRPr lang="en-IN" sz="2400" dirty="0" smtClean="0"/>
          </a:p>
          <a:p>
            <a:pPr>
              <a:buNone/>
            </a:pPr>
            <a:r>
              <a:rPr lang="en-IN" sz="2400" b="1" dirty="0" smtClean="0"/>
              <a:t>vi</a:t>
            </a:r>
            <a:r>
              <a:rPr lang="en-IN" sz="2400" b="1" dirty="0"/>
              <a:t>)  Batch Processing:</a:t>
            </a:r>
            <a:endParaRPr lang="en-IN" sz="2400" dirty="0"/>
          </a:p>
          <a:p>
            <a:pPr>
              <a:buNone/>
            </a:pPr>
            <a:r>
              <a:rPr lang="en-IN" sz="2400" dirty="0" smtClean="0"/>
              <a:t>  A </a:t>
            </a:r>
            <a:r>
              <a:rPr lang="en-IN" sz="2400" dirty="0"/>
              <a:t>batch processing is a group of processing system in which all the required input of all the processing task is provided initially. </a:t>
            </a:r>
            <a:endParaRPr lang="en-IN" sz="2400" dirty="0" smtClean="0"/>
          </a:p>
          <a:p>
            <a:pPr>
              <a:buNone/>
            </a:pPr>
            <a:r>
              <a:rPr lang="en-US" sz="2400" dirty="0" smtClean="0"/>
              <a:t>       Example : </a:t>
            </a:r>
            <a:r>
              <a:rPr lang="en-IN" sz="2400" dirty="0" smtClean="0"/>
              <a:t> credit card companies </a:t>
            </a:r>
            <a:r>
              <a:rPr lang="en-IN" sz="2400" b="1" dirty="0" smtClean="0"/>
              <a:t>process</a:t>
            </a:r>
            <a:endParaRPr lang="en-IN" sz="2400" dirty="0" smtClean="0"/>
          </a:p>
          <a:p>
            <a:pPr>
              <a:buNone/>
            </a:pPr>
            <a:endParaRPr lang="en-IN" sz="1800" dirty="0"/>
          </a:p>
          <a:p>
            <a:endParaRPr lang="en-IN" sz="18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214282" y="500042"/>
            <a:ext cx="8229600" cy="6000792"/>
          </a:xfrm>
        </p:spPr>
        <p:txBody>
          <a:bodyPr>
            <a:normAutofit/>
          </a:bodyPr>
          <a:lstStyle/>
          <a:p>
            <a:r>
              <a:rPr lang="en-IN" b="1" dirty="0"/>
              <a:t>vii) Online </a:t>
            </a:r>
            <a:r>
              <a:rPr lang="en-IN" b="1" dirty="0" smtClean="0"/>
              <a:t>Processing</a:t>
            </a:r>
          </a:p>
          <a:p>
            <a:endParaRPr lang="en-IN" dirty="0"/>
          </a:p>
          <a:p>
            <a:r>
              <a:rPr lang="en-IN" b="1" dirty="0" smtClean="0"/>
              <a:t>Online processing</a:t>
            </a:r>
            <a:r>
              <a:rPr lang="en-IN" dirty="0" smtClean="0"/>
              <a:t> is an automated way to enter and </a:t>
            </a:r>
            <a:r>
              <a:rPr lang="en-IN" b="1" dirty="0" smtClean="0"/>
              <a:t>process</a:t>
            </a:r>
            <a:r>
              <a:rPr lang="en-IN" dirty="0" smtClean="0"/>
              <a:t> data or reports continuously as use as the source documents are available. </a:t>
            </a:r>
          </a:p>
          <a:p>
            <a:endParaRPr lang="en-IN" dirty="0" smtClean="0"/>
          </a:p>
          <a:p>
            <a:r>
              <a:rPr lang="en-IN" dirty="0" smtClean="0"/>
              <a:t>A good example </a:t>
            </a:r>
            <a:r>
              <a:rPr lang="en-IN" dirty="0" err="1" smtClean="0"/>
              <a:t>of</a:t>
            </a:r>
            <a:r>
              <a:rPr lang="en-IN" b="1" dirty="0" err="1" smtClean="0"/>
              <a:t>online</a:t>
            </a:r>
            <a:r>
              <a:rPr lang="en-IN" b="1" dirty="0" smtClean="0"/>
              <a:t> processing</a:t>
            </a:r>
            <a:r>
              <a:rPr lang="en-IN" dirty="0" smtClean="0"/>
              <a:t> is bar code scanning. When you buy a shirt at Target, the bar code gets scanned at the register.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\AppData\Local\Microsoft\Windows\Temporary Internet Files\Content.IE5\P2GQLOFA\Thank-You-Free-PNG-Image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4295" y="1700808"/>
            <a:ext cx="9016796" cy="3312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246806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71472" y="500042"/>
            <a:ext cx="7500990" cy="5201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4400" b="1" dirty="0" smtClean="0">
                <a:solidFill>
                  <a:schemeClr val="accent6">
                    <a:lumMod val="50000"/>
                  </a:schemeClr>
                </a:solidFill>
              </a:rPr>
              <a:t>Computer software</a:t>
            </a:r>
          </a:p>
          <a:p>
            <a:pPr algn="just"/>
            <a:r>
              <a:rPr lang="en-IN" sz="3600" b="1" dirty="0"/>
              <a:t>	</a:t>
            </a:r>
            <a:r>
              <a:rPr lang="en-IN" sz="3600" b="1" dirty="0" smtClean="0"/>
              <a:t> </a:t>
            </a:r>
            <a:r>
              <a:rPr lang="en-IN" sz="3600" b="1" dirty="0"/>
              <a:t>Computer software</a:t>
            </a:r>
            <a:r>
              <a:rPr lang="en-IN" sz="3600" dirty="0"/>
              <a:t> </a:t>
            </a:r>
            <a:r>
              <a:rPr lang="en-IN" sz="3600" dirty="0" smtClean="0"/>
              <a:t> </a:t>
            </a:r>
            <a:r>
              <a:rPr lang="en-IN" sz="3600" dirty="0"/>
              <a:t>is a set of instructions and associated documentation that tells a </a:t>
            </a:r>
            <a:r>
              <a:rPr lang="en-IN" sz="3600" b="1" dirty="0" smtClean="0"/>
              <a:t>computer </a:t>
            </a:r>
            <a:r>
              <a:rPr lang="en-IN" sz="3600" dirty="0" smtClean="0"/>
              <a:t>what </a:t>
            </a:r>
            <a:r>
              <a:rPr lang="en-IN" sz="3600" dirty="0"/>
              <a:t>to do or how to perform a task or it can mean all the </a:t>
            </a:r>
            <a:r>
              <a:rPr lang="en-IN" sz="3600" b="1" dirty="0" smtClean="0"/>
              <a:t>software </a:t>
            </a:r>
            <a:r>
              <a:rPr lang="en-IN" sz="3600" dirty="0" smtClean="0"/>
              <a:t>on </a:t>
            </a:r>
            <a:r>
              <a:rPr lang="en-IN" sz="3600" dirty="0"/>
              <a:t>a </a:t>
            </a:r>
            <a:r>
              <a:rPr lang="en-IN" sz="3600" b="1" dirty="0"/>
              <a:t>computer</a:t>
            </a:r>
            <a:r>
              <a:rPr lang="en-IN" sz="3600" dirty="0"/>
              <a:t>, including the applications and the operating system.</a:t>
            </a:r>
          </a:p>
        </p:txBody>
      </p:sp>
      <p:pic>
        <p:nvPicPr>
          <p:cNvPr id="28674" name="Picture 2" descr="Image result for computer softwar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88224" y="5505069"/>
            <a:ext cx="1944216" cy="12545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14282" y="153330"/>
            <a:ext cx="8715436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3200" dirty="0" smtClean="0"/>
              <a:t>	Software </a:t>
            </a:r>
            <a:r>
              <a:rPr lang="en-IN" sz="3200" dirty="0"/>
              <a:t>is the language of a computer. And like human language, there are many different computer languages</a:t>
            </a:r>
            <a:r>
              <a:rPr lang="en-IN" sz="3200" dirty="0" smtClean="0"/>
              <a:t>.</a:t>
            </a:r>
          </a:p>
          <a:p>
            <a:endParaRPr lang="en-IN" sz="3200" dirty="0" smtClean="0"/>
          </a:p>
          <a:p>
            <a:r>
              <a:rPr lang="en-IN" sz="3200" dirty="0" smtClean="0"/>
              <a:t> </a:t>
            </a:r>
            <a:r>
              <a:rPr lang="en-IN" sz="3200" dirty="0"/>
              <a:t>Essentially, computer software can be divided into </a:t>
            </a:r>
            <a:r>
              <a:rPr lang="en-IN" sz="3200" b="1" dirty="0">
                <a:solidFill>
                  <a:srgbClr val="92D050"/>
                </a:solidFill>
              </a:rPr>
              <a:t>T</a:t>
            </a:r>
            <a:r>
              <a:rPr lang="en-IN" sz="3200" b="1" dirty="0" smtClean="0">
                <a:solidFill>
                  <a:srgbClr val="92D050"/>
                </a:solidFill>
              </a:rPr>
              <a:t>hree </a:t>
            </a:r>
            <a:r>
              <a:rPr lang="en-IN" sz="3200" b="1" dirty="0">
                <a:solidFill>
                  <a:srgbClr val="92D050"/>
                </a:solidFill>
              </a:rPr>
              <a:t>main groups </a:t>
            </a:r>
            <a:r>
              <a:rPr lang="en-IN" sz="3200" dirty="0"/>
              <a:t>depending on their use and application</a:t>
            </a:r>
            <a:r>
              <a:rPr lang="en-IN" sz="3200" dirty="0" smtClean="0"/>
              <a:t>.</a:t>
            </a:r>
          </a:p>
          <a:p>
            <a:endParaRPr lang="en-IN" sz="3200" dirty="0" smtClean="0"/>
          </a:p>
          <a:p>
            <a:r>
              <a:rPr lang="en-IN" sz="3200" dirty="0" smtClean="0"/>
              <a:t> </a:t>
            </a:r>
            <a:r>
              <a:rPr lang="en-IN" sz="3200" dirty="0"/>
              <a:t>These are </a:t>
            </a:r>
            <a:r>
              <a:rPr lang="en-IN" sz="3200" b="1" dirty="0" smtClean="0">
                <a:solidFill>
                  <a:srgbClr val="FF0000"/>
                </a:solidFill>
              </a:rPr>
              <a:t>System </a:t>
            </a:r>
            <a:r>
              <a:rPr lang="en-IN" sz="3200" b="1" dirty="0">
                <a:solidFill>
                  <a:srgbClr val="FF0000"/>
                </a:solidFill>
              </a:rPr>
              <a:t>software </a:t>
            </a:r>
            <a:r>
              <a:rPr lang="en-IN" sz="3200" dirty="0"/>
              <a:t>or operating system referred simply as the OS, </a:t>
            </a:r>
            <a:r>
              <a:rPr lang="en-IN" sz="3200" b="1" dirty="0" smtClean="0">
                <a:solidFill>
                  <a:srgbClr val="FF0000"/>
                </a:solidFill>
              </a:rPr>
              <a:t>Application </a:t>
            </a:r>
            <a:r>
              <a:rPr lang="en-IN" sz="3200" b="1" dirty="0">
                <a:solidFill>
                  <a:srgbClr val="FF0000"/>
                </a:solidFill>
              </a:rPr>
              <a:t>software </a:t>
            </a:r>
            <a:r>
              <a:rPr lang="en-IN" sz="3200" dirty="0"/>
              <a:t>and </a:t>
            </a:r>
            <a:r>
              <a:rPr lang="en-IN" sz="3200" dirty="0">
                <a:solidFill>
                  <a:srgbClr val="FF0000"/>
                </a:solidFill>
              </a:rPr>
              <a:t>programming languages.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0" y="785794"/>
            <a:ext cx="9144000" cy="5340369"/>
          </a:xfrm>
        </p:spPr>
        <p:txBody>
          <a:bodyPr>
            <a:normAutofit/>
          </a:bodyPr>
          <a:lstStyle/>
          <a:p>
            <a:r>
              <a:rPr lang="en-IN" sz="2800" b="1" dirty="0" smtClean="0">
                <a:solidFill>
                  <a:srgbClr val="00B050"/>
                </a:solidFill>
              </a:rPr>
              <a:t>System software</a:t>
            </a:r>
            <a:r>
              <a:rPr lang="en-IN" sz="2800" dirty="0" smtClean="0"/>
              <a:t> is a type of computer </a:t>
            </a:r>
            <a:r>
              <a:rPr lang="en-IN" sz="2800" b="1" dirty="0" smtClean="0"/>
              <a:t>program</a:t>
            </a:r>
            <a:r>
              <a:rPr lang="en-IN" sz="2800" dirty="0" smtClean="0"/>
              <a:t> that is designed to run a computer's hardware and application </a:t>
            </a:r>
            <a:r>
              <a:rPr lang="en-IN" sz="2800" b="1" dirty="0" smtClean="0"/>
              <a:t>programs</a:t>
            </a:r>
            <a:r>
              <a:rPr lang="en-IN" sz="2800" dirty="0" smtClean="0"/>
              <a:t>. </a:t>
            </a:r>
          </a:p>
          <a:p>
            <a:endParaRPr lang="en-IN" sz="2800" dirty="0" smtClean="0"/>
          </a:p>
          <a:p>
            <a:r>
              <a:rPr lang="en-IN" sz="2800" dirty="0" smtClean="0"/>
              <a:t>If we think of the computer </a:t>
            </a:r>
            <a:r>
              <a:rPr lang="en-IN" sz="2800" b="1" dirty="0" smtClean="0"/>
              <a:t>system</a:t>
            </a:r>
            <a:r>
              <a:rPr lang="en-IN" sz="2800" dirty="0" smtClean="0"/>
              <a:t> as a layered model, the </a:t>
            </a:r>
            <a:r>
              <a:rPr lang="en-IN" sz="2800" b="1" dirty="0" smtClean="0"/>
              <a:t>system software</a:t>
            </a:r>
            <a:r>
              <a:rPr lang="en-IN" sz="2800" dirty="0" smtClean="0"/>
              <a:t> is the interface between the </a:t>
            </a:r>
            <a:r>
              <a:rPr lang="en-IN" sz="2800" dirty="0" smtClean="0">
                <a:solidFill>
                  <a:srgbClr val="FF0000"/>
                </a:solidFill>
              </a:rPr>
              <a:t>hardware and user </a:t>
            </a:r>
            <a:r>
              <a:rPr lang="en-IN" sz="2800" dirty="0" smtClean="0"/>
              <a:t>applications.</a:t>
            </a:r>
          </a:p>
          <a:p>
            <a:endParaRPr lang="en-IN" sz="2800" b="1" dirty="0" smtClean="0"/>
          </a:p>
          <a:p>
            <a:r>
              <a:rPr lang="en-IN" sz="2800" b="1" dirty="0" smtClean="0">
                <a:solidFill>
                  <a:srgbClr val="00B050"/>
                </a:solidFill>
              </a:rPr>
              <a:t>Application </a:t>
            </a:r>
            <a:r>
              <a:rPr lang="en-IN" sz="2800" b="1" dirty="0">
                <a:solidFill>
                  <a:srgbClr val="00B050"/>
                </a:solidFill>
              </a:rPr>
              <a:t>software</a:t>
            </a:r>
            <a:r>
              <a:rPr lang="en-IN" sz="2800" dirty="0"/>
              <a:t> (also called end-user programs) include such things as database programs, word processors, Web browsers and spreadsheets.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2050" name="Picture 2" descr="Image resul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285728"/>
            <a:ext cx="8286808" cy="610695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42910" y="285728"/>
            <a:ext cx="7929618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IN" sz="3600" b="1" dirty="0">
                <a:solidFill>
                  <a:schemeClr val="accent6">
                    <a:lumMod val="50000"/>
                  </a:schemeClr>
                </a:solidFill>
              </a:rPr>
              <a:t>Operating System</a:t>
            </a:r>
          </a:p>
          <a:p>
            <a:pPr lvl="0"/>
            <a:r>
              <a:rPr lang="en-IN" sz="2400" b="1" u="sng" dirty="0" smtClean="0"/>
              <a:t>An </a:t>
            </a:r>
            <a:r>
              <a:rPr lang="en-IN" sz="2400" b="1" u="sng" dirty="0"/>
              <a:t>Operating System (</a:t>
            </a:r>
            <a:r>
              <a:rPr lang="en-IN" sz="2400" b="1" u="sng" dirty="0" smtClean="0"/>
              <a:t>OS</a:t>
            </a:r>
            <a:r>
              <a:rPr lang="en-US" sz="2400" dirty="0" smtClean="0">
                <a:solidFill>
                  <a:srgbClr val="000000"/>
                </a:solidFill>
                <a:latin typeface="Verdana" pitchFamily="34" charset="0"/>
                <a:cs typeface="Arial" pitchFamily="34" charset="0"/>
              </a:rPr>
              <a:t>An operating system is a program that acts as an </a:t>
            </a:r>
            <a:r>
              <a:rPr lang="en-US" sz="2400" dirty="0" smtClean="0">
                <a:solidFill>
                  <a:srgbClr val="FF0000"/>
                </a:solidFill>
                <a:latin typeface="Verdana" pitchFamily="34" charset="0"/>
                <a:cs typeface="Arial" pitchFamily="34" charset="0"/>
              </a:rPr>
              <a:t>interface between the user and the computer hardware </a:t>
            </a:r>
            <a:r>
              <a:rPr lang="en-US" sz="2400" dirty="0" smtClean="0">
                <a:solidFill>
                  <a:srgbClr val="000000"/>
                </a:solidFill>
                <a:latin typeface="Verdana" pitchFamily="34" charset="0"/>
                <a:cs typeface="Arial" pitchFamily="34" charset="0"/>
              </a:rPr>
              <a:t>and controls the execution of all kinds of programs.</a:t>
            </a:r>
            <a:endParaRPr lang="en-US" sz="1400" dirty="0" smtClean="0">
              <a:latin typeface="Arial" pitchFamily="34" charset="0"/>
              <a:cs typeface="Arial" pitchFamily="34" charset="0"/>
            </a:endParaRPr>
          </a:p>
          <a:p>
            <a:r>
              <a:rPr lang="en-IN" sz="2400" dirty="0" smtClean="0"/>
              <a:t> </a:t>
            </a:r>
            <a:r>
              <a:rPr lang="en-IN" sz="2400" dirty="0"/>
              <a:t>An operating system is a software which performs all the basic tasks like file management, memory management, process management, handling input and output, and controlling peripheral devices such as disk drives and printers.</a:t>
            </a:r>
          </a:p>
          <a:p>
            <a:r>
              <a:rPr lang="en-IN" sz="2400" dirty="0" smtClean="0"/>
              <a:t>Some </a:t>
            </a:r>
            <a:r>
              <a:rPr lang="en-IN" sz="2400" dirty="0"/>
              <a:t>popular Operating Systems include Linux, Windows, OS X, VMS, OS/400</a:t>
            </a:r>
            <a:r>
              <a:rPr lang="en-IN" sz="2400" dirty="0" smtClean="0"/>
              <a:t>,</a:t>
            </a:r>
          </a:p>
          <a:p>
            <a:r>
              <a:rPr lang="en-IN" sz="2400" dirty="0" smtClean="0"/>
              <a:t> </a:t>
            </a:r>
            <a:r>
              <a:rPr lang="en-IN" sz="2400" dirty="0"/>
              <a:t>AIX, z/OS, etc.</a:t>
            </a:r>
          </a:p>
        </p:txBody>
      </p:sp>
      <p:pic>
        <p:nvPicPr>
          <p:cNvPr id="1028" name="Picture 4" descr="Image result for functions of operating system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48064" y="4653136"/>
            <a:ext cx="3854232" cy="20939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85720" y="0"/>
            <a:ext cx="8286808" cy="5786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 </a:t>
            </a:r>
            <a:endParaRPr kumimoji="0" lang="en-US" sz="6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Following are some of important functions of an operating System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400" b="1" dirty="0" smtClean="0">
              <a:solidFill>
                <a:srgbClr val="000000"/>
              </a:solidFill>
              <a:latin typeface="Verdana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Memory Management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Processor Management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Device Management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File Management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Security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Control over system performance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Job accounting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Error detecting aids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Coordination between other software and users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rgbClr val="313131"/>
              </a:solidFill>
              <a:effectLst/>
              <a:latin typeface="Verdana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214282" y="0"/>
            <a:ext cx="8443914" cy="6643710"/>
          </a:xfrm>
        </p:spPr>
        <p:txBody>
          <a:bodyPr>
            <a:normAutofit fontScale="62500" lnSpcReduction="20000"/>
          </a:bodyPr>
          <a:lstStyle/>
          <a:p>
            <a:pPr fontAlgn="base">
              <a:buNone/>
            </a:pPr>
            <a:r>
              <a:rPr lang="en-US" sz="4200" b="1" u="sng" dirty="0" err="1" smtClean="0"/>
              <a:t>Funtions</a:t>
            </a:r>
            <a:r>
              <a:rPr lang="en-US" sz="4200" b="1" u="sng" dirty="0" smtClean="0"/>
              <a:t> of Operating System</a:t>
            </a:r>
          </a:p>
          <a:p>
            <a:pPr fontAlgn="base">
              <a:buNone/>
            </a:pPr>
            <a:endParaRPr lang="en-IN" b="1" u="sng" dirty="0" smtClean="0"/>
          </a:p>
          <a:p>
            <a:pPr marL="742950" indent="-742950" fontAlgn="base">
              <a:buAutoNum type="arabicPeriod"/>
            </a:pPr>
            <a:r>
              <a:rPr lang="en-IN" sz="4200" b="1" dirty="0" smtClean="0"/>
              <a:t>Booting</a:t>
            </a:r>
          </a:p>
          <a:p>
            <a:pPr marL="742950" indent="-742950" fontAlgn="base">
              <a:buNone/>
            </a:pPr>
            <a:r>
              <a:rPr lang="en-IN" sz="4200" b="1" dirty="0" smtClean="0"/>
              <a:t>         </a:t>
            </a:r>
            <a:r>
              <a:rPr lang="en-IN" sz="4200" dirty="0" smtClean="0"/>
              <a:t>Booting is a process of </a:t>
            </a:r>
            <a:r>
              <a:rPr lang="en-IN" sz="4200" dirty="0" smtClean="0">
                <a:solidFill>
                  <a:srgbClr val="FF0000"/>
                </a:solidFill>
              </a:rPr>
              <a:t>starting the computer </a:t>
            </a:r>
            <a:r>
              <a:rPr lang="en-IN" sz="4200" dirty="0" smtClean="0"/>
              <a:t>operating system starts the computer to work. It checks the computer and makes it </a:t>
            </a:r>
            <a:r>
              <a:rPr lang="en-IN" sz="4200" dirty="0" smtClean="0">
                <a:solidFill>
                  <a:srgbClr val="FF0000"/>
                </a:solidFill>
              </a:rPr>
              <a:t>ready to work.</a:t>
            </a:r>
          </a:p>
          <a:p>
            <a:pPr fontAlgn="base">
              <a:buNone/>
            </a:pPr>
            <a:r>
              <a:rPr lang="en-IN" sz="4200" b="1" dirty="0" smtClean="0"/>
              <a:t>2. Memory Management</a:t>
            </a:r>
            <a:endParaRPr lang="en-IN" sz="4200" dirty="0" smtClean="0"/>
          </a:p>
          <a:p>
            <a:pPr fontAlgn="base">
              <a:buNone/>
            </a:pPr>
            <a:r>
              <a:rPr lang="en-IN" sz="4200" dirty="0" smtClean="0"/>
              <a:t>      It is also an important function of operating system. The memory </a:t>
            </a:r>
            <a:r>
              <a:rPr lang="en-IN" sz="4200" dirty="0" smtClean="0">
                <a:solidFill>
                  <a:srgbClr val="FF0000"/>
                </a:solidFill>
              </a:rPr>
              <a:t>cannot be managed without operating system</a:t>
            </a:r>
            <a:r>
              <a:rPr lang="en-IN" sz="4200" dirty="0" smtClean="0"/>
              <a:t>. Different programs and data execute in memory at one time. If there is no operating system. The system will not work properly.</a:t>
            </a:r>
          </a:p>
          <a:p>
            <a:pPr fontAlgn="base">
              <a:buNone/>
            </a:pPr>
            <a:r>
              <a:rPr lang="en-IN" sz="4200" b="1" dirty="0" smtClean="0"/>
              <a:t>3. Loading and Execution</a:t>
            </a:r>
            <a:endParaRPr lang="en-IN" sz="4200" dirty="0" smtClean="0"/>
          </a:p>
          <a:p>
            <a:pPr fontAlgn="base"/>
            <a:r>
              <a:rPr lang="en-IN" sz="4200" dirty="0" smtClean="0"/>
              <a:t>A program is loaded in the memory before it can be executed. Operating system </a:t>
            </a:r>
            <a:r>
              <a:rPr lang="en-IN" sz="4200" dirty="0" smtClean="0">
                <a:solidFill>
                  <a:srgbClr val="FF0000"/>
                </a:solidFill>
              </a:rPr>
              <a:t>provides the facility </a:t>
            </a:r>
            <a:r>
              <a:rPr lang="en-IN" sz="4200" dirty="0" smtClean="0"/>
              <a:t>to load programs in memory easily and then execute it.</a:t>
            </a:r>
          </a:p>
          <a:p>
            <a:endParaRPr lang="en-IN" sz="4200" dirty="0"/>
          </a:p>
        </p:txBody>
      </p:sp>
      <p:sp>
        <p:nvSpPr>
          <p:cNvPr id="4" name="Rectangle 3"/>
          <p:cNvSpPr/>
          <p:nvPr/>
        </p:nvSpPr>
        <p:spPr>
          <a:xfrm>
            <a:off x="-785850" y="-4511635"/>
            <a:ext cx="992985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28596" y="500042"/>
            <a:ext cx="8229600" cy="6072230"/>
          </a:xfrm>
        </p:spPr>
        <p:txBody>
          <a:bodyPr>
            <a:normAutofit/>
          </a:bodyPr>
          <a:lstStyle/>
          <a:p>
            <a:pPr fontAlgn="base">
              <a:buNone/>
            </a:pPr>
            <a:r>
              <a:rPr lang="en-IN" b="1" dirty="0" smtClean="0"/>
              <a:t>4. Data security</a:t>
            </a:r>
            <a:endParaRPr lang="en-IN" dirty="0" smtClean="0"/>
          </a:p>
          <a:p>
            <a:pPr fontAlgn="base"/>
            <a:r>
              <a:rPr lang="en-IN" dirty="0" smtClean="0"/>
              <a:t>Data is an important part of computer system. The operating system </a:t>
            </a:r>
            <a:r>
              <a:rPr lang="en-IN" dirty="0" smtClean="0">
                <a:solidFill>
                  <a:srgbClr val="FF0000"/>
                </a:solidFill>
              </a:rPr>
              <a:t>protects the data </a:t>
            </a:r>
            <a:r>
              <a:rPr lang="en-IN" dirty="0" smtClean="0"/>
              <a:t>stored on the computer from </a:t>
            </a:r>
            <a:r>
              <a:rPr lang="en-IN" dirty="0" smtClean="0">
                <a:solidFill>
                  <a:srgbClr val="FF0000"/>
                </a:solidFill>
              </a:rPr>
              <a:t>illegal use, modification or deletion.</a:t>
            </a:r>
          </a:p>
          <a:p>
            <a:pPr fontAlgn="base">
              <a:buNone/>
            </a:pPr>
            <a:r>
              <a:rPr lang="en-IN" b="1" dirty="0" smtClean="0"/>
              <a:t>5. Disk Management</a:t>
            </a:r>
            <a:endParaRPr lang="en-IN" dirty="0" smtClean="0"/>
          </a:p>
          <a:p>
            <a:pPr fontAlgn="base"/>
            <a:r>
              <a:rPr lang="en-IN" dirty="0" smtClean="0"/>
              <a:t>Operating system manages the disk space. It manages the </a:t>
            </a:r>
            <a:r>
              <a:rPr lang="en-IN" dirty="0" smtClean="0">
                <a:solidFill>
                  <a:srgbClr val="FF0000"/>
                </a:solidFill>
              </a:rPr>
              <a:t>stored files and folders </a:t>
            </a:r>
            <a:r>
              <a:rPr lang="en-IN" dirty="0" smtClean="0"/>
              <a:t>in a proper way.</a:t>
            </a:r>
          </a:p>
          <a:p>
            <a:pPr fontAlgn="base">
              <a:buNone/>
            </a:pPr>
            <a:r>
              <a:rPr lang="en-IN" b="1" dirty="0" smtClean="0"/>
              <a:t>6. Process Management</a:t>
            </a:r>
            <a:endParaRPr lang="en-IN" dirty="0" smtClean="0"/>
          </a:p>
          <a:p>
            <a:pPr fontAlgn="base"/>
            <a:r>
              <a:rPr lang="en-IN" dirty="0" smtClean="0"/>
              <a:t>CPU can perform one task at one time. if there are many tasks, operating system decides which task should get the CPU.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338</TotalTime>
  <Words>434</Words>
  <Application>Microsoft Office PowerPoint</Application>
  <PresentationFormat>On-screen Show (4:3)</PresentationFormat>
  <Paragraphs>89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Slipstream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Classification of Operating System 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BCA</dc:creator>
  <cp:lastModifiedBy>admin</cp:lastModifiedBy>
  <cp:revision>64</cp:revision>
  <dcterms:created xsi:type="dcterms:W3CDTF">2017-10-09T07:48:36Z</dcterms:created>
  <dcterms:modified xsi:type="dcterms:W3CDTF">2020-05-18T15:53:02Z</dcterms:modified>
</cp:coreProperties>
</file>