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BC893-F5F1-430E-99BF-83065A1878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3DF3-4134-4D18-93FF-EAE1071283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FFFF00"/>
                </a:solidFill>
              </a:rPr>
              <a:t>Computer Virus</a:t>
            </a:r>
            <a:endParaRPr lang="en-US" sz="80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705600" cy="3124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Presented by</a:t>
            </a:r>
          </a:p>
          <a:p>
            <a:r>
              <a:rPr lang="en-US" dirty="0" smtClean="0"/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V.Santhi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just"/>
            <a:r>
              <a:rPr lang="en-US" dirty="0" smtClean="0"/>
              <a:t>		  </a:t>
            </a:r>
            <a:r>
              <a:rPr lang="en-US" dirty="0" smtClean="0">
                <a:solidFill>
                  <a:srgbClr val="00FFFF"/>
                </a:solidFill>
              </a:rPr>
              <a:t>Assistant Professor</a:t>
            </a:r>
          </a:p>
          <a:p>
            <a:pPr algn="just"/>
            <a:r>
              <a:rPr lang="en-US" dirty="0" smtClean="0">
                <a:solidFill>
                  <a:srgbClr val="00FFFF"/>
                </a:solidFill>
              </a:rPr>
              <a:t>	</a:t>
            </a:r>
            <a:r>
              <a:rPr lang="en-US" dirty="0" smtClean="0">
                <a:solidFill>
                  <a:schemeClr val="accent6"/>
                </a:solidFill>
              </a:rPr>
              <a:t>Department of Computer Applications</a:t>
            </a:r>
          </a:p>
          <a:p>
            <a:r>
              <a:rPr lang="en-US" dirty="0" smtClean="0">
                <a:solidFill>
                  <a:srgbClr val="00FFFF"/>
                </a:solidFill>
              </a:rPr>
              <a:t>Bon Secours College for Women</a:t>
            </a:r>
          </a:p>
          <a:p>
            <a:pPr algn="just"/>
            <a:r>
              <a:rPr lang="en-US" dirty="0" smtClean="0">
                <a:solidFill>
                  <a:srgbClr val="00FFFF"/>
                </a:solidFill>
              </a:rPr>
              <a:t>			</a:t>
            </a:r>
            <a:r>
              <a:rPr lang="en-US" dirty="0" err="1" smtClean="0">
                <a:solidFill>
                  <a:schemeClr val="bg1"/>
                </a:solidFill>
              </a:rPr>
              <a:t>Thanjavur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E:\SANTHI Certificates\Educational Certificates\santhi 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295400"/>
            <a:ext cx="1691601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895600" y="533400"/>
            <a:ext cx="3277371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</a:rPr>
              <a:t>Macro Virus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305800" cy="4111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>
                <a:ea typeface="標楷體" pitchFamily="65" charset="-120"/>
              </a:rPr>
              <a:t>A </a:t>
            </a:r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macro virus</a:t>
            </a:r>
            <a:r>
              <a:rPr lang="en-US" altLang="zh-TW" sz="4400">
                <a:ea typeface="標楷體" pitchFamily="65" charset="-120"/>
              </a:rPr>
              <a:t> is associated with application software like word and excel. When opening the infected document, macro virus is loaded into main memory and destroys the data stored in hard disk</a:t>
            </a:r>
            <a:r>
              <a:rPr lang="en-US" altLang="zh-TW" sz="4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743200" y="838200"/>
            <a:ext cx="3094886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Script Virus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305800" cy="2771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 dirty="0"/>
              <a:t>Commonly found </a:t>
            </a:r>
            <a:r>
              <a:rPr lang="en-US" altLang="zh-TW" sz="4400" dirty="0">
                <a:solidFill>
                  <a:schemeClr val="tx2"/>
                </a:solidFill>
              </a:rPr>
              <a:t>script viruses</a:t>
            </a:r>
            <a:r>
              <a:rPr lang="en-US" altLang="zh-TW" sz="4400" dirty="0"/>
              <a:t> are written using the Visual Basic Scripting edition (VBS) and the JavaScript programming languages</a:t>
            </a:r>
          </a:p>
        </p:txBody>
      </p:sp>
      <p:pic>
        <p:nvPicPr>
          <p:cNvPr id="12292" name="Picture 4" descr="C:\02-03\graphics\vbscrip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762000"/>
            <a:ext cx="896938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C:\02-03\graphics\vbscrip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685800"/>
            <a:ext cx="896938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743200" y="685800"/>
            <a:ext cx="3416256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Trojan Horse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458200" cy="3477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altLang="zh-TW" sz="4400" b="1" dirty="0">
                <a:solidFill>
                  <a:schemeClr val="tx2"/>
                </a:solidFill>
                <a:ea typeface="標楷體" pitchFamily="65" charset="-120"/>
              </a:rPr>
              <a:t>Trojan Horse</a:t>
            </a:r>
            <a:r>
              <a:rPr lang="en-US" altLang="zh-TW" sz="4400" dirty="0">
                <a:ea typeface="標楷體" pitchFamily="65" charset="-120"/>
              </a:rPr>
              <a:t> is a </a:t>
            </a:r>
            <a:r>
              <a:rPr lang="en-US" altLang="zh-TW" sz="4400" dirty="0" smtClean="0">
                <a:ea typeface="標楷體" pitchFamily="65" charset="-120"/>
              </a:rPr>
              <a:t>destructive program</a:t>
            </a:r>
            <a:r>
              <a:rPr lang="en-US" altLang="zh-TW" sz="4400" dirty="0">
                <a:ea typeface="標楷體" pitchFamily="65" charset="-120"/>
              </a:rPr>
              <a:t>. It usually pretends as computer games or application software. If executed, computer system will be damaged.</a:t>
            </a:r>
            <a:endParaRPr lang="en-US" altLang="zh-TW" sz="4400" dirty="0"/>
          </a:p>
        </p:txBody>
      </p:sp>
      <p:pic>
        <p:nvPicPr>
          <p:cNvPr id="13316" name="Picture 4" descr="\\Kelly\share\trojan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33400"/>
            <a:ext cx="1457325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743200" y="685800"/>
            <a:ext cx="411480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Trojan Horse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305800" cy="1431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Trojan Horse</a:t>
            </a:r>
            <a:r>
              <a:rPr lang="en-US" altLang="zh-TW" sz="4400">
                <a:ea typeface="標楷體" pitchFamily="65" charset="-120"/>
              </a:rPr>
              <a:t> usually comes with monitoring tools and key loggers</a:t>
            </a:r>
            <a:endParaRPr lang="en-US" altLang="zh-TW" sz="4400"/>
          </a:p>
        </p:txBody>
      </p:sp>
      <p:pic>
        <p:nvPicPr>
          <p:cNvPr id="14340" name="Picture 4" descr="\\Kelly\share\trojan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33400"/>
            <a:ext cx="1457325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62200" y="0"/>
            <a:ext cx="6779259" cy="6858000"/>
          </a:xfrm>
          <a:custGeom>
            <a:avLst/>
            <a:gdLst/>
            <a:ahLst/>
            <a:cxnLst/>
            <a:rect l="l" t="t" r="r" b="b"/>
            <a:pathLst>
              <a:path w="6779259" h="6858000">
                <a:moveTo>
                  <a:pt x="0" y="6858000"/>
                </a:moveTo>
                <a:lnTo>
                  <a:pt x="6778752" y="6858000"/>
                </a:lnTo>
                <a:lnTo>
                  <a:pt x="67787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06751" y="0"/>
            <a:ext cx="158495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241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72461" y="2815589"/>
            <a:ext cx="210312" cy="210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71573" y="2740151"/>
            <a:ext cx="306450" cy="28663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66800" y="228600"/>
            <a:ext cx="75438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60" dirty="0"/>
              <a:t>WHAT </a:t>
            </a:r>
            <a:r>
              <a:rPr sz="4000" b="1" spc="-5" dirty="0"/>
              <a:t>A </a:t>
            </a:r>
            <a:r>
              <a:rPr sz="4000" b="1" spc="-10" dirty="0"/>
              <a:t>COMPUTER </a:t>
            </a:r>
            <a:r>
              <a:rPr sz="4000" b="1" spc="-5" dirty="0"/>
              <a:t>VIRUS</a:t>
            </a:r>
            <a:r>
              <a:rPr sz="4000" b="1" spc="-140" dirty="0"/>
              <a:t> </a:t>
            </a:r>
            <a:r>
              <a:rPr sz="4000" b="1" spc="-5" dirty="0"/>
              <a:t>DO?</a:t>
            </a:r>
            <a:endParaRPr sz="4000" b="1"/>
          </a:p>
        </p:txBody>
      </p:sp>
      <p:sp>
        <p:nvSpPr>
          <p:cNvPr id="9" name="object 9"/>
          <p:cNvSpPr/>
          <p:nvPr/>
        </p:nvSpPr>
        <p:spPr>
          <a:xfrm>
            <a:off x="2135123" y="1185672"/>
            <a:ext cx="5330952" cy="52654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40479" y="950975"/>
            <a:ext cx="1920239" cy="1028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038346" y="1182116"/>
            <a:ext cx="1524635" cy="4794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101600">
              <a:lnSpc>
                <a:spcPts val="1660"/>
              </a:lnSpc>
              <a:spcBef>
                <a:spcPts val="36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SLOW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DOWN 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NETWORK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27191" y="1859279"/>
            <a:ext cx="1920239" cy="1028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997066" y="2091054"/>
            <a:ext cx="1546734" cy="48282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11760" marR="5080" indent="-99060">
              <a:lnSpc>
                <a:spcPts val="1660"/>
              </a:lnSpc>
              <a:spcBef>
                <a:spcPts val="36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HIJACK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YOUR 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COMPUTER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193535" y="3901440"/>
            <a:ext cx="1943100" cy="10287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324600" y="4028059"/>
            <a:ext cx="1588770" cy="700833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1905" algn="ctr">
              <a:lnSpc>
                <a:spcPts val="1660"/>
              </a:lnSpc>
              <a:spcBef>
                <a:spcPts val="36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STEAL  C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NFIDENTIAL  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87467" y="5538215"/>
            <a:ext cx="1920239" cy="10287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157342" y="5876035"/>
            <a:ext cx="138303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DELETE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93492" y="5538215"/>
            <a:ext cx="1920239" cy="1028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170935" y="5770879"/>
            <a:ext cx="1164590" cy="4794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152400">
              <a:lnSpc>
                <a:spcPts val="1660"/>
              </a:lnSpc>
              <a:spcBef>
                <a:spcPts val="365"/>
              </a:spcBef>
            </a:pP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DISPLAY 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MESSAGES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87424" y="3901440"/>
            <a:ext cx="1920239" cy="10287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905000" y="4114800"/>
            <a:ext cx="10604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DISABLE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46579" y="4343527"/>
            <a:ext cx="1201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HARD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946148" y="1860804"/>
            <a:ext cx="1935479" cy="10271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117598" y="2196211"/>
            <a:ext cx="15932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CORRUPT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endParaRPr sz="1600" b="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5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5"/>
            <a:ext cx="8531860" cy="6196965"/>
          </a:xfrm>
          <a:custGeom>
            <a:avLst/>
            <a:gdLst/>
            <a:ahLst/>
            <a:cxnLst/>
            <a:rect l="l" t="t" r="r" b="b"/>
            <a:pathLst>
              <a:path w="8531860" h="6196965">
                <a:moveTo>
                  <a:pt x="0" y="128904"/>
                </a:moveTo>
                <a:lnTo>
                  <a:pt x="10133" y="78759"/>
                </a:lnTo>
                <a:lnTo>
                  <a:pt x="37769" y="37782"/>
                </a:lnTo>
                <a:lnTo>
                  <a:pt x="78759" y="10140"/>
                </a:lnTo>
                <a:lnTo>
                  <a:pt x="128955" y="0"/>
                </a:lnTo>
                <a:lnTo>
                  <a:pt x="8402447" y="0"/>
                </a:lnTo>
                <a:lnTo>
                  <a:pt x="8452592" y="10140"/>
                </a:lnTo>
                <a:lnTo>
                  <a:pt x="8493569" y="37782"/>
                </a:lnTo>
                <a:lnTo>
                  <a:pt x="8521211" y="78759"/>
                </a:lnTo>
                <a:lnTo>
                  <a:pt x="8531352" y="128904"/>
                </a:lnTo>
                <a:lnTo>
                  <a:pt x="8531352" y="6067628"/>
                </a:lnTo>
                <a:lnTo>
                  <a:pt x="8521211" y="6117824"/>
                </a:lnTo>
                <a:lnTo>
                  <a:pt x="8493569" y="6158814"/>
                </a:lnTo>
                <a:lnTo>
                  <a:pt x="8452592" y="6186450"/>
                </a:lnTo>
                <a:lnTo>
                  <a:pt x="8402447" y="6196583"/>
                </a:lnTo>
                <a:lnTo>
                  <a:pt x="128955" y="6196583"/>
                </a:lnTo>
                <a:lnTo>
                  <a:pt x="78759" y="6186450"/>
                </a:lnTo>
                <a:lnTo>
                  <a:pt x="37769" y="6158814"/>
                </a:lnTo>
                <a:lnTo>
                  <a:pt x="10133" y="6117824"/>
                </a:lnTo>
                <a:lnTo>
                  <a:pt x="0" y="6067628"/>
                </a:lnTo>
                <a:lnTo>
                  <a:pt x="0" y="128904"/>
                </a:lnTo>
                <a:close/>
              </a:path>
            </a:pathLst>
          </a:custGeom>
          <a:ln w="3175">
            <a:solidFill>
              <a:srgbClr val="A3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9100" y="434340"/>
            <a:ext cx="8305800" cy="43418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1395" y="566927"/>
            <a:ext cx="5929884" cy="14127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772" y="1844166"/>
            <a:ext cx="6212205" cy="386842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3540" indent="-371475">
              <a:lnSpc>
                <a:spcPts val="4350"/>
              </a:lnSpc>
              <a:spcBef>
                <a:spcPts val="50"/>
              </a:spcBef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-25" dirty="0">
                <a:solidFill>
                  <a:srgbClr val="006FC0"/>
                </a:solidFill>
                <a:latin typeface="Arial"/>
                <a:cs typeface="Arial"/>
              </a:rPr>
              <a:t>Kespersky</a:t>
            </a:r>
            <a:r>
              <a:rPr sz="3600" b="1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60" dirty="0">
                <a:solidFill>
                  <a:srgbClr val="006FC0"/>
                </a:solidFill>
                <a:latin typeface="Arial"/>
                <a:cs typeface="Arial"/>
              </a:rPr>
              <a:t>Antivirus</a:t>
            </a:r>
            <a:endParaRPr sz="3600">
              <a:latin typeface="Arial"/>
              <a:cs typeface="Arial"/>
            </a:endParaRPr>
          </a:p>
          <a:p>
            <a:pPr marL="383540" indent="-371475">
              <a:lnSpc>
                <a:spcPts val="4320"/>
              </a:lnSpc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85" dirty="0">
                <a:solidFill>
                  <a:srgbClr val="006FC0"/>
                </a:solidFill>
                <a:latin typeface="Arial"/>
                <a:cs typeface="Arial"/>
              </a:rPr>
              <a:t>Data </a:t>
            </a:r>
            <a:r>
              <a:rPr sz="3600" b="1" spc="20" dirty="0">
                <a:solidFill>
                  <a:srgbClr val="006FC0"/>
                </a:solidFill>
                <a:latin typeface="Arial"/>
                <a:cs typeface="Arial"/>
              </a:rPr>
              <a:t>fellows</a:t>
            </a:r>
            <a:r>
              <a:rPr sz="3600" b="1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170" dirty="0">
                <a:solidFill>
                  <a:srgbClr val="006FC0"/>
                </a:solidFill>
                <a:latin typeface="Arial"/>
                <a:cs typeface="Arial"/>
              </a:rPr>
              <a:t>E-Plot</a:t>
            </a:r>
            <a:endParaRPr sz="3600">
              <a:latin typeface="Arial"/>
              <a:cs typeface="Arial"/>
            </a:endParaRPr>
          </a:p>
          <a:p>
            <a:pPr marL="383540" indent="-371475">
              <a:lnSpc>
                <a:spcPts val="4320"/>
              </a:lnSpc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40" dirty="0">
                <a:solidFill>
                  <a:srgbClr val="006FC0"/>
                </a:solidFill>
                <a:latin typeface="Arial"/>
                <a:cs typeface="Arial"/>
              </a:rPr>
              <a:t>Mcafee</a:t>
            </a:r>
            <a:r>
              <a:rPr sz="3600" b="1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55" dirty="0">
                <a:solidFill>
                  <a:srgbClr val="006FC0"/>
                </a:solidFill>
                <a:latin typeface="Arial"/>
                <a:cs typeface="Arial"/>
              </a:rPr>
              <a:t>Antivirus</a:t>
            </a:r>
            <a:endParaRPr sz="3600">
              <a:latin typeface="Arial"/>
              <a:cs typeface="Arial"/>
            </a:endParaRPr>
          </a:p>
          <a:p>
            <a:pPr marL="383540" indent="-371475">
              <a:lnSpc>
                <a:spcPts val="4320"/>
              </a:lnSpc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-65" dirty="0">
                <a:solidFill>
                  <a:srgbClr val="006FC0"/>
                </a:solidFill>
                <a:latin typeface="Arial"/>
                <a:cs typeface="Arial"/>
              </a:rPr>
              <a:t>Symantec </a:t>
            </a:r>
            <a:r>
              <a:rPr sz="3600" b="1" spc="55" dirty="0">
                <a:solidFill>
                  <a:srgbClr val="006FC0"/>
                </a:solidFill>
                <a:latin typeface="Arial"/>
                <a:cs typeface="Arial"/>
              </a:rPr>
              <a:t>Norton</a:t>
            </a:r>
            <a:r>
              <a:rPr sz="36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60" dirty="0">
                <a:solidFill>
                  <a:srgbClr val="006FC0"/>
                </a:solidFill>
                <a:latin typeface="Arial"/>
                <a:cs typeface="Arial"/>
              </a:rPr>
              <a:t>Antivirus</a:t>
            </a:r>
            <a:endParaRPr sz="3600">
              <a:latin typeface="Arial"/>
              <a:cs typeface="Arial"/>
            </a:endParaRPr>
          </a:p>
          <a:p>
            <a:pPr marL="383540" indent="-371475">
              <a:lnSpc>
                <a:spcPts val="4320"/>
              </a:lnSpc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-145" dirty="0">
                <a:solidFill>
                  <a:srgbClr val="006FC0"/>
                </a:solidFill>
                <a:latin typeface="Arial"/>
                <a:cs typeface="Arial"/>
              </a:rPr>
              <a:t>Bit </a:t>
            </a:r>
            <a:r>
              <a:rPr sz="3600" b="1" spc="15" dirty="0">
                <a:solidFill>
                  <a:srgbClr val="006FC0"/>
                </a:solidFill>
                <a:latin typeface="Arial"/>
                <a:cs typeface="Arial"/>
              </a:rPr>
              <a:t>Defender</a:t>
            </a:r>
            <a:r>
              <a:rPr sz="3600" b="1" spc="1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515" dirty="0">
                <a:solidFill>
                  <a:srgbClr val="006FC0"/>
                </a:solidFill>
                <a:latin typeface="Arial"/>
                <a:cs typeface="Arial"/>
              </a:rPr>
              <a:t>2010</a:t>
            </a:r>
            <a:endParaRPr sz="3600">
              <a:latin typeface="Arial"/>
              <a:cs typeface="Arial"/>
            </a:endParaRPr>
          </a:p>
          <a:p>
            <a:pPr marL="383540" indent="-371475">
              <a:lnSpc>
                <a:spcPts val="4320"/>
              </a:lnSpc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-35" dirty="0">
                <a:solidFill>
                  <a:srgbClr val="006FC0"/>
                </a:solidFill>
                <a:latin typeface="Arial"/>
                <a:cs typeface="Arial"/>
              </a:rPr>
              <a:t>Quick </a:t>
            </a:r>
            <a:r>
              <a:rPr sz="3600" b="1" spc="75" dirty="0">
                <a:solidFill>
                  <a:srgbClr val="006FC0"/>
                </a:solidFill>
                <a:latin typeface="Arial"/>
                <a:cs typeface="Arial"/>
              </a:rPr>
              <a:t>Heal</a:t>
            </a:r>
            <a:r>
              <a:rPr sz="36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60" dirty="0">
                <a:solidFill>
                  <a:srgbClr val="006FC0"/>
                </a:solidFill>
                <a:latin typeface="Arial"/>
                <a:cs typeface="Arial"/>
              </a:rPr>
              <a:t>Antivirus</a:t>
            </a:r>
            <a:endParaRPr sz="3600">
              <a:latin typeface="Arial"/>
              <a:cs typeface="Arial"/>
            </a:endParaRPr>
          </a:p>
          <a:p>
            <a:pPr marL="383540" indent="-371475">
              <a:lnSpc>
                <a:spcPts val="4350"/>
              </a:lnSpc>
              <a:buClr>
                <a:srgbClr val="6F2F9F"/>
              </a:buClr>
              <a:buSzPct val="98611"/>
              <a:buFont typeface="Wingdings"/>
              <a:buChar char=""/>
              <a:tabLst>
                <a:tab pos="384175" algn="l"/>
              </a:tabLst>
            </a:pPr>
            <a:r>
              <a:rPr sz="3600" b="1" spc="-295" dirty="0">
                <a:solidFill>
                  <a:srgbClr val="006FC0"/>
                </a:solidFill>
                <a:latin typeface="Arial"/>
                <a:cs typeface="Arial"/>
              </a:rPr>
              <a:t>ESaSS</a:t>
            </a:r>
            <a:r>
              <a:rPr sz="36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600" b="1" spc="-204" dirty="0">
                <a:solidFill>
                  <a:srgbClr val="006FC0"/>
                </a:solidFill>
                <a:latin typeface="Arial"/>
                <a:cs typeface="Arial"/>
              </a:rPr>
              <a:t>ThunderBYTE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90513" y="914400"/>
            <a:ext cx="8624887" cy="82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Actions to prevent virus infection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305800" cy="48320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b="1" dirty="0">
                <a:solidFill>
                  <a:schemeClr val="tx2"/>
                </a:solidFill>
              </a:rPr>
              <a:t>A</a:t>
            </a:r>
            <a:r>
              <a:rPr lang="en-US" altLang="zh-TW" sz="4400" dirty="0"/>
              <a:t>lways update your anti-virus software at least weekly</a:t>
            </a:r>
            <a:r>
              <a:rPr lang="en-US" altLang="zh-TW" sz="4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chemeClr val="tx2"/>
                </a:solidFill>
              </a:rPr>
              <a:t>B</a:t>
            </a:r>
            <a:r>
              <a:rPr lang="en-US" altLang="zh-TW" sz="4400" dirty="0" smtClean="0"/>
              <a:t>ack </a:t>
            </a:r>
            <a:r>
              <a:rPr lang="en-US" altLang="zh-TW" sz="4400" dirty="0"/>
              <a:t>up your important files and ensure that they can be restored</a:t>
            </a:r>
            <a:r>
              <a:rPr lang="en-US" altLang="zh-TW" sz="4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chemeClr val="tx2"/>
                </a:solidFill>
              </a:rPr>
              <a:t>C</a:t>
            </a:r>
            <a:r>
              <a:rPr lang="en-US" altLang="zh-TW" sz="4400" dirty="0" smtClean="0"/>
              <a:t>hange </a:t>
            </a:r>
            <a:r>
              <a:rPr lang="en-US" altLang="zh-TW" sz="4400" dirty="0"/>
              <a:t>the computer's boot sequence to always start the PC from its hard drive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90513" y="914400"/>
            <a:ext cx="8853487" cy="82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Actions to prevent virus infection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305800" cy="41549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b="1" dirty="0">
                <a:solidFill>
                  <a:schemeClr val="tx2"/>
                </a:solidFill>
              </a:rPr>
              <a:t>D</a:t>
            </a:r>
            <a:r>
              <a:rPr lang="en-US" altLang="zh-TW" sz="4400" dirty="0"/>
              <a:t>on't share Drive C: without a password and without read-only restrictions</a:t>
            </a:r>
            <a:r>
              <a:rPr lang="en-US" altLang="zh-TW" sz="4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chemeClr val="tx2"/>
                </a:solidFill>
              </a:rPr>
              <a:t>E</a:t>
            </a:r>
            <a:r>
              <a:rPr lang="en-US" altLang="zh-TW" sz="4400" dirty="0" smtClean="0"/>
              <a:t>mpty </a:t>
            </a:r>
            <a:r>
              <a:rPr lang="en-US" altLang="zh-TW" sz="4400" dirty="0"/>
              <a:t>floppy drives of diskettes before turning on computers, especially laptops.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685800"/>
            <a:ext cx="8853487" cy="82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Actions to prevent virus infection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57200" y="1406525"/>
            <a:ext cx="8305800" cy="5509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b="1" dirty="0">
                <a:solidFill>
                  <a:schemeClr val="tx2"/>
                </a:solidFill>
              </a:rPr>
              <a:t>F</a:t>
            </a:r>
            <a:r>
              <a:rPr lang="en-US" altLang="zh-TW" sz="4400" dirty="0"/>
              <a:t>orget opening unexpected e-mail attachments, even if they're from </a:t>
            </a:r>
            <a:r>
              <a:rPr lang="en-US" altLang="zh-TW" sz="4400" dirty="0" smtClean="0"/>
              <a:t>friends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chemeClr val="tx2"/>
                </a:solidFill>
              </a:rPr>
              <a:t>G</a:t>
            </a:r>
            <a:r>
              <a:rPr lang="en-US" altLang="zh-TW" sz="4400" dirty="0" smtClean="0"/>
              <a:t>et </a:t>
            </a:r>
            <a:r>
              <a:rPr lang="en-US" altLang="zh-TW" sz="4400" dirty="0"/>
              <a:t>trained on your computer's anti-virus software and use it. </a:t>
            </a:r>
            <a:endParaRPr lang="en-US" altLang="zh-TW" sz="4400" dirty="0" smtClean="0"/>
          </a:p>
          <a:p>
            <a:pP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chemeClr val="tx2"/>
                </a:solidFill>
              </a:rPr>
              <a:t>H</a:t>
            </a:r>
            <a:r>
              <a:rPr lang="en-US" altLang="zh-TW" sz="4400" dirty="0" smtClean="0"/>
              <a:t>ave </a:t>
            </a:r>
            <a:r>
              <a:rPr lang="en-US" altLang="zh-TW" sz="4400" dirty="0"/>
              <a:t>multiple backups of important files. This lowers the chance that all are infected.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90513" y="914400"/>
            <a:ext cx="8853487" cy="82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Actions to prevent virus infection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1863725"/>
            <a:ext cx="8305800" cy="41549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b="1" dirty="0">
                <a:solidFill>
                  <a:schemeClr val="tx2"/>
                </a:solidFill>
              </a:rPr>
              <a:t>I</a:t>
            </a:r>
            <a:r>
              <a:rPr lang="en-US" altLang="zh-TW" sz="4400" dirty="0"/>
              <a:t>nstall security updates for your operating system and programs as soon as possible</a:t>
            </a:r>
            <a:r>
              <a:rPr lang="en-US" altLang="zh-TW" sz="4400" dirty="0" smtClean="0"/>
              <a:t>.</a:t>
            </a:r>
            <a:endParaRPr lang="en-US" altLang="zh-TW" sz="4400" smtClean="0"/>
          </a:p>
          <a:p>
            <a:pPr>
              <a:buFont typeface="Arial" pitchFamily="34" charset="0"/>
              <a:buChar char="•"/>
            </a:pPr>
            <a:r>
              <a:rPr lang="en-US" altLang="zh-TW" sz="4400" b="1" smtClean="0">
                <a:solidFill>
                  <a:schemeClr val="tx2"/>
                </a:solidFill>
              </a:rPr>
              <a:t>J</a:t>
            </a:r>
            <a:r>
              <a:rPr lang="en-US" altLang="zh-TW" sz="4400" smtClean="0"/>
              <a:t>ump </a:t>
            </a:r>
            <a:r>
              <a:rPr lang="en-US" altLang="zh-TW" sz="4400" dirty="0"/>
              <a:t>at the chance to learn more about your computer. This will help you spot viruses.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Virus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virus is a  program designed  by a computer  programmer  (malicious</a:t>
            </a:r>
            <a:r>
              <a:rPr lang="en-US" spc="-10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hacker)  to do a certain  unwanted  function.</a:t>
            </a:r>
          </a:p>
          <a:p>
            <a:r>
              <a:rPr lang="en-US" altLang="zh-TW" dirty="0" smtClean="0">
                <a:latin typeface="Arial" pitchFamily="34" charset="0"/>
                <a:cs typeface="Arial" pitchFamily="34" charset="0"/>
              </a:rPr>
              <a:t>Computer virus refers to a program which damages computer systems and/or destroys or erases data files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17"/>
          <p:cNvSpPr/>
          <p:nvPr/>
        </p:nvSpPr>
        <p:spPr>
          <a:xfrm>
            <a:off x="5334000" y="2514600"/>
            <a:ext cx="2895600" cy="304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8940" marR="41910" indent="-39624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408305" algn="l"/>
                <a:tab pos="408940" algn="l"/>
              </a:tabLst>
            </a:pPr>
            <a:r>
              <a:rPr lang="en-US" sz="2800" spc="-5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spc="-10" dirty="0">
                <a:latin typeface="Arial" pitchFamily="34" charset="0"/>
                <a:cs typeface="Arial" pitchFamily="34" charset="0"/>
              </a:rPr>
              <a:t>Computer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Virus is a  </a:t>
            </a:r>
            <a:r>
              <a:rPr lang="en-US" sz="2800" spc="-25" dirty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800" spc="-10" dirty="0">
                <a:latin typeface="Arial" pitchFamily="34" charset="0"/>
                <a:cs typeface="Arial" pitchFamily="34" charset="0"/>
              </a:rPr>
              <a:t>that can </a:t>
            </a:r>
            <a:r>
              <a:rPr lang="en-US" sz="2800" spc="-15" dirty="0">
                <a:latin typeface="Arial" pitchFamily="34" charset="0"/>
                <a:cs typeface="Arial" pitchFamily="34" charset="0"/>
              </a:rPr>
              <a:t>copy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itself  and </a:t>
            </a:r>
            <a:r>
              <a:rPr lang="en-US" sz="2800" spc="-20" dirty="0">
                <a:latin typeface="Arial" pitchFamily="34" charset="0"/>
                <a:cs typeface="Arial" pitchFamily="34" charset="0"/>
              </a:rPr>
              <a:t>infect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spc="-15" dirty="0">
                <a:latin typeface="Arial" pitchFamily="34" charset="0"/>
                <a:cs typeface="Arial" pitchFamily="34" charset="0"/>
              </a:rPr>
              <a:t>computer 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without the </a:t>
            </a:r>
            <a:r>
              <a:rPr lang="en-US" sz="2800" spc="-10" dirty="0">
                <a:latin typeface="Arial" pitchFamily="34" charset="0"/>
                <a:cs typeface="Arial" pitchFamily="34" charset="0"/>
              </a:rPr>
              <a:t>permission or  knowledge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of the </a:t>
            </a:r>
            <a:r>
              <a:rPr lang="en-US" sz="2800" spc="-65" dirty="0">
                <a:latin typeface="Arial" pitchFamily="34" charset="0"/>
                <a:cs typeface="Arial" pitchFamily="34" charset="0"/>
              </a:rPr>
              <a:t>user.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08940" marR="5080" indent="-396240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408305" algn="l"/>
                <a:tab pos="408940" algn="l"/>
              </a:tabLst>
            </a:pPr>
            <a:r>
              <a:rPr lang="en-US" sz="2800" spc="-5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spc="-10" dirty="0">
                <a:latin typeface="Arial" pitchFamily="34" charset="0"/>
                <a:cs typeface="Arial" pitchFamily="34" charset="0"/>
              </a:rPr>
              <a:t>Computer Virus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has 2  major </a:t>
            </a:r>
            <a:r>
              <a:rPr lang="en-US" sz="2800" spc="-10" dirty="0">
                <a:latin typeface="Arial" pitchFamily="34" charset="0"/>
                <a:cs typeface="Arial" pitchFamily="34" charset="0"/>
              </a:rPr>
              <a:t>characteristics: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the  ability </a:t>
            </a:r>
            <a:r>
              <a:rPr lang="en-US" sz="2800" spc="-15" dirty="0">
                <a:latin typeface="Arial" pitchFamily="34" charset="0"/>
                <a:cs typeface="Arial" pitchFamily="34" charset="0"/>
              </a:rPr>
              <a:t>to replicate </a:t>
            </a:r>
            <a:r>
              <a:rPr lang="en-US" sz="2800" spc="-30" dirty="0">
                <a:latin typeface="Arial" pitchFamily="34" charset="0"/>
                <a:cs typeface="Arial" pitchFamily="34" charset="0"/>
              </a:rPr>
              <a:t>itself,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and  the ability </a:t>
            </a:r>
            <a:r>
              <a:rPr lang="en-US" sz="2800" spc="-20" dirty="0">
                <a:latin typeface="Arial" pitchFamily="34" charset="0"/>
                <a:cs typeface="Arial" pitchFamily="34" charset="0"/>
              </a:rPr>
              <a:t>to attach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itself </a:t>
            </a:r>
            <a:r>
              <a:rPr lang="en-US" sz="2800" spc="-20" dirty="0">
                <a:latin typeface="Arial" pitchFamily="34" charset="0"/>
                <a:cs typeface="Arial" pitchFamily="34" charset="0"/>
              </a:rPr>
              <a:t>to 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another </a:t>
            </a:r>
            <a:r>
              <a:rPr lang="en-US" sz="2800" spc="-15" dirty="0">
                <a:latin typeface="Arial" pitchFamily="34" charset="0"/>
                <a:cs typeface="Arial" pitchFamily="34" charset="0"/>
              </a:rPr>
              <a:t>computer</a:t>
            </a:r>
            <a:r>
              <a:rPr lang="en-US" sz="28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file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pPr marL="408940" marR="5080" indent="-396240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408305" algn="l"/>
                <a:tab pos="408940" algn="l"/>
              </a:tabLst>
            </a:pPr>
            <a:r>
              <a:rPr lang="en-US" sz="2800" spc="-2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omp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r </a:t>
            </a:r>
            <a:r>
              <a:rPr lang="en-US" sz="2800" spc="-6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800" spc="-15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rus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s affect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spc="-1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comp</a:t>
            </a:r>
            <a:r>
              <a:rPr lang="en-US" sz="2800" spc="-1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ter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spc="5" dirty="0" smtClean="0">
                <a:latin typeface="Arial" pitchFamily="34" charset="0"/>
                <a:cs typeface="Arial" pitchFamily="34" charset="0"/>
              </a:rPr>
              <a:t>in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many</a:t>
            </a:r>
            <a:r>
              <a:rPr lang="en-US" sz="2800" spc="1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ways.</a:t>
            </a:r>
            <a:r>
              <a:rPr lang="en-US" sz="2800" spc="1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It</a:t>
            </a:r>
            <a:r>
              <a:rPr lang="en-US" sz="2800" spc="18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can</a:t>
            </a:r>
            <a:r>
              <a:rPr lang="en-US" sz="2800" spc="16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destroy</a:t>
            </a:r>
            <a:r>
              <a:rPr lang="en-US" sz="2800" spc="1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data,</a:t>
            </a:r>
            <a:r>
              <a:rPr lang="en-US" sz="2800" spc="1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files</a:t>
            </a:r>
            <a:r>
              <a:rPr lang="en-US" sz="2800" spc="16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or</a:t>
            </a:r>
            <a:r>
              <a:rPr lang="en-US" sz="2800" spc="17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programs</a:t>
            </a:r>
            <a:r>
              <a:rPr lang="en-US" sz="2800" spc="18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and cause</a:t>
            </a:r>
            <a:r>
              <a:rPr lang="en-US" sz="2800" spc="18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2800" spc="17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system</a:t>
            </a:r>
            <a:r>
              <a:rPr lang="en-US" sz="2800" spc="19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malfunction.</a:t>
            </a:r>
            <a:r>
              <a:rPr lang="en-US" sz="2800" spc="1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The destructive</a:t>
            </a:r>
            <a:r>
              <a:rPr lang="en-US" sz="2800" spc="18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effects of viruses are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different </a:t>
            </a:r>
            <a:r>
              <a:rPr lang="en-US" sz="2800" spc="-5" dirty="0" smtClean="0">
                <a:latin typeface="Arial" pitchFamily="34" charset="0"/>
                <a:cs typeface="Arial" pitchFamily="34" charset="0"/>
              </a:rPr>
              <a:t>according to their</a:t>
            </a:r>
            <a:r>
              <a:rPr lang="en-US" sz="2800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0" dirty="0" smtClean="0">
                <a:latin typeface="Arial" pitchFamily="34" charset="0"/>
                <a:cs typeface="Arial" pitchFamily="34" charset="0"/>
              </a:rPr>
              <a:t>types.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08940" marR="5080" indent="-396240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408305" algn="l"/>
                <a:tab pos="408940" algn="l"/>
              </a:tabLst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Symptoms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413384">
              <a:lnSpc>
                <a:spcPts val="3460"/>
              </a:lnSpc>
              <a:spcBef>
                <a:spcPts val="535"/>
              </a:spcBef>
              <a:buNone/>
            </a:pPr>
            <a:r>
              <a:rPr lang="en-US" b="1" spc="-5" dirty="0">
                <a:cs typeface="Calibri"/>
              </a:rPr>
              <a:t>The following </a:t>
            </a:r>
            <a:r>
              <a:rPr lang="en-US" b="1" spc="-10" dirty="0">
                <a:cs typeface="Calibri"/>
              </a:rPr>
              <a:t>are </a:t>
            </a:r>
            <a:r>
              <a:rPr lang="en-US" b="1" dirty="0">
                <a:cs typeface="Calibri"/>
              </a:rPr>
              <a:t>a </a:t>
            </a:r>
            <a:r>
              <a:rPr lang="en-US" b="1" spc="-30" dirty="0">
                <a:cs typeface="Calibri"/>
              </a:rPr>
              <a:t>few </a:t>
            </a:r>
            <a:r>
              <a:rPr lang="en-US" b="1" spc="-15" dirty="0">
                <a:cs typeface="Calibri"/>
              </a:rPr>
              <a:t>Symptoms </a:t>
            </a:r>
            <a:r>
              <a:rPr lang="en-US" b="1" spc="-10" dirty="0">
                <a:cs typeface="Calibri"/>
              </a:rPr>
              <a:t>that your  computer might </a:t>
            </a:r>
            <a:r>
              <a:rPr lang="en-US" b="1" spc="-20" dirty="0">
                <a:cs typeface="Calibri"/>
              </a:rPr>
              <a:t>have </a:t>
            </a:r>
            <a:r>
              <a:rPr lang="en-US" b="1" dirty="0">
                <a:cs typeface="Calibri"/>
              </a:rPr>
              <a:t>a</a:t>
            </a:r>
            <a:r>
              <a:rPr lang="en-US" b="1" spc="-55" dirty="0">
                <a:cs typeface="Calibri"/>
              </a:rPr>
              <a:t> </a:t>
            </a:r>
            <a:r>
              <a:rPr lang="en-US" b="1" dirty="0">
                <a:cs typeface="Calibri"/>
              </a:rPr>
              <a:t>virus</a:t>
            </a:r>
            <a:r>
              <a:rPr lang="en-US" dirty="0">
                <a:cs typeface="Calibri"/>
              </a:rPr>
              <a:t>:</a:t>
            </a:r>
          </a:p>
          <a:p>
            <a:pPr marL="306705" indent="-294640">
              <a:lnSpc>
                <a:spcPts val="3210"/>
              </a:lnSpc>
              <a:tabLst>
                <a:tab pos="307340" algn="l"/>
              </a:tabLst>
            </a:pPr>
            <a:r>
              <a:rPr lang="en-US" spc="-5" dirty="0">
                <a:cs typeface="Calibri"/>
              </a:rPr>
              <a:t>Slow response </a:t>
            </a:r>
            <a:r>
              <a:rPr lang="en-US" dirty="0">
                <a:cs typeface="Calibri"/>
              </a:rPr>
              <a:t>and </a:t>
            </a:r>
            <a:r>
              <a:rPr lang="en-US" spc="-5" dirty="0">
                <a:cs typeface="Calibri"/>
              </a:rPr>
              <a:t>slow </a:t>
            </a:r>
            <a:r>
              <a:rPr lang="en-US" spc="-20" dirty="0">
                <a:cs typeface="Calibri"/>
              </a:rPr>
              <a:t>program</a:t>
            </a:r>
            <a:r>
              <a:rPr lang="en-US" spc="-15" dirty="0">
                <a:cs typeface="Calibri"/>
              </a:rPr>
              <a:t> </a:t>
            </a:r>
            <a:r>
              <a:rPr lang="en-US" spc="-20" dirty="0">
                <a:cs typeface="Calibri"/>
              </a:rPr>
              <a:t>execution.</a:t>
            </a:r>
            <a:endParaRPr lang="en-US" dirty="0">
              <a:cs typeface="Calibri"/>
            </a:endParaRPr>
          </a:p>
          <a:p>
            <a:pPr marL="307340" indent="-295275">
              <a:lnSpc>
                <a:spcPts val="3454"/>
              </a:lnSpc>
              <a:tabLst>
                <a:tab pos="307975" algn="l"/>
              </a:tabLst>
            </a:pPr>
            <a:r>
              <a:rPr lang="en-US" dirty="0">
                <a:cs typeface="Calibri"/>
              </a:rPr>
              <a:t>Random </a:t>
            </a:r>
            <a:r>
              <a:rPr lang="en-US" spc="-15" dirty="0">
                <a:cs typeface="Calibri"/>
              </a:rPr>
              <a:t>hard </a:t>
            </a:r>
            <a:r>
              <a:rPr lang="en-US" spc="-10" dirty="0">
                <a:cs typeface="Calibri"/>
              </a:rPr>
              <a:t>drive crashes </a:t>
            </a:r>
            <a:r>
              <a:rPr lang="en-US" dirty="0">
                <a:cs typeface="Calibri"/>
              </a:rPr>
              <a:t>and</a:t>
            </a:r>
            <a:r>
              <a:rPr lang="en-US" spc="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restarts.</a:t>
            </a:r>
            <a:endParaRPr lang="en-US" dirty="0">
              <a:cs typeface="Calibri"/>
            </a:endParaRPr>
          </a:p>
          <a:p>
            <a:pPr marL="306705" indent="-294640">
              <a:lnSpc>
                <a:spcPts val="3454"/>
              </a:lnSpc>
              <a:tabLst>
                <a:tab pos="307340" algn="l"/>
              </a:tabLst>
            </a:pPr>
            <a:r>
              <a:rPr lang="en-US" spc="-20" dirty="0">
                <a:cs typeface="Calibri"/>
              </a:rPr>
              <a:t>Distorted </a:t>
            </a:r>
            <a:r>
              <a:rPr lang="en-US" spc="-10" dirty="0">
                <a:cs typeface="Calibri"/>
              </a:rPr>
              <a:t>graphics </a:t>
            </a:r>
            <a:r>
              <a:rPr lang="en-US" dirty="0">
                <a:cs typeface="Calibri"/>
              </a:rPr>
              <a:t>and</a:t>
            </a:r>
            <a:r>
              <a:rPr lang="en-US" spc="4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text.</a:t>
            </a:r>
            <a:endParaRPr lang="en-US" dirty="0">
              <a:cs typeface="Calibri"/>
            </a:endParaRPr>
          </a:p>
          <a:p>
            <a:pPr marL="306705" indent="-294640">
              <a:lnSpc>
                <a:spcPts val="3454"/>
              </a:lnSpc>
              <a:tabLst>
                <a:tab pos="307340" algn="l"/>
              </a:tabLst>
            </a:pPr>
            <a:r>
              <a:rPr lang="en-US" spc="-5" dirty="0">
                <a:cs typeface="Calibri"/>
              </a:rPr>
              <a:t>Files </a:t>
            </a:r>
            <a:r>
              <a:rPr lang="en-US" spc="-10" dirty="0">
                <a:cs typeface="Calibri"/>
              </a:rPr>
              <a:t>that </a:t>
            </a:r>
            <a:r>
              <a:rPr lang="en-US" spc="-25" dirty="0">
                <a:cs typeface="Calibri"/>
              </a:rPr>
              <a:t>have </a:t>
            </a:r>
            <a:r>
              <a:rPr lang="en-US" spc="-15" dirty="0">
                <a:cs typeface="Calibri"/>
              </a:rPr>
              <a:t>mysteriously</a:t>
            </a:r>
            <a:r>
              <a:rPr lang="en-US" spc="30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vanished.</a:t>
            </a:r>
            <a:endParaRPr lang="en-US" dirty="0">
              <a:cs typeface="Calibri"/>
            </a:endParaRPr>
          </a:p>
          <a:p>
            <a:pPr marL="307340" indent="-295275">
              <a:lnSpc>
                <a:spcPts val="3454"/>
              </a:lnSpc>
              <a:tabLst>
                <a:tab pos="307975" algn="l"/>
              </a:tabLst>
            </a:pPr>
            <a:r>
              <a:rPr lang="en-US" spc="-10" dirty="0">
                <a:cs typeface="Calibri"/>
              </a:rPr>
              <a:t>Extensive </a:t>
            </a:r>
            <a:r>
              <a:rPr lang="en-US" dirty="0">
                <a:cs typeface="Calibri"/>
              </a:rPr>
              <a:t>pop-up ads.</a:t>
            </a:r>
          </a:p>
          <a:p>
            <a:pPr marL="306705" indent="-294640">
              <a:lnSpc>
                <a:spcPts val="3650"/>
              </a:lnSpc>
              <a:tabLst>
                <a:tab pos="307340" algn="l"/>
              </a:tabLst>
            </a:pPr>
            <a:r>
              <a:rPr lang="en-US" spc="-5" dirty="0">
                <a:cs typeface="Calibri"/>
              </a:rPr>
              <a:t>Inability </a:t>
            </a:r>
            <a:r>
              <a:rPr lang="en-US" spc="-25" dirty="0">
                <a:cs typeface="Calibri"/>
              </a:rPr>
              <a:t>to </a:t>
            </a:r>
            <a:r>
              <a:rPr lang="en-US" spc="-5" dirty="0">
                <a:cs typeface="Calibri"/>
              </a:rPr>
              <a:t>open files </a:t>
            </a:r>
            <a:r>
              <a:rPr lang="en-US" dirty="0">
                <a:cs typeface="Calibri"/>
              </a:rPr>
              <a:t>with </a:t>
            </a:r>
            <a:r>
              <a:rPr lang="en-US" spc="-15" dirty="0">
                <a:cs typeface="Calibri"/>
              </a:rPr>
              <a:t>existing</a:t>
            </a:r>
            <a:r>
              <a:rPr lang="en-US" spc="9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passwords.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tx2">
                <a:lumMod val="40000"/>
                <a:lumOff val="60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8025210" cy="1015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</a:rPr>
              <a:t>Types of Computer Virus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971800" y="1371600"/>
            <a:ext cx="40386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Time Bomb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71800" y="2095500"/>
            <a:ext cx="40386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Logical Bomb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971800" y="2819400"/>
            <a:ext cx="40386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Worm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971800" y="3543300"/>
            <a:ext cx="48768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Boot Sector Virus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971800" y="4267200"/>
            <a:ext cx="40386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Macros Virus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971800" y="5715000"/>
            <a:ext cx="40386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Trojan Horse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971800" y="4991100"/>
            <a:ext cx="40386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4400" dirty="0"/>
              <a:t>Script Virus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  <p:bldP spid="18436" grpId="0" autoUpdateAnimBg="0"/>
      <p:bldP spid="18437" grpId="0" autoUpdateAnimBg="0"/>
      <p:bldP spid="18438" grpId="0" autoUpdateAnimBg="0"/>
      <p:bldP spid="18439" grpId="0" autoUpdateAnimBg="0"/>
      <p:bldP spid="18440" grpId="0" autoUpdateAnimBg="0"/>
      <p:bldP spid="184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971800" y="457200"/>
            <a:ext cx="3094117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Time Bomb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848600" cy="2101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>
                <a:ea typeface="標楷體" pitchFamily="65" charset="-120"/>
              </a:rPr>
              <a:t>A</a:t>
            </a:r>
            <a:r>
              <a:rPr lang="en-US" altLang="zh-TW" sz="4400" b="1">
                <a:ea typeface="標楷體" pitchFamily="65" charset="-120"/>
              </a:rPr>
              <a:t> </a:t>
            </a:r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time bomb</a:t>
            </a:r>
            <a:r>
              <a:rPr lang="en-US" altLang="zh-TW" sz="4400">
                <a:ea typeface="標楷體" pitchFamily="65" charset="-120"/>
              </a:rPr>
              <a:t> is a virus program that performs an activity on a particular date</a:t>
            </a:r>
            <a:r>
              <a:rPr lang="en-US" altLang="zh-TW" sz="4400"/>
              <a:t> </a:t>
            </a:r>
          </a:p>
        </p:txBody>
      </p:sp>
      <p:pic>
        <p:nvPicPr>
          <p:cNvPr id="7172" name="Picture 12" descr="C:\02-03\graphics\timebo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533400"/>
            <a:ext cx="755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3" descr="C:\02-03\graphics\timebo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33400"/>
            <a:ext cx="755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971800" y="457200"/>
            <a:ext cx="3571427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Logical Bomb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8305800" cy="2101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>
                <a:ea typeface="標楷體" pitchFamily="65" charset="-120"/>
              </a:rPr>
              <a:t>A </a:t>
            </a:r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logical bomb</a:t>
            </a:r>
            <a:r>
              <a:rPr lang="en-US" altLang="zh-TW" sz="4400">
                <a:ea typeface="標楷體" pitchFamily="65" charset="-120"/>
              </a:rPr>
              <a:t> is a destructive program that performs an activity when a certain action has occurred.</a:t>
            </a:r>
            <a:r>
              <a:rPr lang="en-US" altLang="zh-TW" sz="4400"/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24000" y="533400"/>
            <a:ext cx="1371600" cy="1219200"/>
            <a:chOff x="720" y="480"/>
            <a:chExt cx="574" cy="672"/>
          </a:xfrm>
        </p:grpSpPr>
        <p:pic>
          <p:nvPicPr>
            <p:cNvPr id="8197" name="Picture 5" descr="C:\02-03\graphics\bomb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480"/>
              <a:ext cx="33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8" name="Picture 4" descr="C:\02-03\graphics\brain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672"/>
              <a:ext cx="427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71800" y="457200"/>
            <a:ext cx="3217547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Worm Virus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305800" cy="4111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>
                <a:ea typeface="標楷體" pitchFamily="65" charset="-120"/>
              </a:rPr>
              <a:t>A </a:t>
            </a:r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worm</a:t>
            </a:r>
            <a:r>
              <a:rPr lang="en-US" altLang="zh-TW" sz="4400">
                <a:ea typeface="標楷體" pitchFamily="65" charset="-120"/>
              </a:rPr>
              <a:t> is also a destructive program that fills a computer system with self-replicating information, clogging the system so that its operations are slowed down or stopped</a:t>
            </a:r>
            <a:r>
              <a:rPr lang="en-US" altLang="zh-TW" sz="4400"/>
              <a:t> </a:t>
            </a:r>
          </a:p>
        </p:txBody>
      </p:sp>
      <p:pic>
        <p:nvPicPr>
          <p:cNvPr id="9220" name="Picture 4" descr="C:\02-03\graphics\worm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"/>
            <a:ext cx="13208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133600" y="533400"/>
            <a:ext cx="4607736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</a:rPr>
              <a:t>Boot Sector Virus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305800" cy="3441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zh-TW" sz="4400">
                <a:ea typeface="標楷體" pitchFamily="65" charset="-120"/>
              </a:rPr>
              <a:t>A </a:t>
            </a:r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boot sector</a:t>
            </a:r>
            <a:r>
              <a:rPr lang="en-US" altLang="zh-TW" sz="4400" b="1">
                <a:ea typeface="標楷體" pitchFamily="65" charset="-120"/>
              </a:rPr>
              <a:t> </a:t>
            </a:r>
            <a:r>
              <a:rPr lang="en-US" altLang="zh-TW" sz="4400" b="1">
                <a:solidFill>
                  <a:schemeClr val="tx2"/>
                </a:solidFill>
                <a:ea typeface="標楷體" pitchFamily="65" charset="-120"/>
              </a:rPr>
              <a:t>virus</a:t>
            </a:r>
            <a:r>
              <a:rPr lang="en-US" altLang="zh-TW" sz="4400">
                <a:ea typeface="標楷體" pitchFamily="65" charset="-120"/>
              </a:rPr>
              <a:t> infects boot sector of computers. During system boot, boot sector virus is loaded into main memory and destroys data stored in hard disk</a:t>
            </a:r>
            <a:endParaRPr lang="en-US" altLang="zh-TW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558</Words>
  <Application>Microsoft Office PowerPoint</Application>
  <PresentationFormat>On-screen Show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Computer Virus</vt:lpstr>
      <vt:lpstr>Virus</vt:lpstr>
      <vt:lpstr>Slide 3</vt:lpstr>
      <vt:lpstr>Symptoms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WHAT A COMPUTER VIRUS DO?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Virus</dc:title>
  <dc:creator>s</dc:creator>
  <cp:lastModifiedBy>s</cp:lastModifiedBy>
  <cp:revision>9</cp:revision>
  <dcterms:created xsi:type="dcterms:W3CDTF">2020-04-06T15:27:30Z</dcterms:created>
  <dcterms:modified xsi:type="dcterms:W3CDTF">2020-04-06T16:26:08Z</dcterms:modified>
</cp:coreProperties>
</file>