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marL="25400">
              <a:lnSpc>
                <a:spcPts val="2285"/>
              </a:lnSpc>
            </a:pPr>
            <a:fld id="{81D60167-4931-47E6-BA6A-407CBD079E47}" type="slidenum">
              <a:rPr lang="en-US" smtClean="0"/>
              <a:pPr marL="25400">
                <a:lnSpc>
                  <a:spcPts val="2285"/>
                </a:lnSpc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58246" cy="1643074"/>
          </a:xfrm>
        </p:spPr>
        <p:txBody>
          <a:bodyPr>
            <a:normAutofit/>
          </a:bodyPr>
          <a:lstStyle/>
          <a:p>
            <a:r>
              <a:rPr spc="-5" smtClean="0">
                <a:solidFill>
                  <a:srgbClr val="FFFF00"/>
                </a:solidFill>
              </a:rPr>
              <a:t>OUTPUT DEVICES</a:t>
            </a:r>
            <a:endParaRPr lang="en-IN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7888062" cy="4086236"/>
          </a:xfrm>
        </p:spPr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Prepared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V.Santhi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Department of Computer Applications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Bon Secours College for Women,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Thanjavur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10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4316095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Cathode </a:t>
            </a:r>
            <a:r>
              <a:rPr sz="2400" spc="-5" dirty="0">
                <a:latin typeface="Arial"/>
                <a:cs typeface="Arial"/>
              </a:rPr>
              <a:t>Ray </a:t>
            </a:r>
            <a:r>
              <a:rPr sz="2400" dirty="0">
                <a:latin typeface="Arial"/>
                <a:cs typeface="Arial"/>
              </a:rPr>
              <a:t>Tube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(CRT)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Liquid Crystal Display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(LCD)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Light-emitting Diode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(LED)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981200"/>
            <a:ext cx="3616325" cy="301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Cathode Ray Tube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(CRT)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Large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Heavy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Produce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heat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Not</a:t>
            </a:r>
            <a:r>
              <a:rPr sz="2400" spc="-5" dirty="0">
                <a:latin typeface="Arial"/>
                <a:cs typeface="Arial"/>
              </a:rPr>
              <a:t> expensive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5211" y="2414016"/>
            <a:ext cx="3570732" cy="3282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905000"/>
            <a:ext cx="4140200" cy="345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Liquid </a:t>
            </a:r>
            <a:r>
              <a:rPr sz="2400" b="1" spc="-5" dirty="0">
                <a:latin typeface="Arial"/>
                <a:cs typeface="Arial"/>
              </a:rPr>
              <a:t>Crystal </a:t>
            </a:r>
            <a:r>
              <a:rPr sz="2400" b="1" dirty="0">
                <a:latin typeface="Arial"/>
                <a:cs typeface="Arial"/>
              </a:rPr>
              <a:t>Display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(LCD)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Less space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Lighter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Low power </a:t>
            </a:r>
            <a:r>
              <a:rPr sz="2400" dirty="0">
                <a:latin typeface="Arial"/>
                <a:cs typeface="Arial"/>
              </a:rPr>
              <a:t>consumption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Expensive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Limited </a:t>
            </a:r>
            <a:r>
              <a:rPr sz="2400" spc="-5" dirty="0">
                <a:latin typeface="Arial"/>
                <a:cs typeface="Arial"/>
              </a:rPr>
              <a:t>viewing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2057400"/>
            <a:ext cx="3374135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981200"/>
            <a:ext cx="4272915" cy="374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Light-emitting Diode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(LED)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Less space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Lighter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Very</a:t>
            </a:r>
            <a:r>
              <a:rPr sz="2400" spc="-5" dirty="0">
                <a:latin typeface="Arial"/>
                <a:cs typeface="Arial"/>
              </a:rPr>
              <a:t> expensive</a:t>
            </a:r>
            <a:endParaRPr sz="2400">
              <a:latin typeface="Arial"/>
              <a:cs typeface="Arial"/>
            </a:endParaRPr>
          </a:p>
          <a:p>
            <a:pPr marL="527685" marR="50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Provide higher </a:t>
            </a:r>
            <a:r>
              <a:rPr sz="2400" dirty="0">
                <a:latin typeface="Arial"/>
                <a:cs typeface="Arial"/>
              </a:rPr>
              <a:t>contrast </a:t>
            </a:r>
            <a:r>
              <a:rPr sz="2400" spc="-5" dirty="0">
                <a:latin typeface="Arial"/>
                <a:cs typeface="Arial"/>
              </a:rPr>
              <a:t>and  </a:t>
            </a:r>
            <a:r>
              <a:rPr sz="2400" dirty="0">
                <a:latin typeface="Arial"/>
                <a:cs typeface="Arial"/>
              </a:rPr>
              <a:t>better </a:t>
            </a:r>
            <a:r>
              <a:rPr sz="2400" spc="-5" dirty="0">
                <a:latin typeface="Arial"/>
                <a:cs typeface="Arial"/>
              </a:rPr>
              <a:t>viewing angles </a:t>
            </a:r>
            <a:r>
              <a:rPr sz="2400" dirty="0">
                <a:latin typeface="Arial"/>
                <a:cs typeface="Arial"/>
              </a:rPr>
              <a:t>than  </a:t>
            </a:r>
            <a:r>
              <a:rPr sz="2400" spc="-5" dirty="0">
                <a:latin typeface="Arial"/>
                <a:cs typeface="Arial"/>
              </a:rPr>
              <a:t>LCD monitor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769364"/>
            <a:ext cx="3479291" cy="357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905000"/>
            <a:ext cx="4405630" cy="3966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Screen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Size</a:t>
            </a:r>
            <a:endParaRPr sz="2400">
              <a:latin typeface="Arial"/>
              <a:cs typeface="Arial"/>
            </a:endParaRPr>
          </a:p>
          <a:p>
            <a:pPr marL="527685" marR="5080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actual amount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screen  </a:t>
            </a:r>
            <a:r>
              <a:rPr sz="2400" spc="-5" dirty="0">
                <a:latin typeface="Arial"/>
                <a:cs typeface="Arial"/>
              </a:rPr>
              <a:t>space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is available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display a </a:t>
            </a:r>
            <a:r>
              <a:rPr sz="2400" dirty="0">
                <a:latin typeface="Arial"/>
                <a:cs typeface="Arial"/>
              </a:rPr>
              <a:t>picture, </a:t>
            </a:r>
            <a:r>
              <a:rPr sz="2400" spc="-5" dirty="0">
                <a:latin typeface="Arial"/>
                <a:cs typeface="Arial"/>
              </a:rPr>
              <a:t>video or  working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527685" marR="3746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Desktop screens are usually  14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25 inches by diagonal  measurement.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2487167"/>
            <a:ext cx="3282696" cy="284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828800"/>
            <a:ext cx="7374890" cy="374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spc="-5" dirty="0">
                <a:latin typeface="Arial"/>
                <a:cs typeface="Arial"/>
              </a:rPr>
              <a:t>Aspect </a:t>
            </a:r>
            <a:r>
              <a:rPr sz="2400" b="1" dirty="0">
                <a:latin typeface="Arial"/>
                <a:cs typeface="Arial"/>
              </a:rPr>
              <a:t>Ratio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aspect </a:t>
            </a:r>
            <a:r>
              <a:rPr sz="2400" dirty="0">
                <a:latin typeface="Arial"/>
                <a:cs typeface="Arial"/>
              </a:rPr>
              <a:t>ratio of </a:t>
            </a:r>
            <a:r>
              <a:rPr sz="2400" spc="-5" dirty="0">
                <a:latin typeface="Arial"/>
                <a:cs typeface="Arial"/>
              </a:rPr>
              <a:t>a display is the </a:t>
            </a:r>
            <a:r>
              <a:rPr sz="2400" dirty="0">
                <a:latin typeface="Arial"/>
                <a:cs typeface="Arial"/>
              </a:rPr>
              <a:t>fractional  </a:t>
            </a:r>
            <a:r>
              <a:rPr sz="2400" spc="-5" dirty="0">
                <a:latin typeface="Arial"/>
                <a:cs typeface="Arial"/>
              </a:rPr>
              <a:t>relation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width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display area </a:t>
            </a:r>
            <a:r>
              <a:rPr sz="2400" dirty="0">
                <a:latin typeface="Arial"/>
                <a:cs typeface="Arial"/>
              </a:rPr>
              <a:t>compared to  its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height.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Two common </a:t>
            </a:r>
            <a:r>
              <a:rPr sz="2400" spc="-5" dirty="0">
                <a:latin typeface="Arial"/>
                <a:cs typeface="Arial"/>
              </a:rPr>
              <a:t>aspect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4:3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16:9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371600"/>
            <a:ext cx="2910840" cy="1076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spc="-5" dirty="0">
                <a:latin typeface="Arial"/>
                <a:cs typeface="Arial"/>
              </a:rPr>
              <a:t>Aspect </a:t>
            </a:r>
            <a:r>
              <a:rPr sz="2400" b="1" dirty="0">
                <a:latin typeface="Arial"/>
                <a:cs typeface="Arial"/>
              </a:rPr>
              <a:t>Ratio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981200"/>
            <a:ext cx="7170674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7478395" cy="447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Display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  <a:p>
            <a:pPr marL="527685" marR="242570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resolution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monitor </a:t>
            </a:r>
            <a:r>
              <a:rPr sz="2400" spc="-5" dirty="0">
                <a:latin typeface="Arial"/>
                <a:cs typeface="Arial"/>
              </a:rPr>
              <a:t>indicates how densely  packed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pixels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are.</a:t>
            </a:r>
            <a:endParaRPr sz="2400">
              <a:latin typeface="Arial"/>
              <a:cs typeface="Arial"/>
            </a:endParaRPr>
          </a:p>
          <a:p>
            <a:pPr marL="527685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general, </a:t>
            </a:r>
            <a:r>
              <a:rPr sz="2400" dirty="0">
                <a:latin typeface="Arial"/>
                <a:cs typeface="Arial"/>
              </a:rPr>
              <a:t>the more </a:t>
            </a:r>
            <a:r>
              <a:rPr sz="2400" spc="-5" dirty="0">
                <a:latin typeface="Arial"/>
                <a:cs typeface="Arial"/>
              </a:rPr>
              <a:t>pixels </a:t>
            </a:r>
            <a:r>
              <a:rPr sz="2400" dirty="0">
                <a:latin typeface="Arial"/>
                <a:cs typeface="Arial"/>
              </a:rPr>
              <a:t>(often </a:t>
            </a:r>
            <a:r>
              <a:rPr sz="2400" spc="-5" dirty="0">
                <a:latin typeface="Arial"/>
                <a:cs typeface="Arial"/>
              </a:rPr>
              <a:t>expressed in </a:t>
            </a:r>
            <a:r>
              <a:rPr sz="2400" dirty="0">
                <a:latin typeface="Arial"/>
                <a:cs typeface="Arial"/>
              </a:rPr>
              <a:t>dots  </a:t>
            </a:r>
            <a:r>
              <a:rPr sz="2400" spc="-5" dirty="0">
                <a:latin typeface="Arial"/>
                <a:cs typeface="Arial"/>
              </a:rPr>
              <a:t>per inch),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sharper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image.</a:t>
            </a:r>
            <a:endParaRPr sz="2400">
              <a:latin typeface="Arial"/>
              <a:cs typeface="Arial"/>
            </a:endParaRPr>
          </a:p>
          <a:p>
            <a:pPr marL="527685" marR="53022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modern monitors can display 1024 by 768  pixels,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SVGA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standard.</a:t>
            </a:r>
            <a:endParaRPr sz="2400">
              <a:latin typeface="Arial"/>
              <a:cs typeface="Arial"/>
            </a:endParaRPr>
          </a:p>
          <a:p>
            <a:pPr marL="527685" marR="17081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Some high-end models can display 1280 by 1024,  or even 1600 by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1200.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smtClean="0"/>
              <a:t>Ouput</a:t>
            </a:r>
            <a:r>
              <a:rPr spc="-55" smtClean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2910840" cy="1076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Display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12" y="2349436"/>
            <a:ext cx="7931198" cy="3671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0772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975105"/>
            <a:ext cx="7510780" cy="511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Refresh Rate</a:t>
            </a:r>
            <a:endParaRPr sz="2400">
              <a:latin typeface="Arial"/>
              <a:cs typeface="Arial"/>
            </a:endParaRPr>
          </a:p>
          <a:p>
            <a:pPr marL="527685" marR="375920" indent="-457834">
              <a:lnSpc>
                <a:spcPct val="100000"/>
              </a:lnSpc>
              <a:spcBef>
                <a:spcPts val="1990"/>
              </a:spcBef>
              <a:buChar char="•"/>
              <a:tabLst>
                <a:tab pos="527685" algn="l"/>
                <a:tab pos="528320" algn="l"/>
              </a:tabLst>
            </a:pPr>
            <a:r>
              <a:rPr sz="2300" dirty="0">
                <a:latin typeface="Arial"/>
                <a:cs typeface="Arial"/>
              </a:rPr>
              <a:t>The refresh rate is the number of times in a</a:t>
            </a:r>
            <a:r>
              <a:rPr sz="2300" spc="-2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second  that a monitor draws the</a:t>
            </a:r>
            <a:r>
              <a:rPr sz="2300" spc="-1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data.</a:t>
            </a:r>
            <a:endParaRPr sz="2300">
              <a:latin typeface="Arial"/>
              <a:cs typeface="Arial"/>
            </a:endParaRPr>
          </a:p>
          <a:p>
            <a:pPr marL="527685" marR="476884" indent="-457834">
              <a:lnSpc>
                <a:spcPct val="100000"/>
              </a:lnSpc>
              <a:spcBef>
                <a:spcPts val="550"/>
              </a:spcBef>
              <a:buChar char="•"/>
              <a:tabLst>
                <a:tab pos="527685" algn="l"/>
                <a:tab pos="528320" algn="l"/>
              </a:tabLst>
            </a:pPr>
            <a:r>
              <a:rPr sz="2300" dirty="0">
                <a:latin typeface="Arial"/>
                <a:cs typeface="Arial"/>
              </a:rPr>
              <a:t>The </a:t>
            </a:r>
            <a:r>
              <a:rPr sz="2300" i="1" dirty="0">
                <a:latin typeface="Arial"/>
                <a:cs typeface="Arial"/>
              </a:rPr>
              <a:t>refresh rate </a:t>
            </a:r>
            <a:r>
              <a:rPr sz="2300" dirty="0">
                <a:latin typeface="Arial"/>
                <a:cs typeface="Arial"/>
              </a:rPr>
              <a:t>for a monitor is measured in</a:t>
            </a:r>
            <a:r>
              <a:rPr sz="2300" spc="-2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hertz  (Hz)</a:t>
            </a:r>
            <a:endParaRPr sz="2300">
              <a:latin typeface="Arial"/>
              <a:cs typeface="Arial"/>
            </a:endParaRPr>
          </a:p>
          <a:p>
            <a:pPr marL="527685" marR="5080" indent="-457834">
              <a:lnSpc>
                <a:spcPct val="100000"/>
              </a:lnSpc>
              <a:spcBef>
                <a:spcPts val="555"/>
              </a:spcBef>
              <a:buChar char="•"/>
              <a:tabLst>
                <a:tab pos="527685" algn="l"/>
                <a:tab pos="528320" algn="l"/>
              </a:tabLst>
            </a:pPr>
            <a:r>
              <a:rPr sz="2300" dirty="0">
                <a:latin typeface="Arial"/>
                <a:cs typeface="Arial"/>
              </a:rPr>
              <a:t>The standard refresh rate is 75Hz, this means that</a:t>
            </a:r>
            <a:r>
              <a:rPr sz="2300" spc="-2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  monitor </a:t>
            </a:r>
            <a:r>
              <a:rPr sz="2300" spc="-5" dirty="0">
                <a:latin typeface="Arial"/>
                <a:cs typeface="Arial"/>
              </a:rPr>
              <a:t>redraws </a:t>
            </a:r>
            <a:r>
              <a:rPr sz="2300" dirty="0">
                <a:latin typeface="Arial"/>
                <a:cs typeface="Arial"/>
              </a:rPr>
              <a:t>the display 75 times per</a:t>
            </a:r>
            <a:r>
              <a:rPr sz="2300" spc="-1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second.</a:t>
            </a:r>
            <a:endParaRPr sz="23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55"/>
              </a:spcBef>
              <a:buChar char="•"/>
              <a:tabLst>
                <a:tab pos="527685" algn="l"/>
                <a:tab pos="528320" algn="l"/>
              </a:tabLst>
            </a:pPr>
            <a:r>
              <a:rPr sz="2300" dirty="0">
                <a:latin typeface="Arial"/>
                <a:cs typeface="Arial"/>
              </a:rPr>
              <a:t>A flickering monitor can contribute to eyestrain</a:t>
            </a:r>
            <a:r>
              <a:rPr sz="2300" spc="-2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endParaRPr sz="23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headaches.</a:t>
            </a:r>
            <a:endParaRPr sz="23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50"/>
              </a:spcBef>
              <a:buChar char="•"/>
              <a:tabLst>
                <a:tab pos="527685" algn="l"/>
                <a:tab pos="528320" algn="l"/>
              </a:tabLst>
            </a:pPr>
            <a:r>
              <a:rPr sz="2300" dirty="0">
                <a:latin typeface="Arial"/>
                <a:cs typeface="Arial"/>
              </a:rPr>
              <a:t>The faster the refresh rate, the less the</a:t>
            </a:r>
            <a:r>
              <a:rPr sz="2300" spc="-1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monitor</a:t>
            </a:r>
            <a:endParaRPr sz="23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Arial"/>
                <a:cs typeface="Arial"/>
              </a:rPr>
              <a:t>flickers.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2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906780">
              <a:lnSpc>
                <a:spcPct val="100000"/>
              </a:lnSpc>
              <a:spcBef>
                <a:spcPts val="95"/>
              </a:spcBef>
            </a:pPr>
            <a:r>
              <a:rPr spc="-5" smtClean="0"/>
              <a:t>OUTPUT DEVICES</a:t>
            </a:r>
            <a:endParaRPr spc="-5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1534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975105"/>
            <a:ext cx="2910840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Refresh Rate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1775" y="2205037"/>
            <a:ext cx="3810000" cy="351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8850" y="5687974"/>
            <a:ext cx="232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Monitor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flickering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975105"/>
            <a:ext cx="7479030" cy="425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Color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Depth</a:t>
            </a:r>
            <a:endParaRPr sz="2400">
              <a:latin typeface="Arial"/>
              <a:cs typeface="Arial"/>
            </a:endParaRPr>
          </a:p>
          <a:p>
            <a:pPr marL="527685" marR="5080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Color depth </a:t>
            </a:r>
            <a:r>
              <a:rPr sz="2400" dirty="0">
                <a:latin typeface="Arial"/>
                <a:cs typeface="Arial"/>
              </a:rPr>
              <a:t>describes </a:t>
            </a:r>
            <a:r>
              <a:rPr sz="2400" spc="-5" dirty="0">
                <a:latin typeface="Arial"/>
                <a:cs typeface="Arial"/>
              </a:rPr>
              <a:t>how many colors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can be  displayed on a monitor's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screen.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Common </a:t>
            </a:r>
            <a:r>
              <a:rPr sz="2400" spc="-5" dirty="0">
                <a:latin typeface="Arial"/>
                <a:cs typeface="Arial"/>
              </a:rPr>
              <a:t>color </a:t>
            </a:r>
            <a:r>
              <a:rPr sz="2400" dirty="0">
                <a:latin typeface="Arial"/>
                <a:cs typeface="Arial"/>
              </a:rPr>
              <a:t>depths </a:t>
            </a:r>
            <a:r>
              <a:rPr sz="2400" spc="-5" dirty="0">
                <a:latin typeface="Arial"/>
                <a:cs typeface="Arial"/>
              </a:rPr>
              <a:t>used by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monitor: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Char char="–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4-bit </a:t>
            </a:r>
            <a:r>
              <a:rPr sz="2400" dirty="0">
                <a:latin typeface="Arial"/>
                <a:cs typeface="Arial"/>
              </a:rPr>
              <a:t>(EGA) = </a:t>
            </a:r>
            <a:r>
              <a:rPr sz="2400" spc="-5" dirty="0">
                <a:latin typeface="Arial"/>
                <a:cs typeface="Arial"/>
              </a:rPr>
              <a:t>16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Char char="–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8-bit </a:t>
            </a:r>
            <a:r>
              <a:rPr sz="2400" dirty="0">
                <a:latin typeface="Arial"/>
                <a:cs typeface="Arial"/>
              </a:rPr>
              <a:t>(VGA) = </a:t>
            </a:r>
            <a:r>
              <a:rPr sz="2400" spc="-5" dirty="0">
                <a:latin typeface="Arial"/>
                <a:cs typeface="Arial"/>
              </a:rPr>
              <a:t>256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Char char="–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16-bit </a:t>
            </a:r>
            <a:r>
              <a:rPr sz="2400" dirty="0">
                <a:latin typeface="Arial"/>
                <a:cs typeface="Arial"/>
              </a:rPr>
              <a:t>(High </a:t>
            </a:r>
            <a:r>
              <a:rPr sz="2400" spc="-5" dirty="0">
                <a:latin typeface="Arial"/>
                <a:cs typeface="Arial"/>
              </a:rPr>
              <a:t>Color) </a:t>
            </a:r>
            <a:r>
              <a:rPr sz="2400" dirty="0">
                <a:latin typeface="Arial"/>
                <a:cs typeface="Arial"/>
              </a:rPr>
              <a:t>= 65,536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</a:t>
            </a:r>
            <a:endParaRPr sz="24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Char char="–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24-bit </a:t>
            </a:r>
            <a:r>
              <a:rPr sz="2400" dirty="0">
                <a:latin typeface="Arial"/>
                <a:cs typeface="Arial"/>
              </a:rPr>
              <a:t>(True </a:t>
            </a:r>
            <a:r>
              <a:rPr sz="2400" spc="-5" dirty="0">
                <a:latin typeface="Arial"/>
                <a:cs typeface="Arial"/>
              </a:rPr>
              <a:t>Color)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16 million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975105"/>
            <a:ext cx="2910840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Color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4412" y="2565273"/>
            <a:ext cx="7373874" cy="230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8670" y="4968621"/>
            <a:ext cx="175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EGA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5782" y="4968621"/>
            <a:ext cx="175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VGA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76705"/>
            <a:ext cx="7573009" cy="297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Printer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an external hardware device responsible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taking </a:t>
            </a:r>
            <a:r>
              <a:rPr sz="2400" dirty="0">
                <a:latin typeface="Arial"/>
                <a:cs typeface="Arial"/>
              </a:rPr>
              <a:t>computer data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generating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hard </a:t>
            </a:r>
            <a:r>
              <a:rPr sz="2400" spc="-5" dirty="0">
                <a:latin typeface="Arial"/>
                <a:cs typeface="Arial"/>
              </a:rPr>
              <a:t>copy  </a:t>
            </a:r>
            <a:r>
              <a:rPr sz="2400" dirty="0">
                <a:latin typeface="Arial"/>
                <a:cs typeface="Arial"/>
              </a:rPr>
              <a:t>of that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  <a:p>
            <a:pPr marL="469900" marR="563880" indent="-457834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Printers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one of the most used </a:t>
            </a:r>
            <a:r>
              <a:rPr sz="2400" spc="-5" dirty="0">
                <a:latin typeface="Arial"/>
                <a:cs typeface="Arial"/>
              </a:rPr>
              <a:t>peripherals </a:t>
            </a:r>
            <a:r>
              <a:rPr sz="2400" dirty="0">
                <a:latin typeface="Arial"/>
                <a:cs typeface="Arial"/>
              </a:rPr>
              <a:t>on  computers </a:t>
            </a:r>
            <a:r>
              <a:rPr sz="2400" spc="-5" dirty="0">
                <a:latin typeface="Arial"/>
                <a:cs typeface="Arial"/>
              </a:rPr>
              <a:t>and are </a:t>
            </a:r>
            <a:r>
              <a:rPr sz="2400" dirty="0">
                <a:latin typeface="Arial"/>
                <a:cs typeface="Arial"/>
              </a:rPr>
              <a:t>commonly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print text,  images, 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photos.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4401820" cy="213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Types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spc="-5" dirty="0">
                <a:latin typeface="Arial"/>
                <a:cs typeface="Arial"/>
              </a:rPr>
              <a:t>Printers can be </a:t>
            </a:r>
            <a:r>
              <a:rPr sz="2400" dirty="0">
                <a:latin typeface="Arial"/>
                <a:cs typeface="Arial"/>
              </a:rPr>
              <a:t>categorized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into: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Impact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Printer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Non-Impact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6500495" cy="144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Impact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203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It strikes </a:t>
            </a:r>
            <a:r>
              <a:rPr sz="2400" spc="-5" dirty="0">
                <a:latin typeface="Arial"/>
                <a:cs typeface="Arial"/>
              </a:rPr>
              <a:t>paper and </a:t>
            </a:r>
            <a:r>
              <a:rPr sz="2400" dirty="0">
                <a:latin typeface="Arial"/>
                <a:cs typeface="Arial"/>
              </a:rPr>
              <a:t>ribbon together to form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 </a:t>
            </a:r>
            <a:r>
              <a:rPr sz="2400" dirty="0">
                <a:latin typeface="Arial"/>
                <a:cs typeface="Arial"/>
              </a:rPr>
              <a:t>character, </a:t>
            </a:r>
            <a:r>
              <a:rPr sz="2400" spc="-5" dirty="0">
                <a:latin typeface="Arial"/>
                <a:cs typeface="Arial"/>
              </a:rPr>
              <a:t>like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typewriter.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695575"/>
          <a:ext cx="7344408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3672204"/>
              </a:tblGrid>
              <a:tr h="463550">
                <a:tc>
                  <a:txBody>
                    <a:bodyPr/>
                    <a:lstStyle/>
                    <a:p>
                      <a:pPr marL="974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Advantages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Disadvantages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000000"/>
                    </a:solidFill>
                  </a:tcPr>
                </a:tc>
              </a:tr>
              <a:tr h="2645410">
                <a:tc>
                  <a:txBody>
                    <a:bodyPr/>
                    <a:lstStyle/>
                    <a:p>
                      <a:pPr marL="606425" indent="-457834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606425" algn="l"/>
                          <a:tab pos="60706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Less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expensive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6425" marR="297815" indent="-457834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  <a:tab pos="60706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Can make multiple  copies with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multipart 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paper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 indent="-457834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Noisy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7060" marR="330200" indent="-457200">
                        <a:lnSpc>
                          <a:spcPct val="100000"/>
                        </a:lnSpc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Print quality lower in  some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types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7060" marR="820419" indent="-457200">
                        <a:lnSpc>
                          <a:spcPct val="100000"/>
                        </a:lnSpc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Poor graphics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or  none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all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7060" indent="-45783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Slow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7402195" cy="440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Impact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Daisy-wheel</a:t>
            </a:r>
            <a:endParaRPr sz="2400">
              <a:latin typeface="Arial"/>
              <a:cs typeface="Arial"/>
            </a:endParaRPr>
          </a:p>
          <a:p>
            <a:pPr marL="469900" marR="59690" indent="-457834" algn="just">
              <a:lnSpc>
                <a:spcPct val="100000"/>
              </a:lnSpc>
              <a:spcBef>
                <a:spcPts val="2020"/>
              </a:spcBef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Similar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ball-head typewriter, </a:t>
            </a:r>
            <a:r>
              <a:rPr sz="2400" dirty="0">
                <a:latin typeface="Arial"/>
                <a:cs typeface="Arial"/>
              </a:rPr>
              <a:t>this type of </a:t>
            </a:r>
            <a:r>
              <a:rPr sz="2400" spc="-5" dirty="0">
                <a:latin typeface="Arial"/>
                <a:cs typeface="Arial"/>
              </a:rPr>
              <a:t>printer  has a plastic or </a:t>
            </a:r>
            <a:r>
              <a:rPr sz="2400" dirty="0">
                <a:latin typeface="Arial"/>
                <a:cs typeface="Arial"/>
              </a:rPr>
              <a:t>metal </a:t>
            </a:r>
            <a:r>
              <a:rPr sz="2400" spc="-5" dirty="0">
                <a:latin typeface="Arial"/>
                <a:cs typeface="Arial"/>
              </a:rPr>
              <a:t>wheel on which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shape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each character </a:t>
            </a:r>
            <a:r>
              <a:rPr sz="2400" dirty="0">
                <a:latin typeface="Arial"/>
                <a:cs typeface="Arial"/>
              </a:rPr>
              <a:t>stands out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relief.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hammer presses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wheel against a </a:t>
            </a:r>
            <a:r>
              <a:rPr sz="2400" dirty="0">
                <a:latin typeface="Arial"/>
                <a:cs typeface="Arial"/>
              </a:rPr>
              <a:t>ribbon,  </a:t>
            </a:r>
            <a:r>
              <a:rPr sz="2400" spc="-5" dirty="0">
                <a:latin typeface="Arial"/>
                <a:cs typeface="Arial"/>
              </a:rPr>
              <a:t>which in </a:t>
            </a:r>
            <a:r>
              <a:rPr sz="2400" dirty="0">
                <a:latin typeface="Arial"/>
                <a:cs typeface="Arial"/>
              </a:rPr>
              <a:t>turn </a:t>
            </a:r>
            <a:r>
              <a:rPr sz="2400" spc="-5" dirty="0">
                <a:latin typeface="Arial"/>
                <a:cs typeface="Arial"/>
              </a:rPr>
              <a:t>makes an ink stain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shape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character on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paper.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Daisy-wheel </a:t>
            </a:r>
            <a:r>
              <a:rPr sz="2400" dirty="0">
                <a:latin typeface="Arial"/>
                <a:cs typeface="Arial"/>
              </a:rPr>
              <a:t>printers produce </a:t>
            </a:r>
            <a:r>
              <a:rPr sz="2400" spc="-5" dirty="0">
                <a:latin typeface="Arial"/>
                <a:cs typeface="Arial"/>
              </a:rPr>
              <a:t>letter-quality </a:t>
            </a:r>
            <a:r>
              <a:rPr sz="2400" dirty="0">
                <a:latin typeface="Arial"/>
                <a:cs typeface="Arial"/>
              </a:rPr>
              <a:t>print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cannot print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graphics.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2417445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Impact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Daisy-wheel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838" y="2839211"/>
            <a:ext cx="4718812" cy="265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500" y="2770187"/>
            <a:ext cx="275742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7131050" cy="286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Impact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Arial"/>
                <a:cs typeface="Arial"/>
              </a:rPr>
              <a:t>Dot-Matrix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Creates characters by striking pins against an ink  ribbon.</a:t>
            </a:r>
            <a:endParaRPr sz="2400">
              <a:latin typeface="Arial"/>
              <a:cs typeface="Arial"/>
            </a:endParaRPr>
          </a:p>
          <a:p>
            <a:pPr marL="469900" marR="1574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Each pin makes a </a:t>
            </a:r>
            <a:r>
              <a:rPr sz="2400" dirty="0">
                <a:latin typeface="Arial"/>
                <a:cs typeface="Arial"/>
              </a:rPr>
              <a:t>dot,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combinations of dots  form </a:t>
            </a:r>
            <a:r>
              <a:rPr sz="2400" spc="-5" dirty="0">
                <a:latin typeface="Arial"/>
                <a:cs typeface="Arial"/>
              </a:rPr>
              <a:t>characters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illustrations.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2417445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Impact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Arial"/>
                <a:cs typeface="Arial"/>
              </a:rPr>
              <a:t>Dot-Matrix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9192" y="2487167"/>
            <a:ext cx="4000499" cy="3250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3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981200"/>
            <a:ext cx="4175760" cy="327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Topics: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Output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Examples </a:t>
            </a:r>
            <a:r>
              <a:rPr sz="2400" dirty="0">
                <a:latin typeface="Arial"/>
                <a:cs typeface="Arial"/>
              </a:rPr>
              <a:t>of Output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Device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Printer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Speakers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2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6007735" cy="107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Non-Impact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uses ink </a:t>
            </a:r>
            <a:r>
              <a:rPr sz="2400" dirty="0">
                <a:latin typeface="Arial"/>
                <a:cs typeface="Arial"/>
              </a:rPr>
              <a:t>spray, </a:t>
            </a:r>
            <a:r>
              <a:rPr sz="2400" spc="-5" dirty="0">
                <a:latin typeface="Arial"/>
                <a:cs typeface="Arial"/>
              </a:rPr>
              <a:t>toner powder 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inkless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695575"/>
          <a:ext cx="7344408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3672204"/>
              </a:tblGrid>
              <a:tr h="463550">
                <a:tc>
                  <a:txBody>
                    <a:bodyPr/>
                    <a:lstStyle/>
                    <a:p>
                      <a:pPr marL="974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Advantages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Disadvantages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000000"/>
                    </a:solidFill>
                  </a:tcPr>
                </a:tc>
              </a:tr>
              <a:tr h="2645410">
                <a:tc>
                  <a:txBody>
                    <a:bodyPr/>
                    <a:lstStyle/>
                    <a:p>
                      <a:pPr marL="606425" indent="-457834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606425" algn="l"/>
                          <a:tab pos="60706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Quiet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6425" marR="262890" indent="-457834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  <a:tab pos="60706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Can handle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graphics  and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often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 wider  variety of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fonts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than  impact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printers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6425" indent="-45783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606425" algn="l"/>
                          <a:tab pos="60706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Fast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 indent="-457834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expensive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7060" marR="788670" indent="-457200">
                        <a:lnSpc>
                          <a:spcPct val="100000"/>
                        </a:lnSpc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Occupies a lot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space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07060" marR="297180" indent="-457200">
                        <a:lnSpc>
                          <a:spcPct val="100000"/>
                        </a:lnSpc>
                        <a:buChar char="•"/>
                        <a:tabLst>
                          <a:tab pos="607060" algn="l"/>
                          <a:tab pos="60769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cost of  maintaining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high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4911090" cy="3966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Non-Impact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Laser Printer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(Toner-based)</a:t>
            </a:r>
            <a:endParaRPr sz="2400">
              <a:latin typeface="Arial"/>
              <a:cs typeface="Arial"/>
            </a:endParaRPr>
          </a:p>
          <a:p>
            <a:pPr marL="469900" marR="210185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laser </a:t>
            </a:r>
            <a:r>
              <a:rPr sz="2400" dirty="0">
                <a:latin typeface="Arial"/>
                <a:cs typeface="Arial"/>
              </a:rPr>
              <a:t>printer </a:t>
            </a:r>
            <a:r>
              <a:rPr sz="2400" spc="-5" dirty="0">
                <a:latin typeface="Arial"/>
                <a:cs typeface="Arial"/>
              </a:rPr>
              <a:t>rapidly produces  high quality </a:t>
            </a:r>
            <a:r>
              <a:rPr sz="2400" dirty="0">
                <a:latin typeface="Arial"/>
                <a:cs typeface="Arial"/>
              </a:rPr>
              <a:t>text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graphics.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Laser printers </a:t>
            </a:r>
            <a:r>
              <a:rPr sz="2400" dirty="0">
                <a:latin typeface="Arial"/>
                <a:cs typeface="Arial"/>
              </a:rPr>
              <a:t>are often </a:t>
            </a:r>
            <a:r>
              <a:rPr sz="2400" spc="-5" dirty="0">
                <a:latin typeface="Arial"/>
                <a:cs typeface="Arial"/>
              </a:rPr>
              <a:t>used in  </a:t>
            </a:r>
            <a:r>
              <a:rPr sz="2400" dirty="0">
                <a:latin typeface="Arial"/>
                <a:cs typeface="Arial"/>
              </a:rPr>
              <a:t>corporate, </a:t>
            </a:r>
            <a:r>
              <a:rPr sz="2400" spc="-5" dirty="0">
                <a:latin typeface="Arial"/>
                <a:cs typeface="Arial"/>
              </a:rPr>
              <a:t>school, and </a:t>
            </a:r>
            <a:r>
              <a:rPr sz="2400" dirty="0">
                <a:latin typeface="Arial"/>
                <a:cs typeface="Arial"/>
              </a:rPr>
              <a:t>other  environments that </a:t>
            </a:r>
            <a:r>
              <a:rPr sz="2400" spc="-5" dirty="0">
                <a:latin typeface="Arial"/>
                <a:cs typeface="Arial"/>
              </a:rPr>
              <a:t>require print  jobs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completed quickly and  </a:t>
            </a:r>
            <a:r>
              <a:rPr sz="2400" dirty="0">
                <a:latin typeface="Arial"/>
                <a:cs typeface="Arial"/>
              </a:rPr>
              <a:t>in large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quantities.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9320" y="2702051"/>
            <a:ext cx="2775204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5027930" cy="520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Non-Impact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469900" marR="2030730" indent="-457834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Arial"/>
                <a:cs typeface="Arial"/>
              </a:rPr>
              <a:t>Multifunction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Printer  (Toner-based)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90100"/>
              </a:lnSpc>
              <a:spcBef>
                <a:spcPts val="1985"/>
              </a:spcBef>
              <a:buChar char="•"/>
              <a:tabLst>
                <a:tab pos="469900" algn="l"/>
                <a:tab pos="470534" algn="l"/>
              </a:tabLst>
            </a:pPr>
            <a:r>
              <a:rPr sz="2300" dirty="0">
                <a:latin typeface="Arial"/>
                <a:cs typeface="Arial"/>
              </a:rPr>
              <a:t>An </a:t>
            </a:r>
            <a:r>
              <a:rPr sz="2300" b="1" dirty="0">
                <a:latin typeface="Arial"/>
                <a:cs typeface="Arial"/>
              </a:rPr>
              <a:t>MFP </a:t>
            </a:r>
            <a:r>
              <a:rPr sz="2300" dirty="0">
                <a:latin typeface="Arial"/>
                <a:cs typeface="Arial"/>
              </a:rPr>
              <a:t>is an office machine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which  </a:t>
            </a:r>
            <a:r>
              <a:rPr sz="2300" dirty="0">
                <a:latin typeface="Arial"/>
                <a:cs typeface="Arial"/>
              </a:rPr>
              <a:t>incorporates the functionality of  multiple devices in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one.</a:t>
            </a:r>
            <a:endParaRPr sz="2300">
              <a:latin typeface="Arial"/>
              <a:cs typeface="Arial"/>
            </a:endParaRPr>
          </a:p>
          <a:p>
            <a:pPr marL="469900" marR="334645" indent="-457834">
              <a:lnSpc>
                <a:spcPts val="2480"/>
              </a:lnSpc>
              <a:spcBef>
                <a:spcPts val="590"/>
              </a:spcBef>
              <a:buChar char="•"/>
              <a:tabLst>
                <a:tab pos="469900" algn="l"/>
                <a:tab pos="470534" algn="l"/>
              </a:tabLst>
            </a:pPr>
            <a:r>
              <a:rPr sz="2300" dirty="0">
                <a:latin typeface="Arial"/>
                <a:cs typeface="Arial"/>
              </a:rPr>
              <a:t>A typical MFP may act as a  combination of some or all of</a:t>
            </a:r>
            <a:r>
              <a:rPr sz="2300" spc="-1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the  </a:t>
            </a:r>
            <a:r>
              <a:rPr sz="2300" dirty="0">
                <a:latin typeface="Arial"/>
                <a:cs typeface="Arial"/>
              </a:rPr>
              <a:t>following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devices:</a:t>
            </a:r>
            <a:endParaRPr sz="23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250"/>
              </a:spcBef>
              <a:buChar char="–"/>
              <a:tabLst>
                <a:tab pos="927100" algn="l"/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Printer</a:t>
            </a:r>
            <a:endParaRPr sz="23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280"/>
              </a:spcBef>
              <a:buChar char="–"/>
              <a:tabLst>
                <a:tab pos="927100" algn="l"/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Scanner</a:t>
            </a:r>
            <a:endParaRPr sz="23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275"/>
              </a:spcBef>
              <a:buChar char="–"/>
              <a:tabLst>
                <a:tab pos="927100" algn="l"/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Photocopier</a:t>
            </a:r>
            <a:endParaRPr sz="23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275"/>
              </a:spcBef>
              <a:buChar char="–"/>
              <a:tabLst>
                <a:tab pos="927100" algn="l"/>
                <a:tab pos="927735" algn="l"/>
              </a:tabLst>
            </a:pPr>
            <a:r>
              <a:rPr sz="2300" dirty="0">
                <a:latin typeface="Arial"/>
                <a:cs typeface="Arial"/>
              </a:rPr>
              <a:t>Fax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9632" y="2697479"/>
            <a:ext cx="2715767" cy="271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5245100" cy="3966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Non-Impact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spc="-5" dirty="0">
                <a:latin typeface="Arial"/>
                <a:cs typeface="Arial"/>
              </a:rPr>
              <a:t>Ink-jet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Printer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Inkjet printer </a:t>
            </a:r>
            <a:r>
              <a:rPr sz="2400" dirty="0">
                <a:latin typeface="Arial"/>
                <a:cs typeface="Arial"/>
              </a:rPr>
              <a:t>operates </a:t>
            </a:r>
            <a:r>
              <a:rPr sz="2400" spc="-5" dirty="0">
                <a:latin typeface="Arial"/>
                <a:cs typeface="Arial"/>
              </a:rPr>
              <a:t>by propelling  variably-sized droplets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liquid or  molten </a:t>
            </a:r>
            <a:r>
              <a:rPr sz="2400" dirty="0">
                <a:latin typeface="Arial"/>
                <a:cs typeface="Arial"/>
              </a:rPr>
              <a:t>material </a:t>
            </a:r>
            <a:r>
              <a:rPr sz="2400" spc="-5" dirty="0">
                <a:latin typeface="Arial"/>
                <a:cs typeface="Arial"/>
              </a:rPr>
              <a:t>(ink) </a:t>
            </a:r>
            <a:r>
              <a:rPr sz="2400" dirty="0">
                <a:latin typeface="Arial"/>
                <a:cs typeface="Arial"/>
              </a:rPr>
              <a:t>onto </a:t>
            </a:r>
            <a:r>
              <a:rPr sz="2400" spc="-5" dirty="0">
                <a:latin typeface="Arial"/>
                <a:cs typeface="Arial"/>
              </a:rPr>
              <a:t>almost  any sized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page.</a:t>
            </a:r>
            <a:endParaRPr sz="2400">
              <a:latin typeface="Arial"/>
              <a:cs typeface="Arial"/>
            </a:endParaRPr>
          </a:p>
          <a:p>
            <a:pPr marL="469900" marR="5397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most common type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computer </a:t>
            </a:r>
            <a:r>
              <a:rPr sz="2400" spc="-5" dirty="0">
                <a:latin typeface="Arial"/>
                <a:cs typeface="Arial"/>
              </a:rPr>
              <a:t>printer used by  </a:t>
            </a:r>
            <a:r>
              <a:rPr sz="2400" dirty="0">
                <a:latin typeface="Arial"/>
                <a:cs typeface="Arial"/>
              </a:rPr>
              <a:t>consumers.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9632" y="2345435"/>
            <a:ext cx="2734055" cy="292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1534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05331"/>
            <a:ext cx="5419090" cy="433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Non-Impact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Printer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Arial"/>
                <a:cs typeface="Arial"/>
              </a:rPr>
              <a:t>Thermal </a:t>
            </a:r>
            <a:r>
              <a:rPr sz="2400" b="1" spc="-5" dirty="0">
                <a:latin typeface="Arial"/>
                <a:cs typeface="Arial"/>
              </a:rPr>
              <a:t>Printer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(Inkless)</a:t>
            </a:r>
            <a:endParaRPr sz="2400">
              <a:latin typeface="Arial"/>
              <a:cs typeface="Arial"/>
            </a:endParaRPr>
          </a:p>
          <a:p>
            <a:pPr marL="469900" marR="94615" indent="-457834">
              <a:lnSpc>
                <a:spcPct val="100000"/>
              </a:lnSpc>
              <a:spcBef>
                <a:spcPts val="202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Thermal printers work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selectively  heating </a:t>
            </a:r>
            <a:r>
              <a:rPr sz="2400" dirty="0">
                <a:latin typeface="Arial"/>
                <a:cs typeface="Arial"/>
              </a:rPr>
              <a:t>regions of </a:t>
            </a:r>
            <a:r>
              <a:rPr sz="2400" spc="-5" dirty="0">
                <a:latin typeface="Arial"/>
                <a:cs typeface="Arial"/>
              </a:rPr>
              <a:t>special </a:t>
            </a:r>
            <a:r>
              <a:rPr sz="2400" spc="-10" dirty="0">
                <a:latin typeface="Arial"/>
                <a:cs typeface="Arial"/>
              </a:rPr>
              <a:t>heat-  </a:t>
            </a:r>
            <a:r>
              <a:rPr sz="2400" spc="-5" dirty="0">
                <a:latin typeface="Arial"/>
                <a:cs typeface="Arial"/>
              </a:rPr>
              <a:t>sensitive paper.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These printers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commonly used  in calculators and </a:t>
            </a:r>
            <a:r>
              <a:rPr sz="2400" dirty="0">
                <a:latin typeface="Arial"/>
                <a:cs typeface="Arial"/>
              </a:rPr>
              <a:t>fax </a:t>
            </a:r>
            <a:r>
              <a:rPr sz="2400" spc="-5" dirty="0">
                <a:latin typeface="Arial"/>
                <a:cs typeface="Arial"/>
              </a:rPr>
              <a:t>machines; and  although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inexpensive and  </a:t>
            </a:r>
            <a:r>
              <a:rPr sz="2400" dirty="0">
                <a:latin typeface="Arial"/>
                <a:cs typeface="Arial"/>
              </a:rPr>
              <a:t>print </a:t>
            </a:r>
            <a:r>
              <a:rPr sz="2400" spc="-5" dirty="0">
                <a:latin typeface="Arial"/>
                <a:cs typeface="Arial"/>
              </a:rPr>
              <a:t>relatively </a:t>
            </a:r>
            <a:r>
              <a:rPr sz="2400" dirty="0">
                <a:latin typeface="Arial"/>
                <a:cs typeface="Arial"/>
              </a:rPr>
              <a:t>fast, they produce low  </a:t>
            </a:r>
            <a:r>
              <a:rPr sz="2400" spc="-5" dirty="0">
                <a:latin typeface="Arial"/>
                <a:cs typeface="Arial"/>
              </a:rPr>
              <a:t>resolution print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jobs.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3659" y="2487167"/>
            <a:ext cx="2491740" cy="241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4708525" cy="257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Printing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Speed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dirty="0">
                <a:latin typeface="Arial"/>
                <a:cs typeface="Arial"/>
              </a:rPr>
              <a:t>The printing speed is measured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in: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400" b="1" spc="-5" dirty="0">
                <a:latin typeface="Arial"/>
                <a:cs typeface="Arial"/>
              </a:rPr>
              <a:t>cps </a:t>
            </a:r>
            <a:r>
              <a:rPr sz="2400" dirty="0">
                <a:latin typeface="Arial"/>
                <a:cs typeface="Arial"/>
              </a:rPr>
              <a:t>(characters </a:t>
            </a:r>
            <a:r>
              <a:rPr sz="2400" spc="-5" dirty="0">
                <a:latin typeface="Arial"/>
                <a:cs typeface="Arial"/>
              </a:rPr>
              <a:t>per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second)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400" b="1" dirty="0">
                <a:latin typeface="Arial"/>
                <a:cs typeface="Arial"/>
              </a:rPr>
              <a:t>lpm </a:t>
            </a:r>
            <a:r>
              <a:rPr sz="2400" spc="-5" dirty="0">
                <a:latin typeface="Arial"/>
                <a:cs typeface="Arial"/>
              </a:rPr>
              <a:t>(lines per minute)</a:t>
            </a:r>
            <a:endParaRPr sz="2400">
              <a:latin typeface="Arial"/>
              <a:cs typeface="Arial"/>
            </a:endParaRPr>
          </a:p>
          <a:p>
            <a:pPr marL="527685" indent="-4578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400" b="1" dirty="0">
                <a:latin typeface="Arial"/>
                <a:cs typeface="Arial"/>
              </a:rPr>
              <a:t>ppm </a:t>
            </a:r>
            <a:r>
              <a:rPr sz="2400" spc="-5" dirty="0">
                <a:latin typeface="Arial"/>
                <a:cs typeface="Arial"/>
              </a:rPr>
              <a:t>(pages per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48258"/>
            <a:ext cx="7563484" cy="501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Plotter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plotter </a:t>
            </a:r>
            <a:r>
              <a:rPr sz="2400" dirty="0">
                <a:latin typeface="Arial"/>
                <a:cs typeface="Arial"/>
              </a:rPr>
              <a:t>is a computer </a:t>
            </a:r>
            <a:r>
              <a:rPr sz="2400" spc="-5" dirty="0">
                <a:latin typeface="Arial"/>
                <a:cs typeface="Arial"/>
              </a:rPr>
              <a:t>printer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printing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vector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graphics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Plotters </a:t>
            </a:r>
            <a:r>
              <a:rPr sz="2400" spc="-5" dirty="0">
                <a:latin typeface="Arial"/>
                <a:cs typeface="Arial"/>
              </a:rPr>
              <a:t>are used in applications such as computer-  aided design </a:t>
            </a:r>
            <a:r>
              <a:rPr sz="2400" dirty="0">
                <a:latin typeface="Arial"/>
                <a:cs typeface="Arial"/>
              </a:rPr>
              <a:t>such as </a:t>
            </a:r>
            <a:r>
              <a:rPr sz="2400" spc="-5" dirty="0">
                <a:latin typeface="Arial"/>
                <a:cs typeface="Arial"/>
              </a:rPr>
              <a:t>diagrams, layouts, </a:t>
            </a:r>
            <a:r>
              <a:rPr sz="2400" dirty="0">
                <a:latin typeface="Arial"/>
                <a:cs typeface="Arial"/>
              </a:rPr>
              <a:t>specification  </a:t>
            </a:r>
            <a:r>
              <a:rPr sz="2400" spc="-5" dirty="0">
                <a:latin typeface="Arial"/>
                <a:cs typeface="Arial"/>
              </a:rPr>
              <a:t>sheets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banners</a:t>
            </a:r>
            <a:endParaRPr sz="2400">
              <a:latin typeface="Arial"/>
              <a:cs typeface="Arial"/>
            </a:endParaRPr>
          </a:p>
          <a:p>
            <a:pPr marL="355600" marR="13906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plotter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capable of </a:t>
            </a:r>
            <a:r>
              <a:rPr sz="2400" spc="-5" dirty="0">
                <a:latin typeface="Arial"/>
                <a:cs typeface="Arial"/>
              </a:rPr>
              <a:t>producing color drawings in  </a:t>
            </a:r>
            <a:r>
              <a:rPr sz="2400" dirty="0">
                <a:latin typeface="Arial"/>
                <a:cs typeface="Arial"/>
              </a:rPr>
              <a:t>a matter 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marL="355600" marR="57594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Plotters differ from </a:t>
            </a:r>
            <a:r>
              <a:rPr sz="2400" spc="-5" dirty="0">
                <a:latin typeface="Arial"/>
                <a:cs typeface="Arial"/>
              </a:rPr>
              <a:t>printers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that they draw </a:t>
            </a:r>
            <a:r>
              <a:rPr sz="2400" spc="-5" dirty="0">
                <a:latin typeface="Arial"/>
                <a:cs typeface="Arial"/>
              </a:rPr>
              <a:t>lines  using 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</a:t>
            </a:r>
            <a:endParaRPr sz="2400">
              <a:latin typeface="Arial"/>
              <a:cs typeface="Arial"/>
            </a:endParaRPr>
          </a:p>
          <a:p>
            <a:pPr marL="355600" marR="92138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Plotters </a:t>
            </a:r>
            <a:r>
              <a:rPr sz="2400" spc="-5" dirty="0">
                <a:latin typeface="Arial"/>
                <a:cs typeface="Arial"/>
              </a:rPr>
              <a:t>are considerably more expensive than  </a:t>
            </a:r>
            <a:r>
              <a:rPr sz="2400" dirty="0">
                <a:latin typeface="Arial"/>
                <a:cs typeface="Arial"/>
              </a:rPr>
              <a:t>printers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14" y="98551"/>
            <a:ext cx="361378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5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636270">
              <a:lnSpc>
                <a:spcPts val="3245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636270">
              <a:lnSpc>
                <a:spcPct val="100000"/>
              </a:lnSpc>
              <a:spcBef>
                <a:spcPts val="1610"/>
              </a:spcBef>
            </a:pPr>
            <a:r>
              <a:rPr sz="2800" b="1" spc="-5" dirty="0">
                <a:latin typeface="Arial"/>
                <a:cs typeface="Arial"/>
              </a:rPr>
              <a:t>Plotter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" y="2190003"/>
            <a:ext cx="3877055" cy="3540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12" y="2349500"/>
            <a:ext cx="3362325" cy="302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6928" y="2225039"/>
            <a:ext cx="4588764" cy="3407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421001"/>
            <a:ext cx="40005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33729"/>
            <a:ext cx="7371080" cy="261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Speakers</a:t>
            </a:r>
            <a:endParaRPr sz="2800">
              <a:latin typeface="Arial"/>
              <a:cs typeface="Arial"/>
            </a:endParaRPr>
          </a:p>
          <a:p>
            <a:pPr marL="469900" marR="259715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hardware device </a:t>
            </a:r>
            <a:r>
              <a:rPr sz="2400" dirty="0">
                <a:latin typeface="Arial"/>
                <a:cs typeface="Arial"/>
              </a:rPr>
              <a:t>connected to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computer's  </a:t>
            </a:r>
            <a:r>
              <a:rPr sz="2400" spc="-5" dirty="0">
                <a:latin typeface="Arial"/>
                <a:cs typeface="Arial"/>
              </a:rPr>
              <a:t>sound card </a:t>
            </a:r>
            <a:r>
              <a:rPr sz="2400" dirty="0">
                <a:latin typeface="Arial"/>
                <a:cs typeface="Arial"/>
              </a:rPr>
              <a:t>that outputs sounds generated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 computer.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Speakers can be used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various sounds meant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alert </a:t>
            </a:r>
            <a:r>
              <a:rPr sz="2400" dirty="0">
                <a:latin typeface="Arial"/>
                <a:cs typeface="Arial"/>
              </a:rPr>
              <a:t>the user, </a:t>
            </a:r>
            <a:r>
              <a:rPr sz="2400" spc="-1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well as music and spoken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text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4076" y="3785615"/>
            <a:ext cx="3328416" cy="24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39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4711700" cy="297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Headphones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Headphones give sound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from 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 marL="469900" marR="3175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similar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speakers,  </a:t>
            </a:r>
            <a:r>
              <a:rPr sz="2400" spc="-5" dirty="0">
                <a:latin typeface="Arial"/>
                <a:cs typeface="Arial"/>
              </a:rPr>
              <a:t>except </a:t>
            </a:r>
            <a:r>
              <a:rPr sz="2400" dirty="0">
                <a:latin typeface="Arial"/>
                <a:cs typeface="Arial"/>
              </a:rPr>
              <a:t>they are worn on the  </a:t>
            </a:r>
            <a:r>
              <a:rPr sz="2400" spc="-5" dirty="0">
                <a:latin typeface="Arial"/>
                <a:cs typeface="Arial"/>
              </a:rPr>
              <a:t>ears so only one person can  hear </a:t>
            </a:r>
            <a:r>
              <a:rPr sz="2400" dirty="0">
                <a:latin typeface="Arial"/>
                <a:cs typeface="Arial"/>
              </a:rPr>
              <a:t>the output </a:t>
            </a:r>
            <a:r>
              <a:rPr sz="2400" spc="-5" dirty="0">
                <a:latin typeface="Arial"/>
                <a:cs typeface="Arial"/>
              </a:rPr>
              <a:t>at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4435" y="1837944"/>
            <a:ext cx="3040379" cy="304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4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7616190" cy="261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Output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469900" indent="-457834" algn="just">
              <a:lnSpc>
                <a:spcPct val="100000"/>
              </a:lnSpc>
              <a:spcBef>
                <a:spcPts val="2035"/>
              </a:spcBef>
              <a:buChar char="•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Any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peripheral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receives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displays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 marL="469900" marR="6350" indent="-457834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Computer hardware </a:t>
            </a:r>
            <a:r>
              <a:rPr sz="2400" spc="-5" dirty="0">
                <a:latin typeface="Arial"/>
                <a:cs typeface="Arial"/>
              </a:rPr>
              <a:t>equipment used </a:t>
            </a:r>
            <a:r>
              <a:rPr sz="2400" dirty="0">
                <a:latin typeface="Arial"/>
                <a:cs typeface="Arial"/>
              </a:rPr>
              <a:t>to  communicate the </a:t>
            </a:r>
            <a:r>
              <a:rPr sz="2400" spc="-5" dirty="0">
                <a:latin typeface="Arial"/>
                <a:cs typeface="Arial"/>
              </a:rPr>
              <a:t>results of data </a:t>
            </a:r>
            <a:r>
              <a:rPr sz="2400" dirty="0">
                <a:latin typeface="Arial"/>
                <a:cs typeface="Arial"/>
              </a:rPr>
              <a:t>processing carried  </a:t>
            </a:r>
            <a:r>
              <a:rPr sz="2400" spc="-5" dirty="0">
                <a:latin typeface="Arial"/>
                <a:cs typeface="Arial"/>
              </a:rPr>
              <a:t>out by a </a:t>
            </a:r>
            <a:r>
              <a:rPr sz="2400" dirty="0">
                <a:latin typeface="Arial"/>
                <a:cs typeface="Arial"/>
              </a:rPr>
              <a:t>computer to the </a:t>
            </a:r>
            <a:r>
              <a:rPr sz="2400" spc="-5" dirty="0">
                <a:latin typeface="Arial"/>
                <a:cs typeface="Arial"/>
              </a:rPr>
              <a:t>outside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world.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7538084" cy="297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469900" marR="530225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An output </a:t>
            </a:r>
            <a:r>
              <a:rPr sz="2400" spc="-5" dirty="0">
                <a:latin typeface="Arial"/>
                <a:cs typeface="Arial"/>
              </a:rPr>
              <a:t>device </a:t>
            </a:r>
            <a:r>
              <a:rPr sz="2400" dirty="0">
                <a:latin typeface="Arial"/>
                <a:cs typeface="Arial"/>
              </a:rPr>
              <a:t>that can take the </a:t>
            </a:r>
            <a:r>
              <a:rPr sz="2400" spc="-5" dirty="0">
                <a:latin typeface="Arial"/>
                <a:cs typeface="Arial"/>
              </a:rPr>
              <a:t>display </a:t>
            </a:r>
            <a:r>
              <a:rPr sz="2400" dirty="0">
                <a:latin typeface="Arial"/>
                <a:cs typeface="Arial"/>
              </a:rPr>
              <a:t>of a  computer </a:t>
            </a:r>
            <a:r>
              <a:rPr sz="2400" spc="-5" dirty="0">
                <a:latin typeface="Arial"/>
                <a:cs typeface="Arial"/>
              </a:rPr>
              <a:t>screen and </a:t>
            </a:r>
            <a:r>
              <a:rPr sz="2400" dirty="0">
                <a:latin typeface="Arial"/>
                <a:cs typeface="Arial"/>
              </a:rPr>
              <a:t>project </a:t>
            </a:r>
            <a:r>
              <a:rPr sz="2400" spc="-5" dirty="0">
                <a:latin typeface="Arial"/>
                <a:cs typeface="Arial"/>
              </a:rPr>
              <a:t>a large version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it  onto a </a:t>
            </a:r>
            <a:r>
              <a:rPr sz="2400" dirty="0">
                <a:latin typeface="Arial"/>
                <a:cs typeface="Arial"/>
              </a:rPr>
              <a:t>flat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Projectors are often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in meetings and  presentations </a:t>
            </a:r>
            <a:r>
              <a:rPr sz="2400" spc="-5" dirty="0">
                <a:latin typeface="Arial"/>
                <a:cs typeface="Arial"/>
              </a:rPr>
              <a:t>so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everyone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room can view  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5807" y="4215384"/>
            <a:ext cx="3355848" cy="192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5827395" cy="257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dirty="0">
                <a:latin typeface="Arial"/>
                <a:cs typeface="Arial"/>
              </a:rPr>
              <a:t>Types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Cathode Ray Tube </a:t>
            </a:r>
            <a:r>
              <a:rPr sz="2400" dirty="0">
                <a:latin typeface="Arial"/>
                <a:cs typeface="Arial"/>
              </a:rPr>
              <a:t>(CRT)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Liquid Crystal Display (LCD)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Digital Light Processing (DLP)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5334000" cy="513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dirty="0">
                <a:latin typeface="Arial"/>
                <a:cs typeface="Arial"/>
              </a:rPr>
              <a:t>Cathode </a:t>
            </a:r>
            <a:r>
              <a:rPr sz="2400" spc="-5" dirty="0">
                <a:latin typeface="Arial"/>
                <a:cs typeface="Arial"/>
              </a:rPr>
              <a:t>Ray </a:t>
            </a:r>
            <a:r>
              <a:rPr sz="2400" dirty="0">
                <a:latin typeface="Arial"/>
                <a:cs typeface="Arial"/>
              </a:rPr>
              <a:t>Tube (CRT)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469900" marR="60325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In the </a:t>
            </a:r>
            <a:r>
              <a:rPr sz="2400" spc="-5" dirty="0">
                <a:latin typeface="Arial"/>
                <a:cs typeface="Arial"/>
              </a:rPr>
              <a:t>early days </a:t>
            </a:r>
            <a:r>
              <a:rPr sz="2400" dirty="0">
                <a:latin typeface="Arial"/>
                <a:cs typeface="Arial"/>
              </a:rPr>
              <a:t>of projectors,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CRT  projectors </a:t>
            </a:r>
            <a:r>
              <a:rPr sz="2400" spc="-5" dirty="0">
                <a:latin typeface="Arial"/>
                <a:cs typeface="Arial"/>
              </a:rPr>
              <a:t>were </a:t>
            </a:r>
            <a:r>
              <a:rPr sz="2400" dirty="0">
                <a:latin typeface="Arial"/>
                <a:cs typeface="Arial"/>
              </a:rPr>
              <a:t>commonly</a:t>
            </a:r>
            <a:r>
              <a:rPr sz="2400" spc="-5" dirty="0">
                <a:latin typeface="Arial"/>
                <a:cs typeface="Arial"/>
              </a:rPr>
              <a:t> used.</a:t>
            </a:r>
            <a:endParaRPr sz="2400">
              <a:latin typeface="Arial"/>
              <a:cs typeface="Arial"/>
            </a:endParaRPr>
          </a:p>
          <a:p>
            <a:pPr marL="469900" marR="412115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utilized </a:t>
            </a:r>
            <a:r>
              <a:rPr sz="2400" dirty="0">
                <a:latin typeface="Arial"/>
                <a:cs typeface="Arial"/>
              </a:rPr>
              <a:t>three tubes,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of the primary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colors.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their large </a:t>
            </a:r>
            <a:r>
              <a:rPr sz="2400" dirty="0">
                <a:latin typeface="Arial"/>
                <a:cs typeface="Arial"/>
              </a:rPr>
              <a:t>size, </a:t>
            </a:r>
            <a:r>
              <a:rPr sz="2400" spc="-5" dirty="0">
                <a:latin typeface="Arial"/>
                <a:cs typeface="Arial"/>
              </a:rPr>
              <a:t>low light  output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frequent need </a:t>
            </a:r>
            <a:r>
              <a:rPr sz="2400" dirty="0">
                <a:latin typeface="Arial"/>
                <a:cs typeface="Arial"/>
              </a:rPr>
              <a:t>to  converge </a:t>
            </a:r>
            <a:r>
              <a:rPr sz="2400" spc="-5" dirty="0">
                <a:latin typeface="Arial"/>
                <a:cs typeface="Arial"/>
              </a:rPr>
              <a:t>and align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images  </a:t>
            </a:r>
            <a:r>
              <a:rPr sz="2400" dirty="0">
                <a:latin typeface="Arial"/>
                <a:cs typeface="Arial"/>
              </a:rPr>
              <a:t>projected from 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three  </a:t>
            </a:r>
            <a:r>
              <a:rPr sz="2400" dirty="0">
                <a:latin typeface="Arial"/>
                <a:cs typeface="Arial"/>
              </a:rPr>
              <a:t>tubes, they are no </a:t>
            </a:r>
            <a:r>
              <a:rPr sz="2400" spc="-5" dirty="0">
                <a:latin typeface="Arial"/>
                <a:cs typeface="Arial"/>
              </a:rPr>
              <a:t>longer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commonly  </a:t>
            </a:r>
            <a:r>
              <a:rPr sz="2400" spc="-5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7776" y="2872739"/>
            <a:ext cx="3316224" cy="2720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2975" y="3068701"/>
            <a:ext cx="2816225" cy="213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7322820" cy="3673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dirty="0">
                <a:latin typeface="Arial"/>
                <a:cs typeface="Arial"/>
              </a:rPr>
              <a:t>Cathode </a:t>
            </a:r>
            <a:r>
              <a:rPr sz="2400" spc="-5" dirty="0">
                <a:latin typeface="Arial"/>
                <a:cs typeface="Arial"/>
              </a:rPr>
              <a:t>Ray </a:t>
            </a:r>
            <a:r>
              <a:rPr sz="2400" dirty="0">
                <a:latin typeface="Arial"/>
                <a:cs typeface="Arial"/>
              </a:rPr>
              <a:t>Tube (CRT)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469900" marR="1010919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Long service life; CRT tubes maintain good  brightness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10,000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hours.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CRT projectors </a:t>
            </a:r>
            <a:r>
              <a:rPr sz="2400" spc="-5" dirty="0">
                <a:latin typeface="Arial"/>
                <a:cs typeface="Arial"/>
              </a:rPr>
              <a:t>are both considerably larger and  heavier than </a:t>
            </a:r>
            <a:r>
              <a:rPr sz="2400" dirty="0">
                <a:latin typeface="Arial"/>
                <a:cs typeface="Arial"/>
              </a:rPr>
              <a:t>comparable </a:t>
            </a:r>
            <a:r>
              <a:rPr sz="2400" spc="-5" dirty="0">
                <a:latin typeface="Arial"/>
                <a:cs typeface="Arial"/>
              </a:rPr>
              <a:t>LCD and DLP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projectors.</a:t>
            </a:r>
            <a:endParaRPr sz="2400">
              <a:latin typeface="Arial"/>
              <a:cs typeface="Arial"/>
            </a:endParaRPr>
          </a:p>
          <a:p>
            <a:pPr marL="469900" marR="31115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CRT projectors </a:t>
            </a:r>
            <a:r>
              <a:rPr sz="2400" spc="-5" dirty="0">
                <a:latin typeface="Arial"/>
                <a:cs typeface="Arial"/>
              </a:rPr>
              <a:t>require </a:t>
            </a:r>
            <a:r>
              <a:rPr sz="2400" dirty="0">
                <a:latin typeface="Arial"/>
                <a:cs typeface="Arial"/>
              </a:rPr>
              <a:t>far </a:t>
            </a:r>
            <a:r>
              <a:rPr sz="2400" spc="-5" dirty="0">
                <a:latin typeface="Arial"/>
                <a:cs typeface="Arial"/>
              </a:rPr>
              <a:t>more </a:t>
            </a:r>
            <a:r>
              <a:rPr sz="2400" dirty="0">
                <a:latin typeface="Arial"/>
                <a:cs typeface="Arial"/>
              </a:rPr>
              <a:t>time to set </a:t>
            </a:r>
            <a:r>
              <a:rPr sz="2400" spc="-5" dirty="0">
                <a:latin typeface="Arial"/>
                <a:cs typeface="Arial"/>
              </a:rPr>
              <a:t>up and  adjust than LCD and DLP based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5205730" cy="469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spc="-5" dirty="0">
                <a:latin typeface="Arial"/>
                <a:cs typeface="Arial"/>
              </a:rPr>
              <a:t>Liquid </a:t>
            </a:r>
            <a:r>
              <a:rPr sz="2400" dirty="0">
                <a:latin typeface="Arial"/>
                <a:cs typeface="Arial"/>
              </a:rPr>
              <a:t>Crystal </a:t>
            </a:r>
            <a:r>
              <a:rPr sz="2400" spc="-5" dirty="0">
                <a:latin typeface="Arial"/>
                <a:cs typeface="Arial"/>
              </a:rPr>
              <a:t>Display </a:t>
            </a:r>
            <a:r>
              <a:rPr sz="2400" dirty="0">
                <a:latin typeface="Arial"/>
                <a:cs typeface="Arial"/>
              </a:rPr>
              <a:t>(LCD)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355600" marR="400685" indent="-343535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LCD </a:t>
            </a:r>
            <a:r>
              <a:rPr sz="2400" dirty="0">
                <a:latin typeface="Arial"/>
                <a:cs typeface="Arial"/>
              </a:rPr>
              <a:t>projectors </a:t>
            </a:r>
            <a:r>
              <a:rPr sz="2400" spc="-5" dirty="0">
                <a:latin typeface="Arial"/>
                <a:cs typeface="Arial"/>
              </a:rPr>
              <a:t>work by utilizing  polarized </a:t>
            </a:r>
            <a:r>
              <a:rPr sz="2400" dirty="0">
                <a:latin typeface="Arial"/>
                <a:cs typeface="Arial"/>
              </a:rPr>
              <a:t>mirrors that </a:t>
            </a:r>
            <a:r>
              <a:rPr sz="2400" spc="-5" dirty="0">
                <a:latin typeface="Arial"/>
                <a:cs typeface="Arial"/>
              </a:rPr>
              <a:t>pass and  </a:t>
            </a:r>
            <a:r>
              <a:rPr sz="2400" dirty="0">
                <a:latin typeface="Arial"/>
                <a:cs typeface="Arial"/>
              </a:rPr>
              <a:t>reflect </a:t>
            </a:r>
            <a:r>
              <a:rPr sz="2400" spc="-5" dirty="0">
                <a:latin typeface="Arial"/>
                <a:cs typeface="Arial"/>
              </a:rPr>
              <a:t>only certain colors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light.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causes each channel </a:t>
            </a:r>
            <a:r>
              <a:rPr sz="2400" dirty="0">
                <a:latin typeface="Arial"/>
                <a:cs typeface="Arial"/>
              </a:rPr>
              <a:t>of red,  </a:t>
            </a:r>
            <a:r>
              <a:rPr sz="2400" spc="-5" dirty="0">
                <a:latin typeface="Arial"/>
                <a:cs typeface="Arial"/>
              </a:rPr>
              <a:t>green and blue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separated </a:t>
            </a:r>
            <a:r>
              <a:rPr sz="2400" spc="-5" dirty="0">
                <a:latin typeface="Arial"/>
                <a:cs typeface="Arial"/>
              </a:rPr>
              <a:t>and  later re-converged via a prism </a:t>
            </a:r>
            <a:r>
              <a:rPr sz="2400" dirty="0">
                <a:latin typeface="Arial"/>
                <a:cs typeface="Arial"/>
              </a:rPr>
              <a:t>after  </a:t>
            </a:r>
            <a:r>
              <a:rPr sz="2400" spc="-5" dirty="0">
                <a:latin typeface="Arial"/>
                <a:cs typeface="Arial"/>
              </a:rPr>
              <a:t>passing </a:t>
            </a:r>
            <a:r>
              <a:rPr sz="2400" dirty="0">
                <a:latin typeface="Arial"/>
                <a:cs typeface="Arial"/>
              </a:rPr>
              <a:t>through </a:t>
            </a:r>
            <a:r>
              <a:rPr sz="2400" spc="-5" dirty="0">
                <a:latin typeface="Arial"/>
                <a:cs typeface="Arial"/>
              </a:rPr>
              <a:t>an LCD panel </a:t>
            </a:r>
            <a:r>
              <a:rPr sz="2400" dirty="0">
                <a:latin typeface="Arial"/>
                <a:cs typeface="Arial"/>
              </a:rPr>
              <a:t>that  controls the </a:t>
            </a:r>
            <a:r>
              <a:rPr sz="2400" spc="-5" dirty="0">
                <a:latin typeface="Arial"/>
                <a:cs typeface="Arial"/>
              </a:rPr>
              <a:t>intensity and </a:t>
            </a:r>
            <a:r>
              <a:rPr sz="2400" dirty="0">
                <a:latin typeface="Arial"/>
                <a:cs typeface="Arial"/>
              </a:rPr>
              <a:t>saturation  of each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6957" y="2622827"/>
            <a:ext cx="3147042" cy="2314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6325" y="2781300"/>
            <a:ext cx="2700401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7561580" cy="250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spc="-5" dirty="0">
                <a:latin typeface="Arial"/>
                <a:cs typeface="Arial"/>
              </a:rPr>
              <a:t>Liquid </a:t>
            </a:r>
            <a:r>
              <a:rPr sz="2400" dirty="0">
                <a:latin typeface="Arial"/>
                <a:cs typeface="Arial"/>
              </a:rPr>
              <a:t>Crystal </a:t>
            </a:r>
            <a:r>
              <a:rPr sz="2400" spc="-5" dirty="0">
                <a:latin typeface="Arial"/>
                <a:cs typeface="Arial"/>
              </a:rPr>
              <a:t>Display </a:t>
            </a:r>
            <a:r>
              <a:rPr sz="2400" dirty="0">
                <a:latin typeface="Arial"/>
                <a:cs typeface="Arial"/>
              </a:rPr>
              <a:t>(LCD)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An LCD </a:t>
            </a:r>
            <a:r>
              <a:rPr sz="2400" dirty="0">
                <a:latin typeface="Arial"/>
                <a:cs typeface="Arial"/>
              </a:rPr>
              <a:t>projector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achieve greater </a:t>
            </a:r>
            <a:r>
              <a:rPr sz="2400" spc="-5" dirty="0">
                <a:latin typeface="Arial"/>
                <a:cs typeface="Arial"/>
              </a:rPr>
              <a:t>brightness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a  lower energy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consumption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Smaller </a:t>
            </a:r>
            <a:r>
              <a:rPr sz="2400" dirty="0">
                <a:latin typeface="Arial"/>
                <a:cs typeface="Arial"/>
              </a:rPr>
              <a:t>than CRT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dirty="0"/>
              <a:pPr marL="25400">
                <a:lnSpc>
                  <a:spcPts val="2285"/>
                </a:lnSpc>
              </a:pPr>
              <a:t>46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29"/>
            <a:ext cx="5370830" cy="4771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Projector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spc="-5" dirty="0">
                <a:latin typeface="Arial"/>
                <a:cs typeface="Arial"/>
              </a:rPr>
              <a:t>Digital Light </a:t>
            </a:r>
            <a:r>
              <a:rPr sz="2400" dirty="0">
                <a:latin typeface="Arial"/>
                <a:cs typeface="Arial"/>
              </a:rPr>
              <a:t>Processing (DLP)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  <a:p>
            <a:pPr marL="355600" marR="238760" indent="-343535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DLP </a:t>
            </a:r>
            <a:r>
              <a:rPr sz="2400" dirty="0">
                <a:latin typeface="Arial"/>
                <a:cs typeface="Arial"/>
              </a:rPr>
              <a:t>projectors </a:t>
            </a:r>
            <a:r>
              <a:rPr sz="2400" spc="-5" dirty="0">
                <a:latin typeface="Arial"/>
                <a:cs typeface="Arial"/>
              </a:rPr>
              <a:t>can be classified as  one-chip 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three-chip.</a:t>
            </a:r>
            <a:endParaRPr sz="2400">
              <a:latin typeface="Arial"/>
              <a:cs typeface="Arial"/>
            </a:endParaRPr>
          </a:p>
          <a:p>
            <a:pPr marL="355600" marR="3619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One-chip DLP </a:t>
            </a:r>
            <a:r>
              <a:rPr sz="2400" dirty="0">
                <a:latin typeface="Arial"/>
                <a:cs typeface="Arial"/>
              </a:rPr>
              <a:t>projectors </a:t>
            </a:r>
            <a:r>
              <a:rPr sz="2400" spc="-5" dirty="0">
                <a:latin typeface="Arial"/>
                <a:cs typeface="Arial"/>
              </a:rPr>
              <a:t>can  produce </a:t>
            </a: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than 16 million colors  while three-chip models can produce  more than 35 trillion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colors.</a:t>
            </a:r>
            <a:endParaRPr sz="2400">
              <a:latin typeface="Arial"/>
              <a:cs typeface="Arial"/>
            </a:endParaRPr>
          </a:p>
          <a:p>
            <a:pPr marL="355600" marR="30924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allows DLP </a:t>
            </a:r>
            <a:r>
              <a:rPr sz="2400" dirty="0">
                <a:latin typeface="Arial"/>
                <a:cs typeface="Arial"/>
              </a:rPr>
              <a:t>projectors to  reproduce </a:t>
            </a:r>
            <a:r>
              <a:rPr sz="2400" spc="-5" dirty="0">
                <a:latin typeface="Arial"/>
                <a:cs typeface="Arial"/>
              </a:rPr>
              <a:t>more </a:t>
            </a:r>
            <a:r>
              <a:rPr sz="2400" dirty="0">
                <a:latin typeface="Arial"/>
                <a:cs typeface="Arial"/>
              </a:rPr>
              <a:t>natural </a:t>
            </a:r>
            <a:r>
              <a:rPr sz="2400" spc="-5" dirty="0">
                <a:latin typeface="Arial"/>
                <a:cs typeface="Arial"/>
              </a:rPr>
              <a:t>and lifelike  </a:t>
            </a:r>
            <a:r>
              <a:rPr sz="2400" dirty="0">
                <a:latin typeface="Arial"/>
                <a:cs typeface="Arial"/>
              </a:rPr>
              <a:t>images.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1991" y="2670048"/>
            <a:ext cx="3112008" cy="245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7826" y="2865373"/>
            <a:ext cx="2714625" cy="186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5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2133600"/>
            <a:ext cx="4635500" cy="239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Examples of Output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Device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Printer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Speakers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Projector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6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1447800"/>
            <a:ext cx="7353300" cy="30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3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 device </a:t>
            </a:r>
            <a:r>
              <a:rPr sz="2400" spc="-5" dirty="0">
                <a:latin typeface="Arial"/>
                <a:cs typeface="Arial"/>
              </a:rPr>
              <a:t>which displays </a:t>
            </a:r>
            <a:r>
              <a:rPr sz="2400" dirty="0">
                <a:latin typeface="Arial"/>
                <a:cs typeface="Arial"/>
              </a:rPr>
              <a:t>computer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monitor displays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video and </a:t>
            </a:r>
            <a:r>
              <a:rPr sz="2400" dirty="0">
                <a:latin typeface="Arial"/>
                <a:cs typeface="Arial"/>
              </a:rPr>
              <a:t>graphics  information generated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computer </a:t>
            </a:r>
            <a:r>
              <a:rPr sz="2400" dirty="0">
                <a:latin typeface="Arial"/>
                <a:cs typeface="Arial"/>
              </a:rPr>
              <a:t>through the  video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card.</a:t>
            </a:r>
            <a:endParaRPr sz="2400">
              <a:latin typeface="Arial"/>
              <a:cs typeface="Arial"/>
            </a:endParaRPr>
          </a:p>
          <a:p>
            <a:pPr marL="469900" marR="16129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Monitors are very similar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televisions </a:t>
            </a:r>
            <a:r>
              <a:rPr sz="2400" dirty="0">
                <a:latin typeface="Arial"/>
                <a:cs typeface="Arial"/>
              </a:rPr>
              <a:t>but </a:t>
            </a:r>
            <a:r>
              <a:rPr sz="2400" spc="-5" dirty="0">
                <a:latin typeface="Arial"/>
                <a:cs typeface="Arial"/>
              </a:rPr>
              <a:t>usually  display </a:t>
            </a:r>
            <a:r>
              <a:rPr sz="2400" dirty="0">
                <a:latin typeface="Arial"/>
                <a:cs typeface="Arial"/>
              </a:rPr>
              <a:t>information at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much </a:t>
            </a:r>
            <a:r>
              <a:rPr sz="2400" spc="-5" dirty="0">
                <a:latin typeface="Arial"/>
                <a:cs typeface="Arial"/>
              </a:rPr>
              <a:t>higher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resolution.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1295400"/>
            <a:ext cx="4991735" cy="506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Monochrome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monochrome </a:t>
            </a:r>
            <a:r>
              <a:rPr sz="2400" b="1" spc="-5" dirty="0">
                <a:latin typeface="Arial"/>
                <a:cs typeface="Arial"/>
              </a:rPr>
              <a:t>monitor </a:t>
            </a:r>
            <a:r>
              <a:rPr sz="2400" spc="-5" dirty="0">
                <a:latin typeface="Arial"/>
                <a:cs typeface="Arial"/>
              </a:rPr>
              <a:t>is a  type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CRT </a:t>
            </a:r>
            <a:r>
              <a:rPr sz="2400" dirty="0">
                <a:latin typeface="Arial"/>
                <a:cs typeface="Arial"/>
              </a:rPr>
              <a:t>computer </a:t>
            </a:r>
            <a:r>
              <a:rPr sz="2400" spc="-5" dirty="0">
                <a:latin typeface="Arial"/>
                <a:cs typeface="Arial"/>
              </a:rPr>
              <a:t>display  which was very common 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early days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computing, </a:t>
            </a:r>
            <a:r>
              <a:rPr sz="2400" dirty="0">
                <a:latin typeface="Arial"/>
                <a:cs typeface="Arial"/>
              </a:rPr>
              <a:t>from the  </a:t>
            </a:r>
            <a:r>
              <a:rPr sz="2400" spc="-5" dirty="0">
                <a:latin typeface="Arial"/>
                <a:cs typeface="Arial"/>
              </a:rPr>
              <a:t>1960s </a:t>
            </a:r>
            <a:r>
              <a:rPr sz="2400" dirty="0">
                <a:latin typeface="Arial"/>
                <a:cs typeface="Arial"/>
              </a:rPr>
              <a:t>through the </a:t>
            </a:r>
            <a:r>
              <a:rPr sz="2400" spc="-5" dirty="0">
                <a:latin typeface="Arial"/>
                <a:cs typeface="Arial"/>
              </a:rPr>
              <a:t>1980s, </a:t>
            </a:r>
            <a:r>
              <a:rPr sz="2400" dirty="0">
                <a:latin typeface="Arial"/>
                <a:cs typeface="Arial"/>
              </a:rPr>
              <a:t>before  color monitors became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popular.</a:t>
            </a:r>
            <a:endParaRPr sz="2400">
              <a:latin typeface="Arial"/>
              <a:cs typeface="Arial"/>
            </a:endParaRPr>
          </a:p>
          <a:p>
            <a:pPr marL="469900" marR="78105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still widely used in  applications such as  </a:t>
            </a:r>
            <a:r>
              <a:rPr sz="2400" dirty="0">
                <a:latin typeface="Arial"/>
                <a:cs typeface="Arial"/>
              </a:rPr>
              <a:t>computerized cash register  systems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9320" y="2702051"/>
            <a:ext cx="2884931" cy="285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7</a:t>
            </a:fld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8</a:t>
            </a:fld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524000"/>
            <a:ext cx="7523480" cy="286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Monochrome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469900" marR="124460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Monochrome </a:t>
            </a:r>
            <a:r>
              <a:rPr sz="2400" dirty="0">
                <a:latin typeface="Arial"/>
                <a:cs typeface="Arial"/>
              </a:rPr>
              <a:t>monitors </a:t>
            </a:r>
            <a:r>
              <a:rPr sz="2400" spc="-5" dirty="0">
                <a:latin typeface="Arial"/>
                <a:cs typeface="Arial"/>
              </a:rPr>
              <a:t>actually display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colors,  one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background and one </a:t>
            </a:r>
            <a:r>
              <a:rPr sz="2400" dirty="0">
                <a:latin typeface="Arial"/>
                <a:cs typeface="Arial"/>
              </a:rPr>
              <a:t>for 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foreground.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colors can be black and white, </a:t>
            </a:r>
            <a:r>
              <a:rPr sz="2400" dirty="0">
                <a:latin typeface="Arial"/>
                <a:cs typeface="Arial"/>
              </a:rPr>
              <a:t>green </a:t>
            </a:r>
            <a:r>
              <a:rPr sz="2400" spc="-5" dirty="0">
                <a:latin typeface="Arial"/>
                <a:cs typeface="Arial"/>
              </a:rPr>
              <a:t>and black,  or amber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black.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Output</a:t>
            </a:r>
            <a:r>
              <a:rPr spc="-55" dirty="0"/>
              <a:t> </a:t>
            </a:r>
            <a:r>
              <a:rPr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828800"/>
            <a:ext cx="4618990" cy="3966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400" b="1" dirty="0">
                <a:latin typeface="Arial"/>
                <a:cs typeface="Arial"/>
              </a:rPr>
              <a:t>Color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469900" marR="428625" indent="-457834">
              <a:lnSpc>
                <a:spcPct val="100000"/>
              </a:lnSpc>
              <a:spcBef>
                <a:spcPts val="2014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Color monitors can display  anywhere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16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over 1  million </a:t>
            </a:r>
            <a:r>
              <a:rPr sz="2400" dirty="0">
                <a:latin typeface="Arial"/>
                <a:cs typeface="Arial"/>
              </a:rPr>
              <a:t>different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colors.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80"/>
              </a:spcBef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Color monitors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sometimes  called </a:t>
            </a:r>
            <a:r>
              <a:rPr sz="2400" dirty="0">
                <a:latin typeface="Arial"/>
                <a:cs typeface="Arial"/>
              </a:rPr>
              <a:t>RGB monitors </a:t>
            </a:r>
            <a:r>
              <a:rPr sz="2400" spc="-5" dirty="0">
                <a:latin typeface="Arial"/>
                <a:cs typeface="Arial"/>
              </a:rPr>
              <a:t>because  they accept </a:t>
            </a:r>
            <a:r>
              <a:rPr sz="2400" dirty="0">
                <a:latin typeface="Arial"/>
                <a:cs typeface="Arial"/>
              </a:rPr>
              <a:t>three </a:t>
            </a:r>
            <a:r>
              <a:rPr sz="2400" spc="-5" dirty="0">
                <a:latin typeface="Arial"/>
                <a:cs typeface="Arial"/>
              </a:rPr>
              <a:t>separate  signals </a:t>
            </a:r>
            <a:r>
              <a:rPr sz="2400" dirty="0">
                <a:latin typeface="Arial"/>
                <a:cs typeface="Arial"/>
              </a:rPr>
              <a:t>-- red, </a:t>
            </a:r>
            <a:r>
              <a:rPr sz="2400" spc="-5" dirty="0">
                <a:latin typeface="Arial"/>
                <a:cs typeface="Arial"/>
              </a:rPr>
              <a:t>green,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blue.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4435" y="2414016"/>
            <a:ext cx="3095243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1814" y="6482563"/>
            <a:ext cx="17843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285"/>
              </a:lnSpc>
            </a:pPr>
            <a:fld id="{81D60167-4931-47E6-BA6A-407CBD079E47}" type="slidenum"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pPr marL="25400">
                <a:lnSpc>
                  <a:spcPts val="2285"/>
                </a:lnSpc>
              </a:pPr>
              <a:t>9</a:t>
            </a:fld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</TotalTime>
  <Words>1627</Words>
  <Application>Microsoft Office PowerPoint</Application>
  <PresentationFormat>On-screen Show (4:3)</PresentationFormat>
  <Paragraphs>308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Paper</vt:lpstr>
      <vt:lpstr>OUTPUT DEVICES</vt:lpstr>
      <vt:lpstr>OUTPUT DEVICES</vt:lpstr>
      <vt:lpstr>Slide 3</vt:lpstr>
      <vt:lpstr>Slide 4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Slide 17</vt:lpstr>
      <vt:lpstr>Ouput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Slide 37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  <vt:lpstr>Output Devices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</dc:creator>
  <cp:lastModifiedBy>s</cp:lastModifiedBy>
  <cp:revision>4</cp:revision>
  <dcterms:created xsi:type="dcterms:W3CDTF">2019-11-25T10:54:57Z</dcterms:created>
  <dcterms:modified xsi:type="dcterms:W3CDTF">2020-05-23T09:29:37Z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2019-11-25T00:00:00Z</vt:filetime>
  </property>
</Properties>
</file>