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6B9E9F8-D083-4857-8111-CACF5A37491A}" type="datetimeFigureOut">
              <a:rPr lang="en-IN" smtClean="0"/>
              <a:t>21-01-2020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419285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6B9E9F8-D083-4857-8111-CACF5A37491A}" type="datetimeFigureOut">
              <a:rPr lang="en-IN" smtClean="0"/>
              <a:t>21-01-2020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361776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6B9E9F8-D083-4857-8111-CACF5A37491A}" type="datetimeFigureOut">
              <a:rPr lang="en-IN" smtClean="0"/>
              <a:t>21-01-2020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332754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6B9E9F8-D083-4857-8111-CACF5A37491A}" type="datetimeFigureOut">
              <a:rPr lang="en-IN" smtClean="0"/>
              <a:t>21-01-2020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238993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9E9F8-D083-4857-8111-CACF5A37491A}" type="datetimeFigureOut">
              <a:rPr lang="en-IN" smtClean="0"/>
              <a:t>21-01-2020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39183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6B9E9F8-D083-4857-8111-CACF5A37491A}" type="datetimeFigureOut">
              <a:rPr lang="en-IN" smtClean="0"/>
              <a:t>21-01-2020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158905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6B9E9F8-D083-4857-8111-CACF5A37491A}" type="datetimeFigureOut">
              <a:rPr lang="en-IN" smtClean="0"/>
              <a:t>21-01-2020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243897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6B9E9F8-D083-4857-8111-CACF5A37491A}" type="datetimeFigureOut">
              <a:rPr lang="en-IN" smtClean="0"/>
              <a:t>21-01-2020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296034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9E9F8-D083-4857-8111-CACF5A37491A}" type="datetimeFigureOut">
              <a:rPr lang="en-IN" smtClean="0"/>
              <a:t>21-01-2020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385581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9E9F8-D083-4857-8111-CACF5A37491A}" type="datetimeFigureOut">
              <a:rPr lang="en-IN" smtClean="0"/>
              <a:t>21-01-2020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66334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9E9F8-D083-4857-8111-CACF5A37491A}" type="datetimeFigureOut">
              <a:rPr lang="en-IN" smtClean="0"/>
              <a:t>21-01-2020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6D2CF4-DAB1-4E5C-9145-62A416C305CB}" type="slidenum">
              <a:rPr lang="en-IN" smtClean="0"/>
              <a:t>‹#›</a:t>
            </a:fld>
            <a:endParaRPr lang="en-IN"/>
          </a:p>
        </p:txBody>
      </p:sp>
    </p:spTree>
    <p:extLst>
      <p:ext uri="{BB962C8B-B14F-4D97-AF65-F5344CB8AC3E}">
        <p14:creationId xmlns:p14="http://schemas.microsoft.com/office/powerpoint/2010/main" val="146121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9E9F8-D083-4857-8111-CACF5A37491A}" type="datetimeFigureOut">
              <a:rPr lang="en-IN" smtClean="0"/>
              <a:t>21-01-2020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2CF4-DAB1-4E5C-9145-62A416C305CB}" type="slidenum">
              <a:rPr lang="en-IN" smtClean="0"/>
              <a:t>‹#›</a:t>
            </a:fld>
            <a:endParaRPr lang="en-IN"/>
          </a:p>
        </p:txBody>
      </p:sp>
    </p:spTree>
    <p:extLst>
      <p:ext uri="{BB962C8B-B14F-4D97-AF65-F5344CB8AC3E}">
        <p14:creationId xmlns:p14="http://schemas.microsoft.com/office/powerpoint/2010/main" val="13528353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7.xml"/><Relationship Id="rId4" Type="http://schemas.openxmlformats.org/officeDocument/2006/relationships/image" Target="../media/image11.jfi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7.xml"/><Relationship Id="rId4" Type="http://schemas.openxmlformats.org/officeDocument/2006/relationships/image" Target="../media/image14.jfif"/></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fif"/><Relationship Id="rId1" Type="http://schemas.openxmlformats.org/officeDocument/2006/relationships/slideLayout" Target="../slideLayouts/slideLayout6.xml"/><Relationship Id="rId4" Type="http://schemas.openxmlformats.org/officeDocument/2006/relationships/image" Target="../media/image24.jfif"/></Relationships>
</file>

<file path=ppt/slides/_rels/slide19.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jf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7.xml"/><Relationship Id="rId4" Type="http://schemas.openxmlformats.org/officeDocument/2006/relationships/image" Target="../media/image5.jfi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fif"/><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9426" cy="6827265"/>
          </a:xfrm>
          <a:prstGeom prst="rect">
            <a:avLst/>
          </a:prstGeom>
        </p:spPr>
      </p:pic>
      <p:sp>
        <p:nvSpPr>
          <p:cNvPr id="2" name="Title 1"/>
          <p:cNvSpPr>
            <a:spLocks noGrp="1"/>
          </p:cNvSpPr>
          <p:nvPr>
            <p:ph type="ctrTitle"/>
          </p:nvPr>
        </p:nvSpPr>
        <p:spPr>
          <a:xfrm>
            <a:off x="7632192" y="5510783"/>
            <a:ext cx="4425696" cy="986219"/>
          </a:xfrm>
        </p:spPr>
        <p:txBody>
          <a:bodyPr>
            <a:normAutofit/>
          </a:bodyPr>
          <a:lstStyle/>
          <a:p>
            <a:r>
              <a:rPr lang="en-US" dirty="0" smtClean="0">
                <a:solidFill>
                  <a:schemeClr val="bg1"/>
                </a:solidFill>
              </a:rPr>
              <a:t>MANNEQUIN</a:t>
            </a:r>
            <a:endParaRPr lang="en-IN" dirty="0">
              <a:solidFill>
                <a:schemeClr val="bg1"/>
              </a:solidFill>
            </a:endParaRPr>
          </a:p>
        </p:txBody>
      </p:sp>
    </p:spTree>
    <p:extLst>
      <p:ext uri="{BB962C8B-B14F-4D97-AF65-F5344CB8AC3E}">
        <p14:creationId xmlns:p14="http://schemas.microsoft.com/office/powerpoint/2010/main" val="1887320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259" y="0"/>
            <a:ext cx="408111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97259"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8369" y="0"/>
            <a:ext cx="3913630" cy="6858000"/>
          </a:xfrm>
          <a:prstGeom prst="rect">
            <a:avLst/>
          </a:prstGeom>
        </p:spPr>
      </p:pic>
      <p:sp>
        <p:nvSpPr>
          <p:cNvPr id="5" name="TextBox 4"/>
          <p:cNvSpPr txBox="1"/>
          <p:nvPr/>
        </p:nvSpPr>
        <p:spPr>
          <a:xfrm>
            <a:off x="5260849" y="316992"/>
            <a:ext cx="347472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ABSTRACT</a:t>
            </a:r>
            <a:endParaRPr lang="en-I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162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4488" y="599567"/>
            <a:ext cx="10515600" cy="1325563"/>
          </a:xfrm>
        </p:spPr>
        <p:txBody>
          <a:bodyPr>
            <a:normAutofit/>
          </a:bodyPr>
          <a:lstStyle/>
          <a:p>
            <a:r>
              <a:rPr lang="en-US" sz="2000" b="1" dirty="0" smtClean="0">
                <a:solidFill>
                  <a:schemeClr val="bg1"/>
                </a:solidFill>
                <a:latin typeface="Times New Roman" panose="02020603050405020304" pitchFamily="18" charset="0"/>
                <a:cs typeface="Times New Roman" panose="02020603050405020304" pitchFamily="18" charset="0"/>
              </a:rPr>
              <a:t>SEMI-ABSTRACT MANNEQUIN</a:t>
            </a:r>
            <a:endParaRPr lang="en-IN" sz="20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3672" y="2175573"/>
            <a:ext cx="7696200" cy="1477328"/>
          </a:xfrm>
          <a:prstGeom prst="rect">
            <a:avLst/>
          </a:prstGeom>
        </p:spPr>
        <p:txBody>
          <a:bodyPr wrap="square">
            <a:spAutoFit/>
          </a:bodyPr>
          <a:lstStyle/>
          <a:p>
            <a:pPr marL="285750" indent="-285750">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semi-abstract</a:t>
            </a:r>
            <a:r>
              <a:rPr lang="en-US"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mannequin</a:t>
            </a: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are even </a:t>
            </a:r>
            <a:r>
              <a:rPr lang="en-US" dirty="0">
                <a:solidFill>
                  <a:schemeClr val="bg1"/>
                </a:solidFill>
                <a:latin typeface="Times New Roman" panose="02020603050405020304" pitchFamily="18" charset="0"/>
                <a:cs typeface="Times New Roman" panose="02020603050405020304" pitchFamily="18" charset="0"/>
              </a:rPr>
              <a:t>more stylized and decorative than the </a:t>
            </a:r>
            <a:r>
              <a:rPr lang="en-US" b="1" dirty="0">
                <a:solidFill>
                  <a:schemeClr val="bg1"/>
                </a:solidFill>
                <a:latin typeface="Times New Roman" panose="02020603050405020304" pitchFamily="18" charset="0"/>
                <a:cs typeface="Times New Roman" panose="02020603050405020304" pitchFamily="18" charset="0"/>
              </a:rPr>
              <a:t>semi</a:t>
            </a:r>
            <a:r>
              <a:rPr lang="en-US" dirty="0">
                <a:solidFill>
                  <a:schemeClr val="bg1"/>
                </a:solidFill>
                <a:latin typeface="Times New Roman" panose="02020603050405020304" pitchFamily="18" charset="0"/>
                <a:cs typeface="Times New Roman" panose="02020603050405020304" pitchFamily="18" charset="0"/>
              </a:rPr>
              <a:t>-realistic </a:t>
            </a:r>
            <a:r>
              <a:rPr lang="en-US" b="1" dirty="0" smtClean="0">
                <a:solidFill>
                  <a:schemeClr val="bg1"/>
                </a:solidFill>
                <a:latin typeface="Times New Roman" panose="02020603050405020304" pitchFamily="18" charset="0"/>
                <a:cs typeface="Times New Roman" panose="02020603050405020304" pitchFamily="18" charset="0"/>
              </a:rPr>
              <a:t>mannequin</a:t>
            </a:r>
            <a:r>
              <a:rPr lang="en-US" dirty="0" smtClean="0">
                <a:solidFill>
                  <a:schemeClr val="bg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 This </a:t>
            </a:r>
            <a:r>
              <a:rPr lang="en-US" dirty="0">
                <a:solidFill>
                  <a:schemeClr val="bg1"/>
                </a:solidFill>
                <a:latin typeface="Times New Roman" panose="02020603050405020304" pitchFamily="18" charset="0"/>
                <a:cs typeface="Times New Roman" panose="02020603050405020304" pitchFamily="18" charset="0"/>
              </a:rPr>
              <a:t>type of </a:t>
            </a:r>
            <a:r>
              <a:rPr lang="en-US" b="1" dirty="0">
                <a:solidFill>
                  <a:schemeClr val="bg1"/>
                </a:solidFill>
                <a:latin typeface="Times New Roman" panose="02020603050405020304" pitchFamily="18" charset="0"/>
                <a:cs typeface="Times New Roman" panose="02020603050405020304" pitchFamily="18" charset="0"/>
              </a:rPr>
              <a:t>mannequin</a:t>
            </a:r>
            <a:r>
              <a:rPr lang="en-US" dirty="0">
                <a:solidFill>
                  <a:schemeClr val="bg1"/>
                </a:solidFill>
                <a:latin typeface="Times New Roman" panose="02020603050405020304" pitchFamily="18" charset="0"/>
                <a:cs typeface="Times New Roman" panose="02020603050405020304" pitchFamily="18" charset="0"/>
              </a:rPr>
              <a:t> is doll like and decorative and more popular-priced than elegant in appeal.</a:t>
            </a:r>
            <a:endParaRPr lang="en-IN"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08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08704"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704" y="0"/>
            <a:ext cx="4303776"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480" y="0"/>
            <a:ext cx="3779519" cy="6858000"/>
          </a:xfrm>
          <a:prstGeom prst="rect">
            <a:avLst/>
          </a:prstGeom>
        </p:spPr>
      </p:pic>
      <p:sp>
        <p:nvSpPr>
          <p:cNvPr id="5" name="TextBox 4"/>
          <p:cNvSpPr txBox="1"/>
          <p:nvPr/>
        </p:nvSpPr>
        <p:spPr>
          <a:xfrm>
            <a:off x="6839712" y="121920"/>
            <a:ext cx="4413504" cy="707886"/>
          </a:xfrm>
          <a:prstGeom prst="rect">
            <a:avLst/>
          </a:prstGeom>
          <a:noFill/>
        </p:spPr>
        <p:txBody>
          <a:bodyPr wrap="squar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SEMI ABSTRACT</a:t>
            </a:r>
            <a:endParaRPr lang="en-IN"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209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1480" y="430277"/>
            <a:ext cx="10515600" cy="1325563"/>
          </a:xfrm>
        </p:spPr>
        <p:txBody>
          <a:bodyPr>
            <a:normAutofit/>
          </a:bodyPr>
          <a:lstStyle/>
          <a:p>
            <a:r>
              <a:rPr lang="en-US" sz="2000" dirty="0" smtClean="0">
                <a:solidFill>
                  <a:schemeClr val="bg1"/>
                </a:solidFill>
                <a:latin typeface="Times New Roman" panose="02020603050405020304" pitchFamily="18" charset="0"/>
                <a:cs typeface="Times New Roman" panose="02020603050405020304" pitchFamily="18" charset="0"/>
              </a:rPr>
              <a:t>HEADLESS MANNEQUIN</a:t>
            </a:r>
            <a:endParaRPr lang="en-IN" sz="20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606552" y="1905893"/>
            <a:ext cx="8147304" cy="2862322"/>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Headless mannequin </a:t>
            </a:r>
            <a:r>
              <a:rPr lang="en-US" dirty="0" smtClean="0">
                <a:solidFill>
                  <a:schemeClr val="bg1"/>
                </a:solidFill>
                <a:latin typeface="Times New Roman" panose="02020603050405020304" pitchFamily="18" charset="0"/>
                <a:cs typeface="Times New Roman" panose="02020603050405020304" pitchFamily="18" charset="0"/>
              </a:rPr>
              <a:t>is </a:t>
            </a:r>
            <a:r>
              <a:rPr lang="en-US" dirty="0">
                <a:solidFill>
                  <a:schemeClr val="bg1"/>
                </a:solidFill>
                <a:latin typeface="Times New Roman" panose="02020603050405020304" pitchFamily="18" charset="0"/>
                <a:cs typeface="Times New Roman" panose="02020603050405020304" pitchFamily="18" charset="0"/>
              </a:rPr>
              <a:t>the most standard and most widely used in clothing stores</a:t>
            </a:r>
            <a:r>
              <a:rPr lang="en-US" dirty="0" smtClean="0">
                <a:solidFill>
                  <a:schemeClr val="bg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This </a:t>
            </a:r>
            <a:r>
              <a:rPr lang="en-US" dirty="0">
                <a:solidFill>
                  <a:schemeClr val="bg1"/>
                </a:solidFill>
                <a:latin typeface="Times New Roman" panose="02020603050405020304" pitchFamily="18" charset="0"/>
                <a:cs typeface="Times New Roman" panose="02020603050405020304" pitchFamily="18" charset="0"/>
              </a:rPr>
              <a:t>kind of mannequin is more than perfect for stores or rooms with limited space, given that they do not feature a </a:t>
            </a:r>
            <a:r>
              <a:rPr lang="en-US" dirty="0" smtClean="0">
                <a:solidFill>
                  <a:schemeClr val="bg1"/>
                </a:solidFill>
                <a:latin typeface="Times New Roman" panose="02020603050405020304" pitchFamily="18" charset="0"/>
                <a:cs typeface="Times New Roman" panose="02020603050405020304" pitchFamily="18" charset="0"/>
              </a:rPr>
              <a:t>head.</a:t>
            </a:r>
          </a:p>
          <a:p>
            <a:pPr marL="285750" indent="-285750">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D</a:t>
            </a:r>
            <a:r>
              <a:rPr lang="en-US" dirty="0" smtClean="0">
                <a:solidFill>
                  <a:schemeClr val="bg1"/>
                </a:solidFill>
                <a:latin typeface="Times New Roman" panose="02020603050405020304" pitchFamily="18" charset="0"/>
                <a:cs typeface="Times New Roman" panose="02020603050405020304" pitchFamily="18" charset="0"/>
              </a:rPr>
              <a:t>ue </a:t>
            </a:r>
            <a:r>
              <a:rPr lang="en-US" dirty="0">
                <a:solidFill>
                  <a:schemeClr val="bg1"/>
                </a:solidFill>
                <a:latin typeface="Times New Roman" panose="02020603050405020304" pitchFamily="18" charset="0"/>
                <a:cs typeface="Times New Roman" panose="02020603050405020304" pitchFamily="18" charset="0"/>
              </a:rPr>
              <a:t>to that, these mannequins also don’t feature any facial characteristics, therefore </a:t>
            </a:r>
            <a:r>
              <a:rPr lang="en-US" dirty="0" smtClean="0">
                <a:solidFill>
                  <a:schemeClr val="bg1"/>
                </a:solidFill>
                <a:latin typeface="Times New Roman" panose="02020603050405020304" pitchFamily="18" charset="0"/>
                <a:cs typeface="Times New Roman" panose="02020603050405020304" pitchFamily="18" charset="0"/>
              </a:rPr>
              <a:t>they do not need any make-up </a:t>
            </a:r>
            <a:r>
              <a:rPr lang="en-US" dirty="0">
                <a:solidFill>
                  <a:schemeClr val="bg1"/>
                </a:solidFill>
                <a:latin typeface="Times New Roman" panose="02020603050405020304" pitchFamily="18" charset="0"/>
                <a:cs typeface="Times New Roman" panose="02020603050405020304" pitchFamily="18" charset="0"/>
              </a:rPr>
              <a:t>or any wigs as well</a:t>
            </a:r>
            <a:r>
              <a:rPr lang="en-US" dirty="0" smtClean="0">
                <a:solidFill>
                  <a:schemeClr val="bg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Headless mannequins come in both genders too; they feature all kinds of poses.</a:t>
            </a:r>
            <a:endParaRPr lang="en-US" dirty="0">
              <a:solidFill>
                <a:schemeClr val="bg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498241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920" y="0"/>
            <a:ext cx="3313176"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9392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7096" y="0"/>
            <a:ext cx="4184904" cy="6858000"/>
          </a:xfrm>
          <a:prstGeom prst="rect">
            <a:avLst/>
          </a:prstGeom>
        </p:spPr>
      </p:pic>
      <p:sp>
        <p:nvSpPr>
          <p:cNvPr id="5" name="TextBox 4"/>
          <p:cNvSpPr txBox="1"/>
          <p:nvPr/>
        </p:nvSpPr>
        <p:spPr>
          <a:xfrm>
            <a:off x="509016" y="0"/>
            <a:ext cx="7409688" cy="707886"/>
          </a:xfrm>
          <a:prstGeom prst="rect">
            <a:avLst/>
          </a:prstGeom>
          <a:noFill/>
        </p:spPr>
        <p:txBody>
          <a:bodyPr wrap="squar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HEADLESS MANNEQUIN</a:t>
            </a:r>
            <a:endParaRPr lang="en-IN"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372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6824" y="401701"/>
            <a:ext cx="10515600" cy="1325563"/>
          </a:xfrm>
        </p:spPr>
        <p:txBody>
          <a:bodyPr>
            <a:normAutofit/>
          </a:bodyPr>
          <a:lstStyle/>
          <a:p>
            <a:r>
              <a:rPr lang="en-US" sz="2000" b="1" dirty="0" smtClean="0">
                <a:solidFill>
                  <a:schemeClr val="bg1"/>
                </a:solidFill>
                <a:latin typeface="Times New Roman" panose="02020603050405020304" pitchFamily="18" charset="0"/>
                <a:cs typeface="Times New Roman" panose="02020603050405020304" pitchFamily="18" charset="0"/>
              </a:rPr>
              <a:t>ALTERNATIVES TO MANNEQUIN</a:t>
            </a:r>
            <a:endParaRPr lang="en-IN" sz="20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707136" y="1958277"/>
            <a:ext cx="7949184" cy="3416320"/>
          </a:xfrm>
          <a:prstGeom prst="rect">
            <a:avLst/>
          </a:prstGeom>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Some of the most utilized alternatives for mannequins are</a:t>
            </a:r>
            <a:r>
              <a:rPr lang="en-US" dirty="0" smtClean="0">
                <a:solidFill>
                  <a:schemeClr val="bg1"/>
                </a:solidFill>
                <a:latin typeface="Times New Roman" panose="02020603050405020304" pitchFamily="18" charset="0"/>
                <a:cs typeface="Times New Roman" panose="02020603050405020304" pitchFamily="18" charset="0"/>
              </a:rPr>
              <a:t>: </a:t>
            </a:r>
          </a:p>
          <a:p>
            <a:endParaRPr lang="en-US"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Three-quarter forms</a:t>
            </a:r>
          </a:p>
          <a:p>
            <a:pPr marL="285750" indent="-285750">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Articulated </a:t>
            </a:r>
            <a:r>
              <a:rPr lang="en-US" i="1" dirty="0" smtClean="0">
                <a:solidFill>
                  <a:schemeClr val="bg1"/>
                </a:solidFill>
                <a:latin typeface="Times New Roman" panose="02020603050405020304" pitchFamily="18" charset="0"/>
                <a:cs typeface="Times New Roman" panose="02020603050405020304" pitchFamily="18" charset="0"/>
              </a:rPr>
              <a:t>Figures</a:t>
            </a:r>
          </a:p>
          <a:p>
            <a:pPr marL="285750" indent="-285750">
              <a:buFont typeface="Arial" panose="020B0604020202020204" pitchFamily="34" charset="0"/>
              <a:buChar char="•"/>
            </a:pPr>
            <a:endParaRPr lang="en-US" i="1"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i="1" dirty="0" smtClean="0">
                <a:solidFill>
                  <a:schemeClr val="bg1"/>
                </a:solidFill>
                <a:latin typeface="Times New Roman" panose="02020603050405020304" pitchFamily="18" charset="0"/>
                <a:cs typeface="Times New Roman" panose="02020603050405020304" pitchFamily="18" charset="0"/>
              </a:rPr>
              <a:t>Hangers</a:t>
            </a:r>
          </a:p>
          <a:p>
            <a:pPr marL="285750" indent="-285750">
              <a:buFont typeface="Arial" panose="020B0604020202020204" pitchFamily="34" charset="0"/>
              <a:buChar char="•"/>
            </a:pPr>
            <a:endParaRPr lang="en-US" i="1"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i="1" dirty="0" smtClean="0">
                <a:solidFill>
                  <a:schemeClr val="bg1"/>
                </a:solidFill>
                <a:latin typeface="Times New Roman" panose="02020603050405020304" pitchFamily="18" charset="0"/>
                <a:cs typeface="Times New Roman" panose="02020603050405020304" pitchFamily="18" charset="0"/>
              </a:rPr>
              <a:t> Inflatables</a:t>
            </a:r>
          </a:p>
          <a:p>
            <a:pPr marL="285750" indent="-285750">
              <a:buFont typeface="Arial" panose="020B0604020202020204" pitchFamily="34" charset="0"/>
              <a:buChar char="•"/>
            </a:pPr>
            <a:endParaRPr lang="en-US" i="1"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i="1" dirty="0" smtClean="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Cutout </a:t>
            </a:r>
            <a:r>
              <a:rPr lang="en-US" i="1" dirty="0" smtClean="0">
                <a:solidFill>
                  <a:schemeClr val="bg1"/>
                </a:solidFill>
                <a:latin typeface="Times New Roman" panose="02020603050405020304" pitchFamily="18" charset="0"/>
                <a:cs typeface="Times New Roman" panose="02020603050405020304" pitchFamily="18" charset="0"/>
              </a:rPr>
              <a:t>Figures</a:t>
            </a:r>
          </a:p>
          <a:p>
            <a:endParaRPr lang="en-US" i="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410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621157"/>
            <a:ext cx="10515600" cy="915035"/>
          </a:xfrm>
        </p:spPr>
        <p:txBody>
          <a:bodyPr>
            <a:normAutofit fontScale="90000"/>
          </a:bodyPr>
          <a:lstStyle/>
          <a:p>
            <a:r>
              <a:rPr lang="en-US" sz="2200" b="1" dirty="0" smtClean="0">
                <a:latin typeface="Times New Roman" panose="02020603050405020304" pitchFamily="18" charset="0"/>
                <a:cs typeface="Times New Roman" panose="02020603050405020304" pitchFamily="18" charset="0"/>
              </a:rPr>
              <a:t>THREE QUARTER FORMS</a:t>
            </a:r>
            <a:r>
              <a:rPr lang="en-US" dirty="0" smtClean="0"/>
              <a:t/>
            </a:r>
            <a:br>
              <a:rPr lang="en-US" dirty="0" smtClean="0"/>
            </a:br>
            <a:endParaRPr lang="en-IN" dirty="0"/>
          </a:p>
        </p:txBody>
      </p:sp>
      <p:sp>
        <p:nvSpPr>
          <p:cNvPr id="3" name="TextBox 2"/>
          <p:cNvSpPr txBox="1"/>
          <p:nvPr/>
        </p:nvSpPr>
        <p:spPr>
          <a:xfrm>
            <a:off x="909066" y="1385429"/>
            <a:ext cx="860755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is the representation of a part of the human anatomy such as torso, burst or area from shoulder to waist or from hip to ankles.</a:t>
            </a: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92" y="2184541"/>
            <a:ext cx="4286250" cy="4286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968" y="2031760"/>
            <a:ext cx="4572000" cy="4762500"/>
          </a:xfrm>
          <a:prstGeom prst="rect">
            <a:avLst/>
          </a:prstGeom>
        </p:spPr>
      </p:pic>
    </p:spTree>
    <p:extLst>
      <p:ext uri="{BB962C8B-B14F-4D97-AF65-F5344CB8AC3E}">
        <p14:creationId xmlns:p14="http://schemas.microsoft.com/office/powerpoint/2010/main" val="3421111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5723"/>
          </a:xfrm>
        </p:spPr>
        <p:txBody>
          <a:bodyPr/>
          <a:lstStyle/>
          <a:p>
            <a:r>
              <a:rPr lang="en-US" sz="2000" b="1" dirty="0">
                <a:latin typeface="Times New Roman" panose="02020603050405020304" pitchFamily="18" charset="0"/>
                <a:cs typeface="Times New Roman" panose="02020603050405020304" pitchFamily="18" charset="0"/>
              </a:rPr>
              <a:t>Articulated Artistic Figures</a:t>
            </a:r>
            <a:r>
              <a:rPr lang="en-US" dirty="0">
                <a:solidFill>
                  <a:srgbClr val="747474"/>
                </a:solidFill>
                <a:latin typeface="Source Sans Pro"/>
              </a:rPr>
              <a:t/>
            </a:r>
            <a:br>
              <a:rPr lang="en-US" dirty="0">
                <a:solidFill>
                  <a:srgbClr val="747474"/>
                </a:solidFill>
                <a:latin typeface="Source Sans Pro"/>
              </a:rPr>
            </a:br>
            <a:endParaRPr lang="en-IN" dirty="0"/>
          </a:p>
        </p:txBody>
      </p:sp>
      <p:sp>
        <p:nvSpPr>
          <p:cNvPr id="3" name="Rectangle 2"/>
          <p:cNvSpPr/>
          <p:nvPr/>
        </p:nvSpPr>
        <p:spPr>
          <a:xfrm>
            <a:off x="838200" y="907986"/>
            <a:ext cx="10732008" cy="2031325"/>
          </a:xfrm>
          <a:prstGeom prst="rect">
            <a:avLst/>
          </a:prstGeom>
        </p:spPr>
        <p:txBody>
          <a:bodyPr wrap="square">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are life-sized human representations that are made especially from wood or white </a:t>
            </a:r>
            <a:r>
              <a:rPr lang="en-US" dirty="0" smtClean="0">
                <a:latin typeface="Times New Roman" panose="02020603050405020304" pitchFamily="18" charset="0"/>
                <a:cs typeface="Times New Roman" panose="02020603050405020304" pitchFamily="18" charset="0"/>
              </a:rPr>
              <a:t>plastic </a:t>
            </a:r>
            <a:r>
              <a:rPr lang="en-US" dirty="0">
                <a:latin typeface="Times New Roman" panose="02020603050405020304" pitchFamily="18" charset="0"/>
                <a:cs typeface="Times New Roman" panose="02020603050405020304" pitchFamily="18" charset="0"/>
              </a:rPr>
              <a:t>and are generally used by artists and designers in the process of drawing when they don’t have a real human body to help them.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can be handled easily by removing joints or tilting them in various positions.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can be used effectively in stores in order to provide a classy style or a traditional </a:t>
            </a:r>
            <a:r>
              <a:rPr lang="en-US" dirty="0" smtClean="0">
                <a:latin typeface="Times New Roman" panose="02020603050405020304" pitchFamily="18" charset="0"/>
                <a:cs typeface="Times New Roman" panose="02020603050405020304" pitchFamily="18" charset="0"/>
              </a:rPr>
              <a:t>look.</a:t>
            </a:r>
            <a:endParaRPr lang="en-US" b="0" i="0" dirty="0">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616" y="3482172"/>
            <a:ext cx="3694176" cy="312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34" y="3482172"/>
            <a:ext cx="2857500" cy="2857500"/>
          </a:xfrm>
          <a:prstGeom prst="rect">
            <a:avLst/>
          </a:prstGeom>
        </p:spPr>
      </p:pic>
    </p:spTree>
    <p:extLst>
      <p:ext uri="{BB962C8B-B14F-4D97-AF65-F5344CB8AC3E}">
        <p14:creationId xmlns:p14="http://schemas.microsoft.com/office/powerpoint/2010/main" val="812550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28" y="267589"/>
            <a:ext cx="10515600" cy="805307"/>
          </a:xfrm>
        </p:spPr>
        <p:txBody>
          <a:bodyPr>
            <a:normAutofit/>
          </a:bodyPr>
          <a:lstStyle/>
          <a:p>
            <a:r>
              <a:rPr lang="en-US" sz="2000" b="1" dirty="0" smtClean="0">
                <a:latin typeface="Times New Roman" panose="02020603050405020304" pitchFamily="18" charset="0"/>
                <a:cs typeface="Times New Roman" panose="02020603050405020304" pitchFamily="18" charset="0"/>
              </a:rPr>
              <a:t>HANGERS</a:t>
            </a:r>
            <a:endParaRPr lang="en-IN"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43128" y="1072896"/>
            <a:ext cx="7671816" cy="2585323"/>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hanger can provide a useful device to display merchandise, but it must be handled carefully because it may create the feeling of negligence, looking like something pulled out of stock without any prior attention</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Hangers can help you display almost everything, from blouses, scarf to ties and dresses.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Another </a:t>
            </a:r>
            <a:r>
              <a:rPr lang="en-US" dirty="0">
                <a:latin typeface="Times New Roman" panose="02020603050405020304" pitchFamily="18" charset="0"/>
                <a:cs typeface="Times New Roman" panose="02020603050405020304" pitchFamily="18" charset="0"/>
              </a:rPr>
              <a:t>thing: don’t forget about clothes that might slide, and take care of this aspect by choosing the right hanger for the items you want to </a:t>
            </a:r>
            <a:r>
              <a:rPr lang="en-US" dirty="0" smtClean="0">
                <a:latin typeface="Times New Roman" panose="02020603050405020304" pitchFamily="18" charset="0"/>
                <a:cs typeface="Times New Roman" panose="02020603050405020304" pitchFamily="18" charset="0"/>
              </a:rPr>
              <a:t>display.</a:t>
            </a: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943" y="3719905"/>
            <a:ext cx="3172968" cy="27627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944" y="0"/>
            <a:ext cx="3877056"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890" y="3535680"/>
            <a:ext cx="2886075" cy="3108959"/>
          </a:xfrm>
          <a:prstGeom prst="rect">
            <a:avLst/>
          </a:prstGeom>
        </p:spPr>
      </p:pic>
    </p:spTree>
    <p:extLst>
      <p:ext uri="{BB962C8B-B14F-4D97-AF65-F5344CB8AC3E}">
        <p14:creationId xmlns:p14="http://schemas.microsoft.com/office/powerpoint/2010/main" val="1700940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a:bodyPr>
          <a:lstStyle/>
          <a:p>
            <a:r>
              <a:rPr lang="en-US" sz="2000" b="1" dirty="0" smtClean="0">
                <a:latin typeface="Times New Roman" panose="02020603050405020304" pitchFamily="18" charset="0"/>
                <a:cs typeface="Times New Roman" panose="02020603050405020304" pitchFamily="18" charset="0"/>
              </a:rPr>
              <a:t>INFLATABLES</a:t>
            </a:r>
            <a:endParaRPr lang="en-IN"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838200" y="1251776"/>
            <a:ext cx="7086600" cy="1200329"/>
          </a:xfrm>
          <a:prstGeom prst="rect">
            <a:avLst/>
          </a:prstGeom>
        </p:spPr>
        <p:txBody>
          <a:bodyPr wrap="square">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are life-sized </a:t>
            </a:r>
            <a:r>
              <a:rPr lang="en-US" dirty="0" err="1" smtClean="0">
                <a:latin typeface="Times New Roman" panose="02020603050405020304" pitchFamily="18" charset="0"/>
                <a:cs typeface="Times New Roman" panose="02020603050405020304" pitchFamily="18" charset="0"/>
              </a:rPr>
              <a:t>ballons</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Inflatables </a:t>
            </a:r>
            <a:r>
              <a:rPr lang="en-US" dirty="0">
                <a:latin typeface="Times New Roman" panose="02020603050405020304" pitchFamily="18" charset="0"/>
                <a:cs typeface="Times New Roman" panose="02020603050405020304" pitchFamily="18" charset="0"/>
              </a:rPr>
              <a:t>are fragile objects and you need to make sure they won’t blow while people touch them.</a:t>
            </a: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192" y="365125"/>
            <a:ext cx="3332607" cy="63282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132" y="2618793"/>
            <a:ext cx="4364735" cy="4074615"/>
          </a:xfrm>
          <a:prstGeom prst="rect">
            <a:avLst/>
          </a:prstGeom>
        </p:spPr>
      </p:pic>
    </p:spTree>
    <p:extLst>
      <p:ext uri="{BB962C8B-B14F-4D97-AF65-F5344CB8AC3E}">
        <p14:creationId xmlns:p14="http://schemas.microsoft.com/office/powerpoint/2010/main" val="647090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 y="24384"/>
            <a:ext cx="12192964" cy="6858000"/>
          </a:xfrm>
          <a:prstGeom prst="rect">
            <a:avLst/>
          </a:prstGeom>
        </p:spPr>
      </p:pic>
      <p:sp>
        <p:nvSpPr>
          <p:cNvPr id="3" name="TextBox 2"/>
          <p:cNvSpPr txBox="1"/>
          <p:nvPr/>
        </p:nvSpPr>
        <p:spPr>
          <a:xfrm>
            <a:off x="390144" y="2287030"/>
            <a:ext cx="8607552" cy="2308324"/>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solidFill>
                  <a:schemeClr val="bg1"/>
                </a:solidFill>
                <a:latin typeface="Times New Roman" panose="02020603050405020304" pitchFamily="18" charset="0"/>
                <a:cs typeface="Times New Roman" panose="02020603050405020304" pitchFamily="18" charset="0"/>
              </a:rPr>
              <a:t>It</a:t>
            </a:r>
            <a:r>
              <a:rPr lang="en-US" dirty="0">
                <a:solidFill>
                  <a:schemeClr val="bg1"/>
                </a:solidFill>
                <a:latin typeface="Times New Roman" panose="02020603050405020304" pitchFamily="18" charset="0"/>
                <a:cs typeface="Times New Roman" panose="02020603050405020304" pitchFamily="18" charset="0"/>
              </a:rPr>
              <a:t> is an often articulated </a:t>
            </a:r>
            <a:r>
              <a:rPr lang="en-US" dirty="0" smtClean="0">
                <a:solidFill>
                  <a:schemeClr val="bg1"/>
                </a:solidFill>
                <a:latin typeface="Times New Roman" panose="02020603050405020304" pitchFamily="18" charset="0"/>
                <a:cs typeface="Times New Roman" panose="02020603050405020304" pitchFamily="18" charset="0"/>
              </a:rPr>
              <a:t>doll</a:t>
            </a:r>
            <a:r>
              <a:rPr lang="en-US" dirty="0">
                <a:solidFill>
                  <a:schemeClr val="bg1"/>
                </a:solidFill>
                <a:latin typeface="Times New Roman" panose="02020603050405020304" pitchFamily="18" charset="0"/>
                <a:cs typeface="Times New Roman" panose="02020603050405020304" pitchFamily="18" charset="0"/>
              </a:rPr>
              <a:t> used by artists, tailors, dressmakers, </a:t>
            </a:r>
            <a:r>
              <a:rPr lang="en-US" dirty="0" smtClean="0">
                <a:solidFill>
                  <a:schemeClr val="bg1"/>
                </a:solidFill>
                <a:latin typeface="Times New Roman" panose="02020603050405020304" pitchFamily="18" charset="0"/>
                <a:cs typeface="Times New Roman" panose="02020603050405020304" pitchFamily="18" charset="0"/>
              </a:rPr>
              <a:t>window dressers </a:t>
            </a:r>
            <a:r>
              <a:rPr lang="en-US" dirty="0">
                <a:solidFill>
                  <a:schemeClr val="bg1"/>
                </a:solidFill>
                <a:latin typeface="Times New Roman" panose="02020603050405020304" pitchFamily="18" charset="0"/>
                <a:cs typeface="Times New Roman" panose="02020603050405020304" pitchFamily="18" charset="0"/>
              </a:rPr>
              <a:t>and others especially to display or fit </a:t>
            </a:r>
            <a:r>
              <a:rPr lang="en-US" dirty="0" smtClean="0">
                <a:solidFill>
                  <a:schemeClr val="bg1"/>
                </a:solidFill>
                <a:latin typeface="Times New Roman" panose="02020603050405020304" pitchFamily="18" charset="0"/>
                <a:cs typeface="Times New Roman" panose="02020603050405020304" pitchFamily="18" charset="0"/>
              </a:rPr>
              <a:t>clothing.</a:t>
            </a:r>
          </a:p>
          <a:p>
            <a:pPr marL="285750" indent="-285750">
              <a:buFont typeface="Wingdings" panose="05000000000000000000" pitchFamily="2" charset="2"/>
              <a:buChar char="§"/>
            </a:pPr>
            <a:endParaRPr lang="en-US"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smtClean="0">
                <a:solidFill>
                  <a:schemeClr val="bg1"/>
                </a:solidFill>
                <a:latin typeface="Times New Roman" panose="02020603050405020304" pitchFamily="18" charset="0"/>
                <a:cs typeface="Times New Roman" panose="02020603050405020304" pitchFamily="18" charset="0"/>
              </a:rPr>
              <a:t>The </a:t>
            </a:r>
            <a:r>
              <a:rPr lang="en-US" dirty="0">
                <a:solidFill>
                  <a:schemeClr val="bg1"/>
                </a:solidFill>
                <a:latin typeface="Times New Roman" panose="02020603050405020304" pitchFamily="18" charset="0"/>
                <a:cs typeface="Times New Roman" panose="02020603050405020304" pitchFamily="18" charset="0"/>
              </a:rPr>
              <a:t>artificial dolls used by the retailers to display their merchandise (can be anything) are called as mannequins. </a:t>
            </a:r>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rPr>
              <a:t>A </a:t>
            </a:r>
            <a:r>
              <a:rPr lang="en-US" b="1" dirty="0">
                <a:solidFill>
                  <a:schemeClr val="bg1"/>
                </a:solidFill>
                <a:latin typeface="Times New Roman" panose="02020603050405020304" pitchFamily="18" charset="0"/>
                <a:cs typeface="Times New Roman" panose="02020603050405020304" pitchFamily="18" charset="0"/>
              </a:rPr>
              <a:t>mannequin</a:t>
            </a: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are also </a:t>
            </a:r>
            <a:r>
              <a:rPr lang="en-US" dirty="0">
                <a:solidFill>
                  <a:schemeClr val="bg1"/>
                </a:solidFill>
                <a:latin typeface="Times New Roman" panose="02020603050405020304" pitchFamily="18" charset="0"/>
                <a:cs typeface="Times New Roman" panose="02020603050405020304" pitchFamily="18" charset="0"/>
              </a:rPr>
              <a:t>called </a:t>
            </a:r>
            <a:r>
              <a:rPr lang="en-US" dirty="0" smtClean="0">
                <a:solidFill>
                  <a:schemeClr val="bg1"/>
                </a:solidFill>
                <a:latin typeface="Times New Roman" panose="02020603050405020304" pitchFamily="18" charset="0"/>
                <a:cs typeface="Times New Roman" panose="02020603050405020304" pitchFamily="18" charset="0"/>
              </a:rPr>
              <a:t>as</a:t>
            </a:r>
            <a:r>
              <a:rPr lang="en-US"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manikin</a:t>
            </a:r>
            <a:r>
              <a:rPr lang="en-US"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dummy</a:t>
            </a:r>
            <a:r>
              <a:rPr lang="en-US"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lay figure</a:t>
            </a:r>
            <a:r>
              <a:rPr lang="en-US" dirty="0">
                <a:solidFill>
                  <a:schemeClr val="bg1"/>
                </a:solidFill>
                <a:latin typeface="Times New Roman" panose="02020603050405020304" pitchFamily="18" charset="0"/>
                <a:cs typeface="Times New Roman" panose="02020603050405020304" pitchFamily="18" charset="0"/>
              </a:rPr>
              <a:t> or </a:t>
            </a:r>
            <a:r>
              <a:rPr lang="en-US" b="1" dirty="0">
                <a:solidFill>
                  <a:schemeClr val="bg1"/>
                </a:solidFill>
                <a:latin typeface="Times New Roman" panose="02020603050405020304" pitchFamily="18" charset="0"/>
                <a:cs typeface="Times New Roman" panose="02020603050405020304" pitchFamily="18" charset="0"/>
              </a:rPr>
              <a:t>dress </a:t>
            </a:r>
            <a:r>
              <a:rPr lang="en-US" b="1" dirty="0" smtClean="0">
                <a:solidFill>
                  <a:schemeClr val="bg1"/>
                </a:solidFill>
                <a:latin typeface="Times New Roman" panose="02020603050405020304" pitchFamily="18" charset="0"/>
                <a:cs typeface="Times New Roman" panose="02020603050405020304" pitchFamily="18" charset="0"/>
              </a:rPr>
              <a:t>form</a:t>
            </a:r>
            <a:r>
              <a:rPr lang="en-US" dirty="0" smtClean="0">
                <a:solidFill>
                  <a:schemeClr val="bg1"/>
                </a:solidFill>
                <a:latin typeface="Times New Roman" panose="02020603050405020304" pitchFamily="18" charset="0"/>
                <a:cs typeface="Times New Roman" panose="02020603050405020304" pitchFamily="18" charset="0"/>
              </a:rPr>
              <a:t>.</a:t>
            </a:r>
            <a:r>
              <a:rPr lang="en-US" dirty="0"/>
              <a:t> </a:t>
            </a:r>
            <a:endParaRPr lang="en-US" dirty="0" smtClean="0"/>
          </a:p>
          <a:p>
            <a:endParaRPr lang="en-IN" dirty="0"/>
          </a:p>
        </p:txBody>
      </p:sp>
      <p:sp>
        <p:nvSpPr>
          <p:cNvPr id="4" name="TextBox 3"/>
          <p:cNvSpPr txBox="1"/>
          <p:nvPr/>
        </p:nvSpPr>
        <p:spPr>
          <a:xfrm>
            <a:off x="633984" y="994761"/>
            <a:ext cx="7863840" cy="400110"/>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What is mannequin?</a:t>
            </a:r>
            <a:endParaRPr lang="en-IN"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718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52" y="373317"/>
            <a:ext cx="10515600" cy="955611"/>
          </a:xfrm>
        </p:spPr>
        <p:txBody>
          <a:bodyPr>
            <a:normAutofit/>
          </a:bodyPr>
          <a:lstStyle/>
          <a:p>
            <a:r>
              <a:rPr lang="en-US" sz="2000" b="1" dirty="0" smtClean="0">
                <a:latin typeface="Times New Roman" panose="02020603050405020304" pitchFamily="18" charset="0"/>
                <a:cs typeface="Times New Roman" panose="02020603050405020304" pitchFamily="18" charset="0"/>
              </a:rPr>
              <a:t>CUTOUT FIGURES</a:t>
            </a:r>
            <a:endParaRPr lang="en-IN"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036320" y="1328928"/>
            <a:ext cx="7327392" cy="2308324"/>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Cutout figures can represent a cheap and effective way to display certain items of clothing</a:t>
            </a:r>
            <a:r>
              <a:rPr lang="en-US"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combine cardboard or any material that can help you so as to create a 3D assembly</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Make sure you use a quality material that won’t be cracked by certain heavy items of </a:t>
            </a:r>
            <a:r>
              <a:rPr lang="en-US" dirty="0" smtClean="0">
                <a:latin typeface="Times New Roman" panose="02020603050405020304" pitchFamily="18" charset="0"/>
                <a:cs typeface="Times New Roman" panose="02020603050405020304" pitchFamily="18" charset="0"/>
              </a:rPr>
              <a:t>clothing.</a:t>
            </a: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045" y="538628"/>
            <a:ext cx="2973875" cy="5654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946" y="3366082"/>
            <a:ext cx="3380652" cy="3266366"/>
          </a:xfrm>
          <a:prstGeom prst="rect">
            <a:avLst/>
          </a:prstGeom>
        </p:spPr>
      </p:pic>
    </p:spTree>
    <p:extLst>
      <p:ext uri="{BB962C8B-B14F-4D97-AF65-F5344CB8AC3E}">
        <p14:creationId xmlns:p14="http://schemas.microsoft.com/office/powerpoint/2010/main" val="27811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41268"/>
            <a:ext cx="4696968" cy="841883"/>
          </a:xfrm>
        </p:spPr>
        <p:txBody>
          <a:bodyPr>
            <a:normAutofit/>
          </a:bodyPr>
          <a:lstStyle/>
          <a:p>
            <a:r>
              <a:rPr lang="en-US" sz="2000" b="1" dirty="0" smtClean="0">
                <a:latin typeface="Times New Roman" panose="02020603050405020304" pitchFamily="18" charset="0"/>
                <a:cs typeface="Times New Roman" panose="02020603050405020304" pitchFamily="18" charset="0"/>
              </a:rPr>
              <a:t>DRESSING UP MANNEQUIN</a:t>
            </a:r>
            <a:endParaRPr lang="en-IN"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56032" y="1127860"/>
            <a:ext cx="8449056" cy="923330"/>
          </a:xfrm>
          <a:prstGeom prst="rect">
            <a:avLst/>
          </a:prstGeom>
        </p:spPr>
        <p:txBody>
          <a:bodyPr wrap="square">
            <a:spAutoFit/>
          </a:bodyPr>
          <a:lstStyle/>
          <a:p>
            <a:r>
              <a:rPr lang="en-US" dirty="0">
                <a:solidFill>
                  <a:srgbClr val="535353"/>
                </a:solidFill>
                <a:latin typeface="Times New Roman" panose="02020603050405020304" pitchFamily="18" charset="0"/>
                <a:cs typeface="Times New Roman" panose="02020603050405020304" pitchFamily="18" charset="0"/>
              </a:rPr>
              <a:t>One might think that dressing a mannequin is pretty easy and pretty </a:t>
            </a:r>
            <a:r>
              <a:rPr lang="en-US" dirty="0" smtClean="0">
                <a:solidFill>
                  <a:srgbClr val="535353"/>
                </a:solidFill>
                <a:latin typeface="Times New Roman" panose="02020603050405020304" pitchFamily="18" charset="0"/>
                <a:cs typeface="Times New Roman" panose="02020603050405020304" pitchFamily="18" charset="0"/>
              </a:rPr>
              <a:t>obvious, but there </a:t>
            </a:r>
            <a:r>
              <a:rPr lang="en-US" dirty="0">
                <a:solidFill>
                  <a:srgbClr val="535353"/>
                </a:solidFill>
                <a:latin typeface="Times New Roman" panose="02020603050405020304" pitchFamily="18" charset="0"/>
                <a:cs typeface="Times New Roman" panose="02020603050405020304" pitchFamily="18" charset="0"/>
              </a:rPr>
              <a:t>is a technique or strategy that is involved in order for it to be “easy</a:t>
            </a:r>
            <a:r>
              <a:rPr lang="en-US" dirty="0" smtClean="0">
                <a:solidFill>
                  <a:srgbClr val="535353"/>
                </a:solidFill>
                <a:latin typeface="Times New Roman" panose="02020603050405020304" pitchFamily="18" charset="0"/>
                <a:cs typeface="Times New Roman" panose="02020603050405020304" pitchFamily="18" charset="0"/>
              </a:rPr>
              <a:t>”.</a:t>
            </a:r>
          </a:p>
          <a:p>
            <a:endParaRPr lang="en-IN" dirty="0"/>
          </a:p>
        </p:txBody>
      </p:sp>
      <p:sp>
        <p:nvSpPr>
          <p:cNvPr id="4" name="Rectangle 1"/>
          <p:cNvSpPr>
            <a:spLocks noChangeArrowheads="1"/>
          </p:cNvSpPr>
          <p:nvPr/>
        </p:nvSpPr>
        <p:spPr bwMode="auto">
          <a:xfrm>
            <a:off x="365760" y="1880325"/>
            <a:ext cx="9753600" cy="47955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569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PANTS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Remove the mannequin from its base.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Either lay the form on the ground or use an assistant to hold it up.</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Remove the detachable leg.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Slide pants partway up the detached leg.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With the detached leg in the pants, start to slide pants onto the still-attached leg.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Reattach the detached mannequin leg once the pants are mostly on both legs.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Pull pants up all the way and button.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Return the mannequin to its base.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Putting Pants on a Mannequ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816" y="524256"/>
            <a:ext cx="3157728" cy="601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24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744" y="1291674"/>
            <a:ext cx="9086088" cy="5416868"/>
          </a:xfrm>
          <a:prstGeom prst="rect">
            <a:avLst/>
          </a:prstGeom>
        </p:spPr>
        <p:txBody>
          <a:bodyPr wrap="square">
            <a:spAutoFit/>
          </a:bodyPr>
          <a:lstStyle/>
          <a:p>
            <a:endParaRPr lang="en-US" b="1" dirty="0">
              <a:solidFill>
                <a:srgbClr val="333333"/>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333333"/>
                </a:solidFill>
                <a:latin typeface="Times New Roman" panose="02020603050405020304" pitchFamily="18" charset="0"/>
                <a:cs typeface="Times New Roman" panose="02020603050405020304" pitchFamily="18" charset="0"/>
              </a:rPr>
              <a:t>Remove both arms from the mannequin and place to the </a:t>
            </a:r>
            <a:r>
              <a:rPr lang="en-US" dirty="0" smtClean="0">
                <a:solidFill>
                  <a:srgbClr val="333333"/>
                </a:solidFill>
                <a:latin typeface="Times New Roman" panose="02020603050405020304" pitchFamily="18" charset="0"/>
                <a:cs typeface="Times New Roman" panose="02020603050405020304" pitchFamily="18" charset="0"/>
              </a:rPr>
              <a:t>side.</a:t>
            </a:r>
          </a:p>
          <a:p>
            <a:endParaRPr lang="en-US" dirty="0">
              <a:solidFill>
                <a:srgbClr val="333333"/>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333333"/>
                </a:solidFill>
                <a:latin typeface="Times New Roman" panose="02020603050405020304" pitchFamily="18" charset="0"/>
                <a:cs typeface="Times New Roman" panose="02020603050405020304" pitchFamily="18" charset="0"/>
              </a:rPr>
              <a:t>Slide t-shirt over the head and shoulders of the </a:t>
            </a:r>
            <a:r>
              <a:rPr lang="en-US" dirty="0" smtClean="0">
                <a:solidFill>
                  <a:srgbClr val="333333"/>
                </a:solidFill>
                <a:latin typeface="Times New Roman" panose="02020603050405020304" pitchFamily="18" charset="0"/>
                <a:cs typeface="Times New Roman" panose="02020603050405020304" pitchFamily="18" charset="0"/>
              </a:rPr>
              <a:t>mannequin.</a:t>
            </a:r>
          </a:p>
          <a:p>
            <a:pPr>
              <a:buFont typeface="Arial" panose="020B0604020202020204" pitchFamily="34" charset="0"/>
              <a:buChar char="•"/>
            </a:pPr>
            <a:endParaRPr lang="en-US" dirty="0">
              <a:solidFill>
                <a:srgbClr val="333333"/>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333333"/>
                </a:solidFill>
                <a:latin typeface="Times New Roman" panose="02020603050405020304" pitchFamily="18" charset="0"/>
                <a:cs typeface="Times New Roman" panose="02020603050405020304" pitchFamily="18" charset="0"/>
              </a:rPr>
              <a:t>Roll up t-shirt sleeves and reattach mannequin arms through the t-shirt arm </a:t>
            </a:r>
            <a:r>
              <a:rPr lang="en-US" dirty="0" smtClean="0">
                <a:solidFill>
                  <a:srgbClr val="333333"/>
                </a:solidFill>
                <a:latin typeface="Times New Roman" panose="02020603050405020304" pitchFamily="18" charset="0"/>
                <a:cs typeface="Times New Roman" panose="02020603050405020304" pitchFamily="18" charset="0"/>
              </a:rPr>
              <a:t>holes</a:t>
            </a:r>
          </a:p>
          <a:p>
            <a:pPr>
              <a:buFont typeface="Arial" panose="020B0604020202020204" pitchFamily="34" charset="0"/>
              <a:buChar char="•"/>
            </a:pPr>
            <a:endParaRPr lang="en-US" sz="2000" dirty="0">
              <a:solidFill>
                <a:srgbClr val="333333"/>
              </a:solidFill>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Long Sleeve Shirts</a:t>
            </a:r>
          </a:p>
          <a:p>
            <a:pPr>
              <a:buFont typeface="Arial" panose="020B0604020202020204" pitchFamily="34" charset="0"/>
              <a:buChar char="•"/>
            </a:pPr>
            <a:endParaRPr lang="en-US" dirty="0" smtClean="0">
              <a:solidFill>
                <a:srgbClr val="333333"/>
              </a:solidFill>
              <a:latin typeface="Helvetica Neue"/>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Remove both arms from the mannequin and place to the </a:t>
            </a:r>
            <a:r>
              <a:rPr lang="en-US" dirty="0" smtClean="0">
                <a:latin typeface="Times New Roman" panose="02020603050405020304" pitchFamily="18" charset="0"/>
                <a:cs typeface="Times New Roman" panose="02020603050405020304" pitchFamily="18" charset="0"/>
              </a:rPr>
              <a:t>side.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Slide the long sleeve shirt over the head and shoulders of the </a:t>
            </a:r>
            <a:r>
              <a:rPr lang="en-US" dirty="0" smtClean="0">
                <a:latin typeface="Times New Roman" panose="02020603050405020304" pitchFamily="18" charset="0"/>
                <a:cs typeface="Times New Roman" panose="02020603050405020304" pitchFamily="18" charset="0"/>
              </a:rPr>
              <a:t>mannequin.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Put mannequin arms through the collar of the shirt - hand end first - and slide the arms down through the sleeves of the </a:t>
            </a:r>
            <a:r>
              <a:rPr lang="en-US" dirty="0" smtClean="0">
                <a:latin typeface="Times New Roman" panose="02020603050405020304" pitchFamily="18" charset="0"/>
                <a:cs typeface="Times New Roman" panose="02020603050405020304" pitchFamily="18" charset="0"/>
              </a:rPr>
              <a:t>shirt.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Reattach arms</a:t>
            </a:r>
          </a:p>
          <a:p>
            <a:pPr>
              <a:buFont typeface="Arial" panose="020B0604020202020204" pitchFamily="34" charset="0"/>
              <a:buChar char="•"/>
            </a:pPr>
            <a:endParaRPr lang="en-US" dirty="0" smtClean="0">
              <a:solidFill>
                <a:srgbClr val="333333"/>
              </a:solidFill>
              <a:latin typeface="Helvetica Neue"/>
            </a:endParaRPr>
          </a:p>
          <a:p>
            <a:r>
              <a:rPr lang="en-US" dirty="0" smtClean="0">
                <a:solidFill>
                  <a:srgbClr val="333333"/>
                </a:solidFill>
                <a:latin typeface="Helvetica Neue"/>
              </a:rPr>
              <a:t>.</a:t>
            </a:r>
            <a:endParaRPr lang="en-US" b="0" i="0" dirty="0">
              <a:solidFill>
                <a:srgbClr val="333333"/>
              </a:solidFill>
              <a:effectLst/>
              <a:latin typeface="Helvetica Neue"/>
            </a:endParaRPr>
          </a:p>
        </p:txBody>
      </p:sp>
      <p:sp>
        <p:nvSpPr>
          <p:cNvPr id="5" name="Title 4"/>
          <p:cNvSpPr>
            <a:spLocks noGrp="1"/>
          </p:cNvSpPr>
          <p:nvPr>
            <p:ph type="title"/>
          </p:nvPr>
        </p:nvSpPr>
        <p:spPr>
          <a:xfrm>
            <a:off x="618744" y="755269"/>
            <a:ext cx="10515600" cy="768731"/>
          </a:xfrm>
        </p:spPr>
        <p:txBody>
          <a:bodyPr>
            <a:normAutofit/>
          </a:bodyPr>
          <a:lstStyle/>
          <a:p>
            <a:r>
              <a:rPr lang="en-US" sz="2000" b="1" dirty="0" smtClean="0">
                <a:latin typeface="Times New Roman" panose="02020603050405020304" pitchFamily="18" charset="0"/>
                <a:cs typeface="Times New Roman" panose="02020603050405020304" pitchFamily="18" charset="0"/>
              </a:rPr>
              <a:t>T-shirt</a:t>
            </a:r>
            <a:endParaRPr lang="en-IN" sz="20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628" y="329184"/>
            <a:ext cx="3175000" cy="4498848"/>
          </a:xfrm>
          <a:prstGeom prst="rect">
            <a:avLst/>
          </a:prstGeom>
        </p:spPr>
      </p:pic>
    </p:spTree>
    <p:extLst>
      <p:ext uri="{BB962C8B-B14F-4D97-AF65-F5344CB8AC3E}">
        <p14:creationId xmlns:p14="http://schemas.microsoft.com/office/powerpoint/2010/main" val="2159072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104" y="573024"/>
            <a:ext cx="10515600" cy="1036320"/>
          </a:xfrm>
        </p:spPr>
        <p:txBody>
          <a:bodyPr>
            <a:normAutofit fontScale="90000"/>
          </a:bodyPr>
          <a:lstStyle/>
          <a:p>
            <a:r>
              <a:rPr lang="en-IN" b="1" dirty="0"/>
              <a:t>Styling Tips</a:t>
            </a:r>
            <a:br>
              <a:rPr lang="en-IN" b="1" dirty="0"/>
            </a:br>
            <a:endParaRPr lang="en-IN" dirty="0"/>
          </a:p>
        </p:txBody>
      </p:sp>
      <p:sp>
        <p:nvSpPr>
          <p:cNvPr id="3" name="Rectangle 2"/>
          <p:cNvSpPr/>
          <p:nvPr/>
        </p:nvSpPr>
        <p:spPr>
          <a:xfrm>
            <a:off x="451104" y="1550444"/>
            <a:ext cx="8412480" cy="2308324"/>
          </a:xfrm>
          <a:prstGeom prst="rect">
            <a:avLst/>
          </a:prstGeom>
        </p:spPr>
        <p:txBody>
          <a:bodyPr wrap="square">
            <a:spAutoFit/>
          </a:bodyPr>
          <a:lstStyle/>
          <a:p>
            <a:pPr marL="285750" indent="-285750">
              <a:buFont typeface="Arial" panose="020B0604020202020204" pitchFamily="34" charset="0"/>
              <a:buChar char="•"/>
            </a:pPr>
            <a:r>
              <a:rPr lang="en-US" dirty="0">
                <a:solidFill>
                  <a:srgbClr val="333333"/>
                </a:solidFill>
                <a:latin typeface="Times New Roman" panose="02020603050405020304" pitchFamily="18" charset="0"/>
                <a:cs typeface="Times New Roman" panose="02020603050405020304" pitchFamily="18" charset="0"/>
              </a:rPr>
              <a:t>Use full body mannequins to mix and match apparel and show how your clothes can go together. This helps to inspire your customers to buy </a:t>
            </a:r>
            <a:r>
              <a:rPr lang="en-US" dirty="0" smtClean="0">
                <a:solidFill>
                  <a:srgbClr val="333333"/>
                </a:solidFill>
                <a:latin typeface="Times New Roman" panose="02020603050405020304" pitchFamily="18" charset="0"/>
                <a:cs typeface="Times New Roman" panose="02020603050405020304" pitchFamily="18" charset="0"/>
              </a:rPr>
              <a:t>more.</a:t>
            </a:r>
          </a:p>
          <a:p>
            <a:pPr marL="285750" indent="-285750">
              <a:buFont typeface="Arial" panose="020B0604020202020204" pitchFamily="34" charset="0"/>
              <a:buChar char="•"/>
            </a:pPr>
            <a:endParaRPr lang="en-US" dirty="0">
              <a:solidFill>
                <a:srgbClr val="333333"/>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Add accessories! Hats, necklaces, bracelets, scarves &amp; belts all help to complete the outfit and add realism to the </a:t>
            </a:r>
            <a:r>
              <a:rPr lang="en-US" dirty="0" smtClean="0">
                <a:latin typeface="Times New Roman" panose="02020603050405020304" pitchFamily="18" charset="0"/>
                <a:cs typeface="Times New Roman" panose="02020603050405020304" pitchFamily="18" charset="0"/>
              </a:rPr>
              <a:t>look.</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binder clips to get the clothes to fit right. Pins can also be helpful for more delicate adjustments, just make sure they won't damage the clothing!</a:t>
            </a: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396" y="875538"/>
            <a:ext cx="3477260" cy="44500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716" y="4011168"/>
            <a:ext cx="3175000" cy="26289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136" y="4011168"/>
            <a:ext cx="3511296" cy="2846832"/>
          </a:xfrm>
          <a:prstGeom prst="rect">
            <a:avLst/>
          </a:prstGeom>
        </p:spPr>
      </p:pic>
    </p:spTree>
    <p:extLst>
      <p:ext uri="{BB962C8B-B14F-4D97-AF65-F5344CB8AC3E}">
        <p14:creationId xmlns:p14="http://schemas.microsoft.com/office/powerpoint/2010/main" val="1538901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2600"/>
          </a:xfrm>
          <a:prstGeom prst="rect">
            <a:avLst/>
          </a:prstGeom>
        </p:spPr>
      </p:pic>
      <p:sp>
        <p:nvSpPr>
          <p:cNvPr id="3" name="TextBox 2"/>
          <p:cNvSpPr txBox="1"/>
          <p:nvPr/>
        </p:nvSpPr>
        <p:spPr>
          <a:xfrm>
            <a:off x="1719072" y="5110817"/>
            <a:ext cx="5754624" cy="1015663"/>
          </a:xfrm>
          <a:prstGeom prst="rect">
            <a:avLst/>
          </a:prstGeom>
          <a:noFill/>
        </p:spPr>
        <p:txBody>
          <a:bodyPr wrap="square" rtlCol="0">
            <a:spAutoFit/>
          </a:bodyPr>
          <a:lstStyle/>
          <a:p>
            <a:r>
              <a:rPr lang="en-US" sz="6000" dirty="0" smtClean="0">
                <a:solidFill>
                  <a:schemeClr val="bg1"/>
                </a:solidFill>
                <a:latin typeface="Times New Roman" panose="02020603050405020304" pitchFamily="18" charset="0"/>
                <a:cs typeface="Times New Roman" panose="02020603050405020304" pitchFamily="18" charset="0"/>
              </a:rPr>
              <a:t>THANK YOU</a:t>
            </a:r>
            <a:endParaRPr lang="en-IN" dirty="0">
              <a:solidFill>
                <a:schemeClr val="bg1"/>
              </a:solidFill>
            </a:endParaRPr>
          </a:p>
        </p:txBody>
      </p:sp>
    </p:spTree>
    <p:extLst>
      <p:ext uri="{BB962C8B-B14F-4D97-AF65-F5344CB8AC3E}">
        <p14:creationId xmlns:p14="http://schemas.microsoft.com/office/powerpoint/2010/main" val="2746168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72440" y="1011301"/>
            <a:ext cx="10515600" cy="829691"/>
          </a:xfrm>
        </p:spPr>
        <p:txBody>
          <a:bodyPr>
            <a:normAutofit fontScale="90000"/>
          </a:bodyPr>
          <a:lstStyle/>
          <a:p>
            <a:r>
              <a:rPr lang="en-IN" sz="2200" b="1" dirty="0">
                <a:solidFill>
                  <a:schemeClr val="bg1"/>
                </a:solidFill>
                <a:latin typeface="Times New Roman" panose="02020603050405020304" pitchFamily="18" charset="0"/>
                <a:cs typeface="Times New Roman" panose="02020603050405020304" pitchFamily="18" charset="0"/>
              </a:rPr>
              <a:t>Purpose of Mannequins</a:t>
            </a:r>
            <a:r>
              <a:rPr lang="en-IN" b="1" dirty="0"/>
              <a:t/>
            </a:r>
            <a:br>
              <a:rPr lang="en-IN" b="1" dirty="0"/>
            </a:br>
            <a:endParaRPr lang="en-IN" dirty="0"/>
          </a:p>
        </p:txBody>
      </p:sp>
      <p:sp>
        <p:nvSpPr>
          <p:cNvPr id="3" name="Content Placeholder 2"/>
          <p:cNvSpPr>
            <a:spLocks noGrp="1"/>
          </p:cNvSpPr>
          <p:nvPr>
            <p:ph idx="1"/>
          </p:nvPr>
        </p:nvSpPr>
        <p:spPr>
          <a:xfrm>
            <a:off x="728472" y="2194560"/>
            <a:ext cx="10515600" cy="3092387"/>
          </a:xfrm>
        </p:spPr>
        <p:txBody>
          <a:bodyPr/>
          <a:lstStyle/>
          <a:p>
            <a:r>
              <a:rPr lang="en-US" sz="1800" dirty="0">
                <a:solidFill>
                  <a:schemeClr val="bg1"/>
                </a:solidFill>
                <a:latin typeface="Times New Roman" panose="02020603050405020304" pitchFamily="18" charset="0"/>
                <a:cs typeface="Times New Roman" panose="02020603050405020304" pitchFamily="18" charset="0"/>
              </a:rPr>
              <a:t>Mannequins are used to highlight the unique collections of the store</a:t>
            </a:r>
            <a:r>
              <a:rPr lang="en-US" sz="1800" dirty="0" smtClean="0">
                <a:solidFill>
                  <a:schemeClr val="bg1"/>
                </a:solidFill>
                <a:latin typeface="Times New Roman" panose="02020603050405020304" pitchFamily="18" charset="0"/>
                <a:cs typeface="Times New Roman" panose="02020603050405020304" pitchFamily="18" charset="0"/>
              </a:rPr>
              <a:t>.</a:t>
            </a:r>
          </a:p>
          <a:p>
            <a:endParaRPr lang="en-US" sz="1800" dirty="0">
              <a:solidFill>
                <a:schemeClr val="bg1"/>
              </a:solidFill>
              <a:latin typeface="Times New Roman" panose="02020603050405020304" pitchFamily="18" charset="0"/>
              <a:cs typeface="Times New Roman" panose="02020603050405020304" pitchFamily="18" charset="0"/>
            </a:endParaRPr>
          </a:p>
          <a:p>
            <a:r>
              <a:rPr lang="en-US" sz="1800" dirty="0">
                <a:solidFill>
                  <a:schemeClr val="bg1"/>
                </a:solidFill>
                <a:latin typeface="Times New Roman" panose="02020603050405020304" pitchFamily="18" charset="0"/>
                <a:cs typeface="Times New Roman" panose="02020603050405020304" pitchFamily="18" charset="0"/>
              </a:rPr>
              <a:t>Mannequins display the latest trends in fashion and influence the customers to buy the particular merchandise</a:t>
            </a:r>
            <a:r>
              <a:rPr lang="en-US" sz="1800" dirty="0" smtClean="0">
                <a:solidFill>
                  <a:schemeClr val="bg1"/>
                </a:solidFill>
                <a:latin typeface="Times New Roman" panose="02020603050405020304" pitchFamily="18" charset="0"/>
                <a:cs typeface="Times New Roman" panose="02020603050405020304" pitchFamily="18" charset="0"/>
              </a:rPr>
              <a:t>.</a:t>
            </a:r>
          </a:p>
          <a:p>
            <a:endParaRPr lang="en-US" sz="1800" dirty="0">
              <a:solidFill>
                <a:schemeClr val="bg1"/>
              </a:solidFill>
              <a:latin typeface="Times New Roman" panose="02020603050405020304" pitchFamily="18" charset="0"/>
              <a:cs typeface="Times New Roman" panose="02020603050405020304" pitchFamily="18" charset="0"/>
            </a:endParaRPr>
          </a:p>
          <a:p>
            <a:r>
              <a:rPr lang="en-US" sz="1800" dirty="0">
                <a:solidFill>
                  <a:schemeClr val="bg1"/>
                </a:solidFill>
                <a:latin typeface="Times New Roman" panose="02020603050405020304" pitchFamily="18" charset="0"/>
                <a:cs typeface="Times New Roman" panose="02020603050405020304" pitchFamily="18" charset="0"/>
              </a:rPr>
              <a:t>Mannequins attract the customers into the store and thus increase the revenue and profit</a:t>
            </a:r>
            <a:r>
              <a:rPr lang="en-US" sz="1800" dirty="0" smtClean="0">
                <a:solidFill>
                  <a:schemeClr val="bg1"/>
                </a:solidFill>
                <a:latin typeface="Times New Roman" panose="02020603050405020304" pitchFamily="18" charset="0"/>
                <a:cs typeface="Times New Roman" panose="02020603050405020304" pitchFamily="18" charset="0"/>
              </a:rPr>
              <a:t>.</a:t>
            </a:r>
          </a:p>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a:p>
            <a:r>
              <a:rPr lang="en-US" sz="1800" dirty="0">
                <a:solidFill>
                  <a:schemeClr val="bg1"/>
                </a:solidFill>
                <a:latin typeface="Times New Roman" panose="02020603050405020304" pitchFamily="18" charset="0"/>
                <a:cs typeface="Times New Roman" panose="02020603050405020304" pitchFamily="18" charset="0"/>
              </a:rPr>
              <a:t>Mannequins are also responsible for up selling at the retail store</a:t>
            </a:r>
          </a:p>
          <a:p>
            <a:endParaRPr lang="en-IN" dirty="0"/>
          </a:p>
        </p:txBody>
      </p:sp>
    </p:spTree>
    <p:extLst>
      <p:ext uri="{BB962C8B-B14F-4D97-AF65-F5344CB8AC3E}">
        <p14:creationId xmlns:p14="http://schemas.microsoft.com/office/powerpoint/2010/main" val="3678117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35864" y="784361"/>
            <a:ext cx="10515600" cy="866267"/>
          </a:xfrm>
        </p:spPr>
        <p:txBody>
          <a:bodyPr>
            <a:normAutofit/>
          </a:bodyPr>
          <a:lstStyle/>
          <a:p>
            <a:r>
              <a:rPr lang="en-US" sz="2000" b="1" dirty="0" smtClean="0">
                <a:solidFill>
                  <a:schemeClr val="bg1"/>
                </a:solidFill>
                <a:latin typeface="Times New Roman" panose="02020603050405020304" pitchFamily="18" charset="0"/>
                <a:cs typeface="Times New Roman" panose="02020603050405020304" pitchFamily="18" charset="0"/>
              </a:rPr>
              <a:t>TYPES OF MANNEQUINS</a:t>
            </a:r>
            <a:endParaRPr lang="en-IN" sz="20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38200" y="2251520"/>
            <a:ext cx="9022080" cy="3139321"/>
          </a:xfrm>
          <a:prstGeom prst="rect">
            <a:avLst/>
          </a:prstGeom>
          <a:noFill/>
        </p:spPr>
        <p:txBody>
          <a:bodyPr wrap="squar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There are mainly 5 types of mannequins they are as follows,</a:t>
            </a:r>
          </a:p>
          <a:p>
            <a:pPr marL="285750" indent="-285750">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REALISTIC</a:t>
            </a:r>
          </a:p>
          <a:p>
            <a:pPr marL="285750" indent="-285750">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SEMI-REALISTIC</a:t>
            </a:r>
          </a:p>
          <a:p>
            <a:pPr marL="285750" indent="-285750">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ABSTRACT</a:t>
            </a:r>
          </a:p>
          <a:p>
            <a:pPr marL="285750" indent="-285750">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SEMI-ABSTRACT</a:t>
            </a:r>
          </a:p>
          <a:p>
            <a:pPr marL="285750" indent="-285750">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HEADLESS</a:t>
            </a:r>
            <a:endParaRPr lang="en-IN"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833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1480" y="336138"/>
            <a:ext cx="10515600" cy="1325563"/>
          </a:xfrm>
        </p:spPr>
        <p:txBody>
          <a:bodyPr>
            <a:normAutofit/>
          </a:bodyPr>
          <a:lstStyle/>
          <a:p>
            <a:r>
              <a:rPr lang="en-US" sz="2000" b="1" dirty="0" smtClean="0">
                <a:solidFill>
                  <a:schemeClr val="bg1"/>
                </a:solidFill>
                <a:latin typeface="Times New Roman" panose="02020603050405020304" pitchFamily="18" charset="0"/>
                <a:cs typeface="Times New Roman" panose="02020603050405020304" pitchFamily="18" charset="0"/>
              </a:rPr>
              <a:t>REALISTIC MANNEQUIN</a:t>
            </a:r>
            <a:endParaRPr lang="en-IN" sz="20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784860" y="1997839"/>
            <a:ext cx="9768840" cy="2862322"/>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Realistic mannequins are maybe the real mannequins among different ranges of mannequins. </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They </a:t>
            </a:r>
            <a:r>
              <a:rPr lang="en-US" dirty="0">
                <a:solidFill>
                  <a:schemeClr val="bg1"/>
                </a:solidFill>
                <a:latin typeface="Times New Roman" panose="02020603050405020304" pitchFamily="18" charset="0"/>
                <a:cs typeface="Times New Roman" panose="02020603050405020304" pitchFamily="18" charset="0"/>
              </a:rPr>
              <a:t>look more like human being. </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The </a:t>
            </a:r>
            <a:r>
              <a:rPr lang="en-US" dirty="0">
                <a:solidFill>
                  <a:schemeClr val="bg1"/>
                </a:solidFill>
                <a:latin typeface="Times New Roman" panose="02020603050405020304" pitchFamily="18" charset="0"/>
                <a:cs typeface="Times New Roman" panose="02020603050405020304" pitchFamily="18" charset="0"/>
              </a:rPr>
              <a:t>quality realistic mannequins must have the perfect wigs, fine and trendy makeups, elegant poses, with all these points, sometimes you even could not recognize that they are mannequins, and they do look as the super models on the stage or the fashion weeks. </a:t>
            </a: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The </a:t>
            </a:r>
            <a:r>
              <a:rPr lang="en-US" dirty="0">
                <a:solidFill>
                  <a:schemeClr val="bg1"/>
                </a:solidFill>
                <a:latin typeface="Times New Roman" panose="02020603050405020304" pitchFamily="18" charset="0"/>
                <a:cs typeface="Times New Roman" panose="02020603050405020304" pitchFamily="18" charset="0"/>
              </a:rPr>
              <a:t>natural flesh tone skin color is the most important of the realistic mannequins which decides whether it's really lifelike or </a:t>
            </a:r>
            <a:r>
              <a:rPr lang="en-US" dirty="0" smtClean="0">
                <a:solidFill>
                  <a:schemeClr val="bg1"/>
                </a:solidFill>
                <a:latin typeface="Times New Roman" panose="02020603050405020304" pitchFamily="18" charset="0"/>
                <a:cs typeface="Times New Roman" panose="02020603050405020304" pitchFamily="18" charset="0"/>
              </a:rPr>
              <a:t>not.</a:t>
            </a:r>
            <a:endParaRPr lang="en-IN"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061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0"/>
            <a:ext cx="42672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94048"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048" y="0"/>
            <a:ext cx="3730752" cy="6858000"/>
          </a:xfrm>
          <a:prstGeom prst="rect">
            <a:avLst/>
          </a:prstGeom>
        </p:spPr>
      </p:pic>
      <p:sp>
        <p:nvSpPr>
          <p:cNvPr id="5" name="TextBox 4"/>
          <p:cNvSpPr txBox="1"/>
          <p:nvPr/>
        </p:nvSpPr>
        <p:spPr>
          <a:xfrm>
            <a:off x="207264" y="5401056"/>
            <a:ext cx="3486912" cy="707886"/>
          </a:xfrm>
          <a:prstGeom prst="rect">
            <a:avLst/>
          </a:prstGeom>
          <a:noFill/>
        </p:spPr>
        <p:txBody>
          <a:bodyPr wrap="squar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REALISTIC</a:t>
            </a:r>
            <a:endParaRPr lang="en-IN"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180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26136" y="389509"/>
            <a:ext cx="10515600" cy="1325563"/>
          </a:xfrm>
        </p:spPr>
        <p:txBody>
          <a:bodyPr>
            <a:normAutofit/>
          </a:bodyPr>
          <a:lstStyle/>
          <a:p>
            <a:r>
              <a:rPr lang="en-US" sz="2000" b="1" dirty="0" smtClean="0">
                <a:solidFill>
                  <a:schemeClr val="bg1"/>
                </a:solidFill>
                <a:latin typeface="Times New Roman" panose="02020603050405020304" pitchFamily="18" charset="0"/>
                <a:cs typeface="Times New Roman" panose="02020603050405020304" pitchFamily="18" charset="0"/>
              </a:rPr>
              <a:t>SEMI-REALISTIC</a:t>
            </a:r>
            <a:endParaRPr lang="en-IN" sz="20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26136" y="2307997"/>
            <a:ext cx="8915400" cy="1477328"/>
          </a:xfrm>
          <a:prstGeom prst="rect">
            <a:avLst/>
          </a:prstGeom>
        </p:spPr>
        <p:txBody>
          <a:bodyPr wrap="square">
            <a:spAutoFit/>
          </a:bodyPr>
          <a:lstStyle/>
          <a:p>
            <a:pPr fontAlgn="base">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Similar to realistic mannequins except that their make-up does not have the same </a:t>
            </a:r>
            <a:r>
              <a:rPr lang="en-US" dirty="0" smtClean="0">
                <a:solidFill>
                  <a:schemeClr val="bg1"/>
                </a:solidFill>
                <a:latin typeface="Times New Roman" panose="02020603050405020304" pitchFamily="18" charset="0"/>
                <a:cs typeface="Times New Roman" panose="02020603050405020304" pitchFamily="18" charset="0"/>
              </a:rPr>
              <a:t>definition</a:t>
            </a:r>
          </a:p>
          <a:p>
            <a:pPr fontAlgn="base">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entire figure from top to bottom can be all one </a:t>
            </a:r>
            <a:r>
              <a:rPr lang="en-US" dirty="0" err="1">
                <a:solidFill>
                  <a:schemeClr val="bg1"/>
                </a:solidFill>
                <a:latin typeface="Times New Roman" panose="02020603050405020304" pitchFamily="18" charset="0"/>
                <a:cs typeface="Times New Roman" panose="02020603050405020304" pitchFamily="18" charset="0"/>
              </a:rPr>
              <a:t>colour</a:t>
            </a:r>
            <a:r>
              <a:rPr lang="en-US" dirty="0">
                <a:solidFill>
                  <a:schemeClr val="bg1"/>
                </a:solidFill>
                <a:latin typeface="Times New Roman" panose="02020603050405020304" pitchFamily="18" charset="0"/>
                <a:cs typeface="Times New Roman" panose="02020603050405020304" pitchFamily="18" charset="0"/>
              </a:rPr>
              <a:t>, even grey or </a:t>
            </a:r>
            <a:r>
              <a:rPr lang="en-US" dirty="0" smtClean="0">
                <a:solidFill>
                  <a:schemeClr val="bg1"/>
                </a:solidFill>
                <a:latin typeface="Times New Roman" panose="02020603050405020304" pitchFamily="18" charset="0"/>
                <a:cs typeface="Times New Roman" panose="02020603050405020304" pitchFamily="18" charset="0"/>
              </a:rPr>
              <a:t>purple.</a:t>
            </a:r>
          </a:p>
          <a:p>
            <a:pPr fontAlgn="base">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Hair may be part of the sculpture and cannot be replaced or </a:t>
            </a:r>
            <a:r>
              <a:rPr lang="en-US" dirty="0" smtClean="0">
                <a:solidFill>
                  <a:schemeClr val="bg1"/>
                </a:solidFill>
                <a:latin typeface="Times New Roman" panose="02020603050405020304" pitchFamily="18" charset="0"/>
                <a:cs typeface="Times New Roman" panose="02020603050405020304" pitchFamily="18" charset="0"/>
              </a:rPr>
              <a:t>restyled.</a:t>
            </a:r>
            <a:endParaRPr lang="en-US"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169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25312" cy="329393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312" y="0"/>
            <a:ext cx="6266688"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3935"/>
            <a:ext cx="5925312" cy="3564065"/>
          </a:xfrm>
          <a:prstGeom prst="rect">
            <a:avLst/>
          </a:prstGeom>
        </p:spPr>
      </p:pic>
      <p:sp>
        <p:nvSpPr>
          <p:cNvPr id="5" name="TextBox 4"/>
          <p:cNvSpPr txBox="1"/>
          <p:nvPr/>
        </p:nvSpPr>
        <p:spPr>
          <a:xfrm>
            <a:off x="158496" y="5498592"/>
            <a:ext cx="4559808" cy="707886"/>
          </a:xfrm>
          <a:prstGeom prst="rect">
            <a:avLst/>
          </a:prstGeom>
          <a:noFill/>
        </p:spPr>
        <p:txBody>
          <a:bodyPr wrap="squar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SEMI-REALISTIC</a:t>
            </a:r>
            <a:endParaRPr lang="en-IN"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35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68808" y="426085"/>
            <a:ext cx="10515600" cy="1325563"/>
          </a:xfrm>
        </p:spPr>
        <p:txBody>
          <a:bodyPr>
            <a:normAutofit/>
          </a:bodyPr>
          <a:lstStyle/>
          <a:p>
            <a:r>
              <a:rPr lang="en-US" sz="2000" b="1" dirty="0" smtClean="0">
                <a:solidFill>
                  <a:schemeClr val="bg1"/>
                </a:solidFill>
                <a:latin typeface="Times New Roman" panose="02020603050405020304" pitchFamily="18" charset="0"/>
                <a:cs typeface="Times New Roman" panose="02020603050405020304" pitchFamily="18" charset="0"/>
              </a:rPr>
              <a:t>ABSTRACT MANNEQUIN</a:t>
            </a:r>
            <a:endParaRPr lang="en-IN" sz="20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755904" y="2423083"/>
            <a:ext cx="9375648" cy="2585323"/>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ABSTRACT MANNEQUINS is about the mannequins with the abstract head</a:t>
            </a:r>
            <a:r>
              <a:rPr lang="en-US"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p>
          <a:p>
            <a:pPr marL="285750" indent="-285750">
              <a:buFont typeface="Arial" panose="020B0604020202020204" pitchFamily="34" charset="0"/>
              <a:buChar char="•"/>
            </a:pPr>
            <a:endParaRPr 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Mainly for a mannequin factory, abstract head means NON-realistic head which doesn’t have all the parts as a real person has</a:t>
            </a:r>
            <a:r>
              <a:rPr lang="en-US" dirty="0" smtClean="0">
                <a:solidFill>
                  <a:schemeClr val="bg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It is also called as </a:t>
            </a:r>
            <a:r>
              <a:rPr lang="en-IN" dirty="0">
                <a:solidFill>
                  <a:schemeClr val="bg1"/>
                </a:solidFill>
                <a:latin typeface="Times New Roman" panose="02020603050405020304" pitchFamily="18" charset="0"/>
                <a:cs typeface="Times New Roman" panose="02020603050405020304" pitchFamily="18" charset="0"/>
              </a:rPr>
              <a:t>stylized mannequins</a:t>
            </a:r>
            <a:r>
              <a:rPr lang="en-IN" dirty="0" smtClean="0">
                <a:solidFill>
                  <a:schemeClr val="bg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IN"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 Available in a multitude of poses and in various finishes (e.g., glossy or matte), these stylish mannequins are the perfect backdrop for your most eye-catching outfits and accessories.</a:t>
            </a:r>
            <a:endParaRPr lang="en-IN"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482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TotalTime>
  <Words>895</Words>
  <Application>Microsoft Office PowerPoint</Application>
  <PresentationFormat>Widescreen</PresentationFormat>
  <Paragraphs>146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SimSun</vt:lpstr>
      <vt:lpstr>Arial</vt:lpstr>
      <vt:lpstr>Calibri</vt:lpstr>
      <vt:lpstr>Calibri Light</vt:lpstr>
      <vt:lpstr>Helvetica Neue</vt:lpstr>
      <vt:lpstr>Source Sans Pro</vt:lpstr>
      <vt:lpstr>Times New Roman</vt:lpstr>
      <vt:lpstr>Wingdings</vt:lpstr>
      <vt:lpstr>Office Theme</vt:lpstr>
      <vt:lpstr>MANNEQUIN</vt:lpstr>
      <vt:lpstr>PowerPoint Presentation</vt:lpstr>
      <vt:lpstr>Purpose of Mannequins </vt:lpstr>
      <vt:lpstr>TYPES OF MANNEQUINS</vt:lpstr>
      <vt:lpstr>REALISTIC MANNEQUIN</vt:lpstr>
      <vt:lpstr>PowerPoint Presentation</vt:lpstr>
      <vt:lpstr>SEMI-REALISTIC</vt:lpstr>
      <vt:lpstr>PowerPoint Presentation</vt:lpstr>
      <vt:lpstr>ABSTRACT MANNEQUIN</vt:lpstr>
      <vt:lpstr>PowerPoint Presentation</vt:lpstr>
      <vt:lpstr>SEMI-ABSTRACT MANNEQUIN</vt:lpstr>
      <vt:lpstr>PowerPoint Presentation</vt:lpstr>
      <vt:lpstr>HEADLESS MANNEQUIN</vt:lpstr>
      <vt:lpstr>PowerPoint Presentation</vt:lpstr>
      <vt:lpstr>ALTERNATIVES TO MANNEQUIN</vt:lpstr>
      <vt:lpstr>THREE QUARTER FORMS </vt:lpstr>
      <vt:lpstr>Articulated Artistic Figures </vt:lpstr>
      <vt:lpstr>HANGERS</vt:lpstr>
      <vt:lpstr>INFLATABLES</vt:lpstr>
      <vt:lpstr>CUTOUT FIGURES</vt:lpstr>
      <vt:lpstr>DRESSING UP MANNEQUIN</vt:lpstr>
      <vt:lpstr>T-shirt</vt:lpstr>
      <vt:lpstr>Styling Tips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MANNEQUIN</dc:title>
  <dc:creator>Arjun</dc:creator>
  <cp:lastModifiedBy>Arjun</cp:lastModifiedBy>
  <cp:revision>31</cp:revision>
  <dcterms:created xsi:type="dcterms:W3CDTF">2020-01-20T15:57:33Z</dcterms:created>
  <dcterms:modified xsi:type="dcterms:W3CDTF">2020-01-21T16:27:38Z</dcterms:modified>
</cp:coreProperties>
</file>