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F8350-1E17-4E79-931D-B0799D969EC4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6E5F7-C918-4CFF-94B5-ED7770497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AB62A4-7D58-45A5-ADF0-200A5D038A5A}" type="slidenum">
              <a:rPr lang="en-IN" smtClean="0"/>
              <a:pPr>
                <a:defRPr/>
              </a:pPr>
              <a:t>7</a:t>
            </a:fld>
            <a:endParaRPr lang="en-IN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6E5F7-C918-4CFF-94B5-ED777049761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6E5F7-C918-4CFF-94B5-ED777049761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99FCD2-704D-422B-99C7-233BA1FA131C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57CEED-6D54-4E7E-87E5-49A4C19C5B2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1000100" y="5357826"/>
            <a:ext cx="7772400" cy="1068403"/>
          </a:xfrm>
        </p:spPr>
        <p:txBody>
          <a:bodyPr rtlCol="0">
            <a:normAutofit fontScale="90000"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S.SUGANTHI M.Sc.,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M.Phil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  <a:b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OF FASHION TECHNOLOGY</a:t>
            </a:r>
            <a:b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BON SCOURS COLLEGE FOR  WOMEN</a:t>
            </a:r>
            <a:b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THANJAVU</a:t>
            </a:r>
            <a:r>
              <a:rPr lang="en-US" sz="6000" dirty="0" smtClean="0">
                <a:solidFill>
                  <a:srgbClr val="FFFF00"/>
                </a:solidFill>
              </a:rPr>
              <a:t/>
            </a:r>
            <a:br>
              <a:rPr lang="en-US" sz="6000" dirty="0" smtClean="0">
                <a:solidFill>
                  <a:srgbClr val="FFFF00"/>
                </a:solidFill>
              </a:rPr>
            </a:br>
            <a:endParaRPr lang="en-IN" sz="6000" dirty="0">
              <a:solidFill>
                <a:srgbClr val="006600"/>
              </a:solidFill>
            </a:endParaRP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>
          <a:xfrm>
            <a:off x="684213" y="1125538"/>
            <a:ext cx="7772400" cy="1943100"/>
          </a:xfrm>
        </p:spPr>
        <p:txBody>
          <a:bodyPr/>
          <a:lstStyle/>
          <a:p>
            <a:pPr algn="ctr" eaLnBrk="1" hangingPunct="1"/>
            <a:r>
              <a:rPr lang="en-US" sz="5400" b="1" dirty="0" smtClean="0">
                <a:solidFill>
                  <a:srgbClr val="B92D14"/>
                </a:solidFill>
                <a:latin typeface="Algerian" pitchFamily="82" charset="0"/>
              </a:rPr>
              <a:t>TYPES OF STORE LAYOUT</a:t>
            </a:r>
            <a:endParaRPr lang="en-IN" sz="5400" b="1" dirty="0" smtClean="0">
              <a:solidFill>
                <a:srgbClr val="B92D14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4600" b="1" smtClean="0">
                <a:solidFill>
                  <a:srgbClr val="FF0000"/>
                </a:solidFill>
                <a:latin typeface="Algerian" pitchFamily="82" charset="0"/>
              </a:rPr>
              <a:t>Window Display Types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5800" y="1484313"/>
            <a:ext cx="7773988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600" b="1" dirty="0">
                <a:solidFill>
                  <a:srgbClr val="040E08"/>
                </a:solidFill>
                <a:latin typeface="Times New Roman" pitchFamily="18" charset="0"/>
                <a:cs typeface="Times New Roman" pitchFamily="18" charset="0"/>
              </a:rPr>
              <a:t>One Item Display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600" b="1" dirty="0">
                <a:solidFill>
                  <a:srgbClr val="040E08"/>
                </a:solidFill>
                <a:latin typeface="Times New Roman" pitchFamily="18" charset="0"/>
                <a:cs typeface="Times New Roman" pitchFamily="18" charset="0"/>
              </a:rPr>
              <a:t>Related Merchandise Display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600" b="1" dirty="0">
                <a:solidFill>
                  <a:srgbClr val="040E08"/>
                </a:solidFill>
                <a:latin typeface="Times New Roman" pitchFamily="18" charset="0"/>
                <a:cs typeface="Times New Roman" pitchFamily="18" charset="0"/>
              </a:rPr>
              <a:t>Variety or Assortment Display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Merchandise to be PRESENTED in consistent with store image- fashion forward or simple image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altLang="en-US" sz="4400" b="1" dirty="0">
              <a:solidFill>
                <a:srgbClr val="040E08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smtClean="0">
                <a:solidFill>
                  <a:srgbClr val="006600"/>
                </a:solidFill>
                <a:latin typeface="Algerian" pitchFamily="82" charset="0"/>
              </a:rPr>
              <a:t>Types of merchandise presentation techniques</a:t>
            </a:r>
            <a:endParaRPr lang="en-IN" b="1" smtClean="0">
              <a:solidFill>
                <a:srgbClr val="006600"/>
              </a:solidFill>
              <a:latin typeface="Algerian" pitchFamily="82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7989887" cy="49688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rgbClr val="B92D14"/>
                </a:solidFill>
                <a:latin typeface="Times New Roman" pitchFamily="18" charset="0"/>
                <a:cs typeface="Times New Roman" pitchFamily="18" charset="0"/>
              </a:rPr>
              <a:t>Idea oriented- </a:t>
            </a:r>
            <a:r>
              <a:rPr lang="en-US" sz="2800" b="1" dirty="0" smtClean="0">
                <a:solidFill>
                  <a:srgbClr val="040E08"/>
                </a:solidFill>
                <a:latin typeface="Times New Roman" pitchFamily="18" charset="0"/>
                <a:cs typeface="Times New Roman" pitchFamily="18" charset="0"/>
              </a:rPr>
              <a:t>furniture , linen</a:t>
            </a:r>
            <a:endParaRPr lang="en-US" sz="2800" b="1" dirty="0" smtClean="0">
              <a:solidFill>
                <a:srgbClr val="B92D1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 smtClean="0">
                <a:solidFill>
                  <a:srgbClr val="B92D14"/>
                </a:solidFill>
                <a:latin typeface="Times New Roman" pitchFamily="18" charset="0"/>
                <a:cs typeface="Times New Roman" pitchFamily="18" charset="0"/>
              </a:rPr>
              <a:t>Color presentation</a:t>
            </a:r>
          </a:p>
          <a:p>
            <a:pPr eaLnBrk="1" hangingPunct="1"/>
            <a:r>
              <a:rPr lang="en-US" sz="2800" b="1" dirty="0" smtClean="0">
                <a:solidFill>
                  <a:srgbClr val="B92D14"/>
                </a:solidFill>
                <a:latin typeface="Times New Roman" pitchFamily="18" charset="0"/>
                <a:cs typeface="Times New Roman" pitchFamily="18" charset="0"/>
              </a:rPr>
              <a:t>Price lining</a:t>
            </a:r>
          </a:p>
          <a:p>
            <a:pPr eaLnBrk="1" hangingPunct="1"/>
            <a:r>
              <a:rPr lang="en-US" sz="2800" b="1" dirty="0" smtClean="0">
                <a:solidFill>
                  <a:srgbClr val="B92D14"/>
                </a:solidFill>
                <a:latin typeface="Times New Roman" pitchFamily="18" charset="0"/>
                <a:cs typeface="Times New Roman" pitchFamily="18" charset="0"/>
              </a:rPr>
              <a:t>Frontage presentation- </a:t>
            </a:r>
            <a:r>
              <a:rPr lang="en-US" sz="2800" b="1" dirty="0" smtClean="0">
                <a:solidFill>
                  <a:srgbClr val="040E08"/>
                </a:solidFill>
                <a:latin typeface="Times New Roman" pitchFamily="18" charset="0"/>
                <a:cs typeface="Times New Roman" pitchFamily="18" charset="0"/>
              </a:rPr>
              <a:t>presenting one out of the lot</a:t>
            </a:r>
          </a:p>
          <a:p>
            <a:pPr eaLnBrk="1" hangingPunct="1"/>
            <a:r>
              <a:rPr lang="en-US" sz="2800" b="1" dirty="0" smtClean="0">
                <a:solidFill>
                  <a:srgbClr val="B92D14"/>
                </a:solidFill>
                <a:latin typeface="Times New Roman" pitchFamily="18" charset="0"/>
                <a:cs typeface="Times New Roman" pitchFamily="18" charset="0"/>
              </a:rPr>
              <a:t>Vertical merchandise- </a:t>
            </a:r>
            <a:r>
              <a:rPr lang="en-US" sz="2800" b="1" dirty="0" smtClean="0">
                <a:solidFill>
                  <a:srgbClr val="040E08"/>
                </a:solidFill>
                <a:latin typeface="Times New Roman" pitchFamily="18" charset="0"/>
                <a:cs typeface="Times New Roman" pitchFamily="18" charset="0"/>
              </a:rPr>
              <a:t>presented vertically high. people have a tendency to  see from top left to right. All national level brand are displayed up and their own brand in the middle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6600"/>
                </a:solidFill>
                <a:latin typeface="Algerian" pitchFamily="82" charset="0"/>
              </a:rPr>
              <a:t>Store Front Design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95400"/>
            <a:ext cx="8134350" cy="530225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40E08"/>
                </a:solidFill>
              </a:rPr>
              <a:t>Storefronts must:</a:t>
            </a:r>
          </a:p>
          <a:p>
            <a:pPr lvl="1" eaLnBrk="1" hangingPunct="1"/>
            <a:r>
              <a:rPr lang="en-US" b="1" smtClean="0">
                <a:solidFill>
                  <a:srgbClr val="040E08"/>
                </a:solidFill>
              </a:rPr>
              <a:t>Clearly identify the name and general nature of the store</a:t>
            </a:r>
          </a:p>
          <a:p>
            <a:pPr lvl="1" eaLnBrk="1" hangingPunct="1"/>
            <a:r>
              <a:rPr lang="en-US" b="1" smtClean="0">
                <a:solidFill>
                  <a:srgbClr val="040E08"/>
                </a:solidFill>
              </a:rPr>
              <a:t>Give some hint as to the merchandise inside</a:t>
            </a:r>
          </a:p>
          <a:p>
            <a:pPr lvl="1" eaLnBrk="1" hangingPunct="1"/>
            <a:r>
              <a:rPr lang="en-US" b="1" smtClean="0">
                <a:solidFill>
                  <a:srgbClr val="040E08"/>
                </a:solidFill>
              </a:rPr>
              <a:t>Includes all exterior signage</a:t>
            </a:r>
          </a:p>
          <a:p>
            <a:pPr lvl="1" eaLnBrk="1" hangingPunct="1"/>
            <a:r>
              <a:rPr lang="en-US" b="1" smtClean="0">
                <a:solidFill>
                  <a:srgbClr val="040E08"/>
                </a:solidFill>
              </a:rPr>
              <a:t>In many cases includes store windows – an advertising medium for the store – window displays should be changed often, be fun/exciting, and reflect merchandise offered inside.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40E08"/>
                </a:solidFill>
                <a:latin typeface="Algerian" pitchFamily="82" charset="0"/>
              </a:rPr>
              <a:t>Atmospherics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95400"/>
            <a:ext cx="8893175" cy="48704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>
              <a:solidFill>
                <a:srgbClr val="006600"/>
              </a:solidFill>
              <a:latin typeface="Algerian" pitchFamily="82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lgerian" pitchFamily="82" charset="0"/>
              </a:rPr>
              <a:t>The design of an environment via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>
              <a:solidFill>
                <a:srgbClr val="006600"/>
              </a:solidFill>
              <a:latin typeface="Algerian" pitchFamily="82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6600"/>
                </a:solidFill>
                <a:latin typeface="Algerian" pitchFamily="82" charset="0"/>
              </a:rPr>
              <a:t>visual communications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6600"/>
                </a:solidFill>
                <a:latin typeface="Algerian" pitchFamily="82" charset="0"/>
              </a:rPr>
              <a:t>lighting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6600"/>
                </a:solidFill>
                <a:latin typeface="Algerian" pitchFamily="82" charset="0"/>
              </a:rPr>
              <a:t>color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6600"/>
                </a:solidFill>
                <a:latin typeface="Algerian" pitchFamily="82" charset="0"/>
              </a:rPr>
              <a:t>sound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6600"/>
                </a:solidFill>
                <a:latin typeface="Algerian" pitchFamily="82" charset="0"/>
              </a:rPr>
              <a:t>scent </a:t>
            </a:r>
            <a:br>
              <a:rPr lang="en-US" b="1" dirty="0" smtClean="0">
                <a:solidFill>
                  <a:srgbClr val="006600"/>
                </a:solidFill>
                <a:latin typeface="Algerian" pitchFamily="82" charset="0"/>
              </a:rPr>
            </a:br>
            <a:endParaRPr lang="en-US" b="1" dirty="0" smtClean="0">
              <a:solidFill>
                <a:srgbClr val="006600"/>
              </a:solidFill>
              <a:latin typeface="Algerian" pitchFamily="82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6600"/>
                </a:solidFill>
                <a:latin typeface="Algerian" pitchFamily="82" charset="0"/>
              </a:rPr>
              <a:t>	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o stimulate customers’ perceptual and emotional responses and ultimately influence their purchase behavior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  <a:latin typeface="Algerian" pitchFamily="82" charset="0"/>
                <a:cs typeface="Times New Roman" pitchFamily="18" charset="0"/>
              </a:rPr>
              <a:t>Visual Communications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Name, 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logo 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Directional, departmental and category signage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Point-of-Sale (POS) Signage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Graphics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dirty="0" smtClean="0">
                <a:latin typeface="Arial" charset="0"/>
              </a:rPr>
              <a:t>                   </a:t>
            </a:r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Lighting</a:t>
            </a:r>
            <a:endParaRPr lang="en-US" b="1" dirty="0" smtClean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105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491403"/>
                </a:solidFill>
              </a:rPr>
              <a:t>Important but often overlooked element in successful store design</a:t>
            </a:r>
          </a:p>
          <a:p>
            <a:pPr eaLnBrk="1" hangingPunct="1"/>
            <a:endParaRPr lang="en-US" sz="2800" b="1" dirty="0" smtClean="0">
              <a:solidFill>
                <a:srgbClr val="491403"/>
              </a:solidFill>
            </a:endParaRPr>
          </a:p>
          <a:p>
            <a:pPr lvl="1" eaLnBrk="1" hangingPunct="1"/>
            <a:r>
              <a:rPr lang="en-US" sz="2400" b="1" dirty="0" smtClean="0">
                <a:solidFill>
                  <a:srgbClr val="491403"/>
                </a:solidFill>
              </a:rPr>
              <a:t>Highlight merchandise</a:t>
            </a:r>
          </a:p>
          <a:p>
            <a:pPr lvl="1" eaLnBrk="1" hangingPunct="1"/>
            <a:r>
              <a:rPr lang="en-US" sz="2400" b="1" dirty="0" smtClean="0">
                <a:solidFill>
                  <a:srgbClr val="491403"/>
                </a:solidFill>
              </a:rPr>
              <a:t>Capture a mood</a:t>
            </a:r>
          </a:p>
          <a:p>
            <a:pPr lvl="1" eaLnBrk="1" hangingPunct="1"/>
            <a:r>
              <a:rPr lang="en-US" sz="2400" b="1" dirty="0" smtClean="0">
                <a:solidFill>
                  <a:srgbClr val="491403"/>
                </a:solidFill>
              </a:rPr>
              <a:t>Level of light can make a difference</a:t>
            </a:r>
          </a:p>
          <a:p>
            <a:pPr lvl="1" eaLnBrk="1" hangingPunct="1"/>
            <a:r>
              <a:rPr lang="en-US" sz="2400" b="1" dirty="0" smtClean="0">
                <a:solidFill>
                  <a:srgbClr val="491403"/>
                </a:solidFill>
              </a:rPr>
              <a:t>Can be used to hide objects as well</a:t>
            </a:r>
          </a:p>
          <a:p>
            <a:pPr lvl="1" eaLnBrk="1" hangingPunct="1"/>
            <a:endParaRPr lang="en-US" sz="2400" b="1" dirty="0" smtClean="0">
              <a:solidFill>
                <a:srgbClr val="491403"/>
              </a:solidFill>
            </a:endParaRPr>
          </a:p>
          <a:p>
            <a:pPr lvl="1" eaLnBrk="1" hangingPunct="1"/>
            <a:endParaRPr lang="en-US" b="1" dirty="0" smtClean="0">
              <a:solidFill>
                <a:srgbClr val="491403"/>
              </a:solidFill>
            </a:endParaRPr>
          </a:p>
          <a:p>
            <a:pPr eaLnBrk="1" hangingPunct="1"/>
            <a:endParaRPr lang="en-US" sz="2800" b="1" dirty="0" smtClean="0">
              <a:solidFill>
                <a:srgbClr val="491403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Color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491403"/>
                </a:solidFill>
              </a:rPr>
              <a:t>Can influence behavior</a:t>
            </a:r>
          </a:p>
          <a:p>
            <a:pPr eaLnBrk="1" hangingPunct="1"/>
            <a:endParaRPr lang="en-US" sz="2800" b="1" smtClean="0">
              <a:solidFill>
                <a:srgbClr val="491403"/>
              </a:solidFill>
            </a:endParaRPr>
          </a:p>
          <a:p>
            <a:pPr lvl="1" eaLnBrk="1" hangingPunct="1"/>
            <a:r>
              <a:rPr lang="en-US" sz="2400" b="1" smtClean="0">
                <a:solidFill>
                  <a:srgbClr val="491403"/>
                </a:solidFill>
              </a:rPr>
              <a:t>Warm colors increase blood pressure, respiratory rate and other physiological responses – attract customers and gain attention but can also be distracting</a:t>
            </a:r>
          </a:p>
          <a:p>
            <a:pPr lvl="1" eaLnBrk="1" hangingPunct="1"/>
            <a:endParaRPr lang="en-US" sz="2400" b="1" smtClean="0">
              <a:solidFill>
                <a:srgbClr val="491403"/>
              </a:solidFill>
            </a:endParaRPr>
          </a:p>
          <a:p>
            <a:pPr lvl="1" eaLnBrk="1" hangingPunct="1"/>
            <a:r>
              <a:rPr lang="en-US" sz="2400" b="1" smtClean="0">
                <a:solidFill>
                  <a:srgbClr val="491403"/>
                </a:solidFill>
              </a:rPr>
              <a:t>Cool colors are relaxing, peaceful, calm and pleasant – effective for retailers selling anxiety-causing products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dirty="0" smtClean="0">
                <a:latin typeface="Arial" charset="0"/>
              </a:rPr>
              <a:t>             </a:t>
            </a:r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Sound </a:t>
            </a:r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&amp; Scent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295400"/>
            <a:ext cx="7315200" cy="5086350"/>
          </a:xfrm>
        </p:spPr>
        <p:txBody>
          <a:bodyPr/>
          <a:lstStyle/>
          <a:p>
            <a:pPr eaLnBrk="1" hangingPunct="1"/>
            <a:r>
              <a:rPr lang="en-US" sz="2600" b="1" smtClean="0">
                <a:solidFill>
                  <a:srgbClr val="491403"/>
                </a:solidFill>
              </a:rPr>
              <a:t>Sound</a:t>
            </a:r>
          </a:p>
          <a:p>
            <a:pPr lvl="1" eaLnBrk="1" hangingPunct="1"/>
            <a:r>
              <a:rPr lang="en-US" sz="2200" b="1" smtClean="0">
                <a:solidFill>
                  <a:srgbClr val="491403"/>
                </a:solidFill>
              </a:rPr>
              <a:t>Music viewed as valuable marketing tool</a:t>
            </a:r>
          </a:p>
          <a:p>
            <a:pPr lvl="1" eaLnBrk="1" hangingPunct="1"/>
            <a:r>
              <a:rPr lang="en-US" sz="2200" b="1" smtClean="0">
                <a:solidFill>
                  <a:srgbClr val="491403"/>
                </a:solidFill>
              </a:rPr>
              <a:t>Often customized to customer demographics</a:t>
            </a:r>
          </a:p>
          <a:p>
            <a:pPr lvl="1" eaLnBrk="1" hangingPunct="1"/>
            <a:r>
              <a:rPr lang="en-US" sz="2200" b="1" smtClean="0">
                <a:solidFill>
                  <a:srgbClr val="491403"/>
                </a:solidFill>
              </a:rPr>
              <a:t>volume and tempo according to crowd and image</a:t>
            </a:r>
          </a:p>
          <a:p>
            <a:pPr lvl="1" eaLnBrk="1" hangingPunct="1"/>
            <a:endParaRPr lang="en-US" sz="2200" b="1" smtClean="0">
              <a:solidFill>
                <a:srgbClr val="491403"/>
              </a:solidFill>
            </a:endParaRPr>
          </a:p>
          <a:p>
            <a:pPr eaLnBrk="1" hangingPunct="1"/>
            <a:r>
              <a:rPr lang="en-US" sz="2600" b="1" smtClean="0">
                <a:solidFill>
                  <a:srgbClr val="491403"/>
                </a:solidFill>
              </a:rPr>
              <a:t>Scent</a:t>
            </a:r>
          </a:p>
          <a:p>
            <a:pPr lvl="1" eaLnBrk="1" hangingPunct="1"/>
            <a:r>
              <a:rPr lang="en-US" sz="2200" b="1" smtClean="0">
                <a:solidFill>
                  <a:srgbClr val="491403"/>
                </a:solidFill>
              </a:rPr>
              <a:t>Smell has a large impact on our emotions</a:t>
            </a:r>
          </a:p>
          <a:p>
            <a:pPr lvl="1" eaLnBrk="1" hangingPunct="1"/>
            <a:r>
              <a:rPr lang="en-US" sz="2200" b="1" smtClean="0">
                <a:solidFill>
                  <a:srgbClr val="491403"/>
                </a:solidFill>
              </a:rPr>
              <a:t>Can be administered through time release atomizers or via fragrance-soaked pellets placed on light fixtures</a:t>
            </a:r>
          </a:p>
          <a:p>
            <a:pPr eaLnBrk="1" hangingPunct="1"/>
            <a:endParaRPr lang="en-US" sz="2600" b="1" smtClean="0">
              <a:solidFill>
                <a:srgbClr val="49140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600" b="1" smtClean="0">
              <a:solidFill>
                <a:srgbClr val="491403"/>
              </a:solidFill>
            </a:endParaRPr>
          </a:p>
          <a:p>
            <a:pPr eaLnBrk="1" hangingPunct="1"/>
            <a:endParaRPr lang="en-US" sz="2600" b="1" smtClean="0">
              <a:solidFill>
                <a:srgbClr val="49140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95303" y="3244334"/>
            <a:ext cx="472597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Thank you</a:t>
            </a:r>
            <a:endParaRPr lang="en-US" sz="66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7643866" cy="595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62000" y="1981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 dirty="0">
                <a:latin typeface="Times New Roman" pitchFamily="18" charset="0"/>
              </a:rPr>
              <a:t>Linear design, checkerboard pattern.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 dirty="0">
                <a:latin typeface="Times New Roman" pitchFamily="18" charset="0"/>
              </a:rPr>
              <a:t>Vertical and horizontal aisles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en-US" altLang="en-US" sz="2800" dirty="0">
                <a:latin typeface="Times New Roman" pitchFamily="18" charset="0"/>
              </a:rPr>
              <a:t>May have one main aisle and many secondary aisles.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 dirty="0">
                <a:latin typeface="Times New Roman" pitchFamily="18" charset="0"/>
              </a:rPr>
              <a:t>Efficient use of space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 dirty="0">
                <a:latin typeface="Times New Roman" pitchFamily="18" charset="0"/>
              </a:rPr>
              <a:t>Simple and predictable to navigate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 dirty="0">
                <a:latin typeface="Times New Roman" pitchFamily="18" charset="0"/>
              </a:rPr>
              <a:t>Focal points at aisle ends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b="1" dirty="0" smtClean="0">
                <a:solidFill>
                  <a:srgbClr val="00B050"/>
                </a:solidFill>
                <a:latin typeface="Algerian" pitchFamily="82" charset="0"/>
                <a:cs typeface="Times New Roman" pitchFamily="18" charset="0"/>
              </a:rPr>
              <a:t>GRID LAYOUT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b="1" dirty="0" smtClean="0">
                <a:solidFill>
                  <a:srgbClr val="00B050"/>
                </a:solidFill>
                <a:latin typeface="Algerian" pitchFamily="82" charset="0"/>
              </a:rPr>
              <a:t>CURVING/LOOP (RACETRACK) DESIGN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Major Customer Aisle(s) Begins At Entrance, Loops Through The Store (Usually In Shape Of Circle, Square Or Rectangle) And Returns Customer To Front Of Store.</a:t>
            </a:r>
          </a:p>
          <a:p>
            <a:pPr lvl="2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Exposes Shoppers To The Greatest Possible Amount Of Merchandise By Encouraging Browsing And Cross-shopping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fig18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9324975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6600"/>
                </a:solidFill>
                <a:latin typeface="Algerian" pitchFamily="82" charset="0"/>
              </a:rPr>
              <a:t>Free-Flow Layout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600200"/>
            <a:ext cx="8664575" cy="5257800"/>
            <a:chOff x="912" y="576"/>
            <a:chExt cx="4224" cy="3408"/>
          </a:xfrm>
        </p:grpSpPr>
        <p:sp>
          <p:nvSpPr>
            <p:cNvPr id="28676" name="Rectangle 7"/>
            <p:cNvSpPr>
              <a:spLocks noChangeArrowheads="1"/>
            </p:cNvSpPr>
            <p:nvPr/>
          </p:nvSpPr>
          <p:spPr bwMode="auto">
            <a:xfrm>
              <a:off x="912" y="576"/>
              <a:ext cx="4224" cy="34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080" y="711"/>
              <a:ext cx="4031" cy="3108"/>
              <a:chOff x="862" y="711"/>
              <a:chExt cx="4031" cy="3108"/>
            </a:xfrm>
          </p:grpSpPr>
          <p:sp>
            <p:nvSpPr>
              <p:cNvPr id="20486" name="Rectangle 9"/>
              <p:cNvSpPr>
                <a:spLocks noChangeArrowheads="1"/>
              </p:cNvSpPr>
              <p:nvPr/>
            </p:nvSpPr>
            <p:spPr bwMode="auto">
              <a:xfrm>
                <a:off x="873" y="773"/>
                <a:ext cx="3853" cy="301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7" name="Line 10"/>
              <p:cNvSpPr>
                <a:spLocks noChangeShapeType="1"/>
              </p:cNvSpPr>
              <p:nvPr/>
            </p:nvSpPr>
            <p:spPr bwMode="auto">
              <a:xfrm>
                <a:off x="2489" y="3584"/>
                <a:ext cx="6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8" name="Freeform 11"/>
              <p:cNvSpPr>
                <a:spLocks/>
              </p:cNvSpPr>
              <p:nvPr/>
            </p:nvSpPr>
            <p:spPr bwMode="auto">
              <a:xfrm>
                <a:off x="2317" y="3584"/>
                <a:ext cx="968" cy="200"/>
              </a:xfrm>
              <a:custGeom>
                <a:avLst/>
                <a:gdLst>
                  <a:gd name="T0" fmla="*/ 0 w 968"/>
                  <a:gd name="T1" fmla="*/ 199 h 200"/>
                  <a:gd name="T2" fmla="*/ 162 w 968"/>
                  <a:gd name="T3" fmla="*/ 0 h 200"/>
                  <a:gd name="T4" fmla="*/ 804 w 968"/>
                  <a:gd name="T5" fmla="*/ 0 h 200"/>
                  <a:gd name="T6" fmla="*/ 967 w 968"/>
                  <a:gd name="T7" fmla="*/ 199 h 200"/>
                  <a:gd name="T8" fmla="*/ 0 w 968"/>
                  <a:gd name="T9" fmla="*/ 199 h 2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8"/>
                  <a:gd name="T16" fmla="*/ 0 h 200"/>
                  <a:gd name="T17" fmla="*/ 968 w 968"/>
                  <a:gd name="T18" fmla="*/ 200 h 2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8" h="200">
                    <a:moveTo>
                      <a:pt x="0" y="199"/>
                    </a:moveTo>
                    <a:lnTo>
                      <a:pt x="162" y="0"/>
                    </a:lnTo>
                    <a:lnTo>
                      <a:pt x="804" y="0"/>
                    </a:lnTo>
                    <a:lnTo>
                      <a:pt x="967" y="199"/>
                    </a:lnTo>
                    <a:lnTo>
                      <a:pt x="0" y="199"/>
                    </a:lnTo>
                  </a:path>
                </a:pathLst>
              </a:custGeom>
              <a:solidFill>
                <a:schemeClr val="bg1"/>
              </a:solidFill>
              <a:ln w="254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9" name="Line 12"/>
              <p:cNvSpPr>
                <a:spLocks noChangeShapeType="1"/>
              </p:cNvSpPr>
              <p:nvPr/>
            </p:nvSpPr>
            <p:spPr bwMode="auto">
              <a:xfrm flipV="1">
                <a:off x="2382" y="3750"/>
                <a:ext cx="823" cy="64"/>
              </a:xfrm>
              <a:prstGeom prst="line">
                <a:avLst/>
              </a:prstGeom>
              <a:noFill/>
              <a:ln w="508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0" name="Line 13"/>
              <p:cNvSpPr>
                <a:spLocks noChangeShapeType="1"/>
              </p:cNvSpPr>
              <p:nvPr/>
            </p:nvSpPr>
            <p:spPr bwMode="auto">
              <a:xfrm>
                <a:off x="879" y="3616"/>
                <a:ext cx="1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1" name="Line 14"/>
              <p:cNvSpPr>
                <a:spLocks noChangeShapeType="1"/>
              </p:cNvSpPr>
              <p:nvPr/>
            </p:nvSpPr>
            <p:spPr bwMode="auto">
              <a:xfrm>
                <a:off x="3158" y="3610"/>
                <a:ext cx="1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2" name="Line 15"/>
              <p:cNvSpPr>
                <a:spLocks noChangeShapeType="1"/>
              </p:cNvSpPr>
              <p:nvPr/>
            </p:nvSpPr>
            <p:spPr bwMode="auto">
              <a:xfrm flipH="1">
                <a:off x="862" y="1386"/>
                <a:ext cx="38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3" name="Line 16"/>
              <p:cNvSpPr>
                <a:spLocks noChangeShapeType="1"/>
              </p:cNvSpPr>
              <p:nvPr/>
            </p:nvSpPr>
            <p:spPr bwMode="auto">
              <a:xfrm>
                <a:off x="3492" y="778"/>
                <a:ext cx="0" cy="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4" name="Freeform 17"/>
              <p:cNvSpPr>
                <a:spLocks/>
              </p:cNvSpPr>
              <p:nvPr/>
            </p:nvSpPr>
            <p:spPr bwMode="auto">
              <a:xfrm>
                <a:off x="869" y="769"/>
                <a:ext cx="2624" cy="2862"/>
              </a:xfrm>
              <a:custGeom>
                <a:avLst/>
                <a:gdLst>
                  <a:gd name="T0" fmla="*/ 0 w 2624"/>
                  <a:gd name="T1" fmla="*/ 2861 h 2862"/>
                  <a:gd name="T2" fmla="*/ 201 w 2624"/>
                  <a:gd name="T3" fmla="*/ 2861 h 2862"/>
                  <a:gd name="T4" fmla="*/ 201 w 2624"/>
                  <a:gd name="T5" fmla="*/ 800 h 2862"/>
                  <a:gd name="T6" fmla="*/ 766 w 2624"/>
                  <a:gd name="T7" fmla="*/ 800 h 2862"/>
                  <a:gd name="T8" fmla="*/ 766 w 2624"/>
                  <a:gd name="T9" fmla="*/ 616 h 2862"/>
                  <a:gd name="T10" fmla="*/ 2623 w 2624"/>
                  <a:gd name="T11" fmla="*/ 616 h 2862"/>
                  <a:gd name="T12" fmla="*/ 2623 w 2624"/>
                  <a:gd name="T13" fmla="*/ 0 h 2862"/>
                  <a:gd name="T14" fmla="*/ 0 w 2624"/>
                  <a:gd name="T15" fmla="*/ 0 h 2862"/>
                  <a:gd name="T16" fmla="*/ 0 w 2624"/>
                  <a:gd name="T17" fmla="*/ 2861 h 28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624"/>
                  <a:gd name="T28" fmla="*/ 0 h 2862"/>
                  <a:gd name="T29" fmla="*/ 2624 w 2624"/>
                  <a:gd name="T30" fmla="*/ 2862 h 286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624" h="2862">
                    <a:moveTo>
                      <a:pt x="0" y="2861"/>
                    </a:moveTo>
                    <a:lnTo>
                      <a:pt x="201" y="2861"/>
                    </a:lnTo>
                    <a:lnTo>
                      <a:pt x="201" y="800"/>
                    </a:lnTo>
                    <a:lnTo>
                      <a:pt x="766" y="800"/>
                    </a:lnTo>
                    <a:lnTo>
                      <a:pt x="766" y="616"/>
                    </a:lnTo>
                    <a:lnTo>
                      <a:pt x="2623" y="616"/>
                    </a:lnTo>
                    <a:lnTo>
                      <a:pt x="2623" y="0"/>
                    </a:lnTo>
                    <a:lnTo>
                      <a:pt x="0" y="0"/>
                    </a:lnTo>
                    <a:lnTo>
                      <a:pt x="0" y="2861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5" name="Rectangle 18"/>
              <p:cNvSpPr>
                <a:spLocks noChangeArrowheads="1"/>
              </p:cNvSpPr>
              <p:nvPr/>
            </p:nvSpPr>
            <p:spPr bwMode="auto">
              <a:xfrm>
                <a:off x="1245" y="1671"/>
                <a:ext cx="208" cy="66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6" name="AutoShape 19"/>
              <p:cNvSpPr>
                <a:spLocks noChangeArrowheads="1"/>
              </p:cNvSpPr>
              <p:nvPr/>
            </p:nvSpPr>
            <p:spPr bwMode="auto">
              <a:xfrm>
                <a:off x="2419" y="2478"/>
                <a:ext cx="813" cy="426"/>
              </a:xfrm>
              <a:prstGeom prst="roundRect">
                <a:avLst>
                  <a:gd name="adj" fmla="val 12486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7" name="Rectangle 20"/>
              <p:cNvSpPr>
                <a:spLocks noChangeArrowheads="1"/>
              </p:cNvSpPr>
              <p:nvPr/>
            </p:nvSpPr>
            <p:spPr bwMode="auto">
              <a:xfrm>
                <a:off x="4557" y="1390"/>
                <a:ext cx="169" cy="104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8" name="Rectangle 21"/>
              <p:cNvSpPr>
                <a:spLocks noChangeArrowheads="1"/>
              </p:cNvSpPr>
              <p:nvPr/>
            </p:nvSpPr>
            <p:spPr bwMode="auto">
              <a:xfrm>
                <a:off x="4557" y="2607"/>
                <a:ext cx="169" cy="100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9" name="Oval 22"/>
              <p:cNvSpPr>
                <a:spLocks noChangeArrowheads="1"/>
              </p:cNvSpPr>
              <p:nvPr/>
            </p:nvSpPr>
            <p:spPr bwMode="auto">
              <a:xfrm>
                <a:off x="3963" y="1646"/>
                <a:ext cx="275" cy="46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0" name="Oval 23"/>
              <p:cNvSpPr>
                <a:spLocks noChangeArrowheads="1"/>
              </p:cNvSpPr>
              <p:nvPr/>
            </p:nvSpPr>
            <p:spPr bwMode="auto">
              <a:xfrm>
                <a:off x="3949" y="2442"/>
                <a:ext cx="275" cy="463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Oval 24"/>
              <p:cNvSpPr>
                <a:spLocks noChangeArrowheads="1"/>
              </p:cNvSpPr>
              <p:nvPr/>
            </p:nvSpPr>
            <p:spPr bwMode="auto">
              <a:xfrm>
                <a:off x="1232" y="2464"/>
                <a:ext cx="274" cy="463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2" name="Oval 25"/>
              <p:cNvSpPr>
                <a:spLocks noChangeArrowheads="1"/>
              </p:cNvSpPr>
              <p:nvPr/>
            </p:nvSpPr>
            <p:spPr bwMode="auto">
              <a:xfrm>
                <a:off x="1759" y="3201"/>
                <a:ext cx="584" cy="21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3" name="Oval 26"/>
              <p:cNvSpPr>
                <a:spLocks noChangeArrowheads="1"/>
              </p:cNvSpPr>
              <p:nvPr/>
            </p:nvSpPr>
            <p:spPr bwMode="auto">
              <a:xfrm>
                <a:off x="3349" y="3203"/>
                <a:ext cx="584" cy="21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Rectangle 27"/>
              <p:cNvSpPr>
                <a:spLocks noChangeArrowheads="1"/>
              </p:cNvSpPr>
              <p:nvPr/>
            </p:nvSpPr>
            <p:spPr bwMode="auto">
              <a:xfrm>
                <a:off x="2334" y="1675"/>
                <a:ext cx="1005" cy="629"/>
              </a:xfrm>
              <a:prstGeom prst="rect">
                <a:avLst/>
              </a:prstGeom>
              <a:noFill/>
              <a:ln w="1270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Rectangle 28"/>
              <p:cNvSpPr>
                <a:spLocks noChangeArrowheads="1"/>
              </p:cNvSpPr>
              <p:nvPr/>
            </p:nvSpPr>
            <p:spPr bwMode="auto">
              <a:xfrm>
                <a:off x="2714" y="1615"/>
                <a:ext cx="260" cy="1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6" name="Freeform 29"/>
              <p:cNvSpPr>
                <a:spLocks/>
              </p:cNvSpPr>
              <p:nvPr/>
            </p:nvSpPr>
            <p:spPr bwMode="auto">
              <a:xfrm>
                <a:off x="864" y="3627"/>
                <a:ext cx="1576" cy="165"/>
              </a:xfrm>
              <a:custGeom>
                <a:avLst/>
                <a:gdLst>
                  <a:gd name="T0" fmla="*/ 0 w 1576"/>
                  <a:gd name="T1" fmla="*/ 0 h 165"/>
                  <a:gd name="T2" fmla="*/ 0 w 1576"/>
                  <a:gd name="T3" fmla="*/ 164 h 165"/>
                  <a:gd name="T4" fmla="*/ 1430 w 1576"/>
                  <a:gd name="T5" fmla="*/ 164 h 165"/>
                  <a:gd name="T6" fmla="*/ 1575 w 1576"/>
                  <a:gd name="T7" fmla="*/ 0 h 165"/>
                  <a:gd name="T8" fmla="*/ 0 w 1576"/>
                  <a:gd name="T9" fmla="*/ 0 h 1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76"/>
                  <a:gd name="T16" fmla="*/ 0 h 165"/>
                  <a:gd name="T17" fmla="*/ 1576 w 1576"/>
                  <a:gd name="T18" fmla="*/ 165 h 1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76" h="165">
                    <a:moveTo>
                      <a:pt x="0" y="0"/>
                    </a:moveTo>
                    <a:lnTo>
                      <a:pt x="0" y="164"/>
                    </a:lnTo>
                    <a:lnTo>
                      <a:pt x="1430" y="164"/>
                    </a:lnTo>
                    <a:lnTo>
                      <a:pt x="1575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C5A5F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Freeform 30"/>
              <p:cNvSpPr>
                <a:spLocks/>
              </p:cNvSpPr>
              <p:nvPr/>
            </p:nvSpPr>
            <p:spPr bwMode="auto">
              <a:xfrm>
                <a:off x="3154" y="3618"/>
                <a:ext cx="1580" cy="170"/>
              </a:xfrm>
              <a:custGeom>
                <a:avLst/>
                <a:gdLst>
                  <a:gd name="T0" fmla="*/ 1579 w 1580"/>
                  <a:gd name="T1" fmla="*/ 0 h 170"/>
                  <a:gd name="T2" fmla="*/ 1579 w 1580"/>
                  <a:gd name="T3" fmla="*/ 169 h 170"/>
                  <a:gd name="T4" fmla="*/ 145 w 1580"/>
                  <a:gd name="T5" fmla="*/ 169 h 170"/>
                  <a:gd name="T6" fmla="*/ 0 w 1580"/>
                  <a:gd name="T7" fmla="*/ 0 h 170"/>
                  <a:gd name="T8" fmla="*/ 1579 w 1580"/>
                  <a:gd name="T9" fmla="*/ 0 h 1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80"/>
                  <a:gd name="T16" fmla="*/ 0 h 170"/>
                  <a:gd name="T17" fmla="*/ 1580 w 1580"/>
                  <a:gd name="T18" fmla="*/ 170 h 1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80" h="170">
                    <a:moveTo>
                      <a:pt x="1579" y="0"/>
                    </a:moveTo>
                    <a:lnTo>
                      <a:pt x="1579" y="169"/>
                    </a:lnTo>
                    <a:lnTo>
                      <a:pt x="145" y="169"/>
                    </a:lnTo>
                    <a:lnTo>
                      <a:pt x="0" y="0"/>
                    </a:lnTo>
                    <a:lnTo>
                      <a:pt x="1579" y="0"/>
                    </a:lnTo>
                  </a:path>
                </a:pathLst>
              </a:custGeom>
              <a:solidFill>
                <a:srgbClr val="FC5A5F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Line 31"/>
              <p:cNvSpPr>
                <a:spLocks noChangeShapeType="1"/>
              </p:cNvSpPr>
              <p:nvPr/>
            </p:nvSpPr>
            <p:spPr bwMode="auto">
              <a:xfrm>
                <a:off x="4316" y="1077"/>
                <a:ext cx="40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9" name="Line 32"/>
              <p:cNvSpPr>
                <a:spLocks noChangeShapeType="1"/>
              </p:cNvSpPr>
              <p:nvPr/>
            </p:nvSpPr>
            <p:spPr bwMode="auto">
              <a:xfrm flipV="1">
                <a:off x="3923" y="759"/>
                <a:ext cx="0" cy="6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Line 33"/>
              <p:cNvSpPr>
                <a:spLocks noChangeShapeType="1"/>
              </p:cNvSpPr>
              <p:nvPr/>
            </p:nvSpPr>
            <p:spPr bwMode="auto">
              <a:xfrm flipV="1">
                <a:off x="4300" y="767"/>
                <a:ext cx="1" cy="6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1" name="Line 34"/>
              <p:cNvSpPr>
                <a:spLocks noChangeShapeType="1"/>
              </p:cNvSpPr>
              <p:nvPr/>
            </p:nvSpPr>
            <p:spPr bwMode="auto">
              <a:xfrm>
                <a:off x="3503" y="1082"/>
                <a:ext cx="41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2" name="Rectangle 35"/>
              <p:cNvSpPr>
                <a:spLocks noChangeArrowheads="1"/>
              </p:cNvSpPr>
              <p:nvPr/>
            </p:nvSpPr>
            <p:spPr bwMode="auto">
              <a:xfrm>
                <a:off x="1048" y="815"/>
                <a:ext cx="2676" cy="21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/>
                  <a:t>Storage, Receiving, Marketing</a:t>
                </a:r>
              </a:p>
            </p:txBody>
          </p:sp>
          <p:sp>
            <p:nvSpPr>
              <p:cNvPr id="20513" name="Rectangle 36"/>
              <p:cNvSpPr>
                <a:spLocks noChangeArrowheads="1"/>
              </p:cNvSpPr>
              <p:nvPr/>
            </p:nvSpPr>
            <p:spPr bwMode="auto">
              <a:xfrm>
                <a:off x="1014" y="1419"/>
                <a:ext cx="976" cy="19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US" sz="1400"/>
              </a:p>
            </p:txBody>
          </p:sp>
          <p:sp>
            <p:nvSpPr>
              <p:cNvPr id="20514" name="Rectangle 37"/>
              <p:cNvSpPr>
                <a:spLocks noChangeArrowheads="1"/>
              </p:cNvSpPr>
              <p:nvPr/>
            </p:nvSpPr>
            <p:spPr bwMode="auto">
              <a:xfrm>
                <a:off x="3541" y="1368"/>
                <a:ext cx="1352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500"/>
                  <a:t>Dressing Rooms</a:t>
                </a:r>
              </a:p>
            </p:txBody>
          </p:sp>
          <p:sp>
            <p:nvSpPr>
              <p:cNvPr id="20515" name="Rectangle 38"/>
              <p:cNvSpPr>
                <a:spLocks noChangeArrowheads="1"/>
              </p:cNvSpPr>
              <p:nvPr/>
            </p:nvSpPr>
            <p:spPr bwMode="auto">
              <a:xfrm>
                <a:off x="2346" y="2112"/>
                <a:ext cx="1138" cy="1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Checkout counter</a:t>
                </a:r>
              </a:p>
            </p:txBody>
          </p:sp>
          <p:sp>
            <p:nvSpPr>
              <p:cNvPr id="20516" name="Rectangle 39"/>
              <p:cNvSpPr>
                <a:spLocks noChangeArrowheads="1"/>
              </p:cNvSpPr>
              <p:nvPr/>
            </p:nvSpPr>
            <p:spPr bwMode="auto">
              <a:xfrm>
                <a:off x="2370" y="2544"/>
                <a:ext cx="910" cy="33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/>
                  <a:t>Clearance Items</a:t>
                </a:r>
              </a:p>
            </p:txBody>
          </p:sp>
          <p:sp>
            <p:nvSpPr>
              <p:cNvPr id="20517" name="Rectangle 40"/>
              <p:cNvSpPr>
                <a:spLocks noChangeArrowheads="1"/>
              </p:cNvSpPr>
              <p:nvPr/>
            </p:nvSpPr>
            <p:spPr bwMode="auto">
              <a:xfrm>
                <a:off x="1614" y="3216"/>
                <a:ext cx="910" cy="1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/>
                  <a:t>Fixture</a:t>
                </a:r>
              </a:p>
            </p:txBody>
          </p:sp>
          <p:sp>
            <p:nvSpPr>
              <p:cNvPr id="20518" name="Rectangle 41"/>
              <p:cNvSpPr>
                <a:spLocks noChangeArrowheads="1"/>
              </p:cNvSpPr>
              <p:nvPr/>
            </p:nvSpPr>
            <p:spPr bwMode="auto">
              <a:xfrm>
                <a:off x="3198" y="3216"/>
                <a:ext cx="911" cy="1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/>
                  <a:t>Fixture</a:t>
                </a:r>
              </a:p>
            </p:txBody>
          </p:sp>
          <p:sp>
            <p:nvSpPr>
              <p:cNvPr id="20519" name="Rectangle 42"/>
              <p:cNvSpPr>
                <a:spLocks noChangeArrowheads="1"/>
              </p:cNvSpPr>
              <p:nvPr/>
            </p:nvSpPr>
            <p:spPr bwMode="auto">
              <a:xfrm rot="-5400000">
                <a:off x="-423" y="2016"/>
                <a:ext cx="2806" cy="19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Jeans       Casual Wear       Stockings</a:t>
                </a:r>
              </a:p>
            </p:txBody>
          </p:sp>
          <p:sp>
            <p:nvSpPr>
              <p:cNvPr id="20520" name="Rectangle 43"/>
              <p:cNvSpPr>
                <a:spLocks noChangeArrowheads="1"/>
              </p:cNvSpPr>
              <p:nvPr/>
            </p:nvSpPr>
            <p:spPr bwMode="auto">
              <a:xfrm rot="-5400000">
                <a:off x="972" y="1873"/>
                <a:ext cx="778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Accessories</a:t>
                </a:r>
              </a:p>
            </p:txBody>
          </p:sp>
          <p:sp>
            <p:nvSpPr>
              <p:cNvPr id="20521" name="Rectangle 44"/>
              <p:cNvSpPr>
                <a:spLocks noChangeArrowheads="1"/>
              </p:cNvSpPr>
              <p:nvPr/>
            </p:nvSpPr>
            <p:spPr bwMode="auto">
              <a:xfrm rot="-5400000">
                <a:off x="996" y="2412"/>
                <a:ext cx="778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Pants</a:t>
                </a:r>
              </a:p>
            </p:txBody>
          </p:sp>
          <p:sp>
            <p:nvSpPr>
              <p:cNvPr id="20522" name="Rectangle 45"/>
              <p:cNvSpPr>
                <a:spLocks noChangeArrowheads="1"/>
              </p:cNvSpPr>
              <p:nvPr/>
            </p:nvSpPr>
            <p:spPr bwMode="auto">
              <a:xfrm rot="-5400000">
                <a:off x="3889" y="2532"/>
                <a:ext cx="442" cy="19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Tops</a:t>
                </a:r>
              </a:p>
            </p:txBody>
          </p:sp>
          <p:sp>
            <p:nvSpPr>
              <p:cNvPr id="20523" name="Rectangle 46"/>
              <p:cNvSpPr>
                <a:spLocks noChangeArrowheads="1"/>
              </p:cNvSpPr>
              <p:nvPr/>
            </p:nvSpPr>
            <p:spPr bwMode="auto">
              <a:xfrm rot="-5400000">
                <a:off x="3889" y="1727"/>
                <a:ext cx="442" cy="19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Tops</a:t>
                </a:r>
              </a:p>
            </p:txBody>
          </p:sp>
          <p:sp>
            <p:nvSpPr>
              <p:cNvPr id="20524" name="Rectangle 47"/>
              <p:cNvSpPr>
                <a:spLocks noChangeArrowheads="1"/>
              </p:cNvSpPr>
              <p:nvPr/>
            </p:nvSpPr>
            <p:spPr bwMode="auto">
              <a:xfrm rot="-5400000">
                <a:off x="3234" y="2155"/>
                <a:ext cx="2806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Skirts and Dresses        Hats and Handbags</a:t>
                </a:r>
              </a:p>
            </p:txBody>
          </p:sp>
          <p:sp>
            <p:nvSpPr>
              <p:cNvPr id="20525" name="Rectangle 48"/>
              <p:cNvSpPr>
                <a:spLocks noChangeArrowheads="1"/>
              </p:cNvSpPr>
              <p:nvPr/>
            </p:nvSpPr>
            <p:spPr bwMode="auto">
              <a:xfrm>
                <a:off x="1002" y="3624"/>
                <a:ext cx="1372" cy="19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Open Display Window</a:t>
                </a:r>
              </a:p>
            </p:txBody>
          </p:sp>
          <p:sp>
            <p:nvSpPr>
              <p:cNvPr id="20526" name="Rectangle 49"/>
              <p:cNvSpPr>
                <a:spLocks noChangeArrowheads="1"/>
              </p:cNvSpPr>
              <p:nvPr/>
            </p:nvSpPr>
            <p:spPr bwMode="auto">
              <a:xfrm>
                <a:off x="3378" y="3624"/>
                <a:ext cx="1372" cy="19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/>
                  <a:t>Open Display Window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2684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Agency FB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Agency FB" pitchFamily="34" charset="0"/>
              </a:rPr>
            </a:br>
            <a:endParaRPr lang="ru-RU" sz="4000" b="1" dirty="0" smtClean="0">
              <a:solidFill>
                <a:srgbClr val="FF0000"/>
              </a:solidFill>
            </a:endParaRPr>
          </a:p>
        </p:txBody>
      </p:sp>
      <p:sp>
        <p:nvSpPr>
          <p:cNvPr id="21507" name="Rectangle 6"/>
          <p:cNvSpPr>
            <a:spLocks noGrp="1" noChangeArrowheads="1"/>
          </p:cNvSpPr>
          <p:nvPr>
            <p:ph idx="1"/>
          </p:nvPr>
        </p:nvSpPr>
        <p:spPr>
          <a:xfrm>
            <a:off x="755650" y="1295400"/>
            <a:ext cx="7702550" cy="45100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smtClean="0"/>
          </a:p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  <a:latin typeface="Agency FB" pitchFamily="34" charset="0"/>
              </a:rPr>
              <a:t> </a:t>
            </a:r>
            <a:endParaRPr lang="en-IN" sz="3600" b="1" smtClean="0">
              <a:solidFill>
                <a:srgbClr val="FF0000"/>
              </a:solidFill>
              <a:latin typeface="Agency FB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ru-RU" sz="3600" b="1" smtClean="0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468313" y="1214421"/>
            <a:ext cx="8032777" cy="50937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600" b="1" dirty="0" smtClean="0"/>
          </a:p>
          <a:p>
            <a:pPr>
              <a:spcBef>
                <a:spcPct val="50000"/>
              </a:spcBef>
              <a:buFontTx/>
              <a:buChar char="•"/>
            </a:pPr>
            <a:endParaRPr lang="en-US" sz="1600" b="1" dirty="0" smtClean="0">
              <a:latin typeface="Algerian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sz="1600" b="1" dirty="0" smtClean="0">
              <a:latin typeface="Algerian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>
                <a:latin typeface="Algerian" pitchFamily="82" charset="0"/>
              </a:rPr>
              <a:t>Fixtures And Merchandise Grouped Into Free-flowing Patterns On The Sales Floor – No Defined Traffic Pattern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 dirty="0" smtClean="0">
                <a:latin typeface="Algerian" pitchFamily="82" charset="0"/>
              </a:rPr>
              <a:t>Must Provide Enough Room Between Fixtures</a:t>
            </a:r>
            <a:endParaRPr lang="en-US" b="1" dirty="0" smtClean="0">
              <a:latin typeface="Algerian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>
                <a:latin typeface="Algerian" pitchFamily="82" charset="0"/>
              </a:rPr>
              <a:t> Works Best In Small Stores (Under 5,000 Square Feet) In Which Customers Wish To Browse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 dirty="0" smtClean="0">
                <a:latin typeface="Algerian" pitchFamily="82" charset="0"/>
              </a:rPr>
              <a:t>Encourages Browsing</a:t>
            </a:r>
            <a:endParaRPr lang="en-US" b="1" dirty="0" smtClean="0">
              <a:latin typeface="Algerian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>
                <a:latin typeface="Algerian" pitchFamily="82" charset="0"/>
              </a:rPr>
              <a:t> Works Best When Merchandise Is Of The Same Type, Such As Fashion Apparel</a:t>
            </a:r>
          </a:p>
          <a:p>
            <a:pPr>
              <a:spcBef>
                <a:spcPct val="50000"/>
              </a:spcBef>
            </a:pPr>
            <a:endParaRPr lang="en-US" b="1" dirty="0" smtClean="0">
              <a:latin typeface="Algerian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>
                <a:latin typeface="Algerian" pitchFamily="82" charset="0"/>
              </a:rPr>
              <a:t> If There Is A Great Variety Of Merchandise, Fails To Provide Cues As To Where One Department Stops And Another Starts</a:t>
            </a:r>
            <a:endParaRPr lang="en-US" b="1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smtClean="0"/>
              <a:t>Spine Layout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2"/>
          <a:srcRect t="2942" b="2942"/>
          <a:stretch>
            <a:fillRect/>
          </a:stretch>
        </p:blipFill>
        <p:spPr bwMode="auto">
          <a:xfrm>
            <a:off x="500063" y="1295400"/>
            <a:ext cx="4262437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219700" y="333375"/>
            <a:ext cx="3690938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/>
              <a:t> </a:t>
            </a:r>
            <a:r>
              <a:rPr lang="en-US" sz="2000" b="1">
                <a:solidFill>
                  <a:srgbClr val="B92D14"/>
                </a:solidFill>
                <a:latin typeface="Algerian" pitchFamily="82" charset="0"/>
              </a:rPr>
              <a:t>Variation of grid, loop and free-form layouts</a:t>
            </a:r>
            <a:br>
              <a:rPr lang="en-US" sz="2000" b="1">
                <a:solidFill>
                  <a:srgbClr val="B92D14"/>
                </a:solidFill>
                <a:latin typeface="Algerian" pitchFamily="82" charset="0"/>
              </a:rPr>
            </a:br>
            <a:endParaRPr lang="en-US" sz="2000" b="1">
              <a:solidFill>
                <a:srgbClr val="B92D14"/>
              </a:solidFill>
              <a:latin typeface="Algerian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B92D14"/>
                </a:solidFill>
                <a:latin typeface="Algerian" pitchFamily="82" charset="0"/>
              </a:rPr>
              <a:t> BASED ON SINGLE MAIN AISLE RUNNING FROM THE FRONT TO THE BACK OF THE STORE (TRANSPORTING CUSTOMERS IN BOTH DIRECTIONS)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B92D14"/>
              </a:solidFill>
              <a:latin typeface="Algerian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B92D14"/>
                </a:solidFill>
                <a:latin typeface="Algerian" pitchFamily="82" charset="0"/>
              </a:rPr>
              <a:t> Heavily used by medium-sized specialty stores ranging from 2,000 – 10,000 square feet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1328738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5400" b="1" smtClean="0">
                <a:solidFill>
                  <a:srgbClr val="0070C0"/>
                </a:solidFill>
                <a:latin typeface="Algerian" pitchFamily="82" charset="0"/>
              </a:rPr>
              <a:t>Ways to Display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85800" y="1484313"/>
            <a:ext cx="77724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Window Displays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Interior Window Displays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Wall Displays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Focal Point displays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532</Words>
  <Application>Microsoft Office PowerPoint</Application>
  <PresentationFormat>On-screen Show (4:3)</PresentationFormat>
  <Paragraphs>111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S.SUGANTHI M.Sc., M.Phil. ASSISTANT PROFESSOR DEPARTMENT OF FASHION TECHNOLOGY    BON SCOURS COLLEGE FOR  WOMEN THANJAVU </vt:lpstr>
      <vt:lpstr>Slide 2</vt:lpstr>
      <vt:lpstr>GRID LAYOUT</vt:lpstr>
      <vt:lpstr>CURVING/LOOP (RACETRACK) DESIGN</vt:lpstr>
      <vt:lpstr>Slide 5</vt:lpstr>
      <vt:lpstr>Free-Flow Layout</vt:lpstr>
      <vt:lpstr> </vt:lpstr>
      <vt:lpstr>Spine Layout</vt:lpstr>
      <vt:lpstr>Ways to Display</vt:lpstr>
      <vt:lpstr>Window Display Types</vt:lpstr>
      <vt:lpstr>Types of merchandise presentation techniques</vt:lpstr>
      <vt:lpstr>Store Front Design</vt:lpstr>
      <vt:lpstr>Atmospherics</vt:lpstr>
      <vt:lpstr>Visual Communications</vt:lpstr>
      <vt:lpstr>                   Lighting</vt:lpstr>
      <vt:lpstr>Color</vt:lpstr>
      <vt:lpstr>             Sound &amp; Scent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BSC</dc:creator>
  <cp:lastModifiedBy>BSC</cp:lastModifiedBy>
  <cp:revision>6</cp:revision>
  <dcterms:created xsi:type="dcterms:W3CDTF">2020-04-11T07:28:07Z</dcterms:created>
  <dcterms:modified xsi:type="dcterms:W3CDTF">2020-04-11T17:07:16Z</dcterms:modified>
</cp:coreProperties>
</file>