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1A0C3-A9EE-499A-8146-3C2882C7AD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324346-D7BA-45CD-8DE3-505AA8AB3F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5CD9DA-E32A-4310-AD41-499EE38C5CD2}"/>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47F2114A-756E-4CEE-B81B-DD900CD66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7E77D7-270D-4A0A-824E-1F9D9C06C963}"/>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900324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BC625-D4ED-45E6-B576-D6928E7135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2BB139-656F-4ACD-8059-575D8DF131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C07786-BE91-4758-B290-44C0C8D22EB2}"/>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88F0D28A-159E-4E68-B36E-8E46EA438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87001-98C7-4236-89EA-582033785548}"/>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22204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2F13F5-4E0C-4909-9882-FB9BFFEC04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E97D1-D418-4A02-ADF4-7C41BACF8F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E74C9-EB8B-4A79-B4F8-0FBE2E9499F1}"/>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D0164DCC-94E5-4906-B346-09F11DEE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DF64D5-5588-41AC-B337-C681900AC68A}"/>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15910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782A-D34D-451B-BC96-9FB8810959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B0CFE2-413C-4986-995E-9E31566A54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00D92-C23B-4205-9B6B-306E518B9ACB}"/>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19C319DB-00D1-47E8-AA6B-E084C97A5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871DC6-DFCB-4424-8B02-7ADCA34DD62C}"/>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82930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4A31-2CAE-4F9B-BAEC-ED375CE3AB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5FD28F-D274-4A58-8310-005D899C82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3C147-BD6F-4819-B1C2-0617A358DF6A}"/>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CDD9B2DA-016C-4251-87DA-4409A41C3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A5FC6-8789-49DA-AC54-C9F8746404F4}"/>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139071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B2669-95E0-4FDC-A448-4EB1963734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DA11E5-FFCB-4D40-8B54-3326732EC9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35E160-86DC-403E-814B-78C324AE32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8A86B9-4FBA-47A8-915B-059166B36EB6}"/>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6" name="Footer Placeholder 5">
            <a:extLst>
              <a:ext uri="{FF2B5EF4-FFF2-40B4-BE49-F238E27FC236}">
                <a16:creationId xmlns:a16="http://schemas.microsoft.com/office/drawing/2014/main" id="{4805E3D4-AAAC-4050-A1E0-FEA690B384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CC2B91-4CEC-4D47-9C5D-73CF47C20A03}"/>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239144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B08B-6F13-4C42-A00E-7DA7DE2F63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05EF1A-E698-4DBD-9B7D-36BA382192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12195C-6D3B-4F2C-9389-6D77CD0EC4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64BDAC-A831-48C0-9127-7101B7F2C4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8896B7-57D0-453B-9139-42DF6BAA73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573A02-61E4-4C4A-ACFF-65B122EB48E3}"/>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8" name="Footer Placeholder 7">
            <a:extLst>
              <a:ext uri="{FF2B5EF4-FFF2-40B4-BE49-F238E27FC236}">
                <a16:creationId xmlns:a16="http://schemas.microsoft.com/office/drawing/2014/main" id="{ADC10417-100E-4236-AB6C-A165415B0B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0E89E3-893A-4707-9260-923B968324B4}"/>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17276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3204-5464-4BD5-943F-AFF4B65F1C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F24509-167C-4FD8-95E3-CB1A468DF6CD}"/>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4" name="Footer Placeholder 3">
            <a:extLst>
              <a:ext uri="{FF2B5EF4-FFF2-40B4-BE49-F238E27FC236}">
                <a16:creationId xmlns:a16="http://schemas.microsoft.com/office/drawing/2014/main" id="{9BAB5F90-4F4B-4ABA-9006-03982B0400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C2605C-27AC-440E-A0A7-EBEB7002E210}"/>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121305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86F53E-7611-4A56-88FF-37208104B1A3}"/>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3" name="Footer Placeholder 2">
            <a:extLst>
              <a:ext uri="{FF2B5EF4-FFF2-40B4-BE49-F238E27FC236}">
                <a16:creationId xmlns:a16="http://schemas.microsoft.com/office/drawing/2014/main" id="{0FD2C654-82BA-47DE-86AF-29833D9C37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1CB989-B212-49B9-AF12-22AD29FB3336}"/>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185124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773F6-BF57-40FC-ADEB-9507CD191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004794-60C1-4355-A941-FF34607672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D246FE-D954-4D23-943D-ABA372F385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C35FB-11A5-4710-8F92-7484663E1FB0}"/>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6" name="Footer Placeholder 5">
            <a:extLst>
              <a:ext uri="{FF2B5EF4-FFF2-40B4-BE49-F238E27FC236}">
                <a16:creationId xmlns:a16="http://schemas.microsoft.com/office/drawing/2014/main" id="{4B221889-4A6A-4834-B197-A5BE7547AC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E1E2F-40D2-4605-B210-5956B32826B7}"/>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15544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665BC-557F-43FF-A9CE-039793B8B8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28A174-9ACA-4411-930F-3FD77ACF59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F13205-808B-4D77-BD0A-614B7AB7F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39D8C-2995-415E-98D2-B0214F936631}"/>
              </a:ext>
            </a:extLst>
          </p:cNvPr>
          <p:cNvSpPr>
            <a:spLocks noGrp="1"/>
          </p:cNvSpPr>
          <p:nvPr>
            <p:ph type="dt" sz="half" idx="10"/>
          </p:nvPr>
        </p:nvSpPr>
        <p:spPr/>
        <p:txBody>
          <a:bodyPr/>
          <a:lstStyle/>
          <a:p>
            <a:fld id="{A7106637-4FE2-46C4-92BF-668E9BDC1540}" type="datetimeFigureOut">
              <a:rPr lang="en-US" smtClean="0"/>
              <a:t>5/21/2020</a:t>
            </a:fld>
            <a:endParaRPr lang="en-US"/>
          </a:p>
        </p:txBody>
      </p:sp>
      <p:sp>
        <p:nvSpPr>
          <p:cNvPr id="6" name="Footer Placeholder 5">
            <a:extLst>
              <a:ext uri="{FF2B5EF4-FFF2-40B4-BE49-F238E27FC236}">
                <a16:creationId xmlns:a16="http://schemas.microsoft.com/office/drawing/2014/main" id="{4FE35A8D-F153-4348-8B3E-615AFDA0F7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89E804-AD7B-4438-81F8-0C1530BEE52E}"/>
              </a:ext>
            </a:extLst>
          </p:cNvPr>
          <p:cNvSpPr>
            <a:spLocks noGrp="1"/>
          </p:cNvSpPr>
          <p:nvPr>
            <p:ph type="sldNum" sz="quarter" idx="12"/>
          </p:nvPr>
        </p:nvSpPr>
        <p:spPr/>
        <p:txBody>
          <a:bodyPr/>
          <a:lstStyle/>
          <a:p>
            <a:fld id="{386A8C5A-E921-4711-962C-47E133F84D36}" type="slidenum">
              <a:rPr lang="en-US" smtClean="0"/>
              <a:t>‹#›</a:t>
            </a:fld>
            <a:endParaRPr lang="en-US"/>
          </a:p>
        </p:txBody>
      </p:sp>
    </p:spTree>
    <p:extLst>
      <p:ext uri="{BB962C8B-B14F-4D97-AF65-F5344CB8AC3E}">
        <p14:creationId xmlns:p14="http://schemas.microsoft.com/office/powerpoint/2010/main" val="3249404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917753-ED74-4A0D-B587-DF5A5E9350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636962-8C9E-4196-A770-AAF87B189A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8340E-DEFF-4AF3-8341-B528EAA7DA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06637-4FE2-46C4-92BF-668E9BDC1540}" type="datetimeFigureOut">
              <a:rPr lang="en-US" smtClean="0"/>
              <a:t>5/21/2020</a:t>
            </a:fld>
            <a:endParaRPr lang="en-US"/>
          </a:p>
        </p:txBody>
      </p:sp>
      <p:sp>
        <p:nvSpPr>
          <p:cNvPr id="5" name="Footer Placeholder 4">
            <a:extLst>
              <a:ext uri="{FF2B5EF4-FFF2-40B4-BE49-F238E27FC236}">
                <a16:creationId xmlns:a16="http://schemas.microsoft.com/office/drawing/2014/main" id="{9982578B-7784-42BE-8944-16706A3FA4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922B3A-5A4D-4493-B136-2D7AEBACC5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8C5A-E921-4711-962C-47E133F84D36}" type="slidenum">
              <a:rPr lang="en-US" smtClean="0"/>
              <a:t>‹#›</a:t>
            </a:fld>
            <a:endParaRPr lang="en-US"/>
          </a:p>
        </p:txBody>
      </p:sp>
    </p:spTree>
    <p:extLst>
      <p:ext uri="{BB962C8B-B14F-4D97-AF65-F5344CB8AC3E}">
        <p14:creationId xmlns:p14="http://schemas.microsoft.com/office/powerpoint/2010/main" val="1575092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BEE14-F9B4-4AE7-B532-5A2C386E776E}"/>
              </a:ext>
            </a:extLst>
          </p:cNvPr>
          <p:cNvSpPr>
            <a:spLocks noGrp="1"/>
          </p:cNvSpPr>
          <p:nvPr>
            <p:ph type="ctrTitle"/>
          </p:nvPr>
        </p:nvSpPr>
        <p:spPr>
          <a:xfrm>
            <a:off x="1524000" y="2222695"/>
            <a:ext cx="9144000" cy="1287268"/>
          </a:xfrm>
        </p:spPr>
        <p:style>
          <a:lnRef idx="1">
            <a:schemeClr val="accent2"/>
          </a:lnRef>
          <a:fillRef idx="3">
            <a:schemeClr val="accent2"/>
          </a:fillRef>
          <a:effectRef idx="2">
            <a:schemeClr val="accent2"/>
          </a:effectRef>
          <a:fontRef idx="minor">
            <a:schemeClr val="lt1"/>
          </a:fontRef>
        </p:style>
        <p:txBody>
          <a:bodyPr>
            <a:normAutofit/>
          </a:bodyPr>
          <a:lstStyle/>
          <a:p>
            <a:r>
              <a:rPr lang="en-IN" sz="8000" dirty="0"/>
              <a:t>BIOFERTILIZER</a:t>
            </a:r>
            <a:endParaRPr lang="en-US" sz="8000" dirty="0"/>
          </a:p>
        </p:txBody>
      </p:sp>
    </p:spTree>
    <p:extLst>
      <p:ext uri="{BB962C8B-B14F-4D97-AF65-F5344CB8AC3E}">
        <p14:creationId xmlns:p14="http://schemas.microsoft.com/office/powerpoint/2010/main" val="67623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7" descr="6.Phosphate mobilizing or phosphorus solubilizing Biofertilizers / microorganisms&#10;(bacteria, fungi, mycorrhiza etc.) conve...">
            <a:extLst>
              <a:ext uri="{FF2B5EF4-FFF2-40B4-BE49-F238E27FC236}">
                <a16:creationId xmlns:a16="http://schemas.microsoft.com/office/drawing/2014/main" id="{622FCCA6-4EE5-431A-9F4B-F0E53FF969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4772"/>
          <a:stretch>
            <a:fillRect/>
          </a:stretch>
        </p:blipFill>
        <p:spPr bwMode="auto">
          <a:xfrm>
            <a:off x="0" y="46337"/>
            <a:ext cx="12192000" cy="68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6130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0" descr="10.They are cheaper, pollution free and renewable energy sources.&#10;11.They improve physical properties of soil, soil tilth ...">
            <a:extLst>
              <a:ext uri="{FF2B5EF4-FFF2-40B4-BE49-F238E27FC236}">
                <a16:creationId xmlns:a16="http://schemas.microsoft.com/office/drawing/2014/main" id="{5CD463C3-973B-4E17-9497-2081AC7EBC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9743" b="35789"/>
          <a:stretch>
            <a:fillRect/>
          </a:stretch>
        </p:blipFill>
        <p:spPr bwMode="auto">
          <a:xfrm>
            <a:off x="0" y="39277"/>
            <a:ext cx="12192000" cy="3389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43" descr="15.BGA plays a vital role in the nitrogen economy of rice fields in tropical regions.&#10;Azotobacter inoculants when applied ...">
            <a:extLst>
              <a:ext uri="{FF2B5EF4-FFF2-40B4-BE49-F238E27FC236}">
                <a16:creationId xmlns:a16="http://schemas.microsoft.com/office/drawing/2014/main" id="{BB927E2B-D092-4727-A29F-63ADAFBD83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8362" b="48230"/>
          <a:stretch>
            <a:fillRect/>
          </a:stretch>
        </p:blipFill>
        <p:spPr bwMode="auto">
          <a:xfrm>
            <a:off x="0" y="3429001"/>
            <a:ext cx="12191999" cy="3389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1249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D90A8F-0C6F-4960-BF21-1BCCDC24066B}"/>
              </a:ext>
            </a:extLst>
          </p:cNvPr>
          <p:cNvSpPr txBox="1"/>
          <p:nvPr/>
        </p:nvSpPr>
        <p:spPr>
          <a:xfrm>
            <a:off x="98474" y="2151727"/>
            <a:ext cx="12093526"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IN" sz="8000" dirty="0">
                <a:latin typeface="Algerian" panose="04020705040A02060702" pitchFamily="82" charset="0"/>
              </a:rPr>
              <a:t>THANK YOU </a:t>
            </a:r>
            <a:endParaRPr lang="en-US" sz="8000" dirty="0">
              <a:latin typeface="Algerian" panose="04020705040A02060702" pitchFamily="82" charset="0"/>
            </a:endParaRPr>
          </a:p>
        </p:txBody>
      </p:sp>
    </p:spTree>
    <p:extLst>
      <p:ext uri="{BB962C8B-B14F-4D97-AF65-F5344CB8AC3E}">
        <p14:creationId xmlns:p14="http://schemas.microsoft.com/office/powerpoint/2010/main" val="250302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EE55DA-89A0-4051-9A3B-E95020E4C256}"/>
              </a:ext>
            </a:extLst>
          </p:cNvPr>
          <p:cNvSpPr>
            <a:spLocks noGrp="1"/>
          </p:cNvSpPr>
          <p:nvPr>
            <p:ph idx="1"/>
          </p:nvPr>
        </p:nvSpPr>
        <p:spPr>
          <a:xfrm>
            <a:off x="838200" y="1825625"/>
            <a:ext cx="10880188" cy="4898732"/>
          </a:xfrm>
        </p:spPr>
        <p:txBody>
          <a:bodyPr>
            <a:normAutofit fontScale="92500" lnSpcReduction="10000"/>
          </a:bodyPr>
          <a:lstStyle/>
          <a:p>
            <a:pPr>
              <a:lnSpc>
                <a:spcPct val="150000"/>
              </a:lnSpc>
            </a:pPr>
            <a:r>
              <a:rPr lang="en-US" dirty="0">
                <a:solidFill>
                  <a:srgbClr val="002060"/>
                </a:solidFill>
              </a:rPr>
              <a:t>A </a:t>
            </a:r>
            <a:r>
              <a:rPr lang="en-US" b="1" dirty="0">
                <a:solidFill>
                  <a:srgbClr val="002060"/>
                </a:solidFill>
              </a:rPr>
              <a:t>biofertilizer</a:t>
            </a:r>
            <a:r>
              <a:rPr lang="en-US" dirty="0">
                <a:solidFill>
                  <a:srgbClr val="002060"/>
                </a:solidFill>
              </a:rPr>
              <a:t> (also </a:t>
            </a:r>
            <a:r>
              <a:rPr lang="en-US" b="1" dirty="0">
                <a:solidFill>
                  <a:srgbClr val="002060"/>
                </a:solidFill>
              </a:rPr>
              <a:t>bio-fertilizer</a:t>
            </a:r>
            <a:r>
              <a:rPr lang="en-US" dirty="0">
                <a:solidFill>
                  <a:srgbClr val="002060"/>
                </a:solidFill>
              </a:rPr>
              <a:t>) is a substance which contains living micro-organisms which, when applied to seeds, plant surfaces, or soil, colonize the rhizosphere or the interior of the plant and promotes growth by increasing the supply or availability of primary nutrients to the host plant.</a:t>
            </a:r>
          </a:p>
          <a:p>
            <a:pPr>
              <a:lnSpc>
                <a:spcPct val="150000"/>
              </a:lnSpc>
            </a:pPr>
            <a:r>
              <a:rPr lang="en-US" dirty="0">
                <a:solidFill>
                  <a:srgbClr val="002060"/>
                </a:solidFill>
              </a:rPr>
              <a:t> It comprises living organisms which include mycorrhizal fungi, blue-green algae, and bacteria. Mycorrhizal fungi preferentially withdraw minerals from organic matter for the plant whereas cyanobacteria are characterized by the property of nitrogen fixation.</a:t>
            </a:r>
          </a:p>
        </p:txBody>
      </p:sp>
      <p:sp>
        <p:nvSpPr>
          <p:cNvPr id="5" name="Title 4">
            <a:extLst>
              <a:ext uri="{FF2B5EF4-FFF2-40B4-BE49-F238E27FC236}">
                <a16:creationId xmlns:a16="http://schemas.microsoft.com/office/drawing/2014/main" id="{F4D5E5BF-AE1D-4545-A18F-49184164BB2A}"/>
              </a:ext>
            </a:extLst>
          </p:cNvPr>
          <p:cNvSpPr>
            <a:spLocks noGrp="1"/>
          </p:cNvSpPr>
          <p:nvPr>
            <p:ph type="title"/>
          </p:nvPr>
        </p:nvSpPr>
        <p:spPr>
          <a:xfrm>
            <a:off x="2630659" y="294787"/>
            <a:ext cx="6949440" cy="1325563"/>
          </a:xfrm>
        </p:spPr>
        <p:style>
          <a:lnRef idx="1">
            <a:schemeClr val="accent2"/>
          </a:lnRef>
          <a:fillRef idx="2">
            <a:schemeClr val="accent2"/>
          </a:fillRef>
          <a:effectRef idx="1">
            <a:schemeClr val="accent2"/>
          </a:effectRef>
          <a:fontRef idx="minor">
            <a:schemeClr val="dk1"/>
          </a:fontRef>
        </p:style>
        <p:txBody>
          <a:bodyPr/>
          <a:lstStyle/>
          <a:p>
            <a:r>
              <a:rPr lang="en-IN" dirty="0">
                <a:solidFill>
                  <a:srgbClr val="002060"/>
                </a:solidFill>
                <a:latin typeface="Algerian" panose="04020705040A02060702" pitchFamily="82" charset="0"/>
              </a:rPr>
              <a:t>          INTRODUCTION </a:t>
            </a:r>
            <a:endParaRPr lang="en-US" dirty="0">
              <a:solidFill>
                <a:srgbClr val="002060"/>
              </a:solidFill>
              <a:latin typeface="Algerian" panose="04020705040A02060702" pitchFamily="82" charset="0"/>
            </a:endParaRPr>
          </a:p>
        </p:txBody>
      </p:sp>
    </p:spTree>
    <p:extLst>
      <p:ext uri="{BB962C8B-B14F-4D97-AF65-F5344CB8AC3E}">
        <p14:creationId xmlns:p14="http://schemas.microsoft.com/office/powerpoint/2010/main" val="408346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CEC-511C-4AC4-9A03-10A1C66817AA}"/>
              </a:ext>
            </a:extLst>
          </p:cNvPr>
          <p:cNvSpPr>
            <a:spLocks noGrp="1"/>
          </p:cNvSpPr>
          <p:nvPr>
            <p:ph type="title"/>
          </p:nvPr>
        </p:nvSpPr>
        <p:spPr>
          <a:xfrm>
            <a:off x="2025748" y="358726"/>
            <a:ext cx="7371471" cy="1325563"/>
          </a:xfrm>
        </p:spPr>
        <p:style>
          <a:lnRef idx="1">
            <a:schemeClr val="accent4"/>
          </a:lnRef>
          <a:fillRef idx="2">
            <a:schemeClr val="accent4"/>
          </a:fillRef>
          <a:effectRef idx="1">
            <a:schemeClr val="accent4"/>
          </a:effectRef>
          <a:fontRef idx="minor">
            <a:schemeClr val="dk1"/>
          </a:fontRef>
        </p:style>
        <p:txBody>
          <a:bodyPr/>
          <a:lstStyle/>
          <a:p>
            <a:r>
              <a:rPr lang="en-IN" dirty="0">
                <a:solidFill>
                  <a:srgbClr val="002060"/>
                </a:solidFill>
                <a:latin typeface="Algerian" panose="04020705040A02060702" pitchFamily="82" charset="0"/>
              </a:rPr>
              <a:t> TYPES OF BIOFERTILIZERS</a:t>
            </a:r>
            <a:endParaRPr lang="en-US" dirty="0">
              <a:solidFill>
                <a:srgbClr val="002060"/>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EAC6302C-5919-47E6-940A-E8F7AE419B82}"/>
              </a:ext>
            </a:extLst>
          </p:cNvPr>
          <p:cNvSpPr>
            <a:spLocks noGrp="1"/>
          </p:cNvSpPr>
          <p:nvPr>
            <p:ph idx="1"/>
          </p:nvPr>
        </p:nvSpPr>
        <p:spPr>
          <a:xfrm>
            <a:off x="838200" y="1223889"/>
            <a:ext cx="10515600" cy="4953074"/>
          </a:xfrm>
        </p:spPr>
        <p:txBody>
          <a:bodyPr/>
          <a:lstStyle/>
          <a:p>
            <a:endParaRPr lang="en-IN" dirty="0"/>
          </a:p>
          <a:p>
            <a:pPr marL="0" indent="0">
              <a:buNone/>
            </a:pPr>
            <a:endParaRPr lang="en-IN" dirty="0"/>
          </a:p>
          <a:p>
            <a:pPr>
              <a:lnSpc>
                <a:spcPct val="150000"/>
              </a:lnSpc>
            </a:pPr>
            <a:r>
              <a:rPr lang="en-IN" dirty="0">
                <a:solidFill>
                  <a:srgbClr val="002060"/>
                </a:solidFill>
                <a:latin typeface="Algerian" panose="04020705040A02060702" pitchFamily="82" charset="0"/>
              </a:rPr>
              <a:t>BACTERIAL</a:t>
            </a:r>
          </a:p>
          <a:p>
            <a:pPr>
              <a:lnSpc>
                <a:spcPct val="150000"/>
              </a:lnSpc>
            </a:pPr>
            <a:r>
              <a:rPr lang="en-IN" dirty="0">
                <a:solidFill>
                  <a:srgbClr val="002060"/>
                </a:solidFill>
                <a:latin typeface="Algerian" panose="04020705040A02060702" pitchFamily="82" charset="0"/>
              </a:rPr>
              <a:t>FUNGAL</a:t>
            </a:r>
          </a:p>
          <a:p>
            <a:pPr>
              <a:lnSpc>
                <a:spcPct val="150000"/>
              </a:lnSpc>
            </a:pPr>
            <a:r>
              <a:rPr lang="en-IN" dirty="0">
                <a:solidFill>
                  <a:srgbClr val="002060"/>
                </a:solidFill>
                <a:latin typeface="Algerian" panose="04020705040A02060702" pitchFamily="82" charset="0"/>
              </a:rPr>
              <a:t>ALGAL</a:t>
            </a:r>
          </a:p>
          <a:p>
            <a:pPr>
              <a:lnSpc>
                <a:spcPct val="150000"/>
              </a:lnSpc>
            </a:pPr>
            <a:r>
              <a:rPr lang="en-IN" dirty="0">
                <a:solidFill>
                  <a:srgbClr val="002060"/>
                </a:solidFill>
                <a:latin typeface="Algerian" panose="04020705040A02060702" pitchFamily="82" charset="0"/>
              </a:rPr>
              <a:t>AQUATIC FERN</a:t>
            </a:r>
            <a:endParaRPr lang="en-US" dirty="0">
              <a:solidFill>
                <a:srgbClr val="002060"/>
              </a:solidFill>
              <a:latin typeface="Algerian" panose="04020705040A02060702" pitchFamily="82" charset="0"/>
            </a:endParaRPr>
          </a:p>
        </p:txBody>
      </p:sp>
      <p:pic>
        <p:nvPicPr>
          <p:cNvPr id="1026" name="Picture 2" descr="IAS,ESE,UPSC,SSC,PSC:Biofertilizers">
            <a:extLst>
              <a:ext uri="{FF2B5EF4-FFF2-40B4-BE49-F238E27FC236}">
                <a16:creationId xmlns:a16="http://schemas.microsoft.com/office/drawing/2014/main" id="{7F3154D9-A068-43BE-8551-FEAE52EBE9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29" t="4039" r="3355" b="15628"/>
          <a:stretch/>
        </p:blipFill>
        <p:spPr bwMode="auto">
          <a:xfrm>
            <a:off x="3938953" y="2191360"/>
            <a:ext cx="7405370" cy="3773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62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7" descr="How does Biofertilizer work?&#10;ïFix atmospheric nitrogen in the soil and root nodules of legume&#10;crop and make it available t...">
            <a:extLst>
              <a:ext uri="{FF2B5EF4-FFF2-40B4-BE49-F238E27FC236}">
                <a16:creationId xmlns:a16="http://schemas.microsoft.com/office/drawing/2014/main" id="{03C7CDF3-3D61-4C10-A101-EAEED860D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140" y="0"/>
            <a:ext cx="12343139" cy="6976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00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S.N Groups examples&#10;A N2 fixing Biofertilizer&#10;1. Free-living Azotobacter, Clostridium, Anabaena, Nostoc,&#10;Symbiotic Rhizobi...">
            <a:extLst>
              <a:ext uri="{FF2B5EF4-FFF2-40B4-BE49-F238E27FC236}">
                <a16:creationId xmlns:a16="http://schemas.microsoft.com/office/drawing/2014/main" id="{BDAA4379-8F53-45FA-A14B-B4BC402E3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45" y="167432"/>
            <a:ext cx="11577710" cy="7733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5712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3" descr="A.Nitrogen fixing Biofertilizers&#10;ïRhizobium&#10;ï¼A soil habitat bacterium able to colonize the&#10;legume roots&#10;ï¼Fixes atmospheric...">
            <a:extLst>
              <a:ext uri="{FF2B5EF4-FFF2-40B4-BE49-F238E27FC236}">
                <a16:creationId xmlns:a16="http://schemas.microsoft.com/office/drawing/2014/main" id="{2F803340-13F1-46E6-A35F-F79EAC84D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068"/>
            <a:ext cx="11549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92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6" descr="ïCyanobacteria&#10;ï¼Both free-living as well as symbiotic cyanobacteria (blue green algae) have been&#10;harnessed in rice cultiva...">
            <a:extLst>
              <a:ext uri="{FF2B5EF4-FFF2-40B4-BE49-F238E27FC236}">
                <a16:creationId xmlns:a16="http://schemas.microsoft.com/office/drawing/2014/main" id="{84B9D6DC-005F-4732-BDDC-DC8C6C794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4" y="154744"/>
            <a:ext cx="12127564" cy="6699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399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9" descr="ïAzolla&#10;ï¼A free-floating water fern used as Biofertilizer for wetland rice&#10;ï¼Fixes atmospheric nitrogen in association with...">
            <a:extLst>
              <a:ext uri="{FF2B5EF4-FFF2-40B4-BE49-F238E27FC236}">
                <a16:creationId xmlns:a16="http://schemas.microsoft.com/office/drawing/2014/main" id="{56098A80-82B6-47D3-A050-E2A0F7A99F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94" y="1"/>
            <a:ext cx="1205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632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4" descr="Role of Biofertilizers in soil fertility and Agriculture&#10;1. They supplement chemical fertilizers for meeting the integrate...">
            <a:extLst>
              <a:ext uri="{FF2B5EF4-FFF2-40B4-BE49-F238E27FC236}">
                <a16:creationId xmlns:a16="http://schemas.microsoft.com/office/drawing/2014/main" id="{C0A29C7D-010E-46E1-8E56-6B1E3AB79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8844"/>
          <a:stretch>
            <a:fillRect/>
          </a:stretch>
        </p:blipFill>
        <p:spPr bwMode="auto">
          <a:xfrm>
            <a:off x="98474" y="0"/>
            <a:ext cx="11985674" cy="6753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8145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104</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Algerian</vt:lpstr>
      <vt:lpstr>Arial</vt:lpstr>
      <vt:lpstr>Calibri</vt:lpstr>
      <vt:lpstr>Calibri Light</vt:lpstr>
      <vt:lpstr>Office Theme</vt:lpstr>
      <vt:lpstr>BIOFERTILIZER</vt:lpstr>
      <vt:lpstr>          INTRODUCTION </vt:lpstr>
      <vt:lpstr> TYPES OF BIOFERTILIZERS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BIOFERTILIZER</dc:title>
  <dc:creator>ELCOT</dc:creator>
  <cp:lastModifiedBy>ELCOT</cp:lastModifiedBy>
  <cp:revision>10</cp:revision>
  <dcterms:created xsi:type="dcterms:W3CDTF">2020-05-20T10:14:48Z</dcterms:created>
  <dcterms:modified xsi:type="dcterms:W3CDTF">2020-05-21T06:51:15Z</dcterms:modified>
</cp:coreProperties>
</file>