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5847" autoAdjust="0"/>
  </p:normalViewPr>
  <p:slideViewPr>
    <p:cSldViewPr>
      <p:cViewPr varScale="1">
        <p:scale>
          <a:sx n="95" d="100"/>
          <a:sy n="95" d="100"/>
        </p:scale>
        <p:origin x="109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9BE9C5-A8DB-43E5-A7D8-23F674EB7376}" type="datetimeFigureOut">
              <a:rPr lang="en-US" smtClean="0"/>
              <a:t>6/7/2020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67703-4EB5-4EB7-967E-D7ADCE31AEF1}" type="slidenum">
              <a:rPr lang="en-US" smtClean="0"/>
              <a:t>‹#›</a:t>
            </a:fld>
            <a:endParaRPr lang="en-US"/>
          </a:p>
        </p:txBody>
      </p:sp>
    </p:spTree>
    <p:extLst>
      <p:ext uri="{BB962C8B-B14F-4D97-AF65-F5344CB8AC3E}">
        <p14:creationId xmlns:p14="http://schemas.microsoft.com/office/powerpoint/2010/main" val="108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467703-4EB5-4EB7-967E-D7ADCE31AEF1}" type="slidenum">
              <a:rPr lang="en-US" smtClean="0"/>
              <a:t>1</a:t>
            </a:fld>
            <a:endParaRPr lang="en-US"/>
          </a:p>
        </p:txBody>
      </p:sp>
    </p:spTree>
    <p:extLst>
      <p:ext uri="{BB962C8B-B14F-4D97-AF65-F5344CB8AC3E}">
        <p14:creationId xmlns:p14="http://schemas.microsoft.com/office/powerpoint/2010/main" val="38697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249947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95196F-8C36-4C3F-90E5-E8B55F6091DF}"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21956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70772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2301027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3095027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95196F-8C36-4C3F-90E5-E8B55F6091DF}" type="datetimeFigureOut">
              <a:rPr lang="en-US" smtClean="0"/>
              <a:t>6/7/2020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913331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95196F-8C36-4C3F-90E5-E8B55F6091DF}" type="datetimeFigureOut">
              <a:rPr lang="en-US" smtClean="0"/>
              <a:t>6/7/2020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2309117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3976463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739454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383321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95196F-8C36-4C3F-90E5-E8B55F6091DF}"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247944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95196F-8C36-4C3F-90E5-E8B55F6091DF}"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2639671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95196F-8C36-4C3F-90E5-E8B55F6091DF}" type="datetimeFigureOut">
              <a:rPr lang="en-US" smtClean="0"/>
              <a:t>6/7/2020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73005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95196F-8C36-4C3F-90E5-E8B55F6091DF}" type="datetimeFigureOut">
              <a:rPr lang="en-US" smtClean="0"/>
              <a:t>6/7/2020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26504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0195196F-8C36-4C3F-90E5-E8B55F6091DF}" type="datetimeFigureOut">
              <a:rPr lang="en-US" smtClean="0"/>
              <a:t>6/7/2020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11673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95196F-8C36-4C3F-90E5-E8B55F6091DF}"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122628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95196F-8C36-4C3F-90E5-E8B55F6091DF}"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DA7421-1EE7-41E5-A0DA-9A9606F9F159}" type="slidenum">
              <a:rPr lang="en-US" smtClean="0"/>
              <a:t>‹#›</a:t>
            </a:fld>
            <a:endParaRPr lang="en-US"/>
          </a:p>
        </p:txBody>
      </p:sp>
    </p:spTree>
    <p:extLst>
      <p:ext uri="{BB962C8B-B14F-4D97-AF65-F5344CB8AC3E}">
        <p14:creationId xmlns:p14="http://schemas.microsoft.com/office/powerpoint/2010/main" val="426600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0195196F-8C36-4C3F-90E5-E8B55F6091DF}" type="datetimeFigureOut">
              <a:rPr lang="en-US" smtClean="0"/>
              <a:t>6/7/2020</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4FDA7421-1EE7-41E5-A0DA-9A9606F9F159}" type="slidenum">
              <a:rPr lang="en-US" smtClean="0"/>
              <a:t>‹#›</a:t>
            </a:fld>
            <a:endParaRPr lang="en-US"/>
          </a:p>
        </p:txBody>
      </p:sp>
    </p:spTree>
    <p:extLst>
      <p:ext uri="{BB962C8B-B14F-4D97-AF65-F5344CB8AC3E}">
        <p14:creationId xmlns:p14="http://schemas.microsoft.com/office/powerpoint/2010/main" val="1130264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143000"/>
          </a:xfrm>
        </p:spPr>
        <p:txBody>
          <a:bodyPr>
            <a:normAutofit/>
          </a:bodyPr>
          <a:lstStyle/>
          <a:p>
            <a:r>
              <a:rPr lang="en-US" sz="3200" dirty="0"/>
              <a:t>BIOFERTILIZER IT’S IMPORTANCE IN AGRICULTURE AND ADVANTAGES</a:t>
            </a:r>
          </a:p>
        </p:txBody>
      </p:sp>
      <p:sp>
        <p:nvSpPr>
          <p:cNvPr id="3" name="Subtitle 2"/>
          <p:cNvSpPr>
            <a:spLocks noGrp="1"/>
          </p:cNvSpPr>
          <p:nvPr>
            <p:ph type="subTitle" idx="1"/>
          </p:nvPr>
        </p:nvSpPr>
        <p:spPr>
          <a:xfrm>
            <a:off x="3581400" y="4038600"/>
            <a:ext cx="4648200" cy="1600200"/>
          </a:xfrm>
        </p:spPr>
        <p:txBody>
          <a:bodyPr>
            <a:normAutofit fontScale="70000" lnSpcReduction="20000"/>
          </a:bodyPr>
          <a:lstStyle/>
          <a:p>
            <a:r>
              <a:rPr lang="en-US" sz="2000" dirty="0"/>
              <a:t>J.MYTHILI</a:t>
            </a:r>
          </a:p>
          <a:p>
            <a:r>
              <a:rPr lang="en-US" sz="2000" dirty="0"/>
              <a:t>ASSISTANT PROFESSOR</a:t>
            </a:r>
          </a:p>
          <a:p>
            <a:r>
              <a:rPr lang="en-US" sz="2000" dirty="0"/>
              <a:t>PG&amp; RESEARCH DEPARTMENT OF BIOTECHNOLOGY</a:t>
            </a:r>
          </a:p>
          <a:p>
            <a:r>
              <a:rPr lang="en-US" sz="2000" dirty="0"/>
              <a:t>BONSECOURS COLLEGE FOR WOMEN</a:t>
            </a:r>
          </a:p>
          <a:p>
            <a:r>
              <a:rPr lang="en-US" sz="2000" dirty="0"/>
              <a:t>THANJAVUR</a:t>
            </a:r>
          </a:p>
        </p:txBody>
      </p:sp>
    </p:spTree>
    <p:extLst>
      <p:ext uri="{BB962C8B-B14F-4D97-AF65-F5344CB8AC3E}">
        <p14:creationId xmlns:p14="http://schemas.microsoft.com/office/powerpoint/2010/main" val="1118290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09800"/>
          </a:xfrm>
        </p:spPr>
        <p:txBody>
          <a:bodyPr>
            <a:normAutofit/>
          </a:bodyPr>
          <a:lstStyle/>
          <a:p>
            <a:pPr algn="l"/>
            <a:r>
              <a:rPr lang="en-US" sz="3200" dirty="0"/>
              <a:t>C   </a:t>
            </a:r>
            <a:r>
              <a:rPr lang="en-US" dirty="0"/>
              <a:t>C</a:t>
            </a:r>
            <a:r>
              <a:rPr lang="en-US" sz="3200" dirty="0"/>
              <a:t>ulture   Augmentation</a:t>
            </a:r>
          </a:p>
        </p:txBody>
      </p:sp>
      <p:sp>
        <p:nvSpPr>
          <p:cNvPr id="3" name="Content Placeholder 2"/>
          <p:cNvSpPr>
            <a:spLocks noGrp="1"/>
          </p:cNvSpPr>
          <p:nvPr>
            <p:ph idx="1"/>
          </p:nvPr>
        </p:nvSpPr>
        <p:spPr>
          <a:xfrm>
            <a:off x="-2" y="2362200"/>
            <a:ext cx="9144001" cy="4495800"/>
          </a:xfrm>
        </p:spPr>
        <p:txBody>
          <a:bodyPr>
            <a:normAutofit/>
          </a:bodyPr>
          <a:lstStyle/>
          <a:p>
            <a:r>
              <a:rPr lang="en-US" sz="1600" dirty="0"/>
              <a:t>The culture has to be mass multiplied in to two levels :</a:t>
            </a:r>
          </a:p>
          <a:p>
            <a:pPr>
              <a:buFont typeface="+mj-lt"/>
              <a:buAutoNum type="arabicPeriod"/>
            </a:pPr>
            <a:r>
              <a:rPr lang="en-US" sz="1600" dirty="0"/>
              <a:t>Primary level using shakers  in flask</a:t>
            </a:r>
          </a:p>
          <a:p>
            <a:pPr>
              <a:buFont typeface="+mj-lt"/>
              <a:buAutoNum type="arabicPeriod"/>
            </a:pPr>
            <a:r>
              <a:rPr lang="en-US" sz="1600" dirty="0"/>
              <a:t>Secondary level in </a:t>
            </a:r>
            <a:r>
              <a:rPr lang="en-US" sz="1600" dirty="0" err="1"/>
              <a:t>fermentors</a:t>
            </a:r>
            <a:endParaRPr lang="en-US" sz="1600" dirty="0"/>
          </a:p>
          <a:p>
            <a:pPr marL="0" indent="0">
              <a:buNone/>
            </a:pPr>
            <a:r>
              <a:rPr lang="en-US" dirty="0"/>
              <a:t>Carrier sterilization:</a:t>
            </a:r>
          </a:p>
          <a:p>
            <a:pPr>
              <a:buFont typeface="+mj-lt"/>
              <a:buAutoNum type="arabicPeriod"/>
            </a:pPr>
            <a:r>
              <a:rPr lang="en-US" sz="1600" dirty="0"/>
              <a:t>While the broth is getting ready in the </a:t>
            </a:r>
            <a:r>
              <a:rPr lang="en-US" sz="1600" dirty="0" err="1"/>
              <a:t>fermentor</a:t>
            </a:r>
            <a:r>
              <a:rPr lang="en-US" sz="1600" dirty="0"/>
              <a:t> the carrier material which is </a:t>
            </a:r>
            <a:r>
              <a:rPr lang="en-US" sz="1600" dirty="0" err="1"/>
              <a:t>usuall</a:t>
            </a:r>
            <a:r>
              <a:rPr lang="en-US" sz="1600" dirty="0"/>
              <a:t> y the carbon source for the culture in sterilized in autoclaves.</a:t>
            </a:r>
          </a:p>
          <a:p>
            <a:pPr>
              <a:buFont typeface="+mj-lt"/>
              <a:buAutoNum type="arabicPeriod"/>
            </a:pPr>
            <a:endParaRPr lang="en-US" sz="1600" dirty="0"/>
          </a:p>
          <a:p>
            <a:pPr marL="0" indent="0">
              <a:buNone/>
            </a:pPr>
            <a:r>
              <a:rPr lang="en-US" dirty="0"/>
              <a:t>Mixing and packing</a:t>
            </a:r>
          </a:p>
          <a:p>
            <a:pPr marL="0" indent="0">
              <a:buNone/>
            </a:pPr>
            <a:endParaRPr lang="en-US" sz="1600" dirty="0"/>
          </a:p>
          <a:p>
            <a:pPr>
              <a:buFont typeface="+mj-lt"/>
              <a:buAutoNum type="arabicPeriod"/>
            </a:pPr>
            <a:r>
              <a:rPr lang="en-US" sz="1600" dirty="0"/>
              <a:t>Broth harvested from the </a:t>
            </a:r>
            <a:r>
              <a:rPr lang="en-US" sz="1600" dirty="0" err="1"/>
              <a:t>fermentor</a:t>
            </a:r>
            <a:r>
              <a:rPr lang="en-US" sz="1600" dirty="0"/>
              <a:t> in to sterilized carrier –mixing is done manually under aseptic condition and  packed in polythene bags of desired.</a:t>
            </a:r>
          </a:p>
          <a:p>
            <a:pPr marL="0" indent="0">
              <a:buNone/>
            </a:pPr>
            <a:endParaRPr lang="en-US" sz="1600" dirty="0"/>
          </a:p>
        </p:txBody>
      </p:sp>
    </p:spTree>
    <p:extLst>
      <p:ext uri="{BB962C8B-B14F-4D97-AF65-F5344CB8AC3E}">
        <p14:creationId xmlns:p14="http://schemas.microsoft.com/office/powerpoint/2010/main" val="4200861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Benefits</a:t>
            </a:r>
          </a:p>
        </p:txBody>
      </p:sp>
      <p:sp>
        <p:nvSpPr>
          <p:cNvPr id="3" name="Content Placeholder 2"/>
          <p:cNvSpPr>
            <a:spLocks noGrp="1"/>
          </p:cNvSpPr>
          <p:nvPr>
            <p:ph idx="1"/>
          </p:nvPr>
        </p:nvSpPr>
        <p:spPr>
          <a:xfrm>
            <a:off x="0" y="2514600"/>
            <a:ext cx="9144000" cy="4343400"/>
          </a:xfrm>
        </p:spPr>
        <p:txBody>
          <a:bodyPr>
            <a:normAutofit/>
          </a:bodyPr>
          <a:lstStyle/>
          <a:p>
            <a:r>
              <a:rPr lang="en-US" sz="1600" dirty="0"/>
              <a:t>Since a bio-fertilizer is technically living it can symbiotically associate with plant roots .Involved microorganisms could readily and safety convert complex organic material in simple compounds so that plants are  easily taken up.</a:t>
            </a:r>
          </a:p>
          <a:p>
            <a:r>
              <a:rPr lang="en-US" sz="1600" dirty="0"/>
              <a:t>Microorganism function is long duration causing improvement of  the soil fertility</a:t>
            </a:r>
          </a:p>
          <a:p>
            <a:r>
              <a:rPr lang="en-US" sz="1600" dirty="0"/>
              <a:t>It maintains the natural habitat  of the soil</a:t>
            </a:r>
          </a:p>
          <a:p>
            <a:r>
              <a:rPr lang="en-US" sz="1600" dirty="0"/>
              <a:t>It increases crop yield by 20-30 %</a:t>
            </a:r>
          </a:p>
          <a:p>
            <a:r>
              <a:rPr lang="en-US" sz="1600" dirty="0"/>
              <a:t>Replaces chemical Nitrogen and Phosphorus by 25 % By stimulate s plat growth</a:t>
            </a:r>
          </a:p>
          <a:p>
            <a:r>
              <a:rPr lang="en-US" sz="1600" dirty="0"/>
              <a:t>It provide protection against drought and some soil borne diseases</a:t>
            </a:r>
          </a:p>
          <a:p>
            <a:r>
              <a:rPr lang="en-US" sz="1600" dirty="0"/>
              <a:t>Bio-fertilizers are cost effective relative to chemical fertilizer</a:t>
            </a:r>
          </a:p>
          <a:p>
            <a:r>
              <a:rPr lang="en-US" sz="1600" dirty="0"/>
              <a:t>It is environmentally friendly in that it not only prevents damaging the natural source but also helps to some extent cleanse  the plant from participated chemical fertilizers.</a:t>
            </a:r>
          </a:p>
        </p:txBody>
      </p:sp>
    </p:spTree>
    <p:extLst>
      <p:ext uri="{BB962C8B-B14F-4D97-AF65-F5344CB8AC3E}">
        <p14:creationId xmlns:p14="http://schemas.microsoft.com/office/powerpoint/2010/main" val="1556464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p:spPr>
        <p:txBody>
          <a:bodyPr>
            <a:normAutofit/>
          </a:bodyPr>
          <a:lstStyle/>
          <a:p>
            <a:r>
              <a:rPr lang="en-US" sz="3200" dirty="0"/>
              <a:t>M   Mycorrhizal fungi benefit host plants by:</a:t>
            </a:r>
          </a:p>
        </p:txBody>
      </p:sp>
      <p:sp>
        <p:nvSpPr>
          <p:cNvPr id="3" name="Content Placeholder 2"/>
          <p:cNvSpPr>
            <a:spLocks noGrp="1"/>
          </p:cNvSpPr>
          <p:nvPr>
            <p:ph idx="1"/>
          </p:nvPr>
        </p:nvSpPr>
        <p:spPr>
          <a:xfrm>
            <a:off x="0" y="2362200"/>
            <a:ext cx="9144000" cy="4495800"/>
          </a:xfrm>
        </p:spPr>
        <p:txBody>
          <a:bodyPr>
            <a:normAutofit/>
          </a:bodyPr>
          <a:lstStyle/>
          <a:p>
            <a:r>
              <a:rPr lang="en-US" sz="2000" dirty="0"/>
              <a:t>Increasing physiological absorbing surface area of the root system.</a:t>
            </a:r>
          </a:p>
          <a:p>
            <a:r>
              <a:rPr lang="en-US" sz="2000" dirty="0"/>
              <a:t>Increases ability of plant to absorb water and nutrients such as N,P or other essential elements from soil.</a:t>
            </a:r>
          </a:p>
          <a:p>
            <a:r>
              <a:rPr lang="en-US" sz="2000" dirty="0"/>
              <a:t>Increased tolerance of plant to drought .high salt temp. and </a:t>
            </a:r>
            <a:r>
              <a:rPr lang="en-US" sz="2000" dirty="0" err="1"/>
              <a:t>extreams</a:t>
            </a:r>
            <a:r>
              <a:rPr lang="en-US" sz="2000" dirty="0"/>
              <a:t> of soil acidity</a:t>
            </a:r>
          </a:p>
          <a:p>
            <a:r>
              <a:rPr lang="en-US" sz="2000" dirty="0"/>
              <a:t>Due to metals like S, </a:t>
            </a:r>
            <a:r>
              <a:rPr lang="en-US" sz="2000" dirty="0" err="1"/>
              <a:t>Mn</a:t>
            </a:r>
            <a:r>
              <a:rPr lang="en-US" sz="2000" dirty="0"/>
              <a:t> , Al.</a:t>
            </a:r>
          </a:p>
          <a:p>
            <a:r>
              <a:rPr lang="en-US" sz="2000" dirty="0"/>
              <a:t>Provide protection from certain plant pathogenic fungi and nematodes  that attack roots.</a:t>
            </a:r>
          </a:p>
          <a:p>
            <a:r>
              <a:rPr lang="en-US" sz="2000" dirty="0"/>
              <a:t>Bio-fertilizers offer a huge potential for wide spread use offering both economic and environmental advantage to farmers /growers and commercial viability to production units.</a:t>
            </a:r>
          </a:p>
        </p:txBody>
      </p:sp>
    </p:spTree>
    <p:extLst>
      <p:ext uri="{BB962C8B-B14F-4D97-AF65-F5344CB8AC3E}">
        <p14:creationId xmlns:p14="http://schemas.microsoft.com/office/powerpoint/2010/main" val="1327174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err="1"/>
              <a:t>Bio-fertilizers:Indian</a:t>
            </a:r>
            <a:r>
              <a:rPr lang="en-US" dirty="0"/>
              <a:t> scenario</a:t>
            </a:r>
          </a:p>
        </p:txBody>
      </p:sp>
      <p:sp>
        <p:nvSpPr>
          <p:cNvPr id="3" name="Content Placeholder 2"/>
          <p:cNvSpPr>
            <a:spLocks noGrp="1"/>
          </p:cNvSpPr>
          <p:nvPr>
            <p:ph idx="1"/>
          </p:nvPr>
        </p:nvSpPr>
        <p:spPr>
          <a:xfrm>
            <a:off x="0" y="2209800"/>
            <a:ext cx="9144000" cy="4724400"/>
          </a:xfrm>
        </p:spPr>
        <p:txBody>
          <a:bodyPr>
            <a:normAutofit fontScale="92500" lnSpcReduction="20000"/>
          </a:bodyPr>
          <a:lstStyle/>
          <a:p>
            <a:r>
              <a:rPr lang="en-US" sz="2000" dirty="0"/>
              <a:t>The Gazette of India (2006) defines Bio-fertilizers a product containing carrier based (solid or liquid) living micro-organisms which are agriculturally useful in terms of nitrogen fixation , phosphorus solubilization are nutrient mobilization so as to increase the productivity of the soil/and crop.</a:t>
            </a:r>
          </a:p>
          <a:p>
            <a:r>
              <a:rPr lang="en-US" sz="2000" dirty="0"/>
              <a:t>Phosphorus  deficiency:</a:t>
            </a:r>
          </a:p>
          <a:p>
            <a:r>
              <a:rPr lang="en-US" sz="2000" dirty="0"/>
              <a:t>One of the major limiting factors in crop growth and nitrogen fixation in the tropical regions .</a:t>
            </a:r>
          </a:p>
          <a:p>
            <a:r>
              <a:rPr lang="en-US" sz="2000" dirty="0"/>
              <a:t>Phosphorous is a non-renewable costly input often in short supply .</a:t>
            </a:r>
          </a:p>
          <a:p>
            <a:r>
              <a:rPr lang="en-US" sz="2000" dirty="0"/>
              <a:t>Phosphate fertilizers also have pollution problems associated with them .</a:t>
            </a:r>
          </a:p>
          <a:p>
            <a:r>
              <a:rPr lang="en-US" sz="2000" dirty="0"/>
              <a:t>In soils with high pH a major portion (75% </a:t>
            </a:r>
            <a:r>
              <a:rPr lang="en-US" sz="2000" dirty="0" err="1"/>
              <a:t>phosphatic</a:t>
            </a:r>
            <a:r>
              <a:rPr lang="en-US" sz="2000" dirty="0"/>
              <a:t> fertilizer)of the fertilizer applied becomes non –usable(fixed)through chemical reactions inaccessible to plants.</a:t>
            </a:r>
          </a:p>
          <a:p>
            <a:r>
              <a:rPr lang="en-US" sz="2000" dirty="0"/>
              <a:t>Presently in India .there is an annual demand of approximately 47.98lakh</a:t>
            </a:r>
          </a:p>
          <a:p>
            <a:r>
              <a:rPr lang="en-US" sz="2000" dirty="0" err="1"/>
              <a:t>tonnes</a:t>
            </a:r>
            <a:r>
              <a:rPr lang="en-US" sz="2000" dirty="0"/>
              <a:t> of </a:t>
            </a:r>
            <a:r>
              <a:rPr lang="en-US" sz="2000" dirty="0" err="1"/>
              <a:t>phosphatic</a:t>
            </a:r>
            <a:r>
              <a:rPr lang="en-US" sz="2000" dirty="0"/>
              <a:t>  fertilizers for agriculture application.</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2392301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05000"/>
          </a:xfrm>
        </p:spPr>
        <p:txBody>
          <a:bodyPr>
            <a:normAutofit/>
          </a:bodyPr>
          <a:lstStyle/>
          <a:p>
            <a:r>
              <a:rPr lang="en-US" sz="3200" dirty="0"/>
              <a:t>M               Mycorrhizal technology</a:t>
            </a:r>
          </a:p>
        </p:txBody>
      </p:sp>
      <p:sp>
        <p:nvSpPr>
          <p:cNvPr id="3" name="Content Placeholder 2"/>
          <p:cNvSpPr>
            <a:spLocks noGrp="1"/>
          </p:cNvSpPr>
          <p:nvPr>
            <p:ph idx="1"/>
          </p:nvPr>
        </p:nvSpPr>
        <p:spPr>
          <a:xfrm>
            <a:off x="0" y="2133600"/>
            <a:ext cx="9144000" cy="4876800"/>
          </a:xfrm>
        </p:spPr>
        <p:txBody>
          <a:bodyPr>
            <a:normAutofit/>
          </a:bodyPr>
          <a:lstStyle/>
          <a:p>
            <a:r>
              <a:rPr lang="en-US" sz="2000" dirty="0"/>
              <a:t>Successful technology capable of wasteland reclamation and beneficial in agriculture because it provides phosphorus nutrition to the plant.</a:t>
            </a:r>
          </a:p>
          <a:p>
            <a:r>
              <a:rPr lang="en-US" sz="2000" dirty="0"/>
              <a:t>Mycorrhizal   fungi can utilize phosphorus from extremely low concentrations .</a:t>
            </a:r>
          </a:p>
          <a:p>
            <a:r>
              <a:rPr lang="en-US" sz="2000" dirty="0"/>
              <a:t>Mycorrhizal technology is an innovative invention offering a partial substitute to</a:t>
            </a:r>
          </a:p>
          <a:p>
            <a:r>
              <a:rPr lang="en-US" sz="2000" dirty="0"/>
              <a:t>Chemical fertilizers as it enables plants  to thrive better and offers better establishment and enhanced yield in nutrient poor conditions.</a:t>
            </a:r>
          </a:p>
          <a:p>
            <a:r>
              <a:rPr lang="en-US" sz="2000" dirty="0"/>
              <a:t>There are several types  of Bio-fertilizers now being marketed  in India .some of the prominent ones are Rhizobium, </a:t>
            </a:r>
            <a:r>
              <a:rPr lang="en-US" sz="2000" dirty="0" err="1"/>
              <a:t>Azatobacter</a:t>
            </a:r>
            <a:r>
              <a:rPr lang="en-US" sz="2000" dirty="0"/>
              <a:t> ,and </a:t>
            </a:r>
            <a:r>
              <a:rPr lang="en-US" sz="2000" dirty="0" err="1"/>
              <a:t>Azospirillum.The</a:t>
            </a:r>
            <a:r>
              <a:rPr lang="en-US" sz="2000" dirty="0"/>
              <a:t> Indian council for Agriculture Research department of Biotechnology  have actively  encouraged  application of rDNA technology for better quality  Rhizobium and  </a:t>
            </a:r>
            <a:r>
              <a:rPr lang="en-US" sz="2000" dirty="0" err="1"/>
              <a:t>Azatobacter</a:t>
            </a:r>
            <a:r>
              <a:rPr lang="en-US" sz="2000" dirty="0"/>
              <a:t>.</a:t>
            </a:r>
          </a:p>
        </p:txBody>
      </p:sp>
    </p:spTree>
    <p:extLst>
      <p:ext uri="{BB962C8B-B14F-4D97-AF65-F5344CB8AC3E}">
        <p14:creationId xmlns:p14="http://schemas.microsoft.com/office/powerpoint/2010/main" val="96721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ofertilizers - Importance ">
            <a:extLst>
              <a:ext uri="{FF2B5EF4-FFF2-40B4-BE49-F238E27FC236}">
                <a16:creationId xmlns:a16="http://schemas.microsoft.com/office/drawing/2014/main" id="{B107D7E1-DB4C-40BD-BE36-29429CDF73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799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0DBF4-70C7-416A-B2CE-FEC6D41C39D7}"/>
              </a:ext>
            </a:extLst>
          </p:cNvPr>
          <p:cNvSpPr>
            <a:spLocks noGrp="1"/>
          </p:cNvSpPr>
          <p:nvPr>
            <p:ph type="title"/>
          </p:nvPr>
        </p:nvSpPr>
        <p:spPr>
          <a:xfrm flipV="1">
            <a:off x="515125" y="6248399"/>
            <a:ext cx="2400300" cy="304800"/>
          </a:xfrm>
        </p:spPr>
        <p:txBody>
          <a:bodyPr>
            <a:normAutofit fontScale="90000"/>
          </a:bodyPr>
          <a:lstStyle/>
          <a:p>
            <a:r>
              <a:rPr lang="en-US" sz="4100">
                <a:solidFill>
                  <a:srgbClr val="FFFFFF"/>
                </a:solidFill>
              </a:rPr>
              <a:t>Qand regulation</a:t>
            </a:r>
          </a:p>
        </p:txBody>
      </p:sp>
      <p:sp>
        <p:nvSpPr>
          <p:cNvPr id="3" name="Content Placeholder 2">
            <a:extLst>
              <a:ext uri="{FF2B5EF4-FFF2-40B4-BE49-F238E27FC236}">
                <a16:creationId xmlns:a16="http://schemas.microsoft.com/office/drawing/2014/main" id="{34597F5E-BFEB-4F7E-8B9A-5D060F812E12}"/>
              </a:ext>
            </a:extLst>
          </p:cNvPr>
          <p:cNvSpPr>
            <a:spLocks noGrp="1"/>
          </p:cNvSpPr>
          <p:nvPr>
            <p:ph idx="1"/>
          </p:nvPr>
        </p:nvSpPr>
        <p:spPr>
          <a:xfrm>
            <a:off x="0" y="2362200"/>
            <a:ext cx="9144000" cy="4648200"/>
          </a:xfrm>
        </p:spPr>
        <p:txBody>
          <a:bodyPr anchor="ctr">
            <a:normAutofit/>
          </a:bodyPr>
          <a:lstStyle/>
          <a:p>
            <a:pPr>
              <a:lnSpc>
                <a:spcPct val="90000"/>
              </a:lnSpc>
            </a:pPr>
            <a:r>
              <a:rPr lang="en-US" sz="1500" dirty="0"/>
              <a:t>In India comparable countries most commercial organic fertilizers are not covered  </a:t>
            </a:r>
          </a:p>
          <a:p>
            <a:pPr>
              <a:lnSpc>
                <a:spcPct val="90000"/>
              </a:lnSpc>
            </a:pPr>
            <a:r>
              <a:rPr lang="en-US" sz="1500" dirty="0"/>
              <a:t>By national or international standards .such as those  which govern the quality of chemical fertilizers.</a:t>
            </a:r>
          </a:p>
          <a:p>
            <a:pPr>
              <a:lnSpc>
                <a:spcPct val="90000"/>
              </a:lnSpc>
            </a:pPr>
            <a:r>
              <a:rPr lang="en-US" sz="1500" dirty="0"/>
              <a:t>Quality standards have been notified by BIS and regulator testing is also done by NBDC/RBDC and state government Laboratories .the Government of India .vide its Gazette extraordinary (part II-section 3-subsection   (ii)dated  24 March 2006,released the specifications for Biofertilizers ,along with their tolerance limit and method analysis .</a:t>
            </a:r>
          </a:p>
          <a:p>
            <a:pPr>
              <a:lnSpc>
                <a:spcPct val="90000"/>
              </a:lnSpc>
            </a:pPr>
            <a:r>
              <a:rPr lang="en-US" sz="1500" dirty="0"/>
              <a:t>However ,this limited to  </a:t>
            </a:r>
            <a:r>
              <a:rPr lang="en-US" sz="1500" dirty="0" err="1"/>
              <a:t>Rhyzobium</a:t>
            </a:r>
            <a:r>
              <a:rPr lang="en-US" sz="1500" dirty="0"/>
              <a:t>, </a:t>
            </a:r>
            <a:r>
              <a:rPr lang="en-US" sz="1500" dirty="0" err="1"/>
              <a:t>Azatobacter</a:t>
            </a:r>
            <a:r>
              <a:rPr lang="en-US" sz="1500" dirty="0"/>
              <a:t>, </a:t>
            </a:r>
            <a:r>
              <a:rPr lang="en-US" sz="1500" dirty="0" err="1"/>
              <a:t>Azospirilum</a:t>
            </a:r>
            <a:r>
              <a:rPr lang="en-US" sz="1500" dirty="0"/>
              <a:t> and phosphate solubilizing bacteria (PSB) only and there is      </a:t>
            </a:r>
          </a:p>
          <a:p>
            <a:pPr marL="0" indent="0">
              <a:lnSpc>
                <a:spcPct val="90000"/>
              </a:lnSpc>
              <a:buNone/>
            </a:pPr>
            <a:r>
              <a:rPr lang="en-US" sz="1500" dirty="0"/>
              <a:t>         “quality control of commercial microbial inoculants is </a:t>
            </a:r>
          </a:p>
          <a:p>
            <a:pPr marL="0" indent="0">
              <a:lnSpc>
                <a:spcPct val="90000"/>
              </a:lnSpc>
              <a:buNone/>
            </a:pPr>
            <a:r>
              <a:rPr lang="en-US" sz="1500" dirty="0"/>
              <a:t>      Extremely important for developing faith among the user</a:t>
            </a:r>
          </a:p>
          <a:p>
            <a:pPr marL="0" indent="0">
              <a:lnSpc>
                <a:spcPct val="90000"/>
              </a:lnSpc>
              <a:buNone/>
            </a:pPr>
            <a:r>
              <a:rPr lang="en-US" sz="1500" dirty="0"/>
              <a:t>                                                   Community”</a:t>
            </a:r>
          </a:p>
        </p:txBody>
      </p:sp>
    </p:spTree>
    <p:extLst>
      <p:ext uri="{BB962C8B-B14F-4D97-AF65-F5344CB8AC3E}">
        <p14:creationId xmlns:p14="http://schemas.microsoft.com/office/powerpoint/2010/main" val="3733412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5AC4-59BA-4D6C-8276-36F28E773656}"/>
              </a:ext>
            </a:extLst>
          </p:cNvPr>
          <p:cNvSpPr>
            <a:spLocks noGrp="1"/>
          </p:cNvSpPr>
          <p:nvPr>
            <p:ph type="title"/>
          </p:nvPr>
        </p:nvSpPr>
        <p:spPr>
          <a:xfrm>
            <a:off x="3962400" y="4343400"/>
            <a:ext cx="2438400" cy="685799"/>
          </a:xfrm>
        </p:spPr>
        <p:txBody>
          <a:bodyPr vert="horz" lIns="91440" tIns="45720" rIns="91440" bIns="45720" rtlCol="0" anchor="b">
            <a:normAutofit/>
          </a:bodyPr>
          <a:lstStyle/>
          <a:p>
            <a:pPr algn="r">
              <a:lnSpc>
                <a:spcPct val="90000"/>
              </a:lnSpc>
            </a:pPr>
            <a:r>
              <a:rPr lang="en-US" sz="3200" kern="1200" dirty="0">
                <a:solidFill>
                  <a:schemeClr val="tx1"/>
                </a:solidFill>
                <a:latin typeface="+mj-lt"/>
                <a:ea typeface="+mj-ea"/>
                <a:cs typeface="+mj-cs"/>
              </a:rPr>
              <a:t>THANKYOU</a:t>
            </a:r>
          </a:p>
        </p:txBody>
      </p:sp>
    </p:spTree>
    <p:extLst>
      <p:ext uri="{BB962C8B-B14F-4D97-AF65-F5344CB8AC3E}">
        <p14:creationId xmlns:p14="http://schemas.microsoft.com/office/powerpoint/2010/main" val="892703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Organic Boost-Bio-fertilizer</a:t>
            </a:r>
          </a:p>
        </p:txBody>
      </p:sp>
      <p:sp>
        <p:nvSpPr>
          <p:cNvPr id="3" name="Content Placeholder 2"/>
          <p:cNvSpPr>
            <a:spLocks noGrp="1"/>
          </p:cNvSpPr>
          <p:nvPr>
            <p:ph idx="1"/>
          </p:nvPr>
        </p:nvSpPr>
        <p:spPr>
          <a:xfrm>
            <a:off x="0" y="2209800"/>
            <a:ext cx="9144000" cy="4648200"/>
          </a:xfrm>
        </p:spPr>
        <p:txBody>
          <a:bodyPr>
            <a:normAutofit/>
          </a:bodyPr>
          <a:lstStyle/>
          <a:p>
            <a:r>
              <a:rPr lang="en-US" sz="2000" dirty="0"/>
              <a:t>A  Bio-fertilizer is  a substance  which contains living microorganisms which when applied to seed , plant surfaces .or soil colonizes the rhizosphere or the </a:t>
            </a:r>
            <a:r>
              <a:rPr lang="en-US" sz="2000" dirty="0" err="1"/>
              <a:t>interier</a:t>
            </a:r>
            <a:r>
              <a:rPr lang="en-US" sz="2000" dirty="0"/>
              <a:t> of the plant and promotes growth by increasing the supply or availability of primary nutrients to the host plant.</a:t>
            </a:r>
          </a:p>
          <a:p>
            <a:r>
              <a:rPr lang="en-US" sz="2000" dirty="0"/>
              <a:t>Bio-fertilizer s and nutrients through the natural processes of nitrogen fixation ,solubilizing phosphorous and stimulating plant growth through the synthesis  of growth –promoting substances.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864102"/>
            <a:ext cx="4648199" cy="1993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0017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Blue-green algae cultured in specific media</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68825" y="2722562"/>
            <a:ext cx="3632200" cy="2022475"/>
          </a:xfrm>
        </p:spPr>
      </p:pic>
      <p:sp>
        <p:nvSpPr>
          <p:cNvPr id="5" name="Text Placeholder 4"/>
          <p:cNvSpPr>
            <a:spLocks noGrp="1"/>
          </p:cNvSpPr>
          <p:nvPr>
            <p:ph type="body" sz="half" idx="2"/>
          </p:nvPr>
        </p:nvSpPr>
        <p:spPr/>
        <p:txBody>
          <a:bodyPr>
            <a:normAutofit fontScale="92500" lnSpcReduction="20000"/>
          </a:bodyPr>
          <a:lstStyle/>
          <a:p>
            <a:pPr marL="285750" indent="-285750">
              <a:buFont typeface="Arial" panose="020B0604020202020204" pitchFamily="34" charset="0"/>
              <a:buChar char="•"/>
            </a:pPr>
            <a:r>
              <a:rPr lang="en-US" sz="2000" dirty="0"/>
              <a:t>Blue green algae  can be helpful in agriculture as the y have the capability to fix  atmospheric nitrogen to </a:t>
            </a:r>
            <a:r>
              <a:rPr lang="en-US" sz="2000" dirty="0" err="1"/>
              <a:t>soil.this</a:t>
            </a:r>
            <a:r>
              <a:rPr lang="en-US" sz="2000" dirty="0"/>
              <a:t> nitrogen is helpful to the crops.</a:t>
            </a:r>
          </a:p>
          <a:p>
            <a:pPr marL="285750" indent="-285750">
              <a:buFont typeface="Arial" panose="020B0604020202020204" pitchFamily="34" charset="0"/>
              <a:buChar char="•"/>
            </a:pPr>
            <a:r>
              <a:rPr lang="en-US" sz="2000" dirty="0"/>
              <a:t>Blue- green is used  as a  Bio-fertilizer.</a:t>
            </a:r>
          </a:p>
        </p:txBody>
      </p:sp>
    </p:spTree>
    <p:extLst>
      <p:ext uri="{BB962C8B-B14F-4D97-AF65-F5344CB8AC3E}">
        <p14:creationId xmlns:p14="http://schemas.microsoft.com/office/powerpoint/2010/main" val="3946622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  Why…..?</a:t>
            </a:r>
          </a:p>
        </p:txBody>
      </p:sp>
      <p:sp>
        <p:nvSpPr>
          <p:cNvPr id="3" name="Content Placeholder 2"/>
          <p:cNvSpPr>
            <a:spLocks noGrp="1"/>
          </p:cNvSpPr>
          <p:nvPr>
            <p:ph idx="1"/>
          </p:nvPr>
        </p:nvSpPr>
        <p:spPr>
          <a:xfrm>
            <a:off x="0" y="2209800"/>
            <a:ext cx="9144000" cy="4648200"/>
          </a:xfrm>
        </p:spPr>
        <p:txBody>
          <a:bodyPr>
            <a:normAutofit lnSpcReduction="10000"/>
          </a:bodyPr>
          <a:lstStyle/>
          <a:p>
            <a:r>
              <a:rPr lang="en-US" sz="2000" dirty="0"/>
              <a:t>Fertilizers supply essential plant nutrients ,mainly Nitrogen (N),  years   potash (K),</a:t>
            </a:r>
          </a:p>
          <a:p>
            <a:r>
              <a:rPr lang="en-US" sz="2000" dirty="0"/>
              <a:t>And phosphorous(p) as they are removed in large quantities  from the soil by each successive harvest ,increasingly high inputs of chemical fertilizers for high  yield agriculture during the last 150 years has not only left our soils degraded ,polluted and less productive but also posed severe health hazards.</a:t>
            </a:r>
          </a:p>
          <a:p>
            <a:r>
              <a:rPr lang="en-US" sz="2000" dirty="0"/>
              <a:t>India is the largest producer and consumer of fertilizer s in the world (after china and USA )accounting  for 12./.of world production of N&amp;P nutrients and 12.6./. Of world consumption of NPK nutrients.</a:t>
            </a:r>
          </a:p>
          <a:p>
            <a:r>
              <a:rPr lang="en-US" sz="2000" dirty="0"/>
              <a:t>Out of the total of 329 Million Ha of </a:t>
            </a:r>
            <a:r>
              <a:rPr lang="en-US" sz="2000" dirty="0" err="1"/>
              <a:t>India”s</a:t>
            </a:r>
            <a:r>
              <a:rPr lang="en-US" sz="2000" dirty="0"/>
              <a:t> geographical area ,about 114Million Ha is under cultivation .with India hurting towards overtaking  china as the most populous country .meeting the increasing demand for food shall continue to be major challenge.</a:t>
            </a:r>
          </a:p>
        </p:txBody>
      </p:sp>
    </p:spTree>
    <p:extLst>
      <p:ext uri="{BB962C8B-B14F-4D97-AF65-F5344CB8AC3E}">
        <p14:creationId xmlns:p14="http://schemas.microsoft.com/office/powerpoint/2010/main" val="30198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3008313" cy="8686800"/>
          </a:xfrm>
        </p:spPr>
        <p:txBody>
          <a:bodyPr>
            <a:normAutofit/>
          </a:bodyPr>
          <a:lstStyle/>
          <a:p>
            <a:r>
              <a:rPr lang="en-US" sz="3200" dirty="0"/>
              <a:t>agriculture a viable Bio-fertilizers have the potential to play a major role in making proposition here.</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429000" y="3200400"/>
            <a:ext cx="5181600" cy="3101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Placeholder 3"/>
          <p:cNvSpPr>
            <a:spLocks noGrp="1"/>
          </p:cNvSpPr>
          <p:nvPr>
            <p:ph type="body" sz="half" idx="2"/>
          </p:nvPr>
        </p:nvSpPr>
        <p:spPr>
          <a:xfrm>
            <a:off x="0" y="22412"/>
            <a:ext cx="9144000" cy="6835588"/>
          </a:xfrm>
        </p:spPr>
        <p:txBody>
          <a:bodyPr>
            <a:normAutofit/>
          </a:bodyPr>
          <a:lstStyle/>
          <a:p>
            <a:pPr marL="285750" indent="-285750">
              <a:buFont typeface="Arial" panose="020B0604020202020204" pitchFamily="34" charset="0"/>
              <a:buChar char="•"/>
            </a:pPr>
            <a:r>
              <a:rPr lang="en-US" sz="2000" dirty="0"/>
              <a:t>Further increase in production will depend on more productivity of existing areas or by bringing additional  lands. presently under follow or wasteland categories under cultivation.</a:t>
            </a:r>
          </a:p>
          <a:p>
            <a:pPr marL="285750" indent="-285750">
              <a:buFont typeface="Arial" panose="020B0604020202020204" pitchFamily="34" charset="0"/>
              <a:buChar char="•"/>
            </a:pPr>
            <a:r>
              <a:rPr lang="en-US" sz="2000" dirty="0"/>
              <a:t>Around 56.29 million hectares of the land area is currently categorized as wasteland or follow land that can be brought under cultivation in the future .Thus the total area under cultivation can rice to a total of 170.29 million hectares.</a:t>
            </a:r>
          </a:p>
        </p:txBody>
      </p:sp>
    </p:spTree>
    <p:extLst>
      <p:ext uri="{BB962C8B-B14F-4D97-AF65-F5344CB8AC3E}">
        <p14:creationId xmlns:p14="http://schemas.microsoft.com/office/powerpoint/2010/main" val="1610316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dirty="0"/>
              <a:t>Importance in agriculture</a:t>
            </a:r>
          </a:p>
        </p:txBody>
      </p:sp>
      <p:sp>
        <p:nvSpPr>
          <p:cNvPr id="6" name="Content Placeholder 5"/>
          <p:cNvSpPr>
            <a:spLocks noGrp="1"/>
          </p:cNvSpPr>
          <p:nvPr>
            <p:ph idx="1"/>
          </p:nvPr>
        </p:nvSpPr>
        <p:spPr>
          <a:xfrm>
            <a:off x="0" y="2362200"/>
            <a:ext cx="9144000" cy="4876800"/>
          </a:xfrm>
        </p:spPr>
        <p:txBody>
          <a:bodyPr>
            <a:normAutofit/>
          </a:bodyPr>
          <a:lstStyle/>
          <a:p>
            <a:r>
              <a:rPr lang="en-US" sz="1800" dirty="0"/>
              <a:t>Bio-fertilizers  can be expected to reduce the use of chemical fertilizers and pesticides.</a:t>
            </a:r>
          </a:p>
          <a:p>
            <a:r>
              <a:rPr lang="en-US" sz="1800" dirty="0"/>
              <a:t>The microorganisms in bio-fertilizers  restore the soil’s natural nutrient cycle and build soil organic matter.</a:t>
            </a:r>
          </a:p>
          <a:p>
            <a:r>
              <a:rPr lang="en-US" sz="1800" dirty="0"/>
              <a:t>Through the use of bio-fertilizers healthy plants can be grown while enhancing the sustainability and the health of the soil.</a:t>
            </a:r>
          </a:p>
          <a:p>
            <a:r>
              <a:rPr lang="en-US" sz="1800" dirty="0"/>
              <a:t>They are extremely  advantageous in enriching soil  fertility and full filling plant  nutrient requirements by supplying the organic nutrients .</a:t>
            </a:r>
          </a:p>
          <a:p>
            <a:r>
              <a:rPr lang="en-US" sz="1800" dirty="0"/>
              <a:t>Bio-fertilizers do not contain any chemicals which are harmful to the living soil.</a:t>
            </a:r>
          </a:p>
          <a:p>
            <a:r>
              <a:rPr lang="en-US" sz="1800" dirty="0"/>
              <a:t>Since they plant several roles  a preferred scientific term for such beneficial  bacteria is “</a:t>
            </a:r>
            <a:r>
              <a:rPr lang="en-US" dirty="0"/>
              <a:t>plant growth promoting </a:t>
            </a:r>
            <a:r>
              <a:rPr lang="en-US" dirty="0" err="1"/>
              <a:t>rhizobacteria</a:t>
            </a:r>
            <a:r>
              <a:rPr lang="en-US" sz="1800" dirty="0"/>
              <a:t>(PGPR).</a:t>
            </a:r>
          </a:p>
        </p:txBody>
      </p:sp>
    </p:spTree>
    <p:extLst>
      <p:ext uri="{BB962C8B-B14F-4D97-AF65-F5344CB8AC3E}">
        <p14:creationId xmlns:p14="http://schemas.microsoft.com/office/powerpoint/2010/main" val="295330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Importance in Bio-fertilizer</a:t>
            </a:r>
          </a:p>
        </p:txBody>
      </p:sp>
      <p:sp>
        <p:nvSpPr>
          <p:cNvPr id="3" name="Content Placeholder 2"/>
          <p:cNvSpPr>
            <a:spLocks noGrp="1"/>
          </p:cNvSpPr>
          <p:nvPr>
            <p:ph idx="1"/>
          </p:nvPr>
        </p:nvSpPr>
        <p:spPr>
          <a:xfrm>
            <a:off x="0" y="2286000"/>
            <a:ext cx="9144000" cy="4572000"/>
          </a:xfrm>
        </p:spPr>
        <p:txBody>
          <a:bodyPr>
            <a:normAutofit/>
          </a:bodyPr>
          <a:lstStyle/>
          <a:p>
            <a:r>
              <a:rPr lang="en-US" sz="2000" dirty="0"/>
              <a:t>Bio-fertilizers such as Rhizobium, </a:t>
            </a:r>
            <a:r>
              <a:rPr lang="en-US" sz="2000" dirty="0" err="1"/>
              <a:t>Azotobacter</a:t>
            </a:r>
            <a:r>
              <a:rPr lang="en-US" sz="2000" dirty="0"/>
              <a:t> , </a:t>
            </a:r>
            <a:r>
              <a:rPr lang="en-US" sz="2000" dirty="0" err="1"/>
              <a:t>Azospirillum</a:t>
            </a:r>
            <a:r>
              <a:rPr lang="en-US" sz="2000" dirty="0"/>
              <a:t> and </a:t>
            </a:r>
            <a:r>
              <a:rPr lang="en-US" sz="2000" dirty="0" err="1"/>
              <a:t>biue</a:t>
            </a:r>
            <a:r>
              <a:rPr lang="en-US" sz="2000" dirty="0"/>
              <a:t> green algae (BGA)have been in use a long time.</a:t>
            </a:r>
          </a:p>
          <a:p>
            <a:r>
              <a:rPr lang="en-US" sz="2000" dirty="0" err="1"/>
              <a:t>Azotobacter</a:t>
            </a:r>
            <a:r>
              <a:rPr lang="en-US" sz="2000" dirty="0"/>
              <a:t> can be used with crops like </a:t>
            </a:r>
            <a:r>
              <a:rPr lang="en-US" sz="2000" dirty="0" err="1"/>
              <a:t>wheat,maize,mustard,cotton,potato</a:t>
            </a:r>
            <a:r>
              <a:rPr lang="en-US" sz="2000" dirty="0"/>
              <a:t> and other vegetable crop </a:t>
            </a:r>
            <a:r>
              <a:rPr lang="en-US" sz="2000" dirty="0" err="1"/>
              <a:t>s.Azospirillum</a:t>
            </a:r>
            <a:r>
              <a:rPr lang="en-US" sz="2000" dirty="0"/>
              <a:t> inoculations are recommended mainly for sorghum, millets, </a:t>
            </a:r>
            <a:r>
              <a:rPr lang="en-US" sz="2000" dirty="0" err="1"/>
              <a:t>maize,sugarcane</a:t>
            </a:r>
            <a:r>
              <a:rPr lang="en-US" sz="2000" dirty="0"/>
              <a:t> and wheat.</a:t>
            </a:r>
          </a:p>
          <a:p>
            <a:r>
              <a:rPr lang="en-US" sz="2000" dirty="0" err="1"/>
              <a:t>Nostoc</a:t>
            </a:r>
            <a:r>
              <a:rPr lang="en-US" sz="2000" dirty="0"/>
              <a:t> or Anabaena(blue green algae), fix atmospheric nitrogen and are used as inoculations for paddy crop grow both under upland and low-land conditions.</a:t>
            </a:r>
          </a:p>
          <a:p>
            <a:r>
              <a:rPr lang="en-US" sz="2000" dirty="0"/>
              <a:t>Phosphate-solubilizing bacteria-Pseudomonas putida strain p13 are able to solubilize the insoluble phosphate from organic and inorganic phosphate sources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5850" y="6172200"/>
            <a:ext cx="4724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548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Types of Bio-fertilizers</a:t>
            </a:r>
          </a:p>
        </p:txBody>
      </p:sp>
      <p:sp>
        <p:nvSpPr>
          <p:cNvPr id="3" name="Content Placeholder 2"/>
          <p:cNvSpPr>
            <a:spLocks noGrp="1"/>
          </p:cNvSpPr>
          <p:nvPr>
            <p:ph idx="1"/>
          </p:nvPr>
        </p:nvSpPr>
        <p:spPr>
          <a:xfrm>
            <a:off x="0" y="2209800"/>
            <a:ext cx="9144000" cy="4800600"/>
          </a:xfrm>
        </p:spPr>
        <p:txBody>
          <a:bodyPr>
            <a:normAutofit/>
          </a:bodyPr>
          <a:lstStyle/>
          <a:p>
            <a:r>
              <a:rPr lang="en-US" sz="2000" dirty="0"/>
              <a:t>There are 6 types:</a:t>
            </a:r>
          </a:p>
          <a:p>
            <a:r>
              <a:rPr lang="en-US" sz="2000" dirty="0"/>
              <a:t>Rhizobium</a:t>
            </a:r>
          </a:p>
          <a:p>
            <a:r>
              <a:rPr lang="en-US" sz="2000" dirty="0" err="1"/>
              <a:t>Azatobacter</a:t>
            </a:r>
            <a:endParaRPr lang="en-US" sz="2000" dirty="0"/>
          </a:p>
          <a:p>
            <a:r>
              <a:rPr lang="en-US" sz="2000" dirty="0" err="1"/>
              <a:t>Azospirillum</a:t>
            </a:r>
            <a:endParaRPr lang="en-US" sz="2000" dirty="0"/>
          </a:p>
          <a:p>
            <a:r>
              <a:rPr lang="en-US" sz="2000" dirty="0"/>
              <a:t>BGA</a:t>
            </a:r>
          </a:p>
          <a:p>
            <a:r>
              <a:rPr lang="en-US" sz="2000" dirty="0" err="1"/>
              <a:t>Azolla</a:t>
            </a:r>
            <a:endParaRPr lang="en-US" sz="2000" dirty="0"/>
          </a:p>
          <a:p>
            <a:r>
              <a:rPr lang="en-US" sz="2000" dirty="0"/>
              <a:t>Phosphate solubilizing microbes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94020"/>
            <a:ext cx="43434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5936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Production </a:t>
            </a:r>
            <a:r>
              <a:rPr lang="en-US" sz="3200"/>
              <a:t>of bio-fertilizers</a:t>
            </a:r>
            <a:endParaRPr lang="en-US" sz="3200" dirty="0"/>
          </a:p>
        </p:txBody>
      </p:sp>
      <p:sp>
        <p:nvSpPr>
          <p:cNvPr id="5" name="Content Placeholder 4"/>
          <p:cNvSpPr>
            <a:spLocks noGrp="1"/>
          </p:cNvSpPr>
          <p:nvPr>
            <p:ph idx="1"/>
          </p:nvPr>
        </p:nvSpPr>
        <p:spPr>
          <a:xfrm>
            <a:off x="0" y="2133600"/>
            <a:ext cx="9144000" cy="4800600"/>
          </a:xfrm>
        </p:spPr>
        <p:txBody>
          <a:bodyPr>
            <a:normAutofit/>
          </a:bodyPr>
          <a:lstStyle/>
          <a:p>
            <a:r>
              <a:rPr lang="en-US" sz="2000" dirty="0"/>
              <a:t>Manufacturing process involves</a:t>
            </a:r>
          </a:p>
          <a:p>
            <a:pPr marL="457200" indent="-457200">
              <a:buFont typeface="+mj-lt"/>
              <a:buAutoNum type="arabicPeriod"/>
            </a:pPr>
            <a:r>
              <a:rPr lang="en-US" sz="2000" dirty="0"/>
              <a:t>Selection of suitable strain of the organism for which market demand is identified.</a:t>
            </a:r>
          </a:p>
          <a:p>
            <a:pPr marL="457200" indent="-457200">
              <a:buFont typeface="+mj-lt"/>
              <a:buAutoNum type="arabicPeriod"/>
            </a:pPr>
            <a:r>
              <a:rPr lang="en-US" sz="2000" dirty="0"/>
              <a:t>Mass multiplication</a:t>
            </a:r>
          </a:p>
          <a:p>
            <a:pPr marL="457200" indent="-457200">
              <a:buFont typeface="+mj-lt"/>
              <a:buAutoNum type="arabicPeriod"/>
            </a:pPr>
            <a:r>
              <a:rPr lang="en-US" sz="2000" dirty="0"/>
              <a:t>Mixing of culture with carrier material and packing.</a:t>
            </a:r>
          </a:p>
          <a:p>
            <a:pPr marL="0" indent="0">
              <a:buNone/>
            </a:pPr>
            <a:r>
              <a:rPr lang="en-US" dirty="0"/>
              <a:t>           steps:</a:t>
            </a:r>
          </a:p>
          <a:p>
            <a:pPr marL="0" indent="0">
              <a:buNone/>
            </a:pPr>
            <a:r>
              <a:rPr lang="en-US" sz="2000" dirty="0"/>
              <a:t> Culture ,selection and maintenance</a:t>
            </a:r>
          </a:p>
          <a:p>
            <a:r>
              <a:rPr lang="en-US" sz="2000" dirty="0"/>
              <a:t>Pure mother culture maintained in agriculture universities IARI,ICAR</a:t>
            </a:r>
          </a:p>
          <a:p>
            <a:r>
              <a:rPr lang="en-US" sz="2000" dirty="0"/>
              <a:t>International source of supply </a:t>
            </a:r>
            <a:r>
              <a:rPr lang="en-US" sz="2000" dirty="0" err="1"/>
              <a:t>NifTAL</a:t>
            </a:r>
            <a:r>
              <a:rPr lang="en-US" sz="2000" dirty="0"/>
              <a:t> and IRRI etc.,</a:t>
            </a:r>
          </a:p>
          <a:p>
            <a:r>
              <a:rPr lang="en-US" sz="2000" dirty="0"/>
              <a:t>Mother culture in the test –tube of designed strain can be purchased</a:t>
            </a:r>
          </a:p>
          <a:p>
            <a:r>
              <a:rPr lang="en-US" sz="2000" dirty="0"/>
              <a:t>They are further sub cultured and maintained for mass production</a:t>
            </a:r>
          </a:p>
        </p:txBody>
      </p:sp>
    </p:spTree>
    <p:extLst>
      <p:ext uri="{BB962C8B-B14F-4D97-AF65-F5344CB8AC3E}">
        <p14:creationId xmlns:p14="http://schemas.microsoft.com/office/powerpoint/2010/main" val="34650219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43</TotalTime>
  <Words>1403</Words>
  <Application>Microsoft Office PowerPoint</Application>
  <PresentationFormat>On-screen Show (4:3)</PresentationFormat>
  <Paragraphs>113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 Boardroom</vt:lpstr>
      <vt:lpstr>BIOFERTILIZER IT’S IMPORTANCE IN AGRICULTURE AND ADVANTAGES</vt:lpstr>
      <vt:lpstr>Organic Boost-Bio-fertilizer</vt:lpstr>
      <vt:lpstr>Blue-green algae cultured in specific media</vt:lpstr>
      <vt:lpstr>  Why…..?</vt:lpstr>
      <vt:lpstr>agriculture a viable Bio-fertilizers have the potential to play a major role in making proposition here.</vt:lpstr>
      <vt:lpstr>Importance in agriculture</vt:lpstr>
      <vt:lpstr>Importance in Bio-fertilizer</vt:lpstr>
      <vt:lpstr>Types of Bio-fertilizers</vt:lpstr>
      <vt:lpstr>Production of bio-fertilizers</vt:lpstr>
      <vt:lpstr>C   Culture   Augmentation</vt:lpstr>
      <vt:lpstr>Benefits</vt:lpstr>
      <vt:lpstr>M   Mycorrhizal fungi benefit host plants by:</vt:lpstr>
      <vt:lpstr>Bio-fertilizers:Indian scenario</vt:lpstr>
      <vt:lpstr>M               Mycorrhizal technology</vt:lpstr>
      <vt:lpstr>PowerPoint Presentation</vt:lpstr>
      <vt:lpstr>Qand regulation</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BIOFERTILIZER IT’S IMPORTANCE IN AGRICULTURE AND ADVANTAGES</dc:title>
  <dc:creator>mythili jothimani</dc:creator>
  <cp:lastModifiedBy>mythili jothimani</cp:lastModifiedBy>
  <cp:revision>14</cp:revision>
  <dcterms:created xsi:type="dcterms:W3CDTF">2020-06-07T15:11:30Z</dcterms:created>
  <dcterms:modified xsi:type="dcterms:W3CDTF">2020-06-07T17:52:15Z</dcterms:modified>
</cp:coreProperties>
</file>