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9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6249" y="1700529"/>
            <a:ext cx="565150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6095" y="2092909"/>
            <a:ext cx="8131809" cy="26104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7900" y="2302255"/>
            <a:ext cx="777620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1335" marR="5080" indent="-17792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cDNA AND</a:t>
            </a:r>
            <a:r>
              <a:rPr spc="-710" dirty="0"/>
              <a:t> </a:t>
            </a:r>
            <a:r>
              <a:rPr dirty="0"/>
              <a:t>GENOMIC  LIBRARIES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1600" y="4495800"/>
            <a:ext cx="6400800" cy="1449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dirty="0" smtClean="0">
                <a:latin typeface="Cooper Black"/>
                <a:cs typeface="Cooper Black"/>
              </a:rPr>
              <a:t>MRS. S.AMIRTHAM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latin typeface="Cooper Black"/>
                <a:cs typeface="Cooper Black"/>
              </a:rPr>
              <a:t>ASSITANT PROFESSOR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dirty="0" smtClean="0">
                <a:latin typeface="Cooper Black"/>
                <a:cs typeface="Cooper Black"/>
              </a:rPr>
              <a:t>PG &amp; RESEARCH DEPARTMENT OF BIOTECHNOLOGY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latin typeface="Cooper Black"/>
                <a:cs typeface="Cooper Black"/>
              </a:rPr>
              <a:t>BON SECOURS COLLEGE FOR WOMEN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dirty="0" smtClean="0">
                <a:latin typeface="Cooper Black"/>
                <a:cs typeface="Cooper Black"/>
              </a:rPr>
              <a:t>THANJAVUR</a:t>
            </a:r>
            <a:endParaRPr sz="1800">
              <a:latin typeface="Cooper Black"/>
              <a:cs typeface="Cooper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3735" y="225678"/>
            <a:ext cx="774065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23340" marR="5080" indent="-1311275">
              <a:lnSpc>
                <a:spcPct val="100000"/>
              </a:lnSpc>
              <a:spcBef>
                <a:spcPts val="100"/>
              </a:spcBef>
            </a:pPr>
            <a:r>
              <a:rPr sz="4800" b="0" dirty="0">
                <a:latin typeface="Arial"/>
                <a:cs typeface="Arial"/>
              </a:rPr>
              <a:t>A PLASMID </a:t>
            </a:r>
            <a:r>
              <a:rPr sz="4800" b="0" spc="-5" dirty="0">
                <a:latin typeface="Arial"/>
                <a:cs typeface="Arial"/>
              </a:rPr>
              <a:t>cDNA</a:t>
            </a:r>
            <a:r>
              <a:rPr sz="4800" b="0" spc="-585" dirty="0">
                <a:latin typeface="Arial"/>
                <a:cs typeface="Arial"/>
              </a:rPr>
              <a:t> </a:t>
            </a:r>
            <a:r>
              <a:rPr sz="4800" b="0" spc="-15" dirty="0">
                <a:latin typeface="Arial"/>
                <a:cs typeface="Arial"/>
              </a:rPr>
              <a:t>LIBRARY  </a:t>
            </a:r>
            <a:r>
              <a:rPr sz="4800" b="0" dirty="0">
                <a:latin typeface="Arial"/>
                <a:cs typeface="Arial"/>
              </a:rPr>
              <a:t>FOR</a:t>
            </a:r>
            <a:r>
              <a:rPr sz="4800" b="0" spc="-15" dirty="0">
                <a:latin typeface="Arial"/>
                <a:cs typeface="Arial"/>
              </a:rPr>
              <a:t> </a:t>
            </a:r>
            <a:r>
              <a:rPr sz="4800" b="0" dirty="0">
                <a:latin typeface="Arial"/>
                <a:cs typeface="Arial"/>
              </a:rPr>
              <a:t>SCREENING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75613" y="1988899"/>
            <a:ext cx="6330061" cy="4752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152400"/>
            <a:ext cx="7086600" cy="243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/>
          <p:nvPr/>
        </p:nvSpPr>
        <p:spPr>
          <a:xfrm>
            <a:off x="152400" y="2590800"/>
            <a:ext cx="7086600" cy="4114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9929" y="930402"/>
            <a:ext cx="75152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GENOMIC</a:t>
            </a:r>
            <a:r>
              <a:rPr spc="-25" dirty="0"/>
              <a:t> </a:t>
            </a:r>
            <a:r>
              <a:rPr spc="-35" dirty="0"/>
              <a:t>LIBRARY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164" y="2795777"/>
            <a:ext cx="6939915" cy="2282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23622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265430" algn="l"/>
                <a:tab pos="266065" algn="l"/>
              </a:tabLst>
            </a:pPr>
            <a:r>
              <a:rPr dirty="0"/>
              <a:t>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Is the largest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type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of library which consist of the</a:t>
            </a:r>
            <a:r>
              <a:rPr sz="20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complete  genome of a complete genome of a particular organism  which is cleaved into thousands of fragments, are all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fragments are cloned by insertion into a cloning</a:t>
            </a:r>
            <a:r>
              <a:rPr sz="20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vector.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8500"/>
              </a:buClr>
              <a:buFont typeface="Wingdings"/>
              <a:buChar char=""/>
            </a:pPr>
            <a:endParaRPr sz="2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FF8500"/>
              </a:buClr>
              <a:buFont typeface="Wingdings"/>
              <a:buChar char=""/>
              <a:tabLst>
                <a:tab pos="195580" algn="l"/>
                <a:tab pos="19024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collection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of	clones that collectively represent all the</a:t>
            </a:r>
            <a:r>
              <a:rPr sz="20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DNA</a:t>
            </a:r>
            <a:endParaRPr sz="20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sequences in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genome of a particular</a:t>
            </a:r>
            <a:r>
              <a:rPr sz="20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organism.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3029" y="1162558"/>
            <a:ext cx="41668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CONSTRUCTION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039164" y="2795777"/>
            <a:ext cx="7051675" cy="2221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260985" algn="l"/>
                <a:tab pos="261620" algn="l"/>
                <a:tab pos="3276600" algn="l"/>
                <a:tab pos="6615430" algn="l"/>
              </a:tabLst>
            </a:pPr>
            <a:r>
              <a:rPr dirty="0"/>
              <a:t>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The first step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preparing	a genomic library is partial  dige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tion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triction</a:t>
            </a:r>
            <a:r>
              <a:rPr sz="2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end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nu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lea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es,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ch	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hat  any given sequences will appear in fragments of a range of  sizes and is represented in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0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library.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spc="-15" dirty="0">
                <a:solidFill>
                  <a:srgbClr val="FFFFFF"/>
                </a:solidFill>
                <a:latin typeface="Arial"/>
                <a:cs typeface="Arial"/>
              </a:rPr>
              <a:t>Secondly,the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cloning vector ,such as a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BAC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000" spc="-50" dirty="0">
                <a:solidFill>
                  <a:srgbClr val="FFFFFF"/>
                </a:solidFill>
                <a:latin typeface="Arial"/>
                <a:cs typeface="Arial"/>
              </a:rPr>
              <a:t>YAC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plasmid</a:t>
            </a:r>
            <a:endParaRPr sz="20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,is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cleaved with the same restriction endonuclease</a:t>
            </a:r>
            <a:r>
              <a:rPr sz="20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19558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ligated to the genomic DNA</a:t>
            </a:r>
            <a:r>
              <a:rPr sz="20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fragment.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24636" y="1452829"/>
            <a:ext cx="7832725" cy="2586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Thereafter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ligated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DNA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mixture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is then used to transform bacterial or</a:t>
            </a:r>
            <a:r>
              <a:rPr sz="2000" spc="-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yeast  cells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to produce a library of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cell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types,each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harboring a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recombinant DNA</a:t>
            </a:r>
            <a:r>
              <a:rPr sz="2000" spc="-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molecule.</a:t>
            </a:r>
            <a:endParaRPr sz="20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transformed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bacterium or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yeast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cell grows into a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colony,or</a:t>
            </a:r>
            <a:r>
              <a:rPr sz="20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“clone”,of</a:t>
            </a:r>
            <a:endParaRPr sz="200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identical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cells,each cell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bearing the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recombinant</a:t>
            </a:r>
            <a:r>
              <a:rPr sz="20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plasmid.</a:t>
            </a:r>
            <a:endParaRPr sz="2000">
              <a:latin typeface="Times New Roman"/>
              <a:cs typeface="Times New Roman"/>
            </a:endParaRPr>
          </a:p>
          <a:p>
            <a:pPr marL="195580" marR="198755" indent="-182880">
              <a:lnSpc>
                <a:spcPct val="100000"/>
              </a:lnSpc>
              <a:spcBef>
                <a:spcPts val="480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ability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to clone such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large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DNA fragments raise the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possibility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000" spc="-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Genomic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library,but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it has been found that there is a problem as to what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 clones are required to construct a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genomic</a:t>
            </a:r>
            <a:r>
              <a:rPr sz="2000" spc="-1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library.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24636" y="1178276"/>
            <a:ext cx="7784465" cy="209867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 solution has been provided with thw use of a</a:t>
            </a:r>
            <a:r>
              <a:rPr sz="2000" spc="-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fornuker:</a:t>
            </a:r>
            <a:endParaRPr sz="2000">
              <a:latin typeface="Times New Roman"/>
              <a:cs typeface="Times New Roman"/>
            </a:endParaRPr>
          </a:p>
          <a:p>
            <a:pPr marL="584200">
              <a:lnSpc>
                <a:spcPct val="100000"/>
              </a:lnSpc>
              <a:spcBef>
                <a:spcPts val="484"/>
              </a:spcBef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N=ln(1-P)/ln(1-a/b)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95580" marR="5080" indent="-182880">
              <a:lnSpc>
                <a:spcPct val="100000"/>
              </a:lnSpc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Which enchances the capacity of constructing a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genomic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library,and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ease the problem of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screening.(i.e..the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higher the fragments,the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smaller</a:t>
            </a:r>
            <a:r>
              <a:rPr sz="20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clones).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79" y="0"/>
            <a:ext cx="9133320" cy="6837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4979" y="858723"/>
            <a:ext cx="45554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SCREENING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164" y="2794254"/>
            <a:ext cx="692404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265430" algn="l"/>
                <a:tab pos="266065" algn="l"/>
              </a:tabLst>
            </a:pPr>
            <a:r>
              <a:rPr dirty="0"/>
              <a:t>	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common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 screening is the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plasmid-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genomic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libraries which is to carry 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out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 colony hybridization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experiment.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Host bacteria containing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either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plasmid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based or</a:t>
            </a:r>
            <a:r>
              <a:rPr sz="20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bacteriophage-  based library are plated 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out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on petri dish and allowed to grow  overnight to form</a:t>
            </a:r>
            <a:r>
              <a:rPr sz="2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colonies.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6172199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3"/>
          <p:cNvSpPr/>
          <p:nvPr/>
        </p:nvSpPr>
        <p:spPr>
          <a:xfrm>
            <a:off x="0" y="3276600"/>
            <a:ext cx="6172200" cy="3581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6096001" y="4038600"/>
            <a:ext cx="3047999" cy="2819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0664" y="1700529"/>
            <a:ext cx="61214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164" y="2794254"/>
            <a:ext cx="6997700" cy="2404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 algn="just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DNA</a:t>
            </a:r>
            <a:r>
              <a:rPr sz="20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library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collection</a:t>
            </a:r>
            <a:r>
              <a:rPr sz="2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DNA</a:t>
            </a:r>
            <a:r>
              <a:rPr sz="20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clones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,gathered</a:t>
            </a:r>
            <a:r>
              <a:rPr sz="2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together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as  a source of DNA for sequencing, gene discovery , 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gene</a:t>
            </a:r>
            <a:r>
              <a:rPr sz="2000" spc="-3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function  studies</a:t>
            </a:r>
            <a:r>
              <a:rPr sz="2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8500"/>
              </a:buClr>
              <a:buFont typeface="Wingdings"/>
              <a:buChar char=""/>
            </a:pPr>
            <a:endParaRPr sz="2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There are two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types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 DNA</a:t>
            </a:r>
            <a:r>
              <a:rPr sz="2000" spc="-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libraries:</a:t>
            </a:r>
            <a:endParaRPr sz="2000">
              <a:latin typeface="Times New Roman"/>
              <a:cs typeface="Times New Roman"/>
            </a:endParaRPr>
          </a:p>
          <a:p>
            <a:pPr marL="1030605" lvl="1" indent="-19304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95000"/>
              <a:buAutoNum type="arabicPeriod"/>
              <a:tabLst>
                <a:tab pos="1031240" algn="l"/>
              </a:tabLst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DNA</a:t>
            </a:r>
            <a:endParaRPr sz="2000">
              <a:latin typeface="Times New Roman"/>
              <a:cs typeface="Times New Roman"/>
            </a:endParaRPr>
          </a:p>
          <a:p>
            <a:pPr marL="1091565" lvl="1" indent="-25400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95000"/>
              <a:buAutoNum type="arabicPeriod"/>
              <a:tabLst>
                <a:tab pos="1092200" algn="l"/>
              </a:tabLst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Genomic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7622" y="848614"/>
            <a:ext cx="51904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4636" y="2024633"/>
            <a:ext cx="7877809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In conclusion,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genomic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DNA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segments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organized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in libraries</a:t>
            </a:r>
            <a:r>
              <a:rPr sz="2000" spc="-2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known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genomic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libraries and cDNA libraries with a wide range of designs and  purposes.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3494" y="2717749"/>
            <a:ext cx="502602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FFFFFF"/>
                </a:solidFill>
                <a:latin typeface="Cooper Black"/>
                <a:cs typeface="Cooper Black"/>
              </a:rPr>
              <a:t>THANK</a:t>
            </a:r>
            <a:r>
              <a:rPr b="0" spc="-75" dirty="0">
                <a:solidFill>
                  <a:srgbClr val="FFFFFF"/>
                </a:solidFill>
                <a:latin typeface="Cooper Black"/>
                <a:cs typeface="Cooper Black"/>
              </a:rPr>
              <a:t> </a:t>
            </a:r>
            <a:r>
              <a:rPr b="0" spc="-110" dirty="0">
                <a:solidFill>
                  <a:srgbClr val="FFFFFF"/>
                </a:solidFill>
                <a:latin typeface="Cooper Black"/>
                <a:cs typeface="Cooper Black"/>
              </a:rPr>
              <a:t>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cDNA</a:t>
            </a:r>
            <a:r>
              <a:rPr spc="-375" dirty="0"/>
              <a:t> </a:t>
            </a:r>
            <a:r>
              <a:rPr spc="-35" dirty="0"/>
              <a:t>LIBRARY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164" y="2794254"/>
            <a:ext cx="7058025" cy="2708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cDNA</a:t>
            </a:r>
            <a:r>
              <a:rPr sz="20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library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cDNA</a:t>
            </a:r>
            <a:r>
              <a:rPr sz="20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clones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prepared</a:t>
            </a:r>
            <a:r>
              <a:rPr sz="2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2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mRNAs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isolates from a particular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0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tissue.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8500"/>
              </a:buClr>
              <a:buFont typeface="Wingdings"/>
              <a:buChar char=""/>
            </a:pPr>
            <a:endParaRPr sz="2900">
              <a:latin typeface="Times New Roman"/>
              <a:cs typeface="Times New Roman"/>
            </a:endParaRPr>
          </a:p>
          <a:p>
            <a:pPr marL="195580" marR="360680" indent="-182880">
              <a:lnSpc>
                <a:spcPct val="100000"/>
              </a:lnSpc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cDNA library contains only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complementry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DNA</a:t>
            </a:r>
            <a:r>
              <a:rPr sz="2000" spc="-2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molecules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synthesized from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mRNA molecules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in a</a:t>
            </a:r>
            <a:r>
              <a:rPr sz="2000" spc="-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cell.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8500"/>
              </a:buClr>
              <a:buFont typeface="Wingdings"/>
              <a:buChar char=""/>
            </a:pPr>
            <a:endParaRPr sz="2900">
              <a:latin typeface="Times New Roman"/>
              <a:cs typeface="Times New Roman"/>
            </a:endParaRPr>
          </a:p>
          <a:p>
            <a:pPr marL="195580" marR="48260" indent="-182880">
              <a:lnSpc>
                <a:spcPct val="100000"/>
              </a:lnSpc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molecules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represents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 gene that are expressed in the</a:t>
            </a:r>
            <a:r>
              <a:rPr sz="2000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cell 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stage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2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development.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509" y="318896"/>
            <a:ext cx="50476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FF8500"/>
                </a:solidFill>
                <a:latin typeface="Arial"/>
                <a:cs typeface="Arial"/>
              </a:rPr>
              <a:t>No </a:t>
            </a:r>
            <a:r>
              <a:rPr sz="3600" b="0" spc="-10" dirty="0">
                <a:solidFill>
                  <a:srgbClr val="FF8500"/>
                </a:solidFill>
                <a:latin typeface="Arial"/>
                <a:cs typeface="Arial"/>
              </a:rPr>
              <a:t>cDNAwas </a:t>
            </a:r>
            <a:r>
              <a:rPr sz="3600" b="0" spc="-5" dirty="0">
                <a:solidFill>
                  <a:srgbClr val="FF8500"/>
                </a:solidFill>
                <a:latin typeface="Arial"/>
                <a:cs typeface="Arial"/>
              </a:rPr>
              <a:t>made</a:t>
            </a:r>
            <a:r>
              <a:rPr sz="3600" b="0" spc="-65" dirty="0">
                <a:solidFill>
                  <a:srgbClr val="FF8500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FF8500"/>
                </a:solidFill>
                <a:latin typeface="Arial"/>
                <a:cs typeface="Arial"/>
              </a:rPr>
              <a:t>from  prokaryotic</a:t>
            </a:r>
            <a:r>
              <a:rPr sz="3600" b="0" spc="-25" dirty="0">
                <a:solidFill>
                  <a:srgbClr val="FF8500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FF8500"/>
                </a:solidFill>
                <a:latin typeface="Arial"/>
                <a:cs typeface="Arial"/>
              </a:rPr>
              <a:t>mRNA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8126" y="2818257"/>
            <a:ext cx="4192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Prokaryotic mRNA is very</a:t>
            </a:r>
            <a:r>
              <a:rPr sz="20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unstable.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8126" y="3915917"/>
            <a:ext cx="74828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00000"/>
              </a:lnSpc>
              <a:spcBef>
                <a:spcPts val="100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  <a:tab pos="398716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Genomic libraries</a:t>
            </a: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prokaryotes	are easier to make and</a:t>
            </a:r>
            <a:r>
              <a:rPr sz="20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contain  all the genome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sequences.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576" y="247015"/>
            <a:ext cx="63500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FF8500"/>
                </a:solidFill>
                <a:latin typeface="Arial"/>
                <a:cs typeface="Arial"/>
              </a:rPr>
              <a:t>cDNA </a:t>
            </a:r>
            <a:r>
              <a:rPr sz="3600" b="0" dirty="0">
                <a:solidFill>
                  <a:srgbClr val="FF8500"/>
                </a:solidFill>
                <a:latin typeface="Arial"/>
                <a:cs typeface="Arial"/>
              </a:rPr>
              <a:t>Libraries Are </a:t>
            </a:r>
            <a:r>
              <a:rPr sz="3600" b="0" spc="-55" dirty="0">
                <a:solidFill>
                  <a:srgbClr val="FF8500"/>
                </a:solidFill>
                <a:latin typeface="Arial"/>
                <a:cs typeface="Arial"/>
              </a:rPr>
              <a:t>Very</a:t>
            </a:r>
            <a:r>
              <a:rPr sz="3600" b="0" spc="-459" dirty="0">
                <a:solidFill>
                  <a:srgbClr val="FF8500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FF8500"/>
                </a:solidFill>
                <a:latin typeface="Arial"/>
                <a:cs typeface="Arial"/>
              </a:rPr>
              <a:t>Useful  </a:t>
            </a:r>
            <a:r>
              <a:rPr sz="3600" b="0" dirty="0">
                <a:solidFill>
                  <a:srgbClr val="FF8500"/>
                </a:solidFill>
                <a:latin typeface="Arial"/>
                <a:cs typeface="Arial"/>
              </a:rPr>
              <a:t>For Eukaryotic </a:t>
            </a:r>
            <a:r>
              <a:rPr sz="3600" b="0" spc="-5" dirty="0">
                <a:solidFill>
                  <a:srgbClr val="FF8500"/>
                </a:solidFill>
                <a:latin typeface="Arial"/>
                <a:cs typeface="Arial"/>
              </a:rPr>
              <a:t>Gene</a:t>
            </a:r>
            <a:r>
              <a:rPr sz="3600" b="0" spc="-250" dirty="0">
                <a:solidFill>
                  <a:srgbClr val="FF8500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FF8500"/>
                </a:solidFill>
                <a:latin typeface="Arial"/>
                <a:cs typeface="Arial"/>
              </a:rPr>
              <a:t>Analysis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9164" y="2795777"/>
            <a:ext cx="7007225" cy="2258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139065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Condensed protein encoded gene libraries,Have much</a:t>
            </a:r>
            <a:r>
              <a:rPr sz="20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less  junk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sequences</a:t>
            </a:r>
            <a:endParaRPr sz="2000">
              <a:latin typeface="Arial"/>
              <a:cs typeface="Arial"/>
            </a:endParaRPr>
          </a:p>
          <a:p>
            <a:pPr marL="195580" marR="5080" indent="-182880">
              <a:lnSpc>
                <a:spcPct val="100899"/>
              </a:lnSpc>
              <a:spcBef>
                <a:spcPts val="69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cDNAs have no introns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→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genes can be expressed in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E.</a:t>
            </a:r>
            <a:r>
              <a:rPr sz="20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coli  directly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484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very useful to identify new</a:t>
            </a:r>
            <a:r>
              <a:rPr sz="20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genes</a:t>
            </a:r>
            <a:endParaRPr sz="20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480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Tissue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or cell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type specific(</a:t>
            </a:r>
            <a:r>
              <a:rPr sz="2000" spc="-5" dirty="0">
                <a:solidFill>
                  <a:srgbClr val="BEBEBE"/>
                </a:solidFill>
                <a:latin typeface="Arial"/>
                <a:cs typeface="Arial"/>
              </a:rPr>
              <a:t>differential </a:t>
            </a:r>
            <a:r>
              <a:rPr sz="2000" dirty="0">
                <a:solidFill>
                  <a:srgbClr val="BEBEBE"/>
                </a:solidFill>
                <a:latin typeface="Arial"/>
                <a:cs typeface="Arial"/>
              </a:rPr>
              <a:t>expression of</a:t>
            </a:r>
            <a:r>
              <a:rPr sz="2000" spc="-95" dirty="0">
                <a:solidFill>
                  <a:srgbClr val="BEBEBE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BEBEBE"/>
                </a:solidFill>
                <a:latin typeface="Arial"/>
                <a:cs typeface="Arial"/>
              </a:rPr>
              <a:t>genes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576" y="489026"/>
            <a:ext cx="42868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solidFill>
                  <a:srgbClr val="FF8500"/>
                </a:solidFill>
                <a:latin typeface="Arial"/>
                <a:cs typeface="Arial"/>
              </a:rPr>
              <a:t>Synthesis of</a:t>
            </a:r>
            <a:r>
              <a:rPr sz="4000" b="0" spc="-20" dirty="0">
                <a:solidFill>
                  <a:srgbClr val="FF8500"/>
                </a:solidFill>
                <a:latin typeface="Arial"/>
                <a:cs typeface="Arial"/>
              </a:rPr>
              <a:t> </a:t>
            </a:r>
            <a:r>
              <a:rPr sz="4000" b="0" spc="-10" dirty="0">
                <a:solidFill>
                  <a:srgbClr val="FF8500"/>
                </a:solidFill>
                <a:latin typeface="Arial"/>
                <a:cs typeface="Arial"/>
              </a:rPr>
              <a:t>Cdna: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9164" y="2795777"/>
            <a:ext cx="6940550" cy="1916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56895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FIRST </a:t>
            </a:r>
            <a:r>
              <a:rPr sz="2000" spc="-30" dirty="0">
                <a:solidFill>
                  <a:srgbClr val="FFFFFF"/>
                </a:solidFill>
                <a:latin typeface="Arial"/>
                <a:cs typeface="Arial"/>
              </a:rPr>
              <a:t>STAND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SYNTHESIS: materials as reverse  transcriptase, primer(oligo(dT) or hexanucleotides)</a:t>
            </a:r>
            <a:r>
              <a:rPr sz="20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and  dNTPs</a:t>
            </a:r>
            <a:endParaRPr sz="2000">
              <a:latin typeface="Arial"/>
              <a:cs typeface="Arial"/>
            </a:endParaRPr>
          </a:p>
          <a:p>
            <a:pPr marL="195580" marR="5080" indent="-182880" algn="just">
              <a:lnSpc>
                <a:spcPct val="100000"/>
              </a:lnSpc>
              <a:spcBef>
                <a:spcPts val="480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SECOUND STRAND SYNTHESIS: best way of making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full- 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length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cDNA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‘tail’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3’-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end of the first strand and</a:t>
            </a:r>
            <a:r>
              <a:rPr sz="2000" spc="-3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then  use a complementary primer to make the</a:t>
            </a:r>
            <a:r>
              <a:rPr sz="2000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secound.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5101" y="658748"/>
            <a:ext cx="62484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CONSTRUCTION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4810" marR="5080" indent="-182880">
              <a:lnSpc>
                <a:spcPct val="100000"/>
              </a:lnSpc>
              <a:spcBef>
                <a:spcPts val="95"/>
              </a:spcBef>
              <a:buClr>
                <a:srgbClr val="FF8500"/>
              </a:buClr>
              <a:buFont typeface="Wingdings"/>
              <a:buChar char=""/>
              <a:tabLst>
                <a:tab pos="385445" algn="l"/>
              </a:tabLst>
            </a:pPr>
            <a:r>
              <a:rPr spc="-10" dirty="0"/>
              <a:t>cDNA </a:t>
            </a:r>
            <a:r>
              <a:rPr dirty="0"/>
              <a:t>libraries </a:t>
            </a:r>
            <a:r>
              <a:rPr spc="-5" dirty="0"/>
              <a:t>are constructed by </a:t>
            </a:r>
            <a:r>
              <a:rPr dirty="0"/>
              <a:t>synthesizing</a:t>
            </a:r>
            <a:r>
              <a:rPr spc="-170" dirty="0"/>
              <a:t> </a:t>
            </a:r>
            <a:r>
              <a:rPr spc="-10" dirty="0"/>
              <a:t>cDNA  </a:t>
            </a:r>
            <a:r>
              <a:rPr spc="-5" dirty="0"/>
              <a:t>from purified cellular </a:t>
            </a:r>
            <a:r>
              <a:rPr spc="-10" dirty="0"/>
              <a:t>mRNA </a:t>
            </a:r>
            <a:r>
              <a:rPr dirty="0"/>
              <a:t>via </a:t>
            </a:r>
            <a:r>
              <a:rPr spc="-5" dirty="0"/>
              <a:t>oligo(dT)-cellulose  </a:t>
            </a:r>
            <a:r>
              <a:rPr spc="-15" dirty="0"/>
              <a:t>chromatography.</a:t>
            </a:r>
          </a:p>
          <a:p>
            <a:pPr marL="189230">
              <a:lnSpc>
                <a:spcPct val="100000"/>
              </a:lnSpc>
              <a:spcBef>
                <a:spcPts val="50"/>
              </a:spcBef>
              <a:buClr>
                <a:srgbClr val="FF8500"/>
              </a:buClr>
              <a:buFont typeface="Wingdings"/>
              <a:buChar char=""/>
            </a:pPr>
            <a:endParaRPr sz="3050"/>
          </a:p>
          <a:p>
            <a:pPr marL="384810" marR="494665" indent="-182880">
              <a:lnSpc>
                <a:spcPct val="100000"/>
              </a:lnSpc>
              <a:buClr>
                <a:srgbClr val="FF8500"/>
              </a:buClr>
              <a:buFont typeface="Wingdings"/>
              <a:buChar char=""/>
              <a:tabLst>
                <a:tab pos="385445" algn="l"/>
              </a:tabLst>
            </a:pPr>
            <a:r>
              <a:rPr spc="-5" dirty="0"/>
              <a:t>This is </a:t>
            </a:r>
            <a:r>
              <a:rPr dirty="0"/>
              <a:t>done </a:t>
            </a:r>
            <a:r>
              <a:rPr spc="-5" dirty="0"/>
              <a:t>to recover the </a:t>
            </a:r>
            <a:r>
              <a:rPr dirty="0"/>
              <a:t>poly(A) </a:t>
            </a:r>
            <a:r>
              <a:rPr spc="-15" dirty="0"/>
              <a:t>mRNA </a:t>
            </a:r>
            <a:r>
              <a:rPr spc="-5" dirty="0"/>
              <a:t>so </a:t>
            </a:r>
            <a:r>
              <a:rPr spc="-10" dirty="0"/>
              <a:t>as</a:t>
            </a:r>
            <a:r>
              <a:rPr spc="-110" dirty="0"/>
              <a:t> </a:t>
            </a:r>
            <a:r>
              <a:rPr spc="-5" dirty="0"/>
              <a:t>to  anneal with </a:t>
            </a:r>
            <a:r>
              <a:rPr dirty="0"/>
              <a:t>the oligo(dT) </a:t>
            </a:r>
            <a:r>
              <a:rPr spc="-5" dirty="0"/>
              <a:t>chains</a:t>
            </a:r>
            <a:r>
              <a:rPr spc="-45" dirty="0"/>
              <a:t> </a:t>
            </a:r>
            <a:r>
              <a:rPr spc="-5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9395" y="776173"/>
            <a:ext cx="455739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SCREENING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9164" y="2794254"/>
            <a:ext cx="7056120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05"/>
              </a:spcBef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 prope is a piece of DNA or RNA used to detect specific nucleic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acid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sequence by hybridization ( binding of two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nucleic acid</a:t>
            </a:r>
            <a:r>
              <a:rPr sz="20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chains  by base pairing). Oligonucleotide can be used as a</a:t>
            </a:r>
            <a:r>
              <a:rPr sz="20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probe.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8500"/>
              </a:buClr>
              <a:buFont typeface="Wingdings"/>
              <a:buChar char=""/>
            </a:pPr>
            <a:endParaRPr sz="29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FF8500"/>
              </a:buClr>
              <a:buFont typeface="Wingdings"/>
              <a:buChar char=""/>
              <a:tabLst>
                <a:tab pos="19558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They are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radioactivity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labeled so that the hybridized nucleic</a:t>
            </a:r>
            <a:r>
              <a:rPr sz="2000" spc="-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acid</a:t>
            </a:r>
            <a:endParaRPr sz="200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can be identified by</a:t>
            </a:r>
            <a:r>
              <a:rPr sz="2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autoratiography.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35213" y="573862"/>
            <a:ext cx="86360" cy="572770"/>
          </a:xfrm>
          <a:custGeom>
            <a:avLst/>
            <a:gdLst/>
            <a:ahLst/>
            <a:cxnLst/>
            <a:rect l="l" t="t" r="r" b="b"/>
            <a:pathLst>
              <a:path w="86359" h="572769">
                <a:moveTo>
                  <a:pt x="0" y="572312"/>
                </a:moveTo>
                <a:lnTo>
                  <a:pt x="86235" y="572312"/>
                </a:lnTo>
                <a:lnTo>
                  <a:pt x="86235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569452" y="573862"/>
            <a:ext cx="576580" cy="572770"/>
          </a:xfrm>
          <a:custGeom>
            <a:avLst/>
            <a:gdLst/>
            <a:ahLst/>
            <a:cxnLst/>
            <a:rect l="l" t="t" r="r" b="b"/>
            <a:pathLst>
              <a:path w="576579" h="572769">
                <a:moveTo>
                  <a:pt x="0" y="572312"/>
                </a:moveTo>
                <a:lnTo>
                  <a:pt x="576072" y="572312"/>
                </a:lnTo>
                <a:lnTo>
                  <a:pt x="576072" y="0"/>
                </a:lnTo>
                <a:lnTo>
                  <a:pt x="0" y="0"/>
                </a:lnTo>
                <a:lnTo>
                  <a:pt x="0" y="572312"/>
                </a:lnTo>
                <a:close/>
              </a:path>
            </a:pathLst>
          </a:custGeom>
          <a:solidFill>
            <a:srgbClr val="FF8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46303" y="1185798"/>
            <a:ext cx="7764780" cy="29828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general approaches are avilable for screening libraries</a:t>
            </a:r>
            <a:r>
              <a:rPr sz="24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identify clones carrying a gene or other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DNA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region </a:t>
            </a:r>
            <a:r>
              <a:rPr sz="240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2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mtClean="0">
                <a:solidFill>
                  <a:srgbClr val="FFFFFF"/>
                </a:solidFill>
                <a:latin typeface="Times New Roman"/>
                <a:cs typeface="Times New Roman"/>
              </a:rPr>
              <a:t>interest.</a:t>
            </a:r>
            <a:endParaRPr lang="en-US" sz="24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24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mtClean="0">
                <a:solidFill>
                  <a:srgbClr val="FFFFFF"/>
                </a:solidFill>
                <a:latin typeface="Times New Roman"/>
                <a:cs typeface="Times New Roman"/>
              </a:rPr>
              <a:t>Detection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oligonucleotide probes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that bind</a:t>
            </a:r>
            <a:r>
              <a:rPr sz="24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  the clone of </a:t>
            </a:r>
            <a:r>
              <a:rPr sz="2400">
                <a:solidFill>
                  <a:srgbClr val="FFFFFF"/>
                </a:solidFill>
                <a:latin typeface="Times New Roman"/>
                <a:cs typeface="Times New Roman"/>
              </a:rPr>
              <a:t>interest</a:t>
            </a:r>
            <a:r>
              <a:rPr sz="2400" spc="-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mtClean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lang="en-US" sz="24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24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mtClean="0">
                <a:solidFill>
                  <a:srgbClr val="FFFFFF"/>
                </a:solidFill>
                <a:latin typeface="Times New Roman"/>
                <a:cs typeface="Times New Roman"/>
              </a:rPr>
              <a:t>Detection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based on expression of </a:t>
            </a:r>
            <a:r>
              <a:rPr sz="240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spc="-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mtClean="0">
                <a:solidFill>
                  <a:srgbClr val="FFFFFF"/>
                </a:solidFill>
                <a:latin typeface="Times New Roman"/>
                <a:cs typeface="Times New Roman"/>
              </a:rPr>
              <a:t>encoded</a:t>
            </a:r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mtClean="0">
                <a:solidFill>
                  <a:srgbClr val="FFFFFF"/>
                </a:solidFill>
                <a:latin typeface="Times New Roman"/>
                <a:cs typeface="Times New Roman"/>
              </a:rPr>
              <a:t>protein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543</Words>
  <Application>Microsoft Office PowerPoint</Application>
  <PresentationFormat>On-screen Show (4:3)</PresentationFormat>
  <Paragraphs>69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cDNA AND GENOMIC  LIBRARIES</vt:lpstr>
      <vt:lpstr>INTRODUCTION</vt:lpstr>
      <vt:lpstr>cDNA LIBRARY</vt:lpstr>
      <vt:lpstr>No cDNAwas made from  prokaryotic mRNA</vt:lpstr>
      <vt:lpstr>cDNA Libraries Are Very Useful  For Eukaryotic Gene Analysis</vt:lpstr>
      <vt:lpstr>Synthesis of Cdna:</vt:lpstr>
      <vt:lpstr>CONSTRUCTION</vt:lpstr>
      <vt:lpstr>SCREENING</vt:lpstr>
      <vt:lpstr>Slide 9</vt:lpstr>
      <vt:lpstr>A PLASMID cDNA LIBRARY  FOR SCREENING</vt:lpstr>
      <vt:lpstr>Slide 11</vt:lpstr>
      <vt:lpstr>Slide 12</vt:lpstr>
      <vt:lpstr>GENOMIC LIBRARY</vt:lpstr>
      <vt:lpstr>CONSTRUCTION</vt:lpstr>
      <vt:lpstr>Slide 15</vt:lpstr>
      <vt:lpstr>Slide 16</vt:lpstr>
      <vt:lpstr>Slide 17</vt:lpstr>
      <vt:lpstr>SCREENING</vt:lpstr>
      <vt:lpstr>Slide 19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CDNA AND GENOMIC LIBRARIES</dc:title>
  <dc:creator>BACKIYALAKSHMI</dc:creator>
  <cp:lastModifiedBy>admin</cp:lastModifiedBy>
  <cp:revision>4</cp:revision>
  <dcterms:created xsi:type="dcterms:W3CDTF">2020-05-24T09:51:08Z</dcterms:created>
  <dcterms:modified xsi:type="dcterms:W3CDTF">2020-05-24T17:38:07Z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2020-05-24T00:00:00Z</vt:filetime>
  </property>
</Properties>
</file>