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rgbClr val="539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77426" y="4825"/>
            <a:ext cx="1218565" cy="6853555"/>
          </a:xfrm>
          <a:custGeom>
            <a:avLst/>
            <a:gdLst/>
            <a:ahLst/>
            <a:cxnLst/>
            <a:rect l="l" t="t" r="r" b="b"/>
            <a:pathLst>
              <a:path w="1218565" h="6853555">
                <a:moveTo>
                  <a:pt x="0" y="0"/>
                </a:moveTo>
                <a:lnTo>
                  <a:pt x="1218352" y="6853171"/>
                </a:lnTo>
              </a:path>
            </a:pathLst>
          </a:custGeom>
          <a:ln w="953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448612" y="3694896"/>
            <a:ext cx="4743450" cy="3163570"/>
          </a:xfrm>
          <a:custGeom>
            <a:avLst/>
            <a:gdLst/>
            <a:ahLst/>
            <a:cxnLst/>
            <a:rect l="l" t="t" r="r" b="b"/>
            <a:pathLst>
              <a:path w="4743450" h="3163570">
                <a:moveTo>
                  <a:pt x="4743387" y="0"/>
                </a:moveTo>
                <a:lnTo>
                  <a:pt x="0" y="3163101"/>
                </a:lnTo>
              </a:path>
            </a:pathLst>
          </a:custGeom>
          <a:ln w="953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182100" y="0"/>
            <a:ext cx="3009900" cy="6858000"/>
          </a:xfrm>
          <a:custGeom>
            <a:avLst/>
            <a:gdLst/>
            <a:ahLst/>
            <a:cxnLst/>
            <a:rect l="l" t="t" r="r" b="b"/>
            <a:pathLst>
              <a:path w="3009900" h="6858000">
                <a:moveTo>
                  <a:pt x="3009899" y="0"/>
                </a:moveTo>
                <a:lnTo>
                  <a:pt x="2044399" y="0"/>
                </a:lnTo>
                <a:lnTo>
                  <a:pt x="0" y="6857996"/>
                </a:lnTo>
                <a:lnTo>
                  <a:pt x="3009899" y="6857996"/>
                </a:lnTo>
                <a:lnTo>
                  <a:pt x="3009899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602878" y="0"/>
            <a:ext cx="2589530" cy="6858000"/>
          </a:xfrm>
          <a:custGeom>
            <a:avLst/>
            <a:gdLst/>
            <a:ahLst/>
            <a:cxnLst/>
            <a:rect l="l" t="t" r="r" b="b"/>
            <a:pathLst>
              <a:path w="2589529" h="6858000">
                <a:moveTo>
                  <a:pt x="2589120" y="0"/>
                </a:moveTo>
                <a:lnTo>
                  <a:pt x="0" y="0"/>
                </a:lnTo>
                <a:lnTo>
                  <a:pt x="1208884" y="6857996"/>
                </a:lnTo>
                <a:lnTo>
                  <a:pt x="2589120" y="6857996"/>
                </a:lnTo>
                <a:lnTo>
                  <a:pt x="2589120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34450" y="3048000"/>
            <a:ext cx="3257550" cy="3810000"/>
          </a:xfrm>
          <a:custGeom>
            <a:avLst/>
            <a:gdLst/>
            <a:ahLst/>
            <a:cxnLst/>
            <a:rect l="l" t="t" r="r" b="b"/>
            <a:pathLst>
              <a:path w="3257550" h="3810000">
                <a:moveTo>
                  <a:pt x="3257550" y="0"/>
                </a:moveTo>
                <a:lnTo>
                  <a:pt x="0" y="3810000"/>
                </a:lnTo>
                <a:lnTo>
                  <a:pt x="3257550" y="3810000"/>
                </a:lnTo>
                <a:lnTo>
                  <a:pt x="3257550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337930" y="0"/>
            <a:ext cx="2854325" cy="6858000"/>
          </a:xfrm>
          <a:custGeom>
            <a:avLst/>
            <a:gdLst/>
            <a:ahLst/>
            <a:cxnLst/>
            <a:rect l="l" t="t" r="r" b="b"/>
            <a:pathLst>
              <a:path w="2854325" h="6858000">
                <a:moveTo>
                  <a:pt x="2854069" y="0"/>
                </a:moveTo>
                <a:lnTo>
                  <a:pt x="0" y="0"/>
                </a:lnTo>
                <a:lnTo>
                  <a:pt x="2470020" y="6857996"/>
                </a:lnTo>
                <a:lnTo>
                  <a:pt x="2854069" y="6857996"/>
                </a:lnTo>
                <a:lnTo>
                  <a:pt x="2854069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896600" y="0"/>
            <a:ext cx="1295400" cy="6858000"/>
          </a:xfrm>
          <a:custGeom>
            <a:avLst/>
            <a:gdLst/>
            <a:ahLst/>
            <a:cxnLst/>
            <a:rect l="l" t="t" r="r" b="b"/>
            <a:pathLst>
              <a:path w="1295400" h="6858000">
                <a:moveTo>
                  <a:pt x="1295399" y="0"/>
                </a:moveTo>
                <a:lnTo>
                  <a:pt x="1022453" y="0"/>
                </a:lnTo>
                <a:lnTo>
                  <a:pt x="0" y="6857996"/>
                </a:lnTo>
                <a:lnTo>
                  <a:pt x="1295399" y="6857996"/>
                </a:lnTo>
                <a:lnTo>
                  <a:pt x="1295399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936247" y="0"/>
            <a:ext cx="1256030" cy="6858000"/>
          </a:xfrm>
          <a:custGeom>
            <a:avLst/>
            <a:gdLst/>
            <a:ahLst/>
            <a:cxnLst/>
            <a:rect l="l" t="t" r="r" b="b"/>
            <a:pathLst>
              <a:path w="1256029" h="6858000">
                <a:moveTo>
                  <a:pt x="1255752" y="0"/>
                </a:moveTo>
                <a:lnTo>
                  <a:pt x="0" y="0"/>
                </a:lnTo>
                <a:lnTo>
                  <a:pt x="1114527" y="6857996"/>
                </a:lnTo>
                <a:lnTo>
                  <a:pt x="1255752" y="6857996"/>
                </a:lnTo>
                <a:lnTo>
                  <a:pt x="1255752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372725" y="3590925"/>
            <a:ext cx="1819275" cy="3267075"/>
          </a:xfrm>
          <a:custGeom>
            <a:avLst/>
            <a:gdLst/>
            <a:ahLst/>
            <a:cxnLst/>
            <a:rect l="l" t="t" r="r" b="b"/>
            <a:pathLst>
              <a:path w="1819275" h="3267075">
                <a:moveTo>
                  <a:pt x="1819275" y="0"/>
                </a:moveTo>
                <a:lnTo>
                  <a:pt x="0" y="3267075"/>
                </a:lnTo>
                <a:lnTo>
                  <a:pt x="1819275" y="3267075"/>
                </a:lnTo>
                <a:lnTo>
                  <a:pt x="1819275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77426" y="4825"/>
            <a:ext cx="1218565" cy="6853555"/>
          </a:xfrm>
          <a:custGeom>
            <a:avLst/>
            <a:gdLst/>
            <a:ahLst/>
            <a:cxnLst/>
            <a:rect l="l" t="t" r="r" b="b"/>
            <a:pathLst>
              <a:path w="1218565" h="6853555">
                <a:moveTo>
                  <a:pt x="0" y="0"/>
                </a:moveTo>
                <a:lnTo>
                  <a:pt x="1218352" y="6853171"/>
                </a:lnTo>
              </a:path>
            </a:pathLst>
          </a:custGeom>
          <a:ln w="953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448612" y="3694896"/>
            <a:ext cx="4743450" cy="3163570"/>
          </a:xfrm>
          <a:custGeom>
            <a:avLst/>
            <a:gdLst/>
            <a:ahLst/>
            <a:cxnLst/>
            <a:rect l="l" t="t" r="r" b="b"/>
            <a:pathLst>
              <a:path w="4743450" h="3163570">
                <a:moveTo>
                  <a:pt x="4743387" y="0"/>
                </a:moveTo>
                <a:lnTo>
                  <a:pt x="0" y="3163101"/>
                </a:lnTo>
              </a:path>
            </a:pathLst>
          </a:custGeom>
          <a:ln w="953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182100" y="0"/>
            <a:ext cx="3009900" cy="6858000"/>
          </a:xfrm>
          <a:custGeom>
            <a:avLst/>
            <a:gdLst/>
            <a:ahLst/>
            <a:cxnLst/>
            <a:rect l="l" t="t" r="r" b="b"/>
            <a:pathLst>
              <a:path w="3009900" h="6858000">
                <a:moveTo>
                  <a:pt x="3009899" y="0"/>
                </a:moveTo>
                <a:lnTo>
                  <a:pt x="2044399" y="0"/>
                </a:lnTo>
                <a:lnTo>
                  <a:pt x="0" y="6857996"/>
                </a:lnTo>
                <a:lnTo>
                  <a:pt x="3009899" y="6857996"/>
                </a:lnTo>
                <a:lnTo>
                  <a:pt x="3009899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602878" y="0"/>
            <a:ext cx="2589530" cy="6858000"/>
          </a:xfrm>
          <a:custGeom>
            <a:avLst/>
            <a:gdLst/>
            <a:ahLst/>
            <a:cxnLst/>
            <a:rect l="l" t="t" r="r" b="b"/>
            <a:pathLst>
              <a:path w="2589529" h="6858000">
                <a:moveTo>
                  <a:pt x="2589120" y="0"/>
                </a:moveTo>
                <a:lnTo>
                  <a:pt x="0" y="0"/>
                </a:lnTo>
                <a:lnTo>
                  <a:pt x="1208884" y="6857996"/>
                </a:lnTo>
                <a:lnTo>
                  <a:pt x="2589120" y="6857996"/>
                </a:lnTo>
                <a:lnTo>
                  <a:pt x="2589120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34450" y="3048000"/>
            <a:ext cx="3257550" cy="3810000"/>
          </a:xfrm>
          <a:custGeom>
            <a:avLst/>
            <a:gdLst/>
            <a:ahLst/>
            <a:cxnLst/>
            <a:rect l="l" t="t" r="r" b="b"/>
            <a:pathLst>
              <a:path w="3257550" h="3810000">
                <a:moveTo>
                  <a:pt x="3257550" y="0"/>
                </a:moveTo>
                <a:lnTo>
                  <a:pt x="0" y="3810000"/>
                </a:lnTo>
                <a:lnTo>
                  <a:pt x="3257550" y="3810000"/>
                </a:lnTo>
                <a:lnTo>
                  <a:pt x="3257550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337930" y="0"/>
            <a:ext cx="2854325" cy="6858000"/>
          </a:xfrm>
          <a:custGeom>
            <a:avLst/>
            <a:gdLst/>
            <a:ahLst/>
            <a:cxnLst/>
            <a:rect l="l" t="t" r="r" b="b"/>
            <a:pathLst>
              <a:path w="2854325" h="6858000">
                <a:moveTo>
                  <a:pt x="2854069" y="0"/>
                </a:moveTo>
                <a:lnTo>
                  <a:pt x="0" y="0"/>
                </a:lnTo>
                <a:lnTo>
                  <a:pt x="2470020" y="6857996"/>
                </a:lnTo>
                <a:lnTo>
                  <a:pt x="2854069" y="6857996"/>
                </a:lnTo>
                <a:lnTo>
                  <a:pt x="2854069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896600" y="0"/>
            <a:ext cx="1295400" cy="6858000"/>
          </a:xfrm>
          <a:custGeom>
            <a:avLst/>
            <a:gdLst/>
            <a:ahLst/>
            <a:cxnLst/>
            <a:rect l="l" t="t" r="r" b="b"/>
            <a:pathLst>
              <a:path w="1295400" h="6858000">
                <a:moveTo>
                  <a:pt x="1295399" y="0"/>
                </a:moveTo>
                <a:lnTo>
                  <a:pt x="1022453" y="0"/>
                </a:lnTo>
                <a:lnTo>
                  <a:pt x="0" y="6857996"/>
                </a:lnTo>
                <a:lnTo>
                  <a:pt x="1295399" y="6857996"/>
                </a:lnTo>
                <a:lnTo>
                  <a:pt x="1295399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936247" y="0"/>
            <a:ext cx="1256030" cy="6858000"/>
          </a:xfrm>
          <a:custGeom>
            <a:avLst/>
            <a:gdLst/>
            <a:ahLst/>
            <a:cxnLst/>
            <a:rect l="l" t="t" r="r" b="b"/>
            <a:pathLst>
              <a:path w="1256029" h="6858000">
                <a:moveTo>
                  <a:pt x="1255752" y="0"/>
                </a:moveTo>
                <a:lnTo>
                  <a:pt x="0" y="0"/>
                </a:lnTo>
                <a:lnTo>
                  <a:pt x="1114527" y="6857996"/>
                </a:lnTo>
                <a:lnTo>
                  <a:pt x="1255752" y="6857996"/>
                </a:lnTo>
                <a:lnTo>
                  <a:pt x="1255752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372725" y="3590925"/>
            <a:ext cx="1819275" cy="3267075"/>
          </a:xfrm>
          <a:custGeom>
            <a:avLst/>
            <a:gdLst/>
            <a:ahLst/>
            <a:cxnLst/>
            <a:rect l="l" t="t" r="r" b="b"/>
            <a:pathLst>
              <a:path w="1819275" h="3267075">
                <a:moveTo>
                  <a:pt x="1819275" y="0"/>
                </a:moveTo>
                <a:lnTo>
                  <a:pt x="0" y="3267075"/>
                </a:lnTo>
                <a:lnTo>
                  <a:pt x="1819275" y="3267075"/>
                </a:lnTo>
                <a:lnTo>
                  <a:pt x="1819275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77426" y="4825"/>
            <a:ext cx="1218565" cy="6853555"/>
          </a:xfrm>
          <a:custGeom>
            <a:avLst/>
            <a:gdLst/>
            <a:ahLst/>
            <a:cxnLst/>
            <a:rect l="l" t="t" r="r" b="b"/>
            <a:pathLst>
              <a:path w="1218565" h="6853555">
                <a:moveTo>
                  <a:pt x="0" y="0"/>
                </a:moveTo>
                <a:lnTo>
                  <a:pt x="1218352" y="6853171"/>
                </a:lnTo>
              </a:path>
            </a:pathLst>
          </a:custGeom>
          <a:ln w="953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448612" y="3694896"/>
            <a:ext cx="4743450" cy="3163570"/>
          </a:xfrm>
          <a:custGeom>
            <a:avLst/>
            <a:gdLst/>
            <a:ahLst/>
            <a:cxnLst/>
            <a:rect l="l" t="t" r="r" b="b"/>
            <a:pathLst>
              <a:path w="4743450" h="3163570">
                <a:moveTo>
                  <a:pt x="4743387" y="0"/>
                </a:moveTo>
                <a:lnTo>
                  <a:pt x="0" y="3163101"/>
                </a:lnTo>
              </a:path>
            </a:pathLst>
          </a:custGeom>
          <a:ln w="953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182100" y="0"/>
            <a:ext cx="3009900" cy="6858000"/>
          </a:xfrm>
          <a:custGeom>
            <a:avLst/>
            <a:gdLst/>
            <a:ahLst/>
            <a:cxnLst/>
            <a:rect l="l" t="t" r="r" b="b"/>
            <a:pathLst>
              <a:path w="3009900" h="6858000">
                <a:moveTo>
                  <a:pt x="3009899" y="0"/>
                </a:moveTo>
                <a:lnTo>
                  <a:pt x="2044399" y="0"/>
                </a:lnTo>
                <a:lnTo>
                  <a:pt x="0" y="6857996"/>
                </a:lnTo>
                <a:lnTo>
                  <a:pt x="3009899" y="6857996"/>
                </a:lnTo>
                <a:lnTo>
                  <a:pt x="3009899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602878" y="0"/>
            <a:ext cx="2589530" cy="6858000"/>
          </a:xfrm>
          <a:custGeom>
            <a:avLst/>
            <a:gdLst/>
            <a:ahLst/>
            <a:cxnLst/>
            <a:rect l="l" t="t" r="r" b="b"/>
            <a:pathLst>
              <a:path w="2589529" h="6858000">
                <a:moveTo>
                  <a:pt x="2589120" y="0"/>
                </a:moveTo>
                <a:lnTo>
                  <a:pt x="0" y="0"/>
                </a:lnTo>
                <a:lnTo>
                  <a:pt x="1208884" y="6857996"/>
                </a:lnTo>
                <a:lnTo>
                  <a:pt x="2589120" y="6857996"/>
                </a:lnTo>
                <a:lnTo>
                  <a:pt x="2589120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34450" y="3048000"/>
            <a:ext cx="3257550" cy="3810000"/>
          </a:xfrm>
          <a:custGeom>
            <a:avLst/>
            <a:gdLst/>
            <a:ahLst/>
            <a:cxnLst/>
            <a:rect l="l" t="t" r="r" b="b"/>
            <a:pathLst>
              <a:path w="3257550" h="3810000">
                <a:moveTo>
                  <a:pt x="3257550" y="0"/>
                </a:moveTo>
                <a:lnTo>
                  <a:pt x="0" y="3810000"/>
                </a:lnTo>
                <a:lnTo>
                  <a:pt x="3257550" y="3810000"/>
                </a:lnTo>
                <a:lnTo>
                  <a:pt x="3257550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337930" y="0"/>
            <a:ext cx="2854325" cy="6858000"/>
          </a:xfrm>
          <a:custGeom>
            <a:avLst/>
            <a:gdLst/>
            <a:ahLst/>
            <a:cxnLst/>
            <a:rect l="l" t="t" r="r" b="b"/>
            <a:pathLst>
              <a:path w="2854325" h="6858000">
                <a:moveTo>
                  <a:pt x="2854069" y="0"/>
                </a:moveTo>
                <a:lnTo>
                  <a:pt x="0" y="0"/>
                </a:lnTo>
                <a:lnTo>
                  <a:pt x="2470020" y="6857996"/>
                </a:lnTo>
                <a:lnTo>
                  <a:pt x="2854069" y="6857996"/>
                </a:lnTo>
                <a:lnTo>
                  <a:pt x="2854069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896600" y="0"/>
            <a:ext cx="1295400" cy="6858000"/>
          </a:xfrm>
          <a:custGeom>
            <a:avLst/>
            <a:gdLst/>
            <a:ahLst/>
            <a:cxnLst/>
            <a:rect l="l" t="t" r="r" b="b"/>
            <a:pathLst>
              <a:path w="1295400" h="6858000">
                <a:moveTo>
                  <a:pt x="1295399" y="0"/>
                </a:moveTo>
                <a:lnTo>
                  <a:pt x="1022453" y="0"/>
                </a:lnTo>
                <a:lnTo>
                  <a:pt x="0" y="6857996"/>
                </a:lnTo>
                <a:lnTo>
                  <a:pt x="1295399" y="6857996"/>
                </a:lnTo>
                <a:lnTo>
                  <a:pt x="1295399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936247" y="0"/>
            <a:ext cx="1256030" cy="6858000"/>
          </a:xfrm>
          <a:custGeom>
            <a:avLst/>
            <a:gdLst/>
            <a:ahLst/>
            <a:cxnLst/>
            <a:rect l="l" t="t" r="r" b="b"/>
            <a:pathLst>
              <a:path w="1256029" h="6858000">
                <a:moveTo>
                  <a:pt x="1255752" y="0"/>
                </a:moveTo>
                <a:lnTo>
                  <a:pt x="0" y="0"/>
                </a:lnTo>
                <a:lnTo>
                  <a:pt x="1114527" y="6857996"/>
                </a:lnTo>
                <a:lnTo>
                  <a:pt x="1255752" y="6857996"/>
                </a:lnTo>
                <a:lnTo>
                  <a:pt x="1255752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372725" y="3590925"/>
            <a:ext cx="1819275" cy="3267075"/>
          </a:xfrm>
          <a:custGeom>
            <a:avLst/>
            <a:gdLst/>
            <a:ahLst/>
            <a:cxnLst/>
            <a:rect l="l" t="t" r="r" b="b"/>
            <a:pathLst>
              <a:path w="1819275" h="3267075">
                <a:moveTo>
                  <a:pt x="1819275" y="0"/>
                </a:moveTo>
                <a:lnTo>
                  <a:pt x="0" y="3267075"/>
                </a:lnTo>
                <a:lnTo>
                  <a:pt x="1819275" y="3267075"/>
                </a:lnTo>
                <a:lnTo>
                  <a:pt x="1819275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8734" y="2678429"/>
            <a:ext cx="4494530" cy="941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67764" y="1842261"/>
            <a:ext cx="7881620" cy="4260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rgbClr val="539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dissolve/>
    <p:sndAc>
      <p:stSnd>
        <p:snd r:embed="rId7" name="chimes.wav" builtIn="1"/>
      </p:stSnd>
    </p:sndAc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38200" cy="5667375"/>
          </a:xfrm>
          <a:custGeom>
            <a:avLst/>
            <a:gdLst/>
            <a:ahLst/>
            <a:cxnLst/>
            <a:rect l="l" t="t" r="r" b="b"/>
            <a:pathLst>
              <a:path w="838200" h="5667375">
                <a:moveTo>
                  <a:pt x="838200" y="0"/>
                </a:moveTo>
                <a:lnTo>
                  <a:pt x="0" y="0"/>
                </a:lnTo>
                <a:lnTo>
                  <a:pt x="0" y="5667375"/>
                </a:lnTo>
                <a:lnTo>
                  <a:pt x="83820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6874" y="1044638"/>
            <a:ext cx="9382125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5400" b="1" spc="-5" dirty="0" smtClean="0">
                <a:solidFill>
                  <a:srgbClr val="61170D"/>
                </a:solidFill>
              </a:rPr>
              <a:t>CLONING </a:t>
            </a:r>
            <a:r>
              <a:rPr lang="en-US" sz="5400" b="1" spc="15" dirty="0" smtClean="0">
                <a:solidFill>
                  <a:srgbClr val="61170D"/>
                </a:solidFill>
              </a:rPr>
              <a:t>OF </a:t>
            </a:r>
            <a:r>
              <a:rPr lang="en-US" sz="5400" b="1" dirty="0" smtClean="0">
                <a:solidFill>
                  <a:srgbClr val="61170D"/>
                </a:solidFill>
              </a:rPr>
              <a:t>PCR</a:t>
            </a:r>
            <a:r>
              <a:rPr lang="en-US" sz="5400" b="1" spc="-110" dirty="0" smtClean="0">
                <a:solidFill>
                  <a:srgbClr val="61170D"/>
                </a:solidFill>
              </a:rPr>
              <a:t> </a:t>
            </a:r>
            <a:r>
              <a:rPr lang="en-US" sz="5400" b="1" dirty="0" smtClean="0">
                <a:solidFill>
                  <a:srgbClr val="61170D"/>
                </a:solidFill>
              </a:rPr>
              <a:t>PRODUCTS</a:t>
            </a:r>
            <a:endParaRPr lang="en-US" sz="5400" b="1" dirty="0"/>
          </a:p>
        </p:txBody>
      </p:sp>
      <p:sp>
        <p:nvSpPr>
          <p:cNvPr id="4" name="object 4"/>
          <p:cNvSpPr txBox="1"/>
          <p:nvPr/>
        </p:nvSpPr>
        <p:spPr>
          <a:xfrm>
            <a:off x="2438400" y="2865374"/>
            <a:ext cx="7111999" cy="22224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30"/>
              </a:spcBef>
            </a:pPr>
            <a:r>
              <a:rPr lang="en-US" sz="2800" dirty="0" smtClean="0">
                <a:solidFill>
                  <a:srgbClr val="61170D"/>
                </a:solidFill>
                <a:latin typeface="Trebuchet MS"/>
                <a:cs typeface="Trebuchet MS"/>
              </a:rPr>
              <a:t>MRS.S.AMIRTHAM</a:t>
            </a:r>
          </a:p>
          <a:p>
            <a:pPr marL="12700" algn="r">
              <a:lnSpc>
                <a:spcPct val="100000"/>
              </a:lnSpc>
              <a:spcBef>
                <a:spcPts val="130"/>
              </a:spcBef>
            </a:pPr>
            <a:r>
              <a:rPr lang="en-US" sz="2800" dirty="0" smtClean="0">
                <a:solidFill>
                  <a:srgbClr val="61170D"/>
                </a:solidFill>
                <a:latin typeface="Trebuchet MS"/>
                <a:cs typeface="Trebuchet MS"/>
              </a:rPr>
              <a:t>ASSISTANT PROFESSOR</a:t>
            </a:r>
          </a:p>
          <a:p>
            <a:pPr marL="12700" algn="r">
              <a:lnSpc>
                <a:spcPct val="100000"/>
              </a:lnSpc>
              <a:spcBef>
                <a:spcPts val="130"/>
              </a:spcBef>
            </a:pPr>
            <a:r>
              <a:rPr lang="en-US" sz="2800" dirty="0" smtClean="0">
                <a:solidFill>
                  <a:srgbClr val="61170D"/>
                </a:solidFill>
                <a:latin typeface="Trebuchet MS"/>
                <a:cs typeface="Trebuchet MS"/>
              </a:rPr>
              <a:t>PG &amp; Research department of biotechnology </a:t>
            </a:r>
          </a:p>
          <a:p>
            <a:pPr marL="12700" algn="r">
              <a:lnSpc>
                <a:spcPct val="100000"/>
              </a:lnSpc>
              <a:spcBef>
                <a:spcPts val="130"/>
              </a:spcBef>
            </a:pPr>
            <a:r>
              <a:rPr sz="2800" smtClean="0">
                <a:solidFill>
                  <a:srgbClr val="61170D"/>
                </a:solidFill>
                <a:latin typeface="Trebuchet MS"/>
                <a:cs typeface="Trebuchet MS"/>
              </a:rPr>
              <a:t>Bon </a:t>
            </a:r>
            <a:r>
              <a:rPr sz="2800">
                <a:solidFill>
                  <a:srgbClr val="61170D"/>
                </a:solidFill>
                <a:latin typeface="Trebuchet MS"/>
                <a:cs typeface="Trebuchet MS"/>
              </a:rPr>
              <a:t>secours </a:t>
            </a:r>
            <a:r>
              <a:rPr sz="2800" spc="15" smtClean="0">
                <a:solidFill>
                  <a:srgbClr val="61170D"/>
                </a:solidFill>
                <a:latin typeface="Trebuchet MS"/>
                <a:cs typeface="Trebuchet MS"/>
              </a:rPr>
              <a:t>college</a:t>
            </a:r>
            <a:r>
              <a:rPr lang="en-US" sz="2800" spc="15" dirty="0" smtClean="0">
                <a:solidFill>
                  <a:srgbClr val="61170D"/>
                </a:solidFill>
                <a:latin typeface="Trebuchet MS"/>
                <a:cs typeface="Trebuchet MS"/>
              </a:rPr>
              <a:t> for women</a:t>
            </a:r>
          </a:p>
          <a:p>
            <a:pPr marL="12700" algn="r">
              <a:lnSpc>
                <a:spcPct val="100000"/>
              </a:lnSpc>
              <a:spcBef>
                <a:spcPts val="130"/>
              </a:spcBef>
            </a:pPr>
            <a:r>
              <a:rPr sz="2800" spc="15" smtClean="0">
                <a:solidFill>
                  <a:srgbClr val="61170D"/>
                </a:solidFill>
                <a:latin typeface="Trebuchet MS"/>
                <a:cs typeface="Trebuchet MS"/>
              </a:rPr>
              <a:t>  </a:t>
            </a:r>
            <a:r>
              <a:rPr sz="2800" spc="-40" dirty="0">
                <a:solidFill>
                  <a:srgbClr val="61170D"/>
                </a:solidFill>
                <a:latin typeface="Trebuchet MS"/>
                <a:cs typeface="Trebuchet MS"/>
              </a:rPr>
              <a:t>Thanjavur.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368236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15" dirty="0"/>
              <a:t>1.Real </a:t>
            </a:r>
            <a:r>
              <a:rPr sz="3950" spc="10" dirty="0"/>
              <a:t>time</a:t>
            </a:r>
            <a:r>
              <a:rPr sz="3950" spc="55" dirty="0"/>
              <a:t> </a:t>
            </a:r>
            <a:r>
              <a:rPr sz="3950" spc="30" dirty="0"/>
              <a:t>PCR</a:t>
            </a:r>
            <a:endParaRPr sz="3950"/>
          </a:p>
        </p:txBody>
      </p:sp>
      <p:sp>
        <p:nvSpPr>
          <p:cNvPr id="4" name="object 4"/>
          <p:cNvSpPr txBox="1"/>
          <p:nvPr/>
        </p:nvSpPr>
        <p:spPr>
          <a:xfrm>
            <a:off x="1258569" y="1331213"/>
            <a:ext cx="8486140" cy="466915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55600" marR="5080" indent="-342900">
              <a:lnSpc>
                <a:spcPct val="79700"/>
              </a:lnSpc>
              <a:spcBef>
                <a:spcPts val="905"/>
              </a:spcBef>
            </a:pPr>
            <a:r>
              <a:rPr sz="2600" spc="2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25" dirty="0">
                <a:solidFill>
                  <a:srgbClr val="90C225"/>
                </a:solidFill>
                <a:latin typeface="Times New Roman"/>
                <a:cs typeface="Times New Roman"/>
              </a:rPr>
              <a:t> </a:t>
            </a:r>
            <a:r>
              <a:rPr sz="3300" spc="-35" dirty="0">
                <a:solidFill>
                  <a:srgbClr val="2C3B43"/>
                </a:solidFill>
                <a:latin typeface="Trebuchet MS"/>
                <a:cs typeface="Trebuchet MS"/>
              </a:rPr>
              <a:t>Real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time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PCR </a:t>
            </a:r>
            <a:r>
              <a:rPr sz="3300" spc="15" dirty="0">
                <a:solidFill>
                  <a:srgbClr val="2C3B43"/>
                </a:solidFill>
                <a:latin typeface="Trebuchet MS"/>
                <a:cs typeface="Trebuchet MS"/>
              </a:rPr>
              <a:t>is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introduced </a:t>
            </a:r>
            <a:r>
              <a:rPr sz="3300" spc="15" dirty="0">
                <a:solidFill>
                  <a:srgbClr val="2C3B43"/>
                </a:solidFill>
                <a:latin typeface="Trebuchet MS"/>
                <a:cs typeface="Trebuchet MS"/>
              </a:rPr>
              <a:t>by </a:t>
            </a:r>
            <a:r>
              <a:rPr sz="3300" spc="5" dirty="0">
                <a:solidFill>
                  <a:srgbClr val="E76617"/>
                </a:solidFill>
                <a:latin typeface="Trebuchet MS"/>
                <a:cs typeface="Trebuchet MS"/>
              </a:rPr>
              <a:t>Higuchi</a:t>
            </a:r>
            <a:r>
              <a:rPr sz="3300" spc="-555" dirty="0">
                <a:solidFill>
                  <a:srgbClr val="E76617"/>
                </a:solidFill>
                <a:latin typeface="Trebuchet MS"/>
                <a:cs typeface="Trebuchet MS"/>
              </a:rPr>
              <a:t> </a:t>
            </a:r>
            <a:r>
              <a:rPr sz="3300" spc="-10" dirty="0">
                <a:latin typeface="Trebuchet MS"/>
                <a:cs typeface="Trebuchet MS"/>
              </a:rPr>
              <a:t>and  </a:t>
            </a:r>
            <a:r>
              <a:rPr sz="3300" dirty="0">
                <a:solidFill>
                  <a:srgbClr val="E76617"/>
                </a:solidFill>
                <a:latin typeface="Trebuchet MS"/>
                <a:cs typeface="Trebuchet MS"/>
              </a:rPr>
              <a:t>fellows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in</a:t>
            </a:r>
            <a:r>
              <a:rPr sz="3300" spc="-4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1992.</a:t>
            </a:r>
            <a:endParaRPr sz="3300">
              <a:latin typeface="Trebuchet MS"/>
              <a:cs typeface="Trebuchet MS"/>
            </a:endParaRPr>
          </a:p>
          <a:p>
            <a:pPr marL="355600" marR="382270" indent="-342900">
              <a:lnSpc>
                <a:spcPct val="79700"/>
              </a:lnSpc>
              <a:spcBef>
                <a:spcPts val="1050"/>
              </a:spcBef>
            </a:pPr>
            <a:r>
              <a:rPr sz="2600" spc="2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25" dirty="0">
                <a:solidFill>
                  <a:srgbClr val="90C225"/>
                </a:solidFill>
                <a:latin typeface="Times New Roman"/>
                <a:cs typeface="Times New Roman"/>
              </a:rPr>
              <a:t> </a:t>
            </a:r>
            <a:r>
              <a:rPr sz="3300" spc="-10" dirty="0">
                <a:solidFill>
                  <a:srgbClr val="2C3B43"/>
                </a:solidFill>
                <a:latin typeface="Trebuchet MS"/>
                <a:cs typeface="Trebuchet MS"/>
              </a:rPr>
              <a:t>In </a:t>
            </a:r>
            <a:r>
              <a:rPr sz="3300" spc="-35" dirty="0">
                <a:solidFill>
                  <a:srgbClr val="2C3B43"/>
                </a:solidFill>
                <a:latin typeface="Trebuchet MS"/>
                <a:cs typeface="Trebuchet MS"/>
              </a:rPr>
              <a:t>Real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time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PCR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we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find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out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an</a:t>
            </a:r>
            <a:r>
              <a:rPr sz="3300" spc="-39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accurate 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quantification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of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DNA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sequence </a:t>
            </a:r>
            <a:r>
              <a:rPr sz="3300" spc="15" dirty="0">
                <a:solidFill>
                  <a:srgbClr val="2C3B43"/>
                </a:solidFill>
                <a:latin typeface="Trebuchet MS"/>
                <a:cs typeface="Trebuchet MS"/>
              </a:rPr>
              <a:t>in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a 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complex</a:t>
            </a:r>
            <a:r>
              <a:rPr sz="3300" spc="-10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mixture.</a:t>
            </a:r>
            <a:endParaRPr sz="33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2600" spc="2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25" dirty="0">
                <a:solidFill>
                  <a:srgbClr val="90C225"/>
                </a:solidFill>
                <a:latin typeface="Times New Roman"/>
                <a:cs typeface="Times New Roman"/>
              </a:rPr>
              <a:t> </a:t>
            </a:r>
            <a:r>
              <a:rPr sz="3300" spc="-35" dirty="0">
                <a:solidFill>
                  <a:srgbClr val="2C3B43"/>
                </a:solidFill>
                <a:latin typeface="Trebuchet MS"/>
                <a:cs typeface="Trebuchet MS"/>
              </a:rPr>
              <a:t>Real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time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PCR </a:t>
            </a:r>
            <a:r>
              <a:rPr sz="3300" spc="15" dirty="0">
                <a:solidFill>
                  <a:srgbClr val="2C3B43"/>
                </a:solidFill>
                <a:latin typeface="Trebuchet MS"/>
                <a:cs typeface="Trebuchet MS"/>
              </a:rPr>
              <a:t>is </a:t>
            </a:r>
            <a:r>
              <a:rPr sz="3300" spc="20" dirty="0">
                <a:solidFill>
                  <a:srgbClr val="2C3B43"/>
                </a:solidFill>
                <a:latin typeface="Trebuchet MS"/>
                <a:cs typeface="Trebuchet MS"/>
              </a:rPr>
              <a:t>divided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into two</a:t>
            </a:r>
            <a:r>
              <a:rPr sz="3300" spc="-53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types:</a:t>
            </a:r>
            <a:endParaRPr sz="3300">
              <a:latin typeface="Trebuchet MS"/>
              <a:cs typeface="Trebuchet MS"/>
            </a:endParaRPr>
          </a:p>
          <a:p>
            <a:pPr marL="355600" marR="769620" indent="-342900">
              <a:lnSpc>
                <a:spcPct val="79600"/>
              </a:lnSpc>
              <a:spcBef>
                <a:spcPts val="1060"/>
              </a:spcBef>
              <a:tabLst>
                <a:tab pos="860425" algn="l"/>
              </a:tabLst>
            </a:pPr>
            <a:r>
              <a:rPr sz="26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20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3300" spc="5" dirty="0">
                <a:solidFill>
                  <a:srgbClr val="E76617"/>
                </a:solidFill>
                <a:latin typeface="Trebuchet MS"/>
                <a:cs typeface="Trebuchet MS"/>
              </a:rPr>
              <a:t>Non-specific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detection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using</a:t>
            </a:r>
            <a:r>
              <a:rPr sz="3300" spc="-229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binding  dyes</a:t>
            </a:r>
            <a:endParaRPr sz="3300">
              <a:latin typeface="Trebuchet MS"/>
              <a:cs typeface="Trebuchet MS"/>
            </a:endParaRPr>
          </a:p>
          <a:p>
            <a:pPr marL="355600" marR="1344930" indent="-342900">
              <a:lnSpc>
                <a:spcPts val="3229"/>
              </a:lnSpc>
              <a:spcBef>
                <a:spcPts val="885"/>
              </a:spcBef>
              <a:tabLst>
                <a:tab pos="860425" algn="l"/>
              </a:tabLst>
            </a:pPr>
            <a:r>
              <a:rPr sz="26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20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3300" spc="5" dirty="0">
                <a:solidFill>
                  <a:srgbClr val="E76617"/>
                </a:solidFill>
                <a:latin typeface="Trebuchet MS"/>
                <a:cs typeface="Trebuchet MS"/>
              </a:rPr>
              <a:t>Specific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detection </a:t>
            </a:r>
            <a:r>
              <a:rPr sz="3300" spc="-10" dirty="0">
                <a:solidFill>
                  <a:srgbClr val="2C3B43"/>
                </a:solidFill>
                <a:latin typeface="Trebuchet MS"/>
                <a:cs typeface="Trebuchet MS"/>
              </a:rPr>
              <a:t>target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specific 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probes.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7850" y="381380"/>
            <a:ext cx="8527415" cy="637159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584835" marR="374650" indent="-572135">
              <a:lnSpc>
                <a:spcPct val="101400"/>
              </a:lnSpc>
              <a:spcBef>
                <a:spcPts val="60"/>
              </a:spcBef>
              <a:buFont typeface="Arial"/>
              <a:buChar char="•"/>
              <a:tabLst>
                <a:tab pos="584200" algn="l"/>
                <a:tab pos="584835" algn="l"/>
              </a:tabLst>
            </a:pPr>
            <a:r>
              <a:rPr sz="3950" spc="5" dirty="0">
                <a:solidFill>
                  <a:srgbClr val="922212"/>
                </a:solidFill>
                <a:latin typeface="Trebuchet MS"/>
                <a:cs typeface="Trebuchet MS"/>
              </a:rPr>
              <a:t>Specific detection </a:t>
            </a:r>
            <a:r>
              <a:rPr sz="3950" spc="15" dirty="0">
                <a:solidFill>
                  <a:srgbClr val="922212"/>
                </a:solidFill>
                <a:latin typeface="Trebuchet MS"/>
                <a:cs typeface="Trebuchet MS"/>
              </a:rPr>
              <a:t>target </a:t>
            </a:r>
            <a:r>
              <a:rPr sz="3950" spc="5" dirty="0">
                <a:solidFill>
                  <a:srgbClr val="922212"/>
                </a:solidFill>
                <a:latin typeface="Trebuchet MS"/>
                <a:cs typeface="Trebuchet MS"/>
              </a:rPr>
              <a:t>specific  </a:t>
            </a:r>
            <a:r>
              <a:rPr sz="3950" spc="20" dirty="0">
                <a:solidFill>
                  <a:srgbClr val="922212"/>
                </a:solidFill>
                <a:latin typeface="Trebuchet MS"/>
                <a:cs typeface="Trebuchet MS"/>
              </a:rPr>
              <a:t>probes</a:t>
            </a:r>
            <a:endParaRPr sz="3950">
              <a:latin typeface="Trebuchet MS"/>
              <a:cs typeface="Trebuchet MS"/>
            </a:endParaRPr>
          </a:p>
          <a:p>
            <a:pPr marL="355600" marR="5080" indent="-343535">
              <a:lnSpc>
                <a:spcPts val="4280"/>
              </a:lnSpc>
              <a:spcBef>
                <a:spcPts val="1025"/>
              </a:spcBef>
            </a:pPr>
            <a:r>
              <a:rPr sz="2850" spc="1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0" dirty="0">
                <a:solidFill>
                  <a:srgbClr val="404040"/>
                </a:solidFill>
                <a:latin typeface="Trebuchet MS"/>
                <a:cs typeface="Trebuchet MS"/>
              </a:rPr>
              <a:t>Oligonucleotides probe </a:t>
            </a:r>
            <a:r>
              <a:rPr sz="3600" dirty="0">
                <a:solidFill>
                  <a:srgbClr val="404040"/>
                </a:solidFill>
                <a:latin typeface="Trebuchet MS"/>
                <a:cs typeface="Trebuchet MS"/>
              </a:rPr>
              <a:t>are </a:t>
            </a:r>
            <a:r>
              <a:rPr sz="3600" spc="-15" dirty="0">
                <a:solidFill>
                  <a:srgbClr val="404040"/>
                </a:solidFill>
                <a:latin typeface="Trebuchet MS"/>
                <a:cs typeface="Trebuchet MS"/>
              </a:rPr>
              <a:t>used </a:t>
            </a:r>
            <a:r>
              <a:rPr sz="3600" spc="10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36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04040"/>
                </a:solidFill>
                <a:latin typeface="Trebuchet MS"/>
                <a:cs typeface="Trebuchet MS"/>
              </a:rPr>
              <a:t>the  </a:t>
            </a:r>
            <a:r>
              <a:rPr sz="3600" dirty="0">
                <a:solidFill>
                  <a:srgbClr val="404040"/>
                </a:solidFill>
                <a:latin typeface="Trebuchet MS"/>
                <a:cs typeface="Trebuchet MS"/>
              </a:rPr>
              <a:t>specific</a:t>
            </a:r>
            <a:r>
              <a:rPr sz="36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dirty="0">
                <a:solidFill>
                  <a:srgbClr val="404040"/>
                </a:solidFill>
                <a:latin typeface="Trebuchet MS"/>
                <a:cs typeface="Trebuchet MS"/>
              </a:rPr>
              <a:t>detection.</a:t>
            </a:r>
            <a:endParaRPr sz="3600">
              <a:latin typeface="Trebuchet MS"/>
              <a:cs typeface="Trebuchet MS"/>
            </a:endParaRPr>
          </a:p>
          <a:p>
            <a:pPr marL="355600" marR="1119505" indent="-343535">
              <a:lnSpc>
                <a:spcPct val="100899"/>
              </a:lnSpc>
              <a:spcBef>
                <a:spcPts val="840"/>
              </a:spcBef>
            </a:pPr>
            <a:r>
              <a:rPr sz="2850" spc="1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0" dirty="0">
                <a:solidFill>
                  <a:srgbClr val="404040"/>
                </a:solidFill>
                <a:latin typeface="Trebuchet MS"/>
                <a:cs typeface="Trebuchet MS"/>
              </a:rPr>
              <a:t>Oligonucleotides </a:t>
            </a:r>
            <a:r>
              <a:rPr sz="3600" dirty="0">
                <a:solidFill>
                  <a:srgbClr val="404040"/>
                </a:solidFill>
                <a:latin typeface="Trebuchet MS"/>
                <a:cs typeface="Trebuchet MS"/>
              </a:rPr>
              <a:t>are </a:t>
            </a:r>
            <a:r>
              <a:rPr sz="3600" spc="-10" dirty="0">
                <a:solidFill>
                  <a:srgbClr val="404040"/>
                </a:solidFill>
                <a:latin typeface="Trebuchet MS"/>
                <a:cs typeface="Trebuchet MS"/>
              </a:rPr>
              <a:t>labelled </a:t>
            </a:r>
            <a:r>
              <a:rPr sz="3600" spc="5" dirty="0">
                <a:solidFill>
                  <a:srgbClr val="404040"/>
                </a:solidFill>
                <a:latin typeface="Trebuchet MS"/>
                <a:cs typeface="Trebuchet MS"/>
              </a:rPr>
              <a:t>with  </a:t>
            </a:r>
            <a:r>
              <a:rPr sz="3600" spc="-5" dirty="0">
                <a:solidFill>
                  <a:srgbClr val="404040"/>
                </a:solidFill>
                <a:latin typeface="Trebuchet MS"/>
                <a:cs typeface="Trebuchet MS"/>
              </a:rPr>
              <a:t>fluorescent</a:t>
            </a:r>
            <a:r>
              <a:rPr sz="36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404040"/>
                </a:solidFill>
                <a:latin typeface="Trebuchet MS"/>
                <a:cs typeface="Trebuchet MS"/>
              </a:rPr>
              <a:t>dye.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850" spc="1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5" dirty="0">
                <a:solidFill>
                  <a:srgbClr val="404040"/>
                </a:solidFill>
                <a:latin typeface="Trebuchet MS"/>
                <a:cs typeface="Trebuchet MS"/>
              </a:rPr>
              <a:t>Different </a:t>
            </a:r>
            <a:r>
              <a:rPr sz="3600" dirty="0">
                <a:solidFill>
                  <a:srgbClr val="404040"/>
                </a:solidFill>
                <a:latin typeface="Trebuchet MS"/>
                <a:cs typeface="Trebuchet MS"/>
              </a:rPr>
              <a:t>types </a:t>
            </a:r>
            <a:r>
              <a:rPr sz="3600" spc="5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3600" spc="10" dirty="0">
                <a:solidFill>
                  <a:srgbClr val="404040"/>
                </a:solidFill>
                <a:latin typeface="Trebuchet MS"/>
                <a:cs typeface="Trebuchet MS"/>
              </a:rPr>
              <a:t>probe </a:t>
            </a:r>
            <a:r>
              <a:rPr sz="3600" dirty="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sz="36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404040"/>
                </a:solidFill>
                <a:latin typeface="Trebuchet MS"/>
                <a:cs typeface="Trebuchet MS"/>
              </a:rPr>
              <a:t>used: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  <a:tabLst>
                <a:tab pos="1175385" algn="l"/>
              </a:tabLst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50" dirty="0">
                <a:solidFill>
                  <a:srgbClr val="90C225"/>
                </a:solidFill>
                <a:latin typeface="Times New Roman"/>
                <a:cs typeface="Times New Roman"/>
              </a:rPr>
              <a:t>	</a:t>
            </a:r>
            <a:r>
              <a:rPr sz="3600" spc="-155" dirty="0">
                <a:solidFill>
                  <a:srgbClr val="404040"/>
                </a:solidFill>
                <a:latin typeface="Trebuchet MS"/>
                <a:cs typeface="Trebuchet MS"/>
              </a:rPr>
              <a:t>Taq </a:t>
            </a:r>
            <a:r>
              <a:rPr sz="3600" spc="-5" dirty="0">
                <a:solidFill>
                  <a:srgbClr val="404040"/>
                </a:solidFill>
                <a:latin typeface="Trebuchet MS"/>
                <a:cs typeface="Trebuchet MS"/>
              </a:rPr>
              <a:t>man</a:t>
            </a:r>
            <a:r>
              <a:rPr sz="3600" spc="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404040"/>
                </a:solidFill>
                <a:latin typeface="Trebuchet MS"/>
                <a:cs typeface="Trebuchet MS"/>
              </a:rPr>
              <a:t>probes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1184910" algn="l"/>
              </a:tabLst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50" dirty="0">
                <a:solidFill>
                  <a:srgbClr val="90C225"/>
                </a:solidFill>
                <a:latin typeface="Times New Roman"/>
                <a:cs typeface="Times New Roman"/>
              </a:rPr>
              <a:t>	</a:t>
            </a:r>
            <a:r>
              <a:rPr sz="3600" dirty="0">
                <a:solidFill>
                  <a:srgbClr val="404040"/>
                </a:solidFill>
                <a:latin typeface="Trebuchet MS"/>
                <a:cs typeface="Trebuchet MS"/>
              </a:rPr>
              <a:t>FRET </a:t>
            </a:r>
            <a:r>
              <a:rPr sz="3600" spc="5" dirty="0">
                <a:solidFill>
                  <a:srgbClr val="404040"/>
                </a:solidFill>
                <a:latin typeface="Trebuchet MS"/>
                <a:cs typeface="Trebuchet MS"/>
              </a:rPr>
              <a:t>hybridization</a:t>
            </a:r>
            <a:r>
              <a:rPr sz="36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404040"/>
                </a:solidFill>
                <a:latin typeface="Trebuchet MS"/>
                <a:cs typeface="Trebuchet MS"/>
              </a:rPr>
              <a:t>probes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  <a:tabLst>
                <a:tab pos="1184910" algn="l"/>
              </a:tabLst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50" dirty="0">
                <a:solidFill>
                  <a:srgbClr val="90C225"/>
                </a:solidFill>
                <a:latin typeface="Times New Roman"/>
                <a:cs typeface="Times New Roman"/>
              </a:rPr>
              <a:t>	</a:t>
            </a:r>
            <a:r>
              <a:rPr sz="3600" spc="-10" dirty="0">
                <a:solidFill>
                  <a:srgbClr val="404040"/>
                </a:solidFill>
                <a:latin typeface="Trebuchet MS"/>
                <a:cs typeface="Trebuchet MS"/>
              </a:rPr>
              <a:t>Molecular</a:t>
            </a:r>
            <a:r>
              <a:rPr sz="36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404040"/>
                </a:solidFill>
                <a:latin typeface="Trebuchet MS"/>
                <a:cs typeface="Trebuchet MS"/>
              </a:rPr>
              <a:t>beacons.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659" y="436943"/>
            <a:ext cx="9507220" cy="572135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798830" marR="2256790" indent="-572135">
              <a:lnSpc>
                <a:spcPct val="101400"/>
              </a:lnSpc>
              <a:spcBef>
                <a:spcPts val="65"/>
              </a:spcBef>
              <a:buFont typeface="Arial"/>
              <a:buChar char="•"/>
              <a:tabLst>
                <a:tab pos="798830" algn="l"/>
                <a:tab pos="799465" algn="l"/>
              </a:tabLst>
            </a:pPr>
            <a:r>
              <a:rPr sz="3950" spc="5" dirty="0">
                <a:solidFill>
                  <a:srgbClr val="922212"/>
                </a:solidFill>
                <a:latin typeface="Trebuchet MS"/>
                <a:cs typeface="Trebuchet MS"/>
              </a:rPr>
              <a:t>Non-specific detection </a:t>
            </a:r>
            <a:r>
              <a:rPr sz="3950" dirty="0">
                <a:solidFill>
                  <a:srgbClr val="922212"/>
                </a:solidFill>
                <a:latin typeface="Trebuchet MS"/>
                <a:cs typeface="Trebuchet MS"/>
              </a:rPr>
              <a:t>using  </a:t>
            </a:r>
            <a:r>
              <a:rPr sz="3950" spc="15" dirty="0">
                <a:solidFill>
                  <a:srgbClr val="922212"/>
                </a:solidFill>
                <a:latin typeface="Trebuchet MS"/>
                <a:cs typeface="Trebuchet MS"/>
              </a:rPr>
              <a:t>binding</a:t>
            </a:r>
            <a:r>
              <a:rPr sz="3950" spc="20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3950" spc="15" dirty="0">
                <a:solidFill>
                  <a:srgbClr val="922212"/>
                </a:solidFill>
                <a:latin typeface="Trebuchet MS"/>
                <a:cs typeface="Trebuchet MS"/>
              </a:rPr>
              <a:t>dyes</a:t>
            </a:r>
            <a:endParaRPr sz="3950">
              <a:latin typeface="Trebuchet MS"/>
              <a:cs typeface="Trebuchet MS"/>
            </a:endParaRPr>
          </a:p>
          <a:p>
            <a:pPr marL="355600" marR="5080" indent="-343535">
              <a:lnSpc>
                <a:spcPts val="3910"/>
              </a:lnSpc>
              <a:spcBef>
                <a:spcPts val="1150"/>
              </a:spcBef>
              <a:tabLst>
                <a:tab pos="908050" algn="l"/>
              </a:tabLst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50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3600" spc="-15" dirty="0">
                <a:solidFill>
                  <a:srgbClr val="2C3B43"/>
                </a:solidFill>
                <a:latin typeface="Trebuchet MS"/>
                <a:cs typeface="Trebuchet MS"/>
              </a:rPr>
              <a:t>In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real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time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PCR,DNA binding dyes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are  </a:t>
            </a:r>
            <a:r>
              <a:rPr sz="3600" spc="-20" dirty="0">
                <a:solidFill>
                  <a:srgbClr val="2C3B43"/>
                </a:solidFill>
                <a:latin typeface="Trebuchet MS"/>
                <a:cs typeface="Trebuchet MS"/>
              </a:rPr>
              <a:t>used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as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fluorescent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protein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work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as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reporter 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molecules.</a:t>
            </a:r>
            <a:endParaRPr sz="3600">
              <a:latin typeface="Trebuchet MS"/>
              <a:cs typeface="Trebuchet MS"/>
            </a:endParaRPr>
          </a:p>
          <a:p>
            <a:pPr marL="355600" marR="299720" indent="-343535">
              <a:lnSpc>
                <a:spcPts val="3910"/>
              </a:lnSpc>
              <a:spcBef>
                <a:spcPts val="965"/>
              </a:spcBef>
            </a:pPr>
            <a:r>
              <a:rPr sz="2850" spc="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Fluorescent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reporter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molecules increase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as  the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reaction</a:t>
            </a:r>
            <a:r>
              <a:rPr sz="3600" spc="-3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proceeds.</a:t>
            </a:r>
            <a:endParaRPr sz="3600">
              <a:latin typeface="Trebuchet MS"/>
              <a:cs typeface="Trebuchet MS"/>
            </a:endParaRPr>
          </a:p>
          <a:p>
            <a:pPr marL="355600" marR="641985" indent="-343535">
              <a:lnSpc>
                <a:spcPts val="3900"/>
              </a:lnSpc>
              <a:spcBef>
                <a:spcPts val="975"/>
              </a:spcBef>
            </a:pPr>
            <a:r>
              <a:rPr sz="2850" spc="1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5" dirty="0">
                <a:solidFill>
                  <a:srgbClr val="2C3B43"/>
                </a:solidFill>
                <a:latin typeface="Trebuchet MS"/>
                <a:cs typeface="Trebuchet MS"/>
              </a:rPr>
              <a:t>Different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dyes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are </a:t>
            </a:r>
            <a:r>
              <a:rPr sz="3600" spc="-20" dirty="0">
                <a:solidFill>
                  <a:srgbClr val="2C3B43"/>
                </a:solidFill>
                <a:latin typeface="Trebuchet MS"/>
                <a:cs typeface="Trebuchet MS"/>
              </a:rPr>
              <a:t>used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but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SYBR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green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is 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commonly </a:t>
            </a:r>
            <a:r>
              <a:rPr sz="3600" spc="-20" dirty="0">
                <a:solidFill>
                  <a:srgbClr val="2C3B43"/>
                </a:solidFill>
                <a:latin typeface="Trebuchet MS"/>
                <a:cs typeface="Trebuchet MS"/>
              </a:rPr>
              <a:t>used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dye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in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real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time</a:t>
            </a:r>
            <a:r>
              <a:rPr sz="3600" spc="-8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PCR.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2850" spc="5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55" dirty="0">
                <a:solidFill>
                  <a:srgbClr val="2C3B43"/>
                </a:solidFill>
                <a:latin typeface="Trebuchet MS"/>
                <a:cs typeface="Trebuchet MS"/>
              </a:rPr>
              <a:t>It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is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specific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dowble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stranded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DNA</a:t>
            </a:r>
            <a:r>
              <a:rPr sz="3600" spc="-39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dye.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2290" y="434974"/>
            <a:ext cx="642874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10" dirty="0"/>
              <a:t>2.Reverse </a:t>
            </a:r>
            <a:r>
              <a:rPr sz="3950" spc="-25" dirty="0"/>
              <a:t>Transcriptase</a:t>
            </a:r>
            <a:r>
              <a:rPr sz="3950" spc="125" dirty="0"/>
              <a:t> </a:t>
            </a:r>
            <a:r>
              <a:rPr sz="3950" spc="30" dirty="0"/>
              <a:t>PCR</a:t>
            </a:r>
            <a:endParaRPr sz="3950"/>
          </a:p>
        </p:txBody>
      </p:sp>
      <p:sp>
        <p:nvSpPr>
          <p:cNvPr id="4" name="object 4"/>
          <p:cNvSpPr txBox="1"/>
          <p:nvPr/>
        </p:nvSpPr>
        <p:spPr>
          <a:xfrm>
            <a:off x="1346453" y="1418589"/>
            <a:ext cx="8491220" cy="52203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55600" marR="5080" indent="-343535">
              <a:lnSpc>
                <a:spcPct val="99700"/>
              </a:lnSpc>
              <a:spcBef>
                <a:spcPts val="114"/>
              </a:spcBef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Reverse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transcriptase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PCR is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a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modified 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technique </a:t>
            </a:r>
            <a:r>
              <a:rPr sz="3600" spc="-20" dirty="0">
                <a:solidFill>
                  <a:srgbClr val="2C3B43"/>
                </a:solidFill>
                <a:latin typeface="Trebuchet MS"/>
                <a:cs typeface="Trebuchet MS"/>
              </a:rPr>
              <a:t>used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for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detection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of  RNA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expression </a:t>
            </a:r>
            <a:r>
              <a:rPr sz="3600" spc="-15" dirty="0">
                <a:solidFill>
                  <a:srgbClr val="2C3B43"/>
                </a:solidFill>
                <a:latin typeface="Trebuchet MS"/>
                <a:cs typeface="Trebuchet MS"/>
              </a:rPr>
              <a:t>In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this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technique,RNA</a:t>
            </a:r>
            <a:r>
              <a:rPr sz="3600" spc="-46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is  </a:t>
            </a:r>
            <a:r>
              <a:rPr sz="3600" spc="-20" dirty="0">
                <a:solidFill>
                  <a:srgbClr val="2C3B43"/>
                </a:solidFill>
                <a:latin typeface="Trebuchet MS"/>
                <a:cs typeface="Trebuchet MS"/>
              </a:rPr>
              <a:t>used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for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rather than</a:t>
            </a:r>
            <a:r>
              <a:rPr sz="3600" spc="4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DNA.</a:t>
            </a:r>
            <a:endParaRPr sz="3600">
              <a:latin typeface="Trebuchet MS"/>
              <a:cs typeface="Trebuchet MS"/>
            </a:endParaRPr>
          </a:p>
          <a:p>
            <a:pPr marL="355600" marR="36830" indent="-343535">
              <a:lnSpc>
                <a:spcPct val="100800"/>
              </a:lnSpc>
              <a:spcBef>
                <a:spcPts val="980"/>
              </a:spcBef>
            </a:pPr>
            <a:r>
              <a:rPr sz="2850" spc="5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55" dirty="0">
                <a:solidFill>
                  <a:srgbClr val="2C3B43"/>
                </a:solidFill>
                <a:latin typeface="Trebuchet MS"/>
                <a:cs typeface="Trebuchet MS"/>
              </a:rPr>
              <a:t>In </a:t>
            </a:r>
            <a:r>
              <a:rPr sz="3600" spc="-50" dirty="0">
                <a:solidFill>
                  <a:srgbClr val="2C3B43"/>
                </a:solidFill>
                <a:latin typeface="Trebuchet MS"/>
                <a:cs typeface="Trebuchet MS"/>
              </a:rPr>
              <a:t>Real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time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PCR,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transcriptase enzyme 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is </a:t>
            </a:r>
            <a:r>
              <a:rPr sz="3600" spc="-20" dirty="0">
                <a:solidFill>
                  <a:srgbClr val="2C3B43"/>
                </a:solidFill>
                <a:latin typeface="Trebuchet MS"/>
                <a:cs typeface="Trebuchet MS"/>
              </a:rPr>
              <a:t>used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for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converting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mRNA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into</a:t>
            </a:r>
            <a:r>
              <a:rPr sz="3600" spc="-34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cDNA.</a:t>
            </a:r>
            <a:endParaRPr sz="3600">
              <a:latin typeface="Trebuchet MS"/>
              <a:cs typeface="Trebuchet MS"/>
            </a:endParaRPr>
          </a:p>
          <a:p>
            <a:pPr marL="355600" marR="614680" indent="-343535" algn="just">
              <a:lnSpc>
                <a:spcPct val="100000"/>
              </a:lnSpc>
              <a:spcBef>
                <a:spcPts val="1010"/>
              </a:spcBef>
            </a:pPr>
            <a:r>
              <a:rPr sz="2850" spc="4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45" dirty="0">
                <a:solidFill>
                  <a:srgbClr val="2C3B43"/>
                </a:solidFill>
                <a:latin typeface="Trebuchet MS"/>
                <a:cs typeface="Trebuchet MS"/>
              </a:rPr>
              <a:t>DNA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strands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are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now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denatured</a:t>
            </a:r>
            <a:r>
              <a:rPr sz="3600" spc="-229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then 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add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two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primers for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600" spc="-15" dirty="0">
                <a:solidFill>
                  <a:srgbClr val="2C3B43"/>
                </a:solidFill>
                <a:latin typeface="Trebuchet MS"/>
                <a:cs typeface="Trebuchet MS"/>
              </a:rPr>
              <a:t>synthesis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of 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cDNA.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232092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dirty="0"/>
              <a:t>Procedure</a:t>
            </a:r>
            <a:endParaRPr sz="3950"/>
          </a:p>
        </p:txBody>
      </p:sp>
      <p:sp>
        <p:nvSpPr>
          <p:cNvPr id="4" name="object 4"/>
          <p:cNvSpPr txBox="1"/>
          <p:nvPr/>
        </p:nvSpPr>
        <p:spPr>
          <a:xfrm>
            <a:off x="756602" y="1611630"/>
            <a:ext cx="8484870" cy="478155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396240" indent="-343535">
              <a:lnSpc>
                <a:spcPts val="3900"/>
              </a:lnSpc>
              <a:spcBef>
                <a:spcPts val="585"/>
              </a:spcBef>
            </a:pPr>
            <a:r>
              <a:rPr sz="2850" spc="5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55" dirty="0">
                <a:solidFill>
                  <a:srgbClr val="2C3B43"/>
                </a:solidFill>
                <a:latin typeface="Trebuchet MS"/>
                <a:cs typeface="Trebuchet MS"/>
              </a:rPr>
              <a:t>PCR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nucleotide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sequence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of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child </a:t>
            </a:r>
            <a:r>
              <a:rPr sz="3600" spc="-15" dirty="0">
                <a:solidFill>
                  <a:srgbClr val="2C3B43"/>
                </a:solidFill>
                <a:latin typeface="Trebuchet MS"/>
                <a:cs typeface="Trebuchet MS"/>
              </a:rPr>
              <a:t>and 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suspected father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is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run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on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gel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by 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applying electric</a:t>
            </a:r>
            <a:r>
              <a:rPr sz="3600" spc="-8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current.</a:t>
            </a:r>
            <a:endParaRPr sz="3600">
              <a:latin typeface="Trebuchet MS"/>
              <a:cs typeface="Trebuchet MS"/>
            </a:endParaRPr>
          </a:p>
          <a:p>
            <a:pPr marL="355600" marR="5080" indent="-343535">
              <a:lnSpc>
                <a:spcPct val="89500"/>
              </a:lnSpc>
              <a:spcBef>
                <a:spcPts val="965"/>
              </a:spcBef>
            </a:pPr>
            <a:r>
              <a:rPr sz="2850" spc="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50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nucleotide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sequence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of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PCR 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products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may resemble to either</a:t>
            </a:r>
            <a:r>
              <a:rPr sz="3600" spc="-10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father 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1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or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2.</a:t>
            </a:r>
            <a:endParaRPr sz="3600">
              <a:latin typeface="Trebuchet MS"/>
              <a:cs typeface="Trebuchet MS"/>
            </a:endParaRPr>
          </a:p>
          <a:p>
            <a:pPr marL="355600" marR="198755" indent="-343535">
              <a:lnSpc>
                <a:spcPct val="89500"/>
              </a:lnSpc>
              <a:spcBef>
                <a:spcPts val="1090"/>
              </a:spcBef>
            </a:pPr>
            <a:r>
              <a:rPr sz="2850" spc="5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55" dirty="0">
                <a:solidFill>
                  <a:srgbClr val="2C3B43"/>
                </a:solidFill>
                <a:latin typeface="Trebuchet MS"/>
                <a:cs typeface="Trebuchet MS"/>
              </a:rPr>
              <a:t>If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sequence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match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this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show the  relatedness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between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child </a:t>
            </a:r>
            <a:r>
              <a:rPr sz="3600" spc="-15" dirty="0">
                <a:solidFill>
                  <a:srgbClr val="2C3B43"/>
                </a:solidFill>
                <a:latin typeface="Trebuchet MS"/>
                <a:cs typeface="Trebuchet MS"/>
              </a:rPr>
              <a:t>and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parent.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337439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10" dirty="0"/>
              <a:t>PCR</a:t>
            </a:r>
            <a:r>
              <a:rPr sz="3600" spc="-95" dirty="0"/>
              <a:t> </a:t>
            </a:r>
            <a:r>
              <a:rPr sz="3600" spc="-10" dirty="0"/>
              <a:t>Mechanisms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1263014" y="1428114"/>
            <a:ext cx="2290445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spc="-10" dirty="0">
                <a:solidFill>
                  <a:srgbClr val="404040"/>
                </a:solidFill>
                <a:latin typeface="Trebuchet MS"/>
                <a:cs typeface="Trebuchet MS"/>
              </a:rPr>
              <a:t>Three </a:t>
            </a:r>
            <a:r>
              <a:rPr sz="2750" spc="10" dirty="0">
                <a:solidFill>
                  <a:srgbClr val="404040"/>
                </a:solidFill>
                <a:latin typeface="Trebuchet MS"/>
                <a:cs typeface="Trebuchet MS"/>
              </a:rPr>
              <a:t>stages</a:t>
            </a:r>
            <a:r>
              <a:rPr sz="2750" spc="2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750" spc="10" dirty="0">
                <a:solidFill>
                  <a:srgbClr val="404040"/>
                </a:solidFill>
                <a:latin typeface="Trebuchet MS"/>
                <a:cs typeface="Trebuchet MS"/>
              </a:rPr>
              <a:t>:</a:t>
            </a:r>
            <a:endParaRPr sz="275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67764" y="3374453"/>
            <a:ext cx="277495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250">
              <a:latin typeface="Wingdings 3"/>
              <a:cs typeface="Wingdings 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7764" y="4776406"/>
            <a:ext cx="277495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250">
              <a:latin typeface="Wingdings 3"/>
              <a:cs typeface="Wingdings 3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94460" marR="4730750" indent="-1382395">
              <a:lnSpc>
                <a:spcPct val="113799"/>
              </a:lnSpc>
              <a:spcBef>
                <a:spcPts val="90"/>
              </a:spcBef>
              <a:tabLst>
                <a:tab pos="889000" algn="l"/>
              </a:tabLst>
            </a:pPr>
            <a:r>
              <a:rPr sz="22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250" dirty="0">
                <a:solidFill>
                  <a:srgbClr val="90C225"/>
                </a:solidFill>
                <a:latin typeface="Times New Roman"/>
                <a:cs typeface="Times New Roman"/>
              </a:rPr>
              <a:t>	</a:t>
            </a:r>
            <a:r>
              <a:rPr spc="5" dirty="0"/>
              <a:t>Denaturation  </a:t>
            </a:r>
            <a:r>
              <a:rPr spc="-20" dirty="0">
                <a:solidFill>
                  <a:srgbClr val="000000"/>
                </a:solidFill>
              </a:rPr>
              <a:t>90</a:t>
            </a:r>
            <a:r>
              <a:rPr spc="-15" dirty="0">
                <a:solidFill>
                  <a:srgbClr val="000000"/>
                </a:solidFill>
              </a:rPr>
              <a:t>°c</a:t>
            </a:r>
            <a:r>
              <a:rPr spc="40" dirty="0">
                <a:solidFill>
                  <a:srgbClr val="000000"/>
                </a:solidFill>
              </a:rPr>
              <a:t>-</a:t>
            </a:r>
            <a:r>
              <a:rPr spc="-20" dirty="0">
                <a:solidFill>
                  <a:srgbClr val="000000"/>
                </a:solidFill>
              </a:rPr>
              <a:t>100°</a:t>
            </a:r>
            <a:r>
              <a:rPr spc="10" dirty="0">
                <a:solidFill>
                  <a:srgbClr val="000000"/>
                </a:solidFill>
              </a:rPr>
              <a:t>c</a:t>
            </a:r>
            <a:endParaRPr sz="2250">
              <a:latin typeface="Times New Roman"/>
              <a:cs typeface="Times New Roman"/>
            </a:endParaRPr>
          </a:p>
          <a:p>
            <a:pPr marL="975360" marR="3202305" indent="419100">
              <a:lnSpc>
                <a:spcPts val="3679"/>
              </a:lnSpc>
              <a:spcBef>
                <a:spcPts val="190"/>
              </a:spcBef>
            </a:pPr>
            <a:r>
              <a:rPr spc="5" dirty="0">
                <a:solidFill>
                  <a:srgbClr val="000000"/>
                </a:solidFill>
              </a:rPr>
              <a:t>Denaturation </a:t>
            </a:r>
            <a:r>
              <a:rPr spc="15" dirty="0">
                <a:solidFill>
                  <a:srgbClr val="000000"/>
                </a:solidFill>
              </a:rPr>
              <a:t>of </a:t>
            </a:r>
            <a:r>
              <a:rPr spc="30" dirty="0">
                <a:solidFill>
                  <a:srgbClr val="000000"/>
                </a:solidFill>
              </a:rPr>
              <a:t>DNA  </a:t>
            </a:r>
            <a:r>
              <a:rPr spc="5" dirty="0"/>
              <a:t>Annealing</a:t>
            </a:r>
          </a:p>
          <a:p>
            <a:pPr marL="1394460">
              <a:lnSpc>
                <a:spcPct val="100000"/>
              </a:lnSpc>
              <a:spcBef>
                <a:spcPts val="195"/>
              </a:spcBef>
            </a:pPr>
            <a:r>
              <a:rPr spc="-10" dirty="0">
                <a:solidFill>
                  <a:srgbClr val="000000"/>
                </a:solidFill>
              </a:rPr>
              <a:t>30°c-65°c</a:t>
            </a:r>
          </a:p>
          <a:p>
            <a:pPr marL="1099185" marR="5080" indent="295275">
              <a:lnSpc>
                <a:spcPct val="111500"/>
              </a:lnSpc>
            </a:pPr>
            <a:r>
              <a:rPr spc="15" dirty="0">
                <a:solidFill>
                  <a:srgbClr val="000000"/>
                </a:solidFill>
              </a:rPr>
              <a:t>primer </a:t>
            </a:r>
            <a:r>
              <a:rPr spc="25" dirty="0">
                <a:solidFill>
                  <a:srgbClr val="000000"/>
                </a:solidFill>
              </a:rPr>
              <a:t>binds </a:t>
            </a:r>
            <a:r>
              <a:rPr spc="20" dirty="0">
                <a:solidFill>
                  <a:srgbClr val="000000"/>
                </a:solidFill>
              </a:rPr>
              <a:t>to </a:t>
            </a:r>
            <a:r>
              <a:rPr spc="25" dirty="0">
                <a:solidFill>
                  <a:srgbClr val="000000"/>
                </a:solidFill>
              </a:rPr>
              <a:t>both </a:t>
            </a:r>
            <a:r>
              <a:rPr spc="5" dirty="0">
                <a:solidFill>
                  <a:srgbClr val="000000"/>
                </a:solidFill>
              </a:rPr>
              <a:t>strands,antiparallel  </a:t>
            </a:r>
            <a:r>
              <a:rPr spc="15" dirty="0"/>
              <a:t>Extension</a:t>
            </a:r>
          </a:p>
          <a:p>
            <a:pPr marL="1394460">
              <a:lnSpc>
                <a:spcPct val="100000"/>
              </a:lnSpc>
              <a:spcBef>
                <a:spcPts val="455"/>
              </a:spcBef>
            </a:pPr>
            <a:r>
              <a:rPr spc="-10" dirty="0">
                <a:solidFill>
                  <a:srgbClr val="000000"/>
                </a:solidFill>
              </a:rPr>
              <a:t>60°c-75°c</a:t>
            </a:r>
          </a:p>
          <a:p>
            <a:pPr marL="1375410">
              <a:lnSpc>
                <a:spcPct val="100000"/>
              </a:lnSpc>
              <a:spcBef>
                <a:spcPts val="380"/>
              </a:spcBef>
            </a:pPr>
            <a:r>
              <a:rPr spc="30" dirty="0">
                <a:solidFill>
                  <a:srgbClr val="000000"/>
                </a:solidFill>
              </a:rPr>
              <a:t>Addition </a:t>
            </a:r>
            <a:r>
              <a:rPr spc="15" dirty="0">
                <a:solidFill>
                  <a:srgbClr val="000000"/>
                </a:solidFill>
              </a:rPr>
              <a:t>of </a:t>
            </a:r>
            <a:r>
              <a:rPr spc="20" dirty="0">
                <a:solidFill>
                  <a:srgbClr val="000000"/>
                </a:solidFill>
              </a:rPr>
              <a:t>dNTPs </a:t>
            </a:r>
            <a:r>
              <a:rPr spc="-5" dirty="0">
                <a:solidFill>
                  <a:srgbClr val="000000"/>
                </a:solidFill>
              </a:rPr>
              <a:t>at </a:t>
            </a:r>
            <a:r>
              <a:rPr spc="15" dirty="0">
                <a:solidFill>
                  <a:srgbClr val="000000"/>
                </a:solidFill>
              </a:rPr>
              <a:t>3prime</a:t>
            </a:r>
            <a:r>
              <a:rPr spc="70" dirty="0">
                <a:solidFill>
                  <a:srgbClr val="000000"/>
                </a:solidFill>
              </a:rPr>
              <a:t> </a:t>
            </a:r>
            <a:r>
              <a:rPr spc="10" dirty="0">
                <a:solidFill>
                  <a:srgbClr val="000000"/>
                </a:solidFill>
              </a:rPr>
              <a:t>end.</a:t>
            </a: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2950" y="533400"/>
            <a:ext cx="8191500" cy="5791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8175" y="581025"/>
            <a:ext cx="8705850" cy="5695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850" y="431165"/>
            <a:ext cx="379222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30" dirty="0"/>
              <a:t>PCR</a:t>
            </a:r>
            <a:r>
              <a:rPr sz="3950" spc="-110" dirty="0"/>
              <a:t> </a:t>
            </a:r>
            <a:r>
              <a:rPr sz="3950" spc="10" dirty="0"/>
              <a:t>applications</a:t>
            </a:r>
            <a:endParaRPr sz="3950"/>
          </a:p>
        </p:txBody>
      </p:sp>
      <p:sp>
        <p:nvSpPr>
          <p:cNvPr id="4" name="object 4"/>
          <p:cNvSpPr txBox="1"/>
          <p:nvPr/>
        </p:nvSpPr>
        <p:spPr>
          <a:xfrm>
            <a:off x="756602" y="1107072"/>
            <a:ext cx="8800465" cy="513778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3650" spc="-10" dirty="0">
                <a:solidFill>
                  <a:srgbClr val="C42E1A"/>
                </a:solidFill>
                <a:latin typeface="Trebuchet MS"/>
                <a:cs typeface="Trebuchet MS"/>
              </a:rPr>
              <a:t>Paternity</a:t>
            </a:r>
            <a:r>
              <a:rPr sz="3650" spc="5" dirty="0">
                <a:solidFill>
                  <a:srgbClr val="C42E1A"/>
                </a:solidFill>
                <a:latin typeface="Trebuchet MS"/>
                <a:cs typeface="Trebuchet MS"/>
              </a:rPr>
              <a:t> </a:t>
            </a:r>
            <a:r>
              <a:rPr sz="3650" spc="-45" dirty="0">
                <a:solidFill>
                  <a:srgbClr val="C42E1A"/>
                </a:solidFill>
                <a:latin typeface="Trebuchet MS"/>
                <a:cs typeface="Trebuchet MS"/>
              </a:rPr>
              <a:t>Testing:</a:t>
            </a:r>
            <a:endParaRPr sz="3650">
              <a:latin typeface="Trebuchet MS"/>
              <a:cs typeface="Trebuchet MS"/>
            </a:endParaRPr>
          </a:p>
          <a:p>
            <a:pPr marL="355600" marR="617855" indent="-343535">
              <a:lnSpc>
                <a:spcPct val="90100"/>
              </a:lnSpc>
              <a:spcBef>
                <a:spcPts val="1020"/>
              </a:spcBef>
              <a:tabLst>
                <a:tab pos="736600" algn="l"/>
              </a:tabLst>
            </a:pPr>
            <a:r>
              <a:rPr sz="26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20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Genetic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material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is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inherited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from</a:t>
            </a:r>
            <a:r>
              <a:rPr sz="3300" spc="-14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both 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parents,half from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mother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and half from  </a:t>
            </a:r>
            <a:r>
              <a:rPr sz="3300" spc="-80" dirty="0">
                <a:solidFill>
                  <a:srgbClr val="2C3B43"/>
                </a:solidFill>
                <a:latin typeface="Trebuchet MS"/>
                <a:cs typeface="Trebuchet MS"/>
              </a:rPr>
              <a:t>father.</a:t>
            </a:r>
            <a:endParaRPr sz="3300">
              <a:latin typeface="Trebuchet MS"/>
              <a:cs typeface="Trebuchet MS"/>
            </a:endParaRPr>
          </a:p>
          <a:p>
            <a:pPr marL="355600" marR="581660" indent="-343535" algn="just">
              <a:lnSpc>
                <a:spcPct val="90100"/>
              </a:lnSpc>
              <a:spcBef>
                <a:spcPts val="1010"/>
              </a:spcBef>
            </a:pPr>
            <a:r>
              <a:rPr sz="2600" spc="2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-270" dirty="0">
                <a:solidFill>
                  <a:srgbClr val="90C225"/>
                </a:solidFill>
                <a:latin typeface="Times New Roman"/>
                <a:cs typeface="Times New Roman"/>
              </a:rPr>
              <a:t>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DNA</a:t>
            </a:r>
            <a:r>
              <a:rPr sz="3300" spc="-17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sample</a:t>
            </a:r>
            <a:r>
              <a:rPr sz="3300" spc="-9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from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 buccal</a:t>
            </a:r>
            <a:r>
              <a:rPr sz="3300" spc="-3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saliva</a:t>
            </a:r>
            <a:r>
              <a:rPr sz="3300" spc="-11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or</a:t>
            </a:r>
            <a:r>
              <a:rPr sz="3300" spc="4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15" dirty="0">
                <a:solidFill>
                  <a:srgbClr val="2C3B43"/>
                </a:solidFill>
                <a:latin typeface="Trebuchet MS"/>
                <a:cs typeface="Trebuchet MS"/>
              </a:rPr>
              <a:t>blood</a:t>
            </a:r>
            <a:r>
              <a:rPr sz="3300" spc="-14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is 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collected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and </a:t>
            </a:r>
            <a:r>
              <a:rPr sz="3300" spc="-10" dirty="0">
                <a:solidFill>
                  <a:srgbClr val="2C3B43"/>
                </a:solidFill>
                <a:latin typeface="Trebuchet MS"/>
                <a:cs typeface="Trebuchet MS"/>
              </a:rPr>
              <a:t>extracted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from </a:t>
            </a:r>
            <a:r>
              <a:rPr sz="3300" spc="-15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alleged 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child.</a:t>
            </a:r>
            <a:endParaRPr sz="3300">
              <a:latin typeface="Trebuchet MS"/>
              <a:cs typeface="Trebuchet MS"/>
            </a:endParaRPr>
          </a:p>
          <a:p>
            <a:pPr marL="355600" marR="5080" indent="-343535">
              <a:lnSpc>
                <a:spcPct val="90100"/>
              </a:lnSpc>
              <a:spcBef>
                <a:spcPts val="1015"/>
              </a:spcBef>
            </a:pPr>
            <a:r>
              <a:rPr sz="26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20" dirty="0">
                <a:solidFill>
                  <a:srgbClr val="90C225"/>
                </a:solidFill>
                <a:latin typeface="Times New Roman"/>
                <a:cs typeface="Times New Roman"/>
              </a:rPr>
              <a:t>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Then </a:t>
            </a:r>
            <a:r>
              <a:rPr sz="3300" spc="-15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300" spc="-10" dirty="0">
                <a:solidFill>
                  <a:srgbClr val="2C3B43"/>
                </a:solidFill>
                <a:latin typeface="Trebuchet MS"/>
                <a:cs typeface="Trebuchet MS"/>
              </a:rPr>
              <a:t>extracted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DNA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is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subjected </a:t>
            </a:r>
            <a:r>
              <a:rPr sz="3300" spc="-20" dirty="0">
                <a:solidFill>
                  <a:srgbClr val="2C3B43"/>
                </a:solidFill>
                <a:latin typeface="Trebuchet MS"/>
                <a:cs typeface="Trebuchet MS"/>
              </a:rPr>
              <a:t>to</a:t>
            </a:r>
            <a:r>
              <a:rPr sz="3300" spc="-44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PCR, 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thousands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of </a:t>
            </a:r>
            <a:r>
              <a:rPr sz="3300" spc="15" dirty="0">
                <a:solidFill>
                  <a:srgbClr val="2C3B43"/>
                </a:solidFill>
                <a:latin typeface="Trebuchet MS"/>
                <a:cs typeface="Trebuchet MS"/>
              </a:rPr>
              <a:t>copies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of amplified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DNA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is 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obtained.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256286"/>
            <a:ext cx="7169784" cy="124206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60"/>
              </a:spcBef>
            </a:pPr>
            <a:r>
              <a:rPr sz="3950" spc="10" dirty="0"/>
              <a:t>Mutation </a:t>
            </a:r>
            <a:r>
              <a:rPr sz="3950" spc="5" dirty="0"/>
              <a:t>detection </a:t>
            </a:r>
            <a:r>
              <a:rPr sz="3950" spc="10" dirty="0"/>
              <a:t>in inherited  </a:t>
            </a:r>
            <a:r>
              <a:rPr sz="3950" spc="5" dirty="0"/>
              <a:t>disease</a:t>
            </a:r>
            <a:endParaRPr sz="3950"/>
          </a:p>
        </p:txBody>
      </p:sp>
      <p:sp>
        <p:nvSpPr>
          <p:cNvPr id="4" name="object 4"/>
          <p:cNvSpPr txBox="1"/>
          <p:nvPr/>
        </p:nvSpPr>
        <p:spPr>
          <a:xfrm>
            <a:off x="756602" y="1668780"/>
            <a:ext cx="9168765" cy="454342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55600" marR="556260" indent="-343535">
              <a:lnSpc>
                <a:spcPct val="99700"/>
              </a:lnSpc>
              <a:spcBef>
                <a:spcPts val="114"/>
              </a:spcBef>
            </a:pPr>
            <a:r>
              <a:rPr sz="2850" spc="3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35" dirty="0">
                <a:solidFill>
                  <a:srgbClr val="2C3B43"/>
                </a:solidFill>
                <a:latin typeface="Trebuchet MS"/>
                <a:cs typeface="Trebuchet MS"/>
              </a:rPr>
              <a:t>Any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point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mutation,a deletion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or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an 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insertion </a:t>
            </a:r>
            <a:r>
              <a:rPr sz="3600" spc="-15" dirty="0">
                <a:solidFill>
                  <a:srgbClr val="2C3B43"/>
                </a:solidFill>
                <a:latin typeface="Trebuchet MS"/>
                <a:cs typeface="Trebuchet MS"/>
              </a:rPr>
              <a:t>and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expanded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tandem 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trinucleotide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repeat can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be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detected</a:t>
            </a:r>
            <a:r>
              <a:rPr sz="3600" spc="-14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by  PCR.</a:t>
            </a:r>
            <a:endParaRPr sz="360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299"/>
              </a:lnSpc>
              <a:spcBef>
                <a:spcPts val="1000"/>
              </a:spcBef>
            </a:pPr>
            <a:r>
              <a:rPr sz="2850" spc="2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25" dirty="0">
                <a:solidFill>
                  <a:srgbClr val="2C3B43"/>
                </a:solidFill>
                <a:latin typeface="Trebuchet MS"/>
                <a:cs typeface="Trebuchet MS"/>
              </a:rPr>
              <a:t>Somatic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mutations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in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oncogenes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or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tumor 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repressor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genes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can </a:t>
            </a:r>
            <a:r>
              <a:rPr sz="3600" spc="-20" dirty="0">
                <a:solidFill>
                  <a:srgbClr val="2C3B43"/>
                </a:solidFill>
                <a:latin typeface="Trebuchet MS"/>
                <a:cs typeface="Trebuchet MS"/>
              </a:rPr>
              <a:t>also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be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detected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by 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PCR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with primers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flanking the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insertions</a:t>
            </a:r>
            <a:r>
              <a:rPr sz="3600" spc="-14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or 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deletions.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280797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5" dirty="0"/>
              <a:t>Introduction</a:t>
            </a:r>
            <a:endParaRPr sz="3950"/>
          </a:p>
        </p:txBody>
      </p:sp>
      <p:sp>
        <p:nvSpPr>
          <p:cNvPr id="4" name="object 4"/>
          <p:cNvSpPr txBox="1"/>
          <p:nvPr/>
        </p:nvSpPr>
        <p:spPr>
          <a:xfrm>
            <a:off x="1411605" y="1694561"/>
            <a:ext cx="344805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850">
              <a:latin typeface="Wingdings 3"/>
              <a:cs typeface="Wingdings 3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1605" y="5118734"/>
            <a:ext cx="344805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850">
              <a:latin typeface="Wingdings 3"/>
              <a:cs typeface="Wingdings 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4885" y="1599311"/>
            <a:ext cx="8237855" cy="3999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9690" indent="829310">
              <a:lnSpc>
                <a:spcPct val="100099"/>
              </a:lnSpc>
              <a:spcBef>
                <a:spcPts val="100"/>
              </a:spcBef>
            </a:pPr>
            <a:r>
              <a:rPr sz="3600" spc="10" dirty="0">
                <a:latin typeface="Trebuchet MS"/>
                <a:cs typeface="Trebuchet MS"/>
              </a:rPr>
              <a:t>PCR </a:t>
            </a:r>
            <a:r>
              <a:rPr sz="3600" dirty="0">
                <a:latin typeface="Trebuchet MS"/>
                <a:cs typeface="Trebuchet MS"/>
              </a:rPr>
              <a:t>Cloning </a:t>
            </a:r>
            <a:r>
              <a:rPr sz="3600" spc="5" dirty="0">
                <a:latin typeface="Trebuchet MS"/>
                <a:cs typeface="Trebuchet MS"/>
              </a:rPr>
              <a:t>differs </a:t>
            </a:r>
            <a:r>
              <a:rPr sz="3600" spc="10" dirty="0">
                <a:latin typeface="Trebuchet MS"/>
                <a:cs typeface="Trebuchet MS"/>
              </a:rPr>
              <a:t>from</a:t>
            </a:r>
            <a:r>
              <a:rPr sz="3600" spc="-325" dirty="0">
                <a:latin typeface="Trebuchet MS"/>
                <a:cs typeface="Trebuchet MS"/>
              </a:rPr>
              <a:t> </a:t>
            </a:r>
            <a:r>
              <a:rPr sz="3600" dirty="0">
                <a:latin typeface="Trebuchet MS"/>
                <a:cs typeface="Trebuchet MS"/>
              </a:rPr>
              <a:t>traditional  Cloning </a:t>
            </a:r>
            <a:r>
              <a:rPr sz="3600" spc="5" dirty="0">
                <a:latin typeface="Trebuchet MS"/>
                <a:cs typeface="Trebuchet MS"/>
              </a:rPr>
              <a:t>in </a:t>
            </a:r>
            <a:r>
              <a:rPr sz="3600" spc="-15" dirty="0">
                <a:latin typeface="Trebuchet MS"/>
                <a:cs typeface="Trebuchet MS"/>
              </a:rPr>
              <a:t>that </a:t>
            </a:r>
            <a:r>
              <a:rPr sz="3600" spc="-10" dirty="0">
                <a:latin typeface="Trebuchet MS"/>
                <a:cs typeface="Trebuchet MS"/>
              </a:rPr>
              <a:t>the </a:t>
            </a:r>
            <a:r>
              <a:rPr sz="3600" spc="-5" dirty="0">
                <a:latin typeface="Trebuchet MS"/>
                <a:cs typeface="Trebuchet MS"/>
              </a:rPr>
              <a:t>DNA fragment </a:t>
            </a:r>
            <a:r>
              <a:rPr sz="3600" spc="5" dirty="0">
                <a:latin typeface="Trebuchet MS"/>
                <a:cs typeface="Trebuchet MS"/>
              </a:rPr>
              <a:t>of  </a:t>
            </a:r>
            <a:r>
              <a:rPr sz="3600" spc="-10" dirty="0">
                <a:latin typeface="Trebuchet MS"/>
                <a:cs typeface="Trebuchet MS"/>
              </a:rPr>
              <a:t>interest, </a:t>
            </a:r>
            <a:r>
              <a:rPr sz="3600" spc="-15" dirty="0">
                <a:latin typeface="Trebuchet MS"/>
                <a:cs typeface="Trebuchet MS"/>
              </a:rPr>
              <a:t>and </a:t>
            </a:r>
            <a:r>
              <a:rPr sz="3600" spc="-5" dirty="0">
                <a:latin typeface="Trebuchet MS"/>
                <a:cs typeface="Trebuchet MS"/>
              </a:rPr>
              <a:t>even </a:t>
            </a:r>
            <a:r>
              <a:rPr sz="3600" spc="-10" dirty="0">
                <a:latin typeface="Trebuchet MS"/>
                <a:cs typeface="Trebuchet MS"/>
              </a:rPr>
              <a:t>the </a:t>
            </a:r>
            <a:r>
              <a:rPr sz="3600" spc="-70" dirty="0">
                <a:latin typeface="Trebuchet MS"/>
                <a:cs typeface="Trebuchet MS"/>
              </a:rPr>
              <a:t>vector, </a:t>
            </a:r>
            <a:r>
              <a:rPr sz="3600" spc="-5" dirty="0">
                <a:latin typeface="Trebuchet MS"/>
                <a:cs typeface="Trebuchet MS"/>
              </a:rPr>
              <a:t>can </a:t>
            </a:r>
            <a:r>
              <a:rPr sz="3600" spc="5" dirty="0">
                <a:latin typeface="Trebuchet MS"/>
                <a:cs typeface="Trebuchet MS"/>
              </a:rPr>
              <a:t>be  </a:t>
            </a:r>
            <a:r>
              <a:rPr sz="3600" dirty="0">
                <a:latin typeface="Trebuchet MS"/>
                <a:cs typeface="Trebuchet MS"/>
              </a:rPr>
              <a:t>amplified </a:t>
            </a:r>
            <a:r>
              <a:rPr sz="3600" spc="5" dirty="0">
                <a:latin typeface="Trebuchet MS"/>
                <a:cs typeface="Trebuchet MS"/>
              </a:rPr>
              <a:t>by </a:t>
            </a:r>
            <a:r>
              <a:rPr sz="3600" spc="-10" dirty="0">
                <a:latin typeface="Trebuchet MS"/>
                <a:cs typeface="Trebuchet MS"/>
              </a:rPr>
              <a:t>the </a:t>
            </a:r>
            <a:r>
              <a:rPr sz="3600" dirty="0">
                <a:solidFill>
                  <a:srgbClr val="E76617"/>
                </a:solidFill>
                <a:latin typeface="Trebuchet MS"/>
                <a:cs typeface="Trebuchet MS"/>
              </a:rPr>
              <a:t>polymerase chain  reaction </a:t>
            </a:r>
            <a:r>
              <a:rPr sz="3600" spc="10" dirty="0">
                <a:solidFill>
                  <a:srgbClr val="E76617"/>
                </a:solidFill>
                <a:latin typeface="Trebuchet MS"/>
                <a:cs typeface="Trebuchet MS"/>
              </a:rPr>
              <a:t>(PCR) </a:t>
            </a:r>
            <a:r>
              <a:rPr sz="3600" spc="-15" dirty="0">
                <a:latin typeface="Trebuchet MS"/>
                <a:cs typeface="Trebuchet MS"/>
              </a:rPr>
              <a:t>and </a:t>
            </a:r>
            <a:r>
              <a:rPr sz="3600" spc="-5" dirty="0">
                <a:latin typeface="Trebuchet MS"/>
                <a:cs typeface="Trebuchet MS"/>
              </a:rPr>
              <a:t>ligated </a:t>
            </a:r>
            <a:r>
              <a:rPr sz="3600" spc="-60" dirty="0">
                <a:latin typeface="Trebuchet MS"/>
                <a:cs typeface="Trebuchet MS"/>
              </a:rPr>
              <a:t>together,  </a:t>
            </a:r>
            <a:r>
              <a:rPr sz="3600" dirty="0">
                <a:latin typeface="Trebuchet MS"/>
                <a:cs typeface="Trebuchet MS"/>
              </a:rPr>
              <a:t>without </a:t>
            </a:r>
            <a:r>
              <a:rPr sz="3600" spc="-10" dirty="0">
                <a:latin typeface="Trebuchet MS"/>
                <a:cs typeface="Trebuchet MS"/>
              </a:rPr>
              <a:t>the </a:t>
            </a:r>
            <a:r>
              <a:rPr sz="3600" spc="-20" dirty="0">
                <a:latin typeface="Trebuchet MS"/>
                <a:cs typeface="Trebuchet MS"/>
              </a:rPr>
              <a:t>use </a:t>
            </a:r>
            <a:r>
              <a:rPr sz="3600" spc="5" dirty="0">
                <a:latin typeface="Trebuchet MS"/>
                <a:cs typeface="Trebuchet MS"/>
              </a:rPr>
              <a:t>of </a:t>
            </a:r>
            <a:r>
              <a:rPr sz="3600" dirty="0">
                <a:latin typeface="Trebuchet MS"/>
                <a:cs typeface="Trebuchet MS"/>
              </a:rPr>
              <a:t>restriction</a:t>
            </a:r>
            <a:r>
              <a:rPr sz="3600" spc="-60" dirty="0">
                <a:latin typeface="Trebuchet MS"/>
                <a:cs typeface="Trebuchet MS"/>
              </a:rPr>
              <a:t> </a:t>
            </a:r>
            <a:r>
              <a:rPr sz="3600" spc="-10" dirty="0">
                <a:latin typeface="Trebuchet MS"/>
                <a:cs typeface="Trebuchet MS"/>
              </a:rPr>
              <a:t>enzymes.</a:t>
            </a:r>
            <a:endParaRPr sz="3600">
              <a:latin typeface="Trebuchet MS"/>
              <a:cs typeface="Trebuchet MS"/>
            </a:endParaRPr>
          </a:p>
          <a:p>
            <a:pPr marL="955675">
              <a:lnSpc>
                <a:spcPct val="100000"/>
              </a:lnSpc>
              <a:spcBef>
                <a:spcPts val="1010"/>
              </a:spcBef>
            </a:pPr>
            <a:r>
              <a:rPr sz="3600" dirty="0">
                <a:latin typeface="Trebuchet MS"/>
                <a:cs typeface="Trebuchet MS"/>
              </a:rPr>
              <a:t>A </a:t>
            </a:r>
            <a:r>
              <a:rPr sz="3600" spc="-5" dirty="0">
                <a:latin typeface="Trebuchet MS"/>
                <a:cs typeface="Trebuchet MS"/>
              </a:rPr>
              <a:t>little amount </a:t>
            </a:r>
            <a:r>
              <a:rPr sz="3600" spc="5" dirty="0">
                <a:latin typeface="Trebuchet MS"/>
                <a:cs typeface="Trebuchet MS"/>
              </a:rPr>
              <a:t>of </a:t>
            </a:r>
            <a:r>
              <a:rPr sz="3600" spc="-5" dirty="0">
                <a:latin typeface="Trebuchet MS"/>
                <a:cs typeface="Trebuchet MS"/>
              </a:rPr>
              <a:t>DNA </a:t>
            </a:r>
            <a:r>
              <a:rPr sz="3600" spc="5" dirty="0">
                <a:latin typeface="Trebuchet MS"/>
                <a:cs typeface="Trebuchet MS"/>
              </a:rPr>
              <a:t>is</a:t>
            </a:r>
            <a:r>
              <a:rPr sz="3600" spc="-465" dirty="0">
                <a:latin typeface="Trebuchet MS"/>
                <a:cs typeface="Trebuchet MS"/>
              </a:rPr>
              <a:t> </a:t>
            </a:r>
            <a:r>
              <a:rPr sz="3600" spc="-55" dirty="0">
                <a:latin typeface="Trebuchet MS"/>
                <a:cs typeface="Trebuchet MS"/>
              </a:rPr>
              <a:t>necessary.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85544" y="1565910"/>
            <a:ext cx="5462270" cy="529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spc="5" dirty="0">
                <a:solidFill>
                  <a:srgbClr val="E76617"/>
                </a:solidFill>
                <a:latin typeface="Trebuchet MS"/>
                <a:cs typeface="Trebuchet MS"/>
              </a:rPr>
              <a:t>T-vectors </a:t>
            </a:r>
            <a:r>
              <a:rPr sz="3300" dirty="0">
                <a:solidFill>
                  <a:srgbClr val="E76617"/>
                </a:solidFill>
                <a:latin typeface="Trebuchet MS"/>
                <a:cs typeface="Trebuchet MS"/>
              </a:rPr>
              <a:t>pMD20 </a:t>
            </a:r>
            <a:r>
              <a:rPr sz="3300" spc="-5" dirty="0">
                <a:solidFill>
                  <a:srgbClr val="E76617"/>
                </a:solidFill>
                <a:latin typeface="Trebuchet MS"/>
                <a:cs typeface="Trebuchet MS"/>
              </a:rPr>
              <a:t>and</a:t>
            </a:r>
            <a:r>
              <a:rPr sz="3300" spc="-165" dirty="0">
                <a:solidFill>
                  <a:srgbClr val="E76617"/>
                </a:solidFill>
                <a:latin typeface="Trebuchet MS"/>
                <a:cs typeface="Trebuchet MS"/>
              </a:rPr>
              <a:t> </a:t>
            </a:r>
            <a:r>
              <a:rPr sz="3300" dirty="0">
                <a:solidFill>
                  <a:srgbClr val="E76617"/>
                </a:solidFill>
                <a:latin typeface="Trebuchet MS"/>
                <a:cs typeface="Trebuchet MS"/>
              </a:rPr>
              <a:t>pMD19: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5544" y="2185669"/>
            <a:ext cx="319405" cy="4267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600" spc="2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600">
              <a:latin typeface="Wingdings 3"/>
              <a:cs typeface="Wingdings 3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8699" y="2099944"/>
            <a:ext cx="8068309" cy="375348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 marR="5080" indent="886460">
              <a:lnSpc>
                <a:spcPct val="80100"/>
              </a:lnSpc>
              <a:spcBef>
                <a:spcPts val="890"/>
              </a:spcBef>
            </a:pPr>
            <a:r>
              <a:rPr sz="3300" dirty="0">
                <a:latin typeface="Trebuchet MS"/>
                <a:cs typeface="Trebuchet MS"/>
              </a:rPr>
              <a:t>pMD20 &amp; </a:t>
            </a:r>
            <a:r>
              <a:rPr sz="3300" spc="5" dirty="0">
                <a:latin typeface="Trebuchet MS"/>
                <a:cs typeface="Trebuchet MS"/>
              </a:rPr>
              <a:t>pMD19(simple) </a:t>
            </a:r>
            <a:r>
              <a:rPr sz="3300" dirty="0">
                <a:latin typeface="Trebuchet MS"/>
                <a:cs typeface="Trebuchet MS"/>
              </a:rPr>
              <a:t>T-vectors</a:t>
            </a:r>
            <a:r>
              <a:rPr sz="3300" spc="-254" dirty="0">
                <a:latin typeface="Trebuchet MS"/>
                <a:cs typeface="Trebuchet MS"/>
              </a:rPr>
              <a:t> </a:t>
            </a:r>
            <a:r>
              <a:rPr sz="3300" spc="-10" dirty="0">
                <a:latin typeface="Trebuchet MS"/>
                <a:cs typeface="Trebuchet MS"/>
              </a:rPr>
              <a:t>are  </a:t>
            </a:r>
            <a:r>
              <a:rPr sz="3300" dirty="0">
                <a:latin typeface="Trebuchet MS"/>
                <a:cs typeface="Trebuchet MS"/>
              </a:rPr>
              <a:t>linearized PCR Cloning </a:t>
            </a:r>
            <a:r>
              <a:rPr sz="3300" spc="5" dirty="0">
                <a:latin typeface="Trebuchet MS"/>
                <a:cs typeface="Trebuchet MS"/>
              </a:rPr>
              <a:t>vectors </a:t>
            </a:r>
            <a:r>
              <a:rPr sz="3300" dirty="0">
                <a:latin typeface="Trebuchet MS"/>
                <a:cs typeface="Trebuchet MS"/>
              </a:rPr>
              <a:t>(cleaved </a:t>
            </a:r>
            <a:r>
              <a:rPr sz="3300" spc="15" dirty="0">
                <a:latin typeface="Trebuchet MS"/>
                <a:cs typeface="Trebuchet MS"/>
              </a:rPr>
              <a:t>by  </a:t>
            </a:r>
            <a:r>
              <a:rPr sz="3300" spc="-10" dirty="0">
                <a:latin typeface="Trebuchet MS"/>
                <a:cs typeface="Trebuchet MS"/>
              </a:rPr>
              <a:t>EcoRV) </a:t>
            </a:r>
            <a:r>
              <a:rPr sz="3300" dirty="0">
                <a:latin typeface="Trebuchet MS"/>
                <a:cs typeface="Trebuchet MS"/>
              </a:rPr>
              <a:t>with </a:t>
            </a:r>
            <a:r>
              <a:rPr sz="3300" spc="5" dirty="0">
                <a:latin typeface="Trebuchet MS"/>
                <a:cs typeface="Trebuchet MS"/>
              </a:rPr>
              <a:t>single </a:t>
            </a:r>
            <a:r>
              <a:rPr sz="3300" dirty="0">
                <a:latin typeface="Trebuchet MS"/>
                <a:cs typeface="Trebuchet MS"/>
              </a:rPr>
              <a:t>3’-terminal </a:t>
            </a:r>
            <a:r>
              <a:rPr sz="3300" spc="10" dirty="0">
                <a:latin typeface="Trebuchet MS"/>
                <a:cs typeface="Trebuchet MS"/>
              </a:rPr>
              <a:t>thymidine  </a:t>
            </a:r>
            <a:r>
              <a:rPr sz="3300" spc="5" dirty="0">
                <a:latin typeface="Trebuchet MS"/>
                <a:cs typeface="Trebuchet MS"/>
              </a:rPr>
              <a:t>residues </a:t>
            </a:r>
            <a:r>
              <a:rPr sz="3300" spc="10" dirty="0">
                <a:latin typeface="Trebuchet MS"/>
                <a:cs typeface="Trebuchet MS"/>
              </a:rPr>
              <a:t>(dT) </a:t>
            </a:r>
            <a:r>
              <a:rPr sz="3300" spc="-5" dirty="0">
                <a:latin typeface="Trebuchet MS"/>
                <a:cs typeface="Trebuchet MS"/>
              </a:rPr>
              <a:t>at </a:t>
            </a:r>
            <a:r>
              <a:rPr sz="3300" spc="5" dirty="0">
                <a:latin typeface="Trebuchet MS"/>
                <a:cs typeface="Trebuchet MS"/>
              </a:rPr>
              <a:t>both ends. These </a:t>
            </a:r>
            <a:r>
              <a:rPr sz="3300" spc="20" dirty="0">
                <a:latin typeface="Trebuchet MS"/>
                <a:cs typeface="Trebuchet MS"/>
              </a:rPr>
              <a:t>T-  </a:t>
            </a:r>
            <a:r>
              <a:rPr sz="3300" dirty="0">
                <a:latin typeface="Trebuchet MS"/>
                <a:cs typeface="Trebuchet MS"/>
              </a:rPr>
              <a:t>overhangs </a:t>
            </a:r>
            <a:r>
              <a:rPr sz="3300" spc="-5" dirty="0">
                <a:latin typeface="Trebuchet MS"/>
                <a:cs typeface="Trebuchet MS"/>
              </a:rPr>
              <a:t>at </a:t>
            </a:r>
            <a:r>
              <a:rPr sz="3300" spc="-15" dirty="0">
                <a:latin typeface="Trebuchet MS"/>
                <a:cs typeface="Trebuchet MS"/>
              </a:rPr>
              <a:t>the </a:t>
            </a:r>
            <a:r>
              <a:rPr sz="3300" dirty="0">
                <a:latin typeface="Trebuchet MS"/>
                <a:cs typeface="Trebuchet MS"/>
              </a:rPr>
              <a:t>Cloning site </a:t>
            </a:r>
            <a:r>
              <a:rPr sz="3300" spc="20" dirty="0">
                <a:latin typeface="Trebuchet MS"/>
                <a:cs typeface="Trebuchet MS"/>
              </a:rPr>
              <a:t>improve </a:t>
            </a:r>
            <a:r>
              <a:rPr sz="3300" spc="-15" dirty="0">
                <a:latin typeface="Trebuchet MS"/>
                <a:cs typeface="Trebuchet MS"/>
              </a:rPr>
              <a:t>the  </a:t>
            </a:r>
            <a:r>
              <a:rPr sz="3300" dirty="0">
                <a:latin typeface="Trebuchet MS"/>
                <a:cs typeface="Trebuchet MS"/>
              </a:rPr>
              <a:t>efficiency </a:t>
            </a:r>
            <a:r>
              <a:rPr sz="3300" spc="10" dirty="0">
                <a:latin typeface="Trebuchet MS"/>
                <a:cs typeface="Trebuchet MS"/>
              </a:rPr>
              <a:t>of </a:t>
            </a:r>
            <a:r>
              <a:rPr sz="3300" spc="5" dirty="0">
                <a:latin typeface="Trebuchet MS"/>
                <a:cs typeface="Trebuchet MS"/>
              </a:rPr>
              <a:t>ligation </a:t>
            </a:r>
            <a:r>
              <a:rPr sz="3300" spc="10" dirty="0">
                <a:latin typeface="Trebuchet MS"/>
                <a:cs typeface="Trebuchet MS"/>
              </a:rPr>
              <a:t>of </a:t>
            </a:r>
            <a:r>
              <a:rPr sz="3300" spc="15" dirty="0">
                <a:latin typeface="Trebuchet MS"/>
                <a:cs typeface="Trebuchet MS"/>
              </a:rPr>
              <a:t>Pcr </a:t>
            </a:r>
            <a:r>
              <a:rPr sz="3300" spc="5" dirty="0">
                <a:latin typeface="Trebuchet MS"/>
                <a:cs typeface="Trebuchet MS"/>
              </a:rPr>
              <a:t>products </a:t>
            </a:r>
            <a:r>
              <a:rPr sz="3300" spc="-15" dirty="0">
                <a:latin typeface="Trebuchet MS"/>
                <a:cs typeface="Trebuchet MS"/>
              </a:rPr>
              <a:t>that  </a:t>
            </a:r>
            <a:r>
              <a:rPr sz="3300" spc="-45" dirty="0">
                <a:latin typeface="Trebuchet MS"/>
                <a:cs typeface="Trebuchet MS"/>
              </a:rPr>
              <a:t>CONTAIN </a:t>
            </a:r>
            <a:r>
              <a:rPr sz="3300" spc="15" dirty="0">
                <a:latin typeface="Trebuchet MS"/>
                <a:cs typeface="Trebuchet MS"/>
              </a:rPr>
              <a:t>dA </a:t>
            </a:r>
            <a:r>
              <a:rPr sz="3300" dirty="0">
                <a:latin typeface="Trebuchet MS"/>
                <a:cs typeface="Trebuchet MS"/>
              </a:rPr>
              <a:t>– overhangs. </a:t>
            </a:r>
            <a:r>
              <a:rPr sz="3300" spc="5" dirty="0">
                <a:latin typeface="Trebuchet MS"/>
                <a:cs typeface="Trebuchet MS"/>
              </a:rPr>
              <a:t>The inclusion </a:t>
            </a:r>
            <a:r>
              <a:rPr sz="3300" spc="10" dirty="0">
                <a:latin typeface="Trebuchet MS"/>
                <a:cs typeface="Trebuchet MS"/>
              </a:rPr>
              <a:t>of  </a:t>
            </a:r>
            <a:r>
              <a:rPr sz="3300" dirty="0">
                <a:latin typeface="Trebuchet MS"/>
                <a:cs typeface="Trebuchet MS"/>
              </a:rPr>
              <a:t>lacZ allows </a:t>
            </a:r>
            <a:r>
              <a:rPr sz="3300" spc="5" dirty="0">
                <a:latin typeface="Trebuchet MS"/>
                <a:cs typeface="Trebuchet MS"/>
              </a:rPr>
              <a:t>screening </a:t>
            </a:r>
            <a:r>
              <a:rPr sz="3300" dirty="0">
                <a:latin typeface="Trebuchet MS"/>
                <a:cs typeface="Trebuchet MS"/>
              </a:rPr>
              <a:t>for </a:t>
            </a:r>
            <a:r>
              <a:rPr sz="3300" spc="-15" dirty="0">
                <a:latin typeface="Trebuchet MS"/>
                <a:cs typeface="Trebuchet MS"/>
              </a:rPr>
              <a:t>the </a:t>
            </a:r>
            <a:r>
              <a:rPr sz="3300" dirty="0">
                <a:latin typeface="Trebuchet MS"/>
                <a:cs typeface="Trebuchet MS"/>
              </a:rPr>
              <a:t>detection </a:t>
            </a:r>
            <a:r>
              <a:rPr sz="3300" spc="10" dirty="0">
                <a:latin typeface="Trebuchet MS"/>
                <a:cs typeface="Trebuchet MS"/>
              </a:rPr>
              <a:t>of  </a:t>
            </a:r>
            <a:r>
              <a:rPr sz="3300" dirty="0">
                <a:latin typeface="Trebuchet MS"/>
                <a:cs typeface="Trebuchet MS"/>
              </a:rPr>
              <a:t>successful</a:t>
            </a:r>
            <a:r>
              <a:rPr sz="3300" spc="-35" dirty="0">
                <a:latin typeface="Trebuchet MS"/>
                <a:cs typeface="Trebuchet MS"/>
              </a:rPr>
              <a:t> </a:t>
            </a:r>
            <a:r>
              <a:rPr sz="3300" spc="5" dirty="0">
                <a:latin typeface="Trebuchet MS"/>
                <a:cs typeface="Trebuchet MS"/>
              </a:rPr>
              <a:t>libations.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214757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5" dirty="0"/>
              <a:t>T-vectors</a:t>
            </a:r>
            <a:endParaRPr sz="395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975" y="0"/>
            <a:ext cx="9677400" cy="67341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452882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5" dirty="0"/>
              <a:t>Proofreading</a:t>
            </a:r>
            <a:r>
              <a:rPr sz="3600" spc="-160" dirty="0"/>
              <a:t> </a:t>
            </a:r>
            <a:r>
              <a:rPr sz="3600" spc="-5" dirty="0"/>
              <a:t>enzymes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954722" y="1600136"/>
            <a:ext cx="319405" cy="426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600">
              <a:latin typeface="Wingdings 3"/>
              <a:cs typeface="Wingdings 3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4722" y="1514093"/>
            <a:ext cx="8893810" cy="46786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61290" indent="743585">
              <a:lnSpc>
                <a:spcPct val="99900"/>
              </a:lnSpc>
              <a:spcBef>
                <a:spcPts val="105"/>
              </a:spcBef>
            </a:pPr>
            <a:r>
              <a:rPr sz="3300" dirty="0">
                <a:latin typeface="Trebuchet MS"/>
                <a:cs typeface="Trebuchet MS"/>
              </a:rPr>
              <a:t>A </a:t>
            </a:r>
            <a:r>
              <a:rPr sz="3300" spc="5" dirty="0">
                <a:latin typeface="Trebuchet MS"/>
                <a:cs typeface="Trebuchet MS"/>
              </a:rPr>
              <a:t>repair mechanism </a:t>
            </a:r>
            <a:r>
              <a:rPr sz="3300" spc="-10" dirty="0">
                <a:latin typeface="Trebuchet MS"/>
                <a:cs typeface="Trebuchet MS"/>
              </a:rPr>
              <a:t>that </a:t>
            </a:r>
            <a:r>
              <a:rPr sz="3300" spc="5" dirty="0">
                <a:latin typeface="Trebuchet MS"/>
                <a:cs typeface="Trebuchet MS"/>
              </a:rPr>
              <a:t>helps </a:t>
            </a:r>
            <a:r>
              <a:rPr sz="3300" spc="-20" dirty="0">
                <a:latin typeface="Trebuchet MS"/>
                <a:cs typeface="Trebuchet MS"/>
              </a:rPr>
              <a:t>to</a:t>
            </a:r>
            <a:r>
              <a:rPr sz="3300" spc="-275" dirty="0">
                <a:latin typeface="Trebuchet MS"/>
                <a:cs typeface="Trebuchet MS"/>
              </a:rPr>
              <a:t> </a:t>
            </a:r>
            <a:r>
              <a:rPr sz="3300" spc="-5" dirty="0">
                <a:latin typeface="Trebuchet MS"/>
                <a:cs typeface="Trebuchet MS"/>
              </a:rPr>
              <a:t>ensure  </a:t>
            </a:r>
            <a:r>
              <a:rPr sz="3300" spc="-10" dirty="0">
                <a:latin typeface="Trebuchet MS"/>
                <a:cs typeface="Trebuchet MS"/>
              </a:rPr>
              <a:t>faithful </a:t>
            </a:r>
            <a:r>
              <a:rPr sz="3300" spc="-5" dirty="0">
                <a:solidFill>
                  <a:srgbClr val="C42E1A"/>
                </a:solidFill>
                <a:latin typeface="Trebuchet MS"/>
                <a:cs typeface="Trebuchet MS"/>
              </a:rPr>
              <a:t>DNA </a:t>
            </a:r>
            <a:r>
              <a:rPr sz="3300" spc="5" dirty="0">
                <a:solidFill>
                  <a:srgbClr val="C42E1A"/>
                </a:solidFill>
                <a:latin typeface="Trebuchet MS"/>
                <a:cs typeface="Trebuchet MS"/>
              </a:rPr>
              <a:t>replication </a:t>
            </a:r>
            <a:r>
              <a:rPr sz="3300" spc="10" dirty="0">
                <a:latin typeface="Trebuchet MS"/>
                <a:cs typeface="Trebuchet MS"/>
              </a:rPr>
              <a:t>in living </a:t>
            </a:r>
            <a:r>
              <a:rPr sz="3300" dirty="0">
                <a:latin typeface="Trebuchet MS"/>
                <a:cs typeface="Trebuchet MS"/>
              </a:rPr>
              <a:t>cells. </a:t>
            </a:r>
            <a:r>
              <a:rPr sz="3300" spc="-15" dirty="0">
                <a:latin typeface="Trebuchet MS"/>
                <a:cs typeface="Trebuchet MS"/>
              </a:rPr>
              <a:t>It </a:t>
            </a:r>
            <a:r>
              <a:rPr sz="3300" spc="10" dirty="0">
                <a:latin typeface="Trebuchet MS"/>
                <a:cs typeface="Trebuchet MS"/>
              </a:rPr>
              <a:t>is</a:t>
            </a:r>
            <a:r>
              <a:rPr sz="3300" spc="-360" dirty="0">
                <a:latin typeface="Trebuchet MS"/>
                <a:cs typeface="Trebuchet MS"/>
              </a:rPr>
              <a:t> </a:t>
            </a:r>
            <a:r>
              <a:rPr sz="3300" dirty="0">
                <a:latin typeface="Trebuchet MS"/>
                <a:cs typeface="Trebuchet MS"/>
              </a:rPr>
              <a:t>a  function </a:t>
            </a:r>
            <a:r>
              <a:rPr sz="3300" spc="10" dirty="0">
                <a:latin typeface="Trebuchet MS"/>
                <a:cs typeface="Trebuchet MS"/>
              </a:rPr>
              <a:t>of </a:t>
            </a:r>
            <a:r>
              <a:rPr sz="3300" spc="-15" dirty="0">
                <a:latin typeface="Trebuchet MS"/>
                <a:cs typeface="Trebuchet MS"/>
              </a:rPr>
              <a:t>the </a:t>
            </a:r>
            <a:r>
              <a:rPr sz="3300" spc="5" dirty="0">
                <a:latin typeface="Trebuchet MS"/>
                <a:cs typeface="Trebuchet MS"/>
              </a:rPr>
              <a:t>enzyme </a:t>
            </a:r>
            <a:r>
              <a:rPr sz="3300" spc="-5" dirty="0">
                <a:latin typeface="Trebuchet MS"/>
                <a:cs typeface="Trebuchet MS"/>
              </a:rPr>
              <a:t>DNA </a:t>
            </a:r>
            <a:r>
              <a:rPr sz="3300" spc="5" dirty="0">
                <a:latin typeface="Trebuchet MS"/>
                <a:cs typeface="Trebuchet MS"/>
              </a:rPr>
              <a:t>polymerase,  </a:t>
            </a:r>
            <a:r>
              <a:rPr sz="3300" spc="10" dirty="0">
                <a:latin typeface="Trebuchet MS"/>
                <a:cs typeface="Trebuchet MS"/>
              </a:rPr>
              <a:t>which </a:t>
            </a:r>
            <a:r>
              <a:rPr sz="3300" spc="-5" dirty="0">
                <a:latin typeface="Trebuchet MS"/>
                <a:cs typeface="Trebuchet MS"/>
              </a:rPr>
              <a:t>catalyses </a:t>
            </a:r>
            <a:r>
              <a:rPr sz="3300" spc="-15" dirty="0">
                <a:latin typeface="Trebuchet MS"/>
                <a:cs typeface="Trebuchet MS"/>
              </a:rPr>
              <a:t>the </a:t>
            </a:r>
            <a:r>
              <a:rPr sz="3300" spc="5" dirty="0">
                <a:latin typeface="Trebuchet MS"/>
                <a:cs typeface="Trebuchet MS"/>
              </a:rPr>
              <a:t>replication</a:t>
            </a:r>
            <a:r>
              <a:rPr sz="3300" spc="-70" dirty="0">
                <a:latin typeface="Trebuchet MS"/>
                <a:cs typeface="Trebuchet MS"/>
              </a:rPr>
              <a:t> </a:t>
            </a:r>
            <a:r>
              <a:rPr sz="3300" spc="10" dirty="0">
                <a:latin typeface="Trebuchet MS"/>
                <a:cs typeface="Trebuchet MS"/>
              </a:rPr>
              <a:t>process.</a:t>
            </a:r>
            <a:endParaRPr sz="330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spcBef>
                <a:spcPts val="994"/>
              </a:spcBef>
              <a:tabLst>
                <a:tab pos="994410" algn="l"/>
              </a:tabLst>
            </a:pPr>
            <a:r>
              <a:rPr sz="2600" spc="2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25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3300" spc="10" dirty="0">
                <a:latin typeface="Trebuchet MS"/>
                <a:cs typeface="Trebuchet MS"/>
              </a:rPr>
              <a:t>This </a:t>
            </a:r>
            <a:r>
              <a:rPr sz="3300" spc="5" dirty="0">
                <a:latin typeface="Trebuchet MS"/>
                <a:cs typeface="Trebuchet MS"/>
              </a:rPr>
              <a:t>enzyme identifies </a:t>
            </a:r>
            <a:r>
              <a:rPr sz="3300" spc="-5" dirty="0">
                <a:latin typeface="Trebuchet MS"/>
                <a:cs typeface="Trebuchet MS"/>
              </a:rPr>
              <a:t>and </a:t>
            </a:r>
            <a:r>
              <a:rPr sz="3300" dirty="0">
                <a:latin typeface="Trebuchet MS"/>
                <a:cs typeface="Trebuchet MS"/>
              </a:rPr>
              <a:t>excises  </a:t>
            </a:r>
            <a:r>
              <a:rPr sz="3300" spc="5" dirty="0">
                <a:latin typeface="Trebuchet MS"/>
                <a:cs typeface="Trebuchet MS"/>
              </a:rPr>
              <a:t>mismatched bases </a:t>
            </a:r>
            <a:r>
              <a:rPr sz="3300" spc="-5" dirty="0">
                <a:latin typeface="Trebuchet MS"/>
                <a:cs typeface="Trebuchet MS"/>
              </a:rPr>
              <a:t>at </a:t>
            </a:r>
            <a:r>
              <a:rPr sz="3300" spc="-15" dirty="0">
                <a:latin typeface="Trebuchet MS"/>
                <a:cs typeface="Trebuchet MS"/>
              </a:rPr>
              <a:t>the </a:t>
            </a:r>
            <a:r>
              <a:rPr sz="3300" spc="-5" dirty="0">
                <a:latin typeface="Trebuchet MS"/>
                <a:cs typeface="Trebuchet MS"/>
              </a:rPr>
              <a:t>end </a:t>
            </a:r>
            <a:r>
              <a:rPr sz="3300" spc="10" dirty="0">
                <a:latin typeface="Trebuchet MS"/>
                <a:cs typeface="Trebuchet MS"/>
              </a:rPr>
              <a:t>of </a:t>
            </a:r>
            <a:r>
              <a:rPr sz="3300" spc="-15" dirty="0">
                <a:latin typeface="Trebuchet MS"/>
                <a:cs typeface="Trebuchet MS"/>
              </a:rPr>
              <a:t>the </a:t>
            </a:r>
            <a:r>
              <a:rPr sz="3300" spc="5" dirty="0">
                <a:latin typeface="Trebuchet MS"/>
                <a:cs typeface="Trebuchet MS"/>
              </a:rPr>
              <a:t>growing  </a:t>
            </a:r>
            <a:r>
              <a:rPr sz="3300" spc="-5" dirty="0">
                <a:latin typeface="Trebuchet MS"/>
                <a:cs typeface="Trebuchet MS"/>
              </a:rPr>
              <a:t>strand, </a:t>
            </a:r>
            <a:r>
              <a:rPr sz="3300" spc="5" dirty="0">
                <a:latin typeface="Trebuchet MS"/>
                <a:cs typeface="Trebuchet MS"/>
              </a:rPr>
              <a:t>leaving </a:t>
            </a:r>
            <a:r>
              <a:rPr sz="3300" spc="-15" dirty="0">
                <a:latin typeface="Trebuchet MS"/>
                <a:cs typeface="Trebuchet MS"/>
              </a:rPr>
              <a:t>the </a:t>
            </a:r>
            <a:r>
              <a:rPr sz="3300" spc="-5" dirty="0">
                <a:latin typeface="Trebuchet MS"/>
                <a:cs typeface="Trebuchet MS"/>
              </a:rPr>
              <a:t>end free </a:t>
            </a:r>
            <a:r>
              <a:rPr sz="3300" spc="-20" dirty="0">
                <a:latin typeface="Trebuchet MS"/>
                <a:cs typeface="Trebuchet MS"/>
              </a:rPr>
              <a:t>to </a:t>
            </a:r>
            <a:r>
              <a:rPr sz="3300" spc="5" dirty="0">
                <a:latin typeface="Trebuchet MS"/>
                <a:cs typeface="Trebuchet MS"/>
              </a:rPr>
              <a:t>accept </a:t>
            </a:r>
            <a:r>
              <a:rPr sz="3300" spc="-15" dirty="0">
                <a:latin typeface="Trebuchet MS"/>
                <a:cs typeface="Trebuchet MS"/>
              </a:rPr>
              <a:t>the  </a:t>
            </a:r>
            <a:r>
              <a:rPr sz="3300" dirty="0">
                <a:latin typeface="Trebuchet MS"/>
                <a:cs typeface="Trebuchet MS"/>
              </a:rPr>
              <a:t>correct </a:t>
            </a:r>
            <a:r>
              <a:rPr sz="3300" spc="5" dirty="0">
                <a:latin typeface="Trebuchet MS"/>
                <a:cs typeface="Trebuchet MS"/>
              </a:rPr>
              <a:t>nucleotide </a:t>
            </a:r>
            <a:r>
              <a:rPr sz="3300" dirty="0">
                <a:latin typeface="Trebuchet MS"/>
                <a:cs typeface="Trebuchet MS"/>
              </a:rPr>
              <a:t>instead, </a:t>
            </a:r>
            <a:r>
              <a:rPr sz="3300" spc="-5" dirty="0">
                <a:latin typeface="Trebuchet MS"/>
                <a:cs typeface="Trebuchet MS"/>
              </a:rPr>
              <a:t>thereby </a:t>
            </a:r>
            <a:r>
              <a:rPr sz="3300" dirty="0">
                <a:latin typeface="Trebuchet MS"/>
                <a:cs typeface="Trebuchet MS"/>
              </a:rPr>
              <a:t>restoring  </a:t>
            </a:r>
            <a:r>
              <a:rPr sz="3300" spc="-15" dirty="0">
                <a:latin typeface="Trebuchet MS"/>
                <a:cs typeface="Trebuchet MS"/>
              </a:rPr>
              <a:t>the </a:t>
            </a:r>
            <a:r>
              <a:rPr sz="3300" dirty="0">
                <a:latin typeface="Trebuchet MS"/>
                <a:cs typeface="Trebuchet MS"/>
              </a:rPr>
              <a:t>correct </a:t>
            </a:r>
            <a:r>
              <a:rPr sz="3300" spc="5" dirty="0">
                <a:latin typeface="Trebuchet MS"/>
                <a:cs typeface="Trebuchet MS"/>
              </a:rPr>
              <a:t>complementary base</a:t>
            </a:r>
            <a:r>
              <a:rPr sz="3300" spc="-60" dirty="0">
                <a:latin typeface="Trebuchet MS"/>
                <a:cs typeface="Trebuchet MS"/>
              </a:rPr>
              <a:t> </a:t>
            </a:r>
            <a:r>
              <a:rPr sz="3300" dirty="0">
                <a:latin typeface="Trebuchet MS"/>
                <a:cs typeface="Trebuchet MS"/>
              </a:rPr>
              <a:t>sequence.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192" y="896238"/>
            <a:ext cx="8595360" cy="515683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268855">
              <a:lnSpc>
                <a:spcPts val="4280"/>
              </a:lnSpc>
              <a:spcBef>
                <a:spcPts val="280"/>
              </a:spcBef>
            </a:pPr>
            <a:r>
              <a:rPr sz="3600" spc="-5" dirty="0">
                <a:solidFill>
                  <a:srgbClr val="006FC0"/>
                </a:solidFill>
                <a:latin typeface="Trebuchet MS"/>
                <a:cs typeface="Trebuchet MS"/>
              </a:rPr>
              <a:t>Why </a:t>
            </a:r>
            <a:r>
              <a:rPr sz="3600" dirty="0">
                <a:solidFill>
                  <a:srgbClr val="006FC0"/>
                </a:solidFill>
                <a:latin typeface="Trebuchet MS"/>
                <a:cs typeface="Trebuchet MS"/>
              </a:rPr>
              <a:t>are </a:t>
            </a:r>
            <a:r>
              <a:rPr sz="3600" spc="-5" dirty="0">
                <a:solidFill>
                  <a:srgbClr val="006FC0"/>
                </a:solidFill>
                <a:latin typeface="Trebuchet MS"/>
                <a:cs typeface="Trebuchet MS"/>
              </a:rPr>
              <a:t>Proofreading</a:t>
            </a:r>
            <a:r>
              <a:rPr sz="3600" spc="-2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006FC0"/>
                </a:solidFill>
                <a:latin typeface="Trebuchet MS"/>
                <a:cs typeface="Trebuchet MS"/>
              </a:rPr>
              <a:t>enzymes  Important?</a:t>
            </a:r>
            <a:endParaRPr sz="3600">
              <a:latin typeface="Trebuchet MS"/>
              <a:cs typeface="Trebuchet MS"/>
            </a:endParaRPr>
          </a:p>
          <a:p>
            <a:pPr marL="878840" marR="5080" indent="-343535">
              <a:lnSpc>
                <a:spcPct val="100000"/>
              </a:lnSpc>
              <a:spcBef>
                <a:spcPts val="1430"/>
              </a:spcBef>
            </a:pPr>
            <a:r>
              <a:rPr sz="2850" spc="5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55" dirty="0">
                <a:solidFill>
                  <a:srgbClr val="2C3B43"/>
                </a:solidFill>
                <a:latin typeface="Trebuchet MS"/>
                <a:cs typeface="Trebuchet MS"/>
              </a:rPr>
              <a:t>It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allows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enzyme to check each  nucleotide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during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DNA </a:t>
            </a:r>
            <a:r>
              <a:rPr sz="3600" spc="-15" dirty="0">
                <a:solidFill>
                  <a:srgbClr val="2C3B43"/>
                </a:solidFill>
                <a:latin typeface="Trebuchet MS"/>
                <a:cs typeface="Trebuchet MS"/>
              </a:rPr>
              <a:t>synthesis and 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excise mismatched nucleotides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in</a:t>
            </a:r>
            <a:r>
              <a:rPr sz="3600" spc="-9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3’to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5’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direction.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Proofreading 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domain </a:t>
            </a:r>
            <a:r>
              <a:rPr sz="3600" spc="-20" dirty="0">
                <a:solidFill>
                  <a:srgbClr val="2C3B43"/>
                </a:solidFill>
                <a:latin typeface="Trebuchet MS"/>
                <a:cs typeface="Trebuchet MS"/>
              </a:rPr>
              <a:t>also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enables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a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polymerase to 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remove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unpaired 3’overhanging  nucleotides to create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blunt</a:t>
            </a:r>
            <a:r>
              <a:rPr sz="3600" spc="-5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-15" dirty="0">
                <a:solidFill>
                  <a:srgbClr val="2C3B43"/>
                </a:solidFill>
                <a:latin typeface="Trebuchet MS"/>
                <a:cs typeface="Trebuchet MS"/>
              </a:rPr>
              <a:t>ends.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71374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20" dirty="0"/>
              <a:t>Different </a:t>
            </a:r>
            <a:r>
              <a:rPr sz="3950" spc="15" dirty="0"/>
              <a:t>types </a:t>
            </a:r>
            <a:r>
              <a:rPr sz="3950" spc="-5" dirty="0"/>
              <a:t>of</a:t>
            </a:r>
            <a:r>
              <a:rPr sz="3950" spc="40" dirty="0"/>
              <a:t> </a:t>
            </a:r>
            <a:r>
              <a:rPr sz="3950" spc="15" dirty="0"/>
              <a:t>proofreading</a:t>
            </a:r>
            <a:endParaRPr sz="3950"/>
          </a:p>
        </p:txBody>
      </p:sp>
      <p:sp>
        <p:nvSpPr>
          <p:cNvPr id="4" name="object 4"/>
          <p:cNvSpPr txBox="1"/>
          <p:nvPr/>
        </p:nvSpPr>
        <p:spPr>
          <a:xfrm>
            <a:off x="1955545" y="1549780"/>
            <a:ext cx="6259195" cy="3402329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850" spc="1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Bilingual</a:t>
            </a:r>
            <a:r>
              <a:rPr sz="3600" spc="1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proofreading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sz="2850" spc="1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Monolingual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proofreading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2850" spc="1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5" dirty="0">
                <a:solidFill>
                  <a:srgbClr val="2C3B43"/>
                </a:solidFill>
                <a:latin typeface="Trebuchet MS"/>
                <a:cs typeface="Trebuchet MS"/>
              </a:rPr>
              <a:t>Stylistic</a:t>
            </a:r>
            <a:r>
              <a:rPr sz="3600" spc="-3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proofreading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sz="2850" spc="1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Pre-print</a:t>
            </a:r>
            <a:r>
              <a:rPr sz="3600" spc="-12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proofreading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85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20" dirty="0">
                <a:solidFill>
                  <a:srgbClr val="2C3B43"/>
                </a:solidFill>
                <a:latin typeface="Trebuchet MS"/>
                <a:cs typeface="Trebuchet MS"/>
              </a:rPr>
              <a:t>Other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types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of</a:t>
            </a:r>
            <a:r>
              <a:rPr sz="3600" spc="-10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proofreading.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832802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10" dirty="0"/>
              <a:t>How </a:t>
            </a:r>
            <a:r>
              <a:rPr sz="3950" spc="30" dirty="0"/>
              <a:t>do </a:t>
            </a:r>
            <a:r>
              <a:rPr sz="3950" spc="15" dirty="0"/>
              <a:t>proofreading </a:t>
            </a:r>
            <a:r>
              <a:rPr sz="3950" spc="10" dirty="0"/>
              <a:t>enzymes</a:t>
            </a:r>
            <a:r>
              <a:rPr sz="3950" spc="190" dirty="0"/>
              <a:t> </a:t>
            </a:r>
            <a:r>
              <a:rPr sz="3950" spc="5" dirty="0"/>
              <a:t>work?</a:t>
            </a:r>
            <a:endParaRPr sz="3950"/>
          </a:p>
        </p:txBody>
      </p:sp>
      <p:sp>
        <p:nvSpPr>
          <p:cNvPr id="4" name="object 4"/>
          <p:cNvSpPr txBox="1"/>
          <p:nvPr/>
        </p:nvSpPr>
        <p:spPr>
          <a:xfrm>
            <a:off x="1306830" y="1536445"/>
            <a:ext cx="8108315" cy="37528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marR="430530" indent="-343535">
              <a:lnSpc>
                <a:spcPct val="80600"/>
              </a:lnSpc>
              <a:spcBef>
                <a:spcPts val="869"/>
              </a:spcBef>
            </a:pPr>
            <a:r>
              <a:rPr sz="26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600" spc="20" dirty="0">
                <a:solidFill>
                  <a:srgbClr val="90C225"/>
                </a:solidFill>
                <a:latin typeface="Times New Roman"/>
                <a:cs typeface="Times New Roman"/>
              </a:rPr>
              <a:t>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DNA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polymerases </a:t>
            </a:r>
            <a:r>
              <a:rPr sz="3300" spc="-10" dirty="0">
                <a:solidFill>
                  <a:srgbClr val="2C3B43"/>
                </a:solidFill>
                <a:latin typeface="Trebuchet MS"/>
                <a:cs typeface="Trebuchet MS"/>
              </a:rPr>
              <a:t>are </a:t>
            </a:r>
            <a:r>
              <a:rPr sz="3300" spc="-15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enzymes</a:t>
            </a:r>
            <a:r>
              <a:rPr sz="3300" spc="-62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-15" dirty="0">
                <a:solidFill>
                  <a:srgbClr val="2C3B43"/>
                </a:solidFill>
                <a:latin typeface="Trebuchet MS"/>
                <a:cs typeface="Trebuchet MS"/>
              </a:rPr>
              <a:t>that 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build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DNA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in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cells. During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DNA 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replication (copying),most</a:t>
            </a:r>
            <a:r>
              <a:rPr sz="3300" spc="-25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DNA</a:t>
            </a:r>
            <a:endParaRPr sz="3300">
              <a:latin typeface="Trebuchet MS"/>
              <a:cs typeface="Trebuchet MS"/>
            </a:endParaRPr>
          </a:p>
          <a:p>
            <a:pPr marL="355600">
              <a:lnSpc>
                <a:spcPts val="2750"/>
              </a:lnSpc>
            </a:pP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polymerase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can </a:t>
            </a:r>
            <a:r>
              <a:rPr sz="3300" spc="-10" dirty="0">
                <a:solidFill>
                  <a:srgbClr val="2C3B43"/>
                </a:solidFill>
                <a:latin typeface="Trebuchet MS"/>
                <a:cs typeface="Trebuchet MS"/>
              </a:rPr>
              <a:t>“Chech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their </a:t>
            </a:r>
            <a:r>
              <a:rPr sz="3300" b="1" spc="-5" dirty="0">
                <a:solidFill>
                  <a:srgbClr val="2C3B43"/>
                </a:solidFill>
                <a:latin typeface="Trebuchet MS"/>
                <a:cs typeface="Trebuchet MS"/>
              </a:rPr>
              <a:t>work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”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with</a:t>
            </a:r>
            <a:endParaRPr sz="3300">
              <a:latin typeface="Trebuchet MS"/>
              <a:cs typeface="Trebuchet MS"/>
            </a:endParaRPr>
          </a:p>
          <a:p>
            <a:pPr marL="355600" marR="228600">
              <a:lnSpc>
                <a:spcPct val="80100"/>
              </a:lnSpc>
              <a:spcBef>
                <a:spcPts val="385"/>
              </a:spcBef>
            </a:pP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each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base </a:t>
            </a:r>
            <a:r>
              <a:rPr sz="3300" spc="-15" dirty="0">
                <a:solidFill>
                  <a:srgbClr val="2C3B43"/>
                </a:solidFill>
                <a:latin typeface="Trebuchet MS"/>
                <a:cs typeface="Trebuchet MS"/>
              </a:rPr>
              <a:t>that </a:t>
            </a:r>
            <a:r>
              <a:rPr sz="3300" spc="-10" dirty="0">
                <a:solidFill>
                  <a:srgbClr val="2C3B43"/>
                </a:solidFill>
                <a:latin typeface="Trebuchet MS"/>
                <a:cs typeface="Trebuchet MS"/>
              </a:rPr>
              <a:t>they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add. This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process</a:t>
            </a:r>
            <a:r>
              <a:rPr sz="3300" spc="-27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is 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called proofreading... </a:t>
            </a:r>
            <a:r>
              <a:rPr sz="3300" spc="-10" dirty="0">
                <a:solidFill>
                  <a:srgbClr val="2C3B43"/>
                </a:solidFill>
                <a:latin typeface="Trebuchet MS"/>
                <a:cs typeface="Trebuchet MS"/>
              </a:rPr>
              <a:t>Polymerase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uses  3’ </a:t>
            </a:r>
            <a:r>
              <a:rPr sz="3300" spc="-20" dirty="0">
                <a:solidFill>
                  <a:srgbClr val="2C3B43"/>
                </a:solidFill>
                <a:latin typeface="Trebuchet MS"/>
                <a:cs typeface="Trebuchet MS"/>
              </a:rPr>
              <a:t>to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5’ exonuclease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activity </a:t>
            </a:r>
            <a:r>
              <a:rPr sz="3300" spc="-20" dirty="0">
                <a:solidFill>
                  <a:srgbClr val="2C3B43"/>
                </a:solidFill>
                <a:latin typeface="Trebuchet MS"/>
                <a:cs typeface="Trebuchet MS"/>
              </a:rPr>
              <a:t>to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remove  </a:t>
            </a:r>
            <a:r>
              <a:rPr sz="3300" spc="-15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300" spc="5" dirty="0">
                <a:solidFill>
                  <a:srgbClr val="2C3B43"/>
                </a:solidFill>
                <a:latin typeface="Trebuchet MS"/>
                <a:cs typeface="Trebuchet MS"/>
              </a:rPr>
              <a:t>incorrect </a:t>
            </a:r>
            <a:r>
              <a:rPr sz="3300" dirty="0">
                <a:solidFill>
                  <a:srgbClr val="2C3B43"/>
                </a:solidFill>
                <a:latin typeface="Trebuchet MS"/>
                <a:cs typeface="Trebuchet MS"/>
              </a:rPr>
              <a:t>T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from </a:t>
            </a:r>
            <a:r>
              <a:rPr sz="3300" spc="-15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300" spc="-10" dirty="0">
                <a:solidFill>
                  <a:srgbClr val="2C3B43"/>
                </a:solidFill>
                <a:latin typeface="Trebuchet MS"/>
                <a:cs typeface="Trebuchet MS"/>
              </a:rPr>
              <a:t>3’end </a:t>
            </a:r>
            <a:r>
              <a:rPr sz="3300" spc="10" dirty="0">
                <a:solidFill>
                  <a:srgbClr val="2C3B43"/>
                </a:solidFill>
                <a:latin typeface="Trebuchet MS"/>
                <a:cs typeface="Trebuchet MS"/>
              </a:rPr>
              <a:t>of </a:t>
            </a:r>
            <a:r>
              <a:rPr sz="3300" spc="-15" dirty="0">
                <a:solidFill>
                  <a:srgbClr val="2C3B43"/>
                </a:solidFill>
                <a:latin typeface="Trebuchet MS"/>
                <a:cs typeface="Trebuchet MS"/>
              </a:rPr>
              <a:t>the 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new</a:t>
            </a:r>
            <a:r>
              <a:rPr sz="3300" spc="-2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300" spc="-5" dirty="0">
                <a:solidFill>
                  <a:srgbClr val="2C3B43"/>
                </a:solidFill>
                <a:latin typeface="Trebuchet MS"/>
                <a:cs typeface="Trebuchet MS"/>
              </a:rPr>
              <a:t>strand.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625" y="581025"/>
            <a:ext cx="9067800" cy="5572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92801" y="599440"/>
            <a:ext cx="4245610" cy="5401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100"/>
              </a:spcBef>
            </a:pPr>
            <a:r>
              <a:rPr sz="3200" spc="-5" dirty="0">
                <a:solidFill>
                  <a:srgbClr val="FFFFFF"/>
                </a:solidFill>
                <a:latin typeface="Trebuchet MS"/>
                <a:cs typeface="Trebuchet MS"/>
              </a:rPr>
              <a:t>Polymerase </a:t>
            </a:r>
            <a:r>
              <a:rPr sz="3200" spc="15" dirty="0">
                <a:solidFill>
                  <a:srgbClr val="FFFFFF"/>
                </a:solidFill>
                <a:latin typeface="Trebuchet MS"/>
                <a:cs typeface="Trebuchet MS"/>
              </a:rPr>
              <a:t>adds </a:t>
            </a:r>
            <a:r>
              <a:rPr sz="3200" spc="25" dirty="0">
                <a:solidFill>
                  <a:srgbClr val="FFFFFF"/>
                </a:solidFill>
                <a:latin typeface="Trebuchet MS"/>
                <a:cs typeface="Trebuchet MS"/>
              </a:rPr>
              <a:t>an 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incorrect </a:t>
            </a:r>
            <a:r>
              <a:rPr sz="3200" spc="10" dirty="0">
                <a:solidFill>
                  <a:srgbClr val="FFFFFF"/>
                </a:solidFill>
                <a:latin typeface="Trebuchet MS"/>
                <a:cs typeface="Trebuchet MS"/>
              </a:rPr>
              <a:t>nucleotide</a:t>
            </a:r>
            <a:r>
              <a:rPr sz="32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to  </a:t>
            </a:r>
            <a:r>
              <a:rPr sz="3200" spc="20" dirty="0">
                <a:solidFill>
                  <a:srgbClr val="FFFFFF"/>
                </a:solidFill>
                <a:latin typeface="Trebuchet MS"/>
                <a:cs typeface="Trebuchet MS"/>
              </a:rPr>
              <a:t>the </a:t>
            </a:r>
            <a:r>
              <a:rPr sz="3200" spc="10" dirty="0">
                <a:solidFill>
                  <a:srgbClr val="FFFFFF"/>
                </a:solidFill>
                <a:latin typeface="Trebuchet MS"/>
                <a:cs typeface="Trebuchet MS"/>
              </a:rPr>
              <a:t>new </a:t>
            </a:r>
            <a:r>
              <a:rPr sz="3200" spc="15" dirty="0">
                <a:solidFill>
                  <a:srgbClr val="FFFFFF"/>
                </a:solidFill>
                <a:latin typeface="Trebuchet MS"/>
                <a:cs typeface="Trebuchet MS"/>
              </a:rPr>
              <a:t>strand </a:t>
            </a:r>
            <a:r>
              <a:rPr sz="3200" spc="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3200" spc="-3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rebuchet MS"/>
                <a:cs typeface="Trebuchet MS"/>
              </a:rPr>
              <a:t>DNA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00">
              <a:latin typeface="Times New Roman"/>
              <a:cs typeface="Times New Roman"/>
            </a:endParaRPr>
          </a:p>
          <a:p>
            <a:pPr marL="12700" marR="163195">
              <a:lnSpc>
                <a:spcPts val="3829"/>
              </a:lnSpc>
            </a:pPr>
            <a:r>
              <a:rPr sz="3200" spc="-5" dirty="0">
                <a:solidFill>
                  <a:srgbClr val="FFFFFF"/>
                </a:solidFill>
                <a:latin typeface="Trebuchet MS"/>
                <a:cs typeface="Trebuchet MS"/>
              </a:rPr>
              <a:t>Polymerase detects</a:t>
            </a:r>
            <a:r>
              <a:rPr sz="3200" spc="-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th  </a:t>
            </a: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bases </a:t>
            </a:r>
            <a:r>
              <a:rPr sz="3200" spc="25" dirty="0">
                <a:solidFill>
                  <a:srgbClr val="FFFFFF"/>
                </a:solidFill>
                <a:latin typeface="Trebuchet MS"/>
                <a:cs typeface="Trebuchet MS"/>
              </a:rPr>
              <a:t>are</a:t>
            </a:r>
            <a:r>
              <a:rPr sz="3200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mispaired.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50">
              <a:latin typeface="Times New Roman"/>
              <a:cs typeface="Times New Roman"/>
            </a:endParaRPr>
          </a:p>
          <a:p>
            <a:pPr marL="12700" marR="138430">
              <a:lnSpc>
                <a:spcPct val="100000"/>
              </a:lnSpc>
            </a:pPr>
            <a:r>
              <a:rPr sz="3200" spc="-5" dirty="0">
                <a:solidFill>
                  <a:srgbClr val="FFFFFF"/>
                </a:solidFill>
                <a:latin typeface="Trebuchet MS"/>
                <a:cs typeface="Trebuchet MS"/>
              </a:rPr>
              <a:t>Polymerase </a:t>
            </a: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uses </a:t>
            </a:r>
            <a:r>
              <a:rPr sz="3200" spc="35" dirty="0">
                <a:solidFill>
                  <a:srgbClr val="FFFFFF"/>
                </a:solidFill>
                <a:latin typeface="Trebuchet MS"/>
                <a:cs typeface="Trebuchet MS"/>
              </a:rPr>
              <a:t>3’-  </a:t>
            </a:r>
            <a:r>
              <a:rPr sz="3200" spc="15" dirty="0">
                <a:solidFill>
                  <a:srgbClr val="FFFFFF"/>
                </a:solidFill>
                <a:latin typeface="Trebuchet MS"/>
                <a:cs typeface="Trebuchet MS"/>
              </a:rPr>
              <a:t>5‘exonuclease</a:t>
            </a:r>
            <a:r>
              <a:rPr sz="3200" spc="-3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activity  </a:t>
            </a:r>
            <a:r>
              <a:rPr sz="3200" spc="10" dirty="0">
                <a:solidFill>
                  <a:srgbClr val="FFFFFF"/>
                </a:solidFill>
                <a:latin typeface="Trebuchet MS"/>
                <a:cs typeface="Trebuchet MS"/>
              </a:rPr>
              <a:t>to remove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incorrect  nucleotide.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587" y="3422015"/>
            <a:ext cx="18605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dirty="0">
                <a:latin typeface="Arial"/>
                <a:cs typeface="Arial"/>
              </a:rPr>
              <a:t>•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587" y="514857"/>
            <a:ext cx="10000615" cy="4243469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86715">
              <a:lnSpc>
                <a:spcPct val="100000"/>
              </a:lnSpc>
              <a:spcBef>
                <a:spcPts val="750"/>
              </a:spcBef>
            </a:pPr>
            <a:r>
              <a:rPr sz="2800" spc="10" dirty="0">
                <a:solidFill>
                  <a:srgbClr val="006FC0"/>
                </a:solidFill>
                <a:latin typeface="Trebuchet MS"/>
                <a:cs typeface="Trebuchet MS"/>
              </a:rPr>
              <a:t>PCR in </a:t>
            </a:r>
            <a:r>
              <a:rPr sz="2800" spc="-10" dirty="0">
                <a:solidFill>
                  <a:srgbClr val="006FC0"/>
                </a:solidFill>
                <a:latin typeface="Trebuchet MS"/>
                <a:cs typeface="Trebuchet MS"/>
              </a:rPr>
              <a:t>gene</a:t>
            </a:r>
            <a:r>
              <a:rPr sz="2800" spc="-8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800" spc="5" dirty="0">
                <a:solidFill>
                  <a:srgbClr val="006FC0"/>
                </a:solidFill>
                <a:latin typeface="Trebuchet MS"/>
                <a:cs typeface="Trebuchet MS"/>
              </a:rPr>
              <a:t>recombination</a:t>
            </a:r>
            <a:endParaRPr sz="2800">
              <a:latin typeface="Trebuchet MS"/>
              <a:cs typeface="Trebuchet MS"/>
            </a:endParaRPr>
          </a:p>
          <a:p>
            <a:pPr marL="584835" marR="182880" indent="-572135">
              <a:lnSpc>
                <a:spcPct val="99700"/>
              </a:lnSpc>
              <a:spcBef>
                <a:spcPts val="665"/>
              </a:spcBef>
              <a:buFont typeface="Arial"/>
              <a:buChar char="•"/>
              <a:tabLst>
                <a:tab pos="1414145" algn="l"/>
                <a:tab pos="1414780" algn="l"/>
              </a:tabLst>
            </a:pPr>
            <a:r>
              <a:rPr sz="2800" dirty="0"/>
              <a:t>	</a:t>
            </a:r>
            <a:r>
              <a:rPr sz="2800" spc="-20" dirty="0">
                <a:latin typeface="Trebuchet MS"/>
                <a:cs typeface="Trebuchet MS"/>
              </a:rPr>
              <a:t>Gene </a:t>
            </a:r>
            <a:r>
              <a:rPr sz="2800" spc="-5" dirty="0">
                <a:latin typeface="Trebuchet MS"/>
                <a:cs typeface="Trebuchet MS"/>
              </a:rPr>
              <a:t>splicing </a:t>
            </a:r>
            <a:r>
              <a:rPr sz="2800" spc="5" dirty="0">
                <a:latin typeface="Trebuchet MS"/>
                <a:cs typeface="Trebuchet MS"/>
              </a:rPr>
              <a:t>by </a:t>
            </a:r>
            <a:r>
              <a:rPr sz="2800" dirty="0">
                <a:latin typeface="Trebuchet MS"/>
                <a:cs typeface="Trebuchet MS"/>
              </a:rPr>
              <a:t>overlap </a:t>
            </a:r>
            <a:r>
              <a:rPr sz="2800" spc="-10" dirty="0">
                <a:latin typeface="Trebuchet MS"/>
                <a:cs typeface="Trebuchet MS"/>
              </a:rPr>
              <a:t>extension </a:t>
            </a:r>
            <a:r>
              <a:rPr sz="2800" spc="-5" dirty="0">
                <a:latin typeface="Trebuchet MS"/>
                <a:cs typeface="Trebuchet MS"/>
              </a:rPr>
              <a:t>(gene  SOEing) </a:t>
            </a:r>
            <a:r>
              <a:rPr sz="2800" spc="5" dirty="0">
                <a:latin typeface="Trebuchet MS"/>
                <a:cs typeface="Trebuchet MS"/>
              </a:rPr>
              <a:t>is </a:t>
            </a:r>
            <a:r>
              <a:rPr sz="2800" dirty="0">
                <a:latin typeface="Trebuchet MS"/>
                <a:cs typeface="Trebuchet MS"/>
              </a:rPr>
              <a:t>a </a:t>
            </a:r>
            <a:r>
              <a:rPr sz="2800" spc="-10" dirty="0">
                <a:latin typeface="Trebuchet MS"/>
                <a:cs typeface="Trebuchet MS"/>
              </a:rPr>
              <a:t>sequence </a:t>
            </a:r>
            <a:r>
              <a:rPr sz="2800" dirty="0">
                <a:latin typeface="Trebuchet MS"/>
                <a:cs typeface="Trebuchet MS"/>
              </a:rPr>
              <a:t>– </a:t>
            </a:r>
            <a:r>
              <a:rPr sz="2800" spc="-5" dirty="0">
                <a:latin typeface="Trebuchet MS"/>
                <a:cs typeface="Trebuchet MS"/>
              </a:rPr>
              <a:t>independent method  </a:t>
            </a:r>
            <a:r>
              <a:rPr sz="2800" spc="5" dirty="0">
                <a:latin typeface="Trebuchet MS"/>
                <a:cs typeface="Trebuchet MS"/>
              </a:rPr>
              <a:t>for </a:t>
            </a:r>
            <a:r>
              <a:rPr sz="2800" dirty="0">
                <a:latin typeface="Trebuchet MS"/>
                <a:cs typeface="Trebuchet MS"/>
              </a:rPr>
              <a:t>site-directed </a:t>
            </a:r>
            <a:r>
              <a:rPr sz="2800" spc="-15" dirty="0">
                <a:latin typeface="Trebuchet MS"/>
                <a:cs typeface="Trebuchet MS"/>
              </a:rPr>
              <a:t>mutagenesis and  </a:t>
            </a:r>
            <a:r>
              <a:rPr sz="2800" dirty="0">
                <a:latin typeface="Trebuchet MS"/>
                <a:cs typeface="Trebuchet MS"/>
              </a:rPr>
              <a:t>recombination </a:t>
            </a:r>
            <a:r>
              <a:rPr sz="2800" spc="5" dirty="0">
                <a:latin typeface="Trebuchet MS"/>
                <a:cs typeface="Trebuchet MS"/>
              </a:rPr>
              <a:t>of </a:t>
            </a:r>
            <a:r>
              <a:rPr sz="2800" spc="-5">
                <a:latin typeface="Trebuchet MS"/>
                <a:cs typeface="Trebuchet MS"/>
              </a:rPr>
              <a:t>DNA</a:t>
            </a:r>
            <a:r>
              <a:rPr sz="2800" spc="-310">
                <a:latin typeface="Trebuchet MS"/>
                <a:cs typeface="Trebuchet MS"/>
              </a:rPr>
              <a:t> </a:t>
            </a:r>
            <a:r>
              <a:rPr sz="2800" spc="-10" smtClean="0">
                <a:latin typeface="Trebuchet MS"/>
                <a:cs typeface="Trebuchet MS"/>
              </a:rPr>
              <a:t>molecules.</a:t>
            </a:r>
            <a:endParaRPr lang="en-US" sz="2800" spc="-10" dirty="0">
              <a:latin typeface="Trebuchet MS"/>
              <a:cs typeface="Trebuchet MS"/>
            </a:endParaRPr>
          </a:p>
          <a:p>
            <a:pPr marL="584835" marR="182880" indent="-572135">
              <a:lnSpc>
                <a:spcPct val="99700"/>
              </a:lnSpc>
              <a:spcBef>
                <a:spcPts val="665"/>
              </a:spcBef>
              <a:buFont typeface="Arial"/>
              <a:buChar char="•"/>
              <a:tabLst>
                <a:tab pos="1414145" algn="l"/>
                <a:tab pos="1414780" algn="l"/>
              </a:tabLst>
            </a:pPr>
            <a:r>
              <a:rPr sz="2800" spc="-15" smtClean="0">
                <a:latin typeface="Trebuchet MS"/>
                <a:cs typeface="Trebuchet MS"/>
              </a:rPr>
              <a:t>It </a:t>
            </a:r>
            <a:r>
              <a:rPr sz="2800" spc="5" dirty="0">
                <a:latin typeface="Trebuchet MS"/>
                <a:cs typeface="Trebuchet MS"/>
              </a:rPr>
              <a:t>is </a:t>
            </a:r>
            <a:r>
              <a:rPr sz="2800" spc="-15" dirty="0">
                <a:latin typeface="Trebuchet MS"/>
                <a:cs typeface="Trebuchet MS"/>
              </a:rPr>
              <a:t>based </a:t>
            </a:r>
            <a:r>
              <a:rPr sz="2800" spc="5" dirty="0">
                <a:latin typeface="Trebuchet MS"/>
                <a:cs typeface="Trebuchet MS"/>
              </a:rPr>
              <a:t>on </a:t>
            </a:r>
            <a:r>
              <a:rPr sz="2800" spc="-10" dirty="0">
                <a:latin typeface="Trebuchet MS"/>
                <a:cs typeface="Trebuchet MS"/>
              </a:rPr>
              <a:t>the </a:t>
            </a:r>
            <a:r>
              <a:rPr sz="2800" dirty="0">
                <a:latin typeface="Trebuchet MS"/>
                <a:cs typeface="Trebuchet MS"/>
              </a:rPr>
              <a:t>idea </a:t>
            </a:r>
            <a:r>
              <a:rPr sz="2800" spc="-15" dirty="0">
                <a:latin typeface="Trebuchet MS"/>
                <a:cs typeface="Trebuchet MS"/>
              </a:rPr>
              <a:t>that </a:t>
            </a:r>
            <a:r>
              <a:rPr sz="2800" dirty="0">
                <a:latin typeface="Trebuchet MS"/>
                <a:cs typeface="Trebuchet MS"/>
              </a:rPr>
              <a:t>a </a:t>
            </a:r>
            <a:r>
              <a:rPr sz="2800" spc="5" dirty="0">
                <a:latin typeface="Trebuchet MS"/>
                <a:cs typeface="Trebuchet MS"/>
              </a:rPr>
              <a:t>PCR product  </a:t>
            </a:r>
            <a:r>
              <a:rPr sz="2800" spc="-5" dirty="0">
                <a:latin typeface="Trebuchet MS"/>
                <a:cs typeface="Trebuchet MS"/>
              </a:rPr>
              <a:t>can </a:t>
            </a:r>
            <a:r>
              <a:rPr sz="2800" spc="5" dirty="0">
                <a:latin typeface="Trebuchet MS"/>
                <a:cs typeface="Trebuchet MS"/>
              </a:rPr>
              <a:t>be </a:t>
            </a:r>
            <a:r>
              <a:rPr sz="2800" spc="-10" dirty="0">
                <a:latin typeface="Trebuchet MS"/>
                <a:cs typeface="Trebuchet MS"/>
              </a:rPr>
              <a:t>engineered </a:t>
            </a:r>
            <a:r>
              <a:rPr sz="2800" spc="5" dirty="0">
                <a:latin typeface="Trebuchet MS"/>
                <a:cs typeface="Trebuchet MS"/>
              </a:rPr>
              <a:t>by </a:t>
            </a:r>
            <a:r>
              <a:rPr sz="2800" dirty="0">
                <a:latin typeface="Trebuchet MS"/>
                <a:cs typeface="Trebuchet MS"/>
              </a:rPr>
              <a:t>adding </a:t>
            </a:r>
            <a:r>
              <a:rPr sz="2800" spc="5" dirty="0">
                <a:latin typeface="Trebuchet MS"/>
                <a:cs typeface="Trebuchet MS"/>
              </a:rPr>
              <a:t>or </a:t>
            </a:r>
            <a:r>
              <a:rPr sz="2800" spc="-5" dirty="0">
                <a:latin typeface="Trebuchet MS"/>
                <a:cs typeface="Trebuchet MS"/>
              </a:rPr>
              <a:t>changing  </a:t>
            </a:r>
            <a:r>
              <a:rPr sz="2800" spc="-15" dirty="0">
                <a:latin typeface="Trebuchet MS"/>
                <a:cs typeface="Trebuchet MS"/>
              </a:rPr>
              <a:t>sequences </a:t>
            </a:r>
            <a:r>
              <a:rPr sz="2800" spc="-10" dirty="0">
                <a:latin typeface="Trebuchet MS"/>
                <a:cs typeface="Trebuchet MS"/>
              </a:rPr>
              <a:t>at </a:t>
            </a:r>
            <a:r>
              <a:rPr sz="2800" spc="5">
                <a:latin typeface="Trebuchet MS"/>
                <a:cs typeface="Trebuchet MS"/>
              </a:rPr>
              <a:t>its </a:t>
            </a:r>
            <a:r>
              <a:rPr sz="2800" spc="-5" smtClean="0">
                <a:latin typeface="Trebuchet MS"/>
                <a:cs typeface="Trebuchet MS"/>
              </a:rPr>
              <a:t>ends</a:t>
            </a:r>
            <a:endParaRPr lang="en-US" sz="2800" spc="-5" dirty="0" smtClean="0">
              <a:latin typeface="Trebuchet MS"/>
              <a:cs typeface="Trebuchet MS"/>
            </a:endParaRPr>
          </a:p>
          <a:p>
            <a:pPr marL="584835" marR="182880" indent="-572135">
              <a:lnSpc>
                <a:spcPct val="99700"/>
              </a:lnSpc>
              <a:spcBef>
                <a:spcPts val="665"/>
              </a:spcBef>
              <a:tabLst>
                <a:tab pos="1414145" algn="l"/>
                <a:tab pos="1414780" algn="l"/>
              </a:tabLst>
            </a:pPr>
            <a:r>
              <a:rPr lang="en-US" sz="2800" spc="-5" dirty="0">
                <a:latin typeface="Trebuchet MS"/>
                <a:cs typeface="Trebuchet MS"/>
              </a:rPr>
              <a:t>	</a:t>
            </a:r>
            <a:r>
              <a:rPr sz="2800" spc="-5" smtClean="0">
                <a:latin typeface="Trebuchet MS"/>
                <a:cs typeface="Trebuchet MS"/>
              </a:rPr>
              <a:t> </a:t>
            </a:r>
            <a:r>
              <a:rPr sz="2800" spc="-20" dirty="0">
                <a:latin typeface="Trebuchet MS"/>
                <a:cs typeface="Trebuchet MS"/>
              </a:rPr>
              <a:t>so </a:t>
            </a:r>
            <a:r>
              <a:rPr sz="2800" spc="-15" dirty="0">
                <a:latin typeface="Trebuchet MS"/>
                <a:cs typeface="Trebuchet MS"/>
              </a:rPr>
              <a:t>that </a:t>
            </a:r>
            <a:r>
              <a:rPr sz="2800" spc="-10" dirty="0">
                <a:latin typeface="Trebuchet MS"/>
                <a:cs typeface="Trebuchet MS"/>
              </a:rPr>
              <a:t>the </a:t>
            </a:r>
            <a:r>
              <a:rPr sz="2800" spc="5" dirty="0">
                <a:latin typeface="Trebuchet MS"/>
                <a:cs typeface="Trebuchet MS"/>
              </a:rPr>
              <a:t>product </a:t>
            </a:r>
            <a:r>
              <a:rPr sz="2800" spc="-5" dirty="0">
                <a:latin typeface="Trebuchet MS"/>
                <a:cs typeface="Trebuchet MS"/>
              </a:rPr>
              <a:t>can  </a:t>
            </a:r>
            <a:r>
              <a:rPr sz="2800" spc="-10" dirty="0">
                <a:latin typeface="Trebuchet MS"/>
                <a:cs typeface="Trebuchet MS"/>
              </a:rPr>
              <a:t>itself </a:t>
            </a:r>
            <a:r>
              <a:rPr sz="2800" spc="5" dirty="0">
                <a:latin typeface="Trebuchet MS"/>
                <a:cs typeface="Trebuchet MS"/>
              </a:rPr>
              <a:t>be </a:t>
            </a:r>
            <a:r>
              <a:rPr sz="2800" spc="-20" dirty="0">
                <a:latin typeface="Trebuchet MS"/>
                <a:cs typeface="Trebuchet MS"/>
              </a:rPr>
              <a:t>used </a:t>
            </a:r>
            <a:r>
              <a:rPr sz="2800" spc="-5" dirty="0">
                <a:latin typeface="Trebuchet MS"/>
                <a:cs typeface="Trebuchet MS"/>
              </a:rPr>
              <a:t>to </a:t>
            </a:r>
            <a:r>
              <a:rPr sz="2800" spc="5" dirty="0">
                <a:latin typeface="Trebuchet MS"/>
                <a:cs typeface="Trebuchet MS"/>
              </a:rPr>
              <a:t>prime </a:t>
            </a:r>
            <a:r>
              <a:rPr sz="2800" spc="-5" dirty="0">
                <a:latin typeface="Trebuchet MS"/>
                <a:cs typeface="Trebuchet MS"/>
              </a:rPr>
              <a:t>DNA </a:t>
            </a:r>
            <a:r>
              <a:rPr sz="2800" spc="-15" dirty="0">
                <a:latin typeface="Trebuchet MS"/>
                <a:cs typeface="Trebuchet MS"/>
              </a:rPr>
              <a:t>synthesis </a:t>
            </a:r>
            <a:r>
              <a:rPr sz="2800" spc="5" dirty="0">
                <a:latin typeface="Trebuchet MS"/>
                <a:cs typeface="Trebuchet MS"/>
              </a:rPr>
              <a:t>in </a:t>
            </a:r>
            <a:r>
              <a:rPr sz="2800" dirty="0">
                <a:latin typeface="Trebuchet MS"/>
                <a:cs typeface="Trebuchet MS"/>
              </a:rPr>
              <a:t>a  </a:t>
            </a:r>
            <a:r>
              <a:rPr sz="2800" spc="-15" dirty="0">
                <a:latin typeface="Trebuchet MS"/>
                <a:cs typeface="Trebuchet MS"/>
              </a:rPr>
              <a:t>subsequent </a:t>
            </a:r>
            <a:r>
              <a:rPr sz="2800" dirty="0">
                <a:latin typeface="Trebuchet MS"/>
                <a:cs typeface="Trebuchet MS"/>
              </a:rPr>
              <a:t>overlap – </a:t>
            </a:r>
            <a:r>
              <a:rPr sz="2800" spc="-5" dirty="0">
                <a:latin typeface="Trebuchet MS"/>
                <a:cs typeface="Trebuchet MS"/>
              </a:rPr>
              <a:t>extension </a:t>
            </a:r>
            <a:r>
              <a:rPr sz="2800" dirty="0">
                <a:latin typeface="Trebuchet MS"/>
                <a:cs typeface="Trebuchet MS"/>
              </a:rPr>
              <a:t>reaction </a:t>
            </a:r>
            <a:r>
              <a:rPr sz="2800" spc="-5" dirty="0">
                <a:latin typeface="Trebuchet MS"/>
                <a:cs typeface="Trebuchet MS"/>
              </a:rPr>
              <a:t>to  create </a:t>
            </a:r>
            <a:r>
              <a:rPr sz="2800" spc="-10" dirty="0">
                <a:latin typeface="Trebuchet MS"/>
                <a:cs typeface="Trebuchet MS"/>
              </a:rPr>
              <a:t>mutant </a:t>
            </a:r>
            <a:r>
              <a:rPr sz="2800" spc="5" dirty="0">
                <a:latin typeface="Trebuchet MS"/>
                <a:cs typeface="Trebuchet MS"/>
              </a:rPr>
              <a:t>or </a:t>
            </a:r>
            <a:r>
              <a:rPr sz="2800" dirty="0">
                <a:latin typeface="Trebuchet MS"/>
                <a:cs typeface="Trebuchet MS"/>
              </a:rPr>
              <a:t>recombinant</a:t>
            </a:r>
            <a:r>
              <a:rPr sz="2800" spc="-95" dirty="0">
                <a:latin typeface="Trebuchet MS"/>
                <a:cs typeface="Trebuchet MS"/>
              </a:rPr>
              <a:t> </a:t>
            </a:r>
            <a:r>
              <a:rPr sz="2800" spc="-10" dirty="0">
                <a:latin typeface="Trebuchet MS"/>
                <a:cs typeface="Trebuchet MS"/>
              </a:rPr>
              <a:t>molecules.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2950" y="428625"/>
            <a:ext cx="8058150" cy="58388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5169" y="552449"/>
            <a:ext cx="9470390" cy="3569952"/>
          </a:xfrm>
          <a:prstGeom prst="rect">
            <a:avLst/>
          </a:prstGeom>
        </p:spPr>
        <p:txBody>
          <a:bodyPr vert="horz" wrap="square" lIns="0" tIns="1917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10"/>
              </a:spcBef>
            </a:pPr>
            <a:r>
              <a:rPr sz="2800" spc="-5" dirty="0">
                <a:solidFill>
                  <a:srgbClr val="006FC0"/>
                </a:solidFill>
                <a:latin typeface="Trebuchet MS"/>
                <a:cs typeface="Trebuchet MS"/>
              </a:rPr>
              <a:t>Deletion</a:t>
            </a:r>
            <a:endParaRPr sz="2800">
              <a:latin typeface="Trebuchet MS"/>
              <a:cs typeface="Trebuchet MS"/>
            </a:endParaRPr>
          </a:p>
          <a:p>
            <a:pPr marL="355600" marR="5080" indent="-343535">
              <a:lnSpc>
                <a:spcPct val="90200"/>
              </a:lnSpc>
              <a:spcBef>
                <a:spcPts val="1835"/>
              </a:spcBef>
              <a:tabLst>
                <a:tab pos="1175385" algn="l"/>
              </a:tabLst>
            </a:pPr>
            <a:r>
              <a:rPr sz="280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00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2800" dirty="0">
                <a:latin typeface="Trebuchet MS"/>
                <a:cs typeface="Trebuchet MS"/>
              </a:rPr>
              <a:t>The </a:t>
            </a:r>
            <a:r>
              <a:rPr sz="2800" spc="10" dirty="0">
                <a:latin typeface="Trebuchet MS"/>
                <a:cs typeface="Trebuchet MS"/>
              </a:rPr>
              <a:t>PCR </a:t>
            </a:r>
            <a:r>
              <a:rPr sz="2800" spc="-5" dirty="0">
                <a:latin typeface="Trebuchet MS"/>
                <a:cs typeface="Trebuchet MS"/>
              </a:rPr>
              <a:t>mediated plasmid DNA</a:t>
            </a:r>
            <a:r>
              <a:rPr sz="2800" spc="-310" dirty="0">
                <a:latin typeface="Trebuchet MS"/>
                <a:cs typeface="Trebuchet MS"/>
              </a:rPr>
              <a:t> </a:t>
            </a:r>
            <a:r>
              <a:rPr sz="2800" dirty="0">
                <a:latin typeface="Trebuchet MS"/>
                <a:cs typeface="Trebuchet MS"/>
              </a:rPr>
              <a:t>deletion  </a:t>
            </a:r>
            <a:r>
              <a:rPr sz="2800" spc="-5" dirty="0">
                <a:latin typeface="Trebuchet MS"/>
                <a:cs typeface="Trebuchet MS"/>
              </a:rPr>
              <a:t>method </a:t>
            </a:r>
            <a:r>
              <a:rPr sz="2800" spc="5" dirty="0">
                <a:latin typeface="Trebuchet MS"/>
                <a:cs typeface="Trebuchet MS"/>
              </a:rPr>
              <a:t>is </a:t>
            </a:r>
            <a:r>
              <a:rPr sz="2800" dirty="0">
                <a:latin typeface="Trebuchet MS"/>
                <a:cs typeface="Trebuchet MS"/>
              </a:rPr>
              <a:t>a </a:t>
            </a:r>
            <a:r>
              <a:rPr sz="2800" spc="-5" dirty="0">
                <a:latin typeface="Trebuchet MS"/>
                <a:cs typeface="Trebuchet MS"/>
              </a:rPr>
              <a:t>simple </a:t>
            </a:r>
            <a:r>
              <a:rPr sz="2800" spc="5" dirty="0">
                <a:latin typeface="Trebuchet MS"/>
                <a:cs typeface="Trebuchet MS"/>
              </a:rPr>
              <a:t>approach </a:t>
            </a:r>
            <a:r>
              <a:rPr sz="2800" spc="-5" dirty="0">
                <a:latin typeface="Trebuchet MS"/>
                <a:cs typeface="Trebuchet MS"/>
              </a:rPr>
              <a:t>to delete </a:t>
            </a:r>
            <a:r>
              <a:rPr sz="2800" spc="-5" dirty="0">
                <a:solidFill>
                  <a:srgbClr val="E76617"/>
                </a:solidFill>
                <a:latin typeface="Trebuchet MS"/>
                <a:cs typeface="Trebuchet MS"/>
              </a:rPr>
              <a:t>DNA  </a:t>
            </a:r>
            <a:r>
              <a:rPr sz="2800" spc="-10" dirty="0">
                <a:solidFill>
                  <a:srgbClr val="E76617"/>
                </a:solidFill>
                <a:latin typeface="Trebuchet MS"/>
                <a:cs typeface="Trebuchet MS"/>
              </a:rPr>
              <a:t>sequence </a:t>
            </a:r>
            <a:r>
              <a:rPr sz="2800" spc="15" dirty="0">
                <a:latin typeface="Trebuchet MS"/>
                <a:cs typeface="Trebuchet MS"/>
              </a:rPr>
              <a:t>from </a:t>
            </a:r>
            <a:r>
              <a:rPr sz="2800" spc="-5" dirty="0">
                <a:latin typeface="Trebuchet MS"/>
                <a:cs typeface="Trebuchet MS"/>
              </a:rPr>
              <a:t>plasmids </a:t>
            </a:r>
            <a:r>
              <a:rPr sz="2800" spc="-10" dirty="0">
                <a:latin typeface="Trebuchet MS"/>
                <a:cs typeface="Trebuchet MS"/>
              </a:rPr>
              <a:t>using </a:t>
            </a:r>
            <a:r>
              <a:rPr sz="2800" spc="-5" dirty="0">
                <a:latin typeface="Trebuchet MS"/>
                <a:cs typeface="Trebuchet MS"/>
              </a:rPr>
              <a:t>only </a:t>
            </a:r>
            <a:r>
              <a:rPr sz="2800" dirty="0">
                <a:latin typeface="Trebuchet MS"/>
                <a:cs typeface="Trebuchet MS"/>
              </a:rPr>
              <a:t>one  round </a:t>
            </a:r>
            <a:r>
              <a:rPr sz="2800" spc="5" dirty="0">
                <a:latin typeface="Trebuchet MS"/>
                <a:cs typeface="Trebuchet MS"/>
              </a:rPr>
              <a:t>of PCR, with two </a:t>
            </a:r>
            <a:r>
              <a:rPr sz="2800" dirty="0">
                <a:latin typeface="Trebuchet MS"/>
                <a:cs typeface="Trebuchet MS"/>
              </a:rPr>
              <a:t>primers, </a:t>
            </a:r>
            <a:r>
              <a:rPr sz="2800" spc="-15" dirty="0">
                <a:latin typeface="Trebuchet MS"/>
                <a:cs typeface="Trebuchet MS"/>
              </a:rPr>
              <a:t>and  </a:t>
            </a:r>
            <a:r>
              <a:rPr sz="2800" dirty="0">
                <a:latin typeface="Trebuchet MS"/>
                <a:cs typeface="Trebuchet MS"/>
              </a:rPr>
              <a:t>without ligation </a:t>
            </a:r>
            <a:r>
              <a:rPr sz="2800" spc="5" dirty="0">
                <a:latin typeface="Trebuchet MS"/>
                <a:cs typeface="Trebuchet MS"/>
              </a:rPr>
              <a:t>or </a:t>
            </a:r>
            <a:r>
              <a:rPr sz="2800" spc="5" dirty="0">
                <a:solidFill>
                  <a:srgbClr val="E76617"/>
                </a:solidFill>
                <a:latin typeface="Trebuchet MS"/>
                <a:cs typeface="Trebuchet MS"/>
              </a:rPr>
              <a:t>purification </a:t>
            </a:r>
            <a:r>
              <a:rPr sz="2800" spc="10" dirty="0">
                <a:latin typeface="Trebuchet MS"/>
                <a:cs typeface="Trebuchet MS"/>
              </a:rPr>
              <a:t>prior </a:t>
            </a:r>
            <a:r>
              <a:rPr sz="2800" spc="-5" dirty="0">
                <a:latin typeface="Trebuchet MS"/>
                <a:cs typeface="Trebuchet MS"/>
              </a:rPr>
              <a:t>to </a:t>
            </a:r>
            <a:r>
              <a:rPr sz="2800" spc="-10" dirty="0">
                <a:latin typeface="Trebuchet MS"/>
                <a:cs typeface="Trebuchet MS"/>
              </a:rPr>
              <a:t>the  </a:t>
            </a:r>
            <a:r>
              <a:rPr sz="2800" spc="10" dirty="0">
                <a:latin typeface="Trebuchet MS"/>
                <a:cs typeface="Trebuchet MS"/>
              </a:rPr>
              <a:t>invivo </a:t>
            </a:r>
            <a:r>
              <a:rPr sz="2800" dirty="0">
                <a:latin typeface="Trebuchet MS"/>
                <a:cs typeface="Trebuchet MS"/>
              </a:rPr>
              <a:t>recombination. </a:t>
            </a:r>
            <a:r>
              <a:rPr sz="2800" spc="-5" dirty="0">
                <a:latin typeface="Trebuchet MS"/>
                <a:cs typeface="Trebuchet MS"/>
              </a:rPr>
              <a:t>By </a:t>
            </a:r>
            <a:r>
              <a:rPr sz="2800" spc="-10" dirty="0">
                <a:latin typeface="Trebuchet MS"/>
                <a:cs typeface="Trebuchet MS"/>
              </a:rPr>
              <a:t>using </a:t>
            </a:r>
            <a:r>
              <a:rPr sz="2800" spc="-5" dirty="0">
                <a:latin typeface="Trebuchet MS"/>
                <a:cs typeface="Trebuchet MS"/>
              </a:rPr>
              <a:t>only </a:t>
            </a:r>
            <a:r>
              <a:rPr sz="2800" spc="5" dirty="0">
                <a:latin typeface="Trebuchet MS"/>
                <a:cs typeface="Trebuchet MS"/>
              </a:rPr>
              <a:t>PCR,  </a:t>
            </a:r>
            <a:r>
              <a:rPr sz="2800" spc="-10" dirty="0">
                <a:latin typeface="Trebuchet MS"/>
                <a:cs typeface="Trebuchet MS"/>
              </a:rPr>
              <a:t>the </a:t>
            </a:r>
            <a:r>
              <a:rPr sz="2800" spc="-5" dirty="0">
                <a:latin typeface="Trebuchet MS"/>
                <a:cs typeface="Trebuchet MS"/>
              </a:rPr>
              <a:t>method </a:t>
            </a:r>
            <a:r>
              <a:rPr sz="2800" spc="5" dirty="0">
                <a:latin typeface="Trebuchet MS"/>
                <a:cs typeface="Trebuchet MS"/>
              </a:rPr>
              <a:t>is </a:t>
            </a:r>
            <a:r>
              <a:rPr sz="2800" spc="-10" dirty="0">
                <a:latin typeface="Trebuchet MS"/>
                <a:cs typeface="Trebuchet MS"/>
              </a:rPr>
              <a:t>sequence </a:t>
            </a:r>
            <a:r>
              <a:rPr sz="2800" spc="-5" dirty="0">
                <a:latin typeface="Trebuchet MS"/>
                <a:cs typeface="Trebuchet MS"/>
              </a:rPr>
              <a:t>independent and,  </a:t>
            </a:r>
            <a:r>
              <a:rPr sz="2800" spc="-10" dirty="0">
                <a:latin typeface="Trebuchet MS"/>
                <a:cs typeface="Trebuchet MS"/>
              </a:rPr>
              <a:t>as </a:t>
            </a:r>
            <a:r>
              <a:rPr sz="2800" spc="-5" dirty="0">
                <a:latin typeface="Trebuchet MS"/>
                <a:cs typeface="Trebuchet MS"/>
              </a:rPr>
              <a:t>shown </a:t>
            </a:r>
            <a:r>
              <a:rPr sz="2800" spc="5" dirty="0">
                <a:latin typeface="Trebuchet MS"/>
                <a:cs typeface="Trebuchet MS"/>
              </a:rPr>
              <a:t>in </a:t>
            </a:r>
            <a:r>
              <a:rPr sz="2800" spc="-5" dirty="0">
                <a:latin typeface="Trebuchet MS"/>
                <a:cs typeface="Trebuchet MS"/>
              </a:rPr>
              <a:t>this </a:t>
            </a:r>
            <a:r>
              <a:rPr sz="2800" spc="-80" dirty="0">
                <a:latin typeface="Trebuchet MS"/>
                <a:cs typeface="Trebuchet MS"/>
              </a:rPr>
              <a:t>study, </a:t>
            </a:r>
            <a:r>
              <a:rPr sz="2800" spc="5" dirty="0">
                <a:latin typeface="Trebuchet MS"/>
                <a:cs typeface="Trebuchet MS"/>
              </a:rPr>
              <a:t>is </a:t>
            </a:r>
            <a:r>
              <a:rPr sz="2800" dirty="0">
                <a:latin typeface="Trebuchet MS"/>
                <a:cs typeface="Trebuchet MS"/>
              </a:rPr>
              <a:t>applicable </a:t>
            </a:r>
            <a:r>
              <a:rPr sz="2800" spc="-5" dirty="0">
                <a:latin typeface="Trebuchet MS"/>
                <a:cs typeface="Trebuchet MS"/>
              </a:rPr>
              <a:t>to  </a:t>
            </a:r>
            <a:r>
              <a:rPr sz="2800" spc="5" dirty="0">
                <a:latin typeface="Trebuchet MS"/>
                <a:cs typeface="Trebuchet MS"/>
              </a:rPr>
              <a:t>various </a:t>
            </a:r>
            <a:r>
              <a:rPr sz="2800" spc="-5" dirty="0">
                <a:latin typeface="Trebuchet MS"/>
                <a:cs typeface="Trebuchet MS"/>
              </a:rPr>
              <a:t>sizes </a:t>
            </a:r>
            <a:r>
              <a:rPr sz="2800" spc="5" dirty="0">
                <a:latin typeface="Trebuchet MS"/>
                <a:cs typeface="Trebuchet MS"/>
              </a:rPr>
              <a:t>of</a:t>
            </a:r>
            <a:r>
              <a:rPr sz="2800" spc="-10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plasmids.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707" y="1191894"/>
            <a:ext cx="10442893" cy="39170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marR="5080" indent="-5721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584200" algn="l"/>
                <a:tab pos="584835" algn="l"/>
              </a:tabLst>
            </a:pPr>
            <a:r>
              <a:rPr sz="3600" spc="10" dirty="0">
                <a:latin typeface="Trebuchet MS"/>
                <a:cs typeface="Trebuchet MS"/>
              </a:rPr>
              <a:t>PCR </a:t>
            </a:r>
            <a:r>
              <a:rPr sz="3600" spc="-5" dirty="0">
                <a:latin typeface="Trebuchet MS"/>
                <a:cs typeface="Trebuchet MS"/>
              </a:rPr>
              <a:t>cloning </a:t>
            </a:r>
            <a:r>
              <a:rPr sz="3600" spc="5" dirty="0">
                <a:latin typeface="Trebuchet MS"/>
                <a:cs typeface="Trebuchet MS"/>
              </a:rPr>
              <a:t>is rapid </a:t>
            </a:r>
            <a:r>
              <a:rPr sz="3600" spc="-5" dirty="0">
                <a:latin typeface="Trebuchet MS"/>
                <a:cs typeface="Trebuchet MS"/>
              </a:rPr>
              <a:t>method </a:t>
            </a:r>
            <a:r>
              <a:rPr sz="3600" spc="5" dirty="0">
                <a:latin typeface="Trebuchet MS"/>
                <a:cs typeface="Trebuchet MS"/>
              </a:rPr>
              <a:t>for</a:t>
            </a:r>
            <a:r>
              <a:rPr sz="3600" spc="-235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cloning  </a:t>
            </a:r>
            <a:r>
              <a:rPr sz="3600" spc="-20" dirty="0">
                <a:latin typeface="Trebuchet MS"/>
                <a:cs typeface="Trebuchet MS"/>
              </a:rPr>
              <a:t>genes, </a:t>
            </a:r>
            <a:r>
              <a:rPr sz="3600" spc="-15" dirty="0">
                <a:latin typeface="Trebuchet MS"/>
                <a:cs typeface="Trebuchet MS"/>
              </a:rPr>
              <a:t>and </a:t>
            </a:r>
            <a:r>
              <a:rPr sz="3600" spc="5" dirty="0">
                <a:latin typeface="Trebuchet MS"/>
                <a:cs typeface="Trebuchet MS"/>
              </a:rPr>
              <a:t>is </a:t>
            </a:r>
            <a:r>
              <a:rPr sz="3600" dirty="0">
                <a:latin typeface="Trebuchet MS"/>
                <a:cs typeface="Trebuchet MS"/>
              </a:rPr>
              <a:t>often </a:t>
            </a:r>
            <a:r>
              <a:rPr sz="3600" spc="-20" dirty="0">
                <a:latin typeface="Trebuchet MS"/>
                <a:cs typeface="Trebuchet MS"/>
              </a:rPr>
              <a:t>used </a:t>
            </a:r>
            <a:r>
              <a:rPr sz="3600" spc="5" dirty="0">
                <a:latin typeface="Trebuchet MS"/>
                <a:cs typeface="Trebuchet MS"/>
              </a:rPr>
              <a:t>for projects  </a:t>
            </a:r>
            <a:r>
              <a:rPr sz="3600" spc="-15" dirty="0">
                <a:latin typeface="Trebuchet MS"/>
                <a:cs typeface="Trebuchet MS"/>
              </a:rPr>
              <a:t>that </a:t>
            </a:r>
            <a:r>
              <a:rPr sz="3600" dirty="0">
                <a:latin typeface="Trebuchet MS"/>
                <a:cs typeface="Trebuchet MS"/>
              </a:rPr>
              <a:t>require </a:t>
            </a:r>
            <a:r>
              <a:rPr sz="3600" spc="-10" dirty="0">
                <a:latin typeface="Trebuchet MS"/>
                <a:cs typeface="Trebuchet MS"/>
              </a:rPr>
              <a:t>higher </a:t>
            </a:r>
            <a:r>
              <a:rPr sz="3600" spc="-5" dirty="0">
                <a:latin typeface="Trebuchet MS"/>
                <a:cs typeface="Trebuchet MS"/>
              </a:rPr>
              <a:t>throughput </a:t>
            </a:r>
            <a:r>
              <a:rPr sz="3600" spc="-10" dirty="0">
                <a:latin typeface="Trebuchet MS"/>
                <a:cs typeface="Trebuchet MS"/>
              </a:rPr>
              <a:t>than  </a:t>
            </a:r>
            <a:r>
              <a:rPr sz="3600" dirty="0">
                <a:latin typeface="Trebuchet MS"/>
                <a:cs typeface="Trebuchet MS"/>
              </a:rPr>
              <a:t>traditional </a:t>
            </a:r>
            <a:r>
              <a:rPr sz="3600" spc="-5" dirty="0">
                <a:latin typeface="Trebuchet MS"/>
                <a:cs typeface="Trebuchet MS"/>
              </a:rPr>
              <a:t>cloning methods </a:t>
            </a:r>
            <a:r>
              <a:rPr sz="3600" spc="-5">
                <a:latin typeface="Trebuchet MS"/>
                <a:cs typeface="Trebuchet MS"/>
              </a:rPr>
              <a:t>can  </a:t>
            </a:r>
            <a:r>
              <a:rPr sz="3600" smtClean="0">
                <a:latin typeface="Trebuchet MS"/>
                <a:cs typeface="Trebuchet MS"/>
              </a:rPr>
              <a:t>accom</a:t>
            </a:r>
            <a:r>
              <a:rPr lang="en-US" sz="3600" dirty="0" smtClean="0">
                <a:latin typeface="Trebuchet MS"/>
                <a:cs typeface="Trebuchet MS"/>
              </a:rPr>
              <a:t>m</a:t>
            </a:r>
            <a:r>
              <a:rPr sz="3600" smtClean="0">
                <a:latin typeface="Trebuchet MS"/>
                <a:cs typeface="Trebuchet MS"/>
              </a:rPr>
              <a:t>odate.</a:t>
            </a:r>
            <a:endParaRPr lang="en-US" sz="3600" dirty="0" smtClean="0">
              <a:latin typeface="Trebuchet MS"/>
              <a:cs typeface="Trebuchet MS"/>
            </a:endParaRPr>
          </a:p>
          <a:p>
            <a:pPr marL="584200" marR="5080" indent="-572135">
              <a:lnSpc>
                <a:spcPct val="100000"/>
              </a:lnSpc>
              <a:spcBef>
                <a:spcPts val="105"/>
              </a:spcBef>
              <a:tabLst>
                <a:tab pos="584200" algn="l"/>
                <a:tab pos="584835" algn="l"/>
              </a:tabLst>
            </a:pPr>
            <a:endParaRPr lang="en-US" sz="3600" dirty="0" smtClean="0">
              <a:latin typeface="Trebuchet MS"/>
              <a:cs typeface="Trebuchet MS"/>
            </a:endParaRPr>
          </a:p>
          <a:p>
            <a:pPr marL="584200" marR="5080" indent="-5721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584200" algn="l"/>
                <a:tab pos="584835" algn="l"/>
              </a:tabLst>
            </a:pPr>
            <a:r>
              <a:rPr dirty="0"/>
              <a:t>	</a:t>
            </a:r>
            <a:r>
              <a:rPr sz="3600" spc="-15" dirty="0">
                <a:latin typeface="Trebuchet MS"/>
                <a:cs typeface="Trebuchet MS"/>
              </a:rPr>
              <a:t>It </a:t>
            </a:r>
            <a:r>
              <a:rPr sz="3600" spc="-5" dirty="0">
                <a:latin typeface="Trebuchet MS"/>
                <a:cs typeface="Trebuchet MS"/>
              </a:rPr>
              <a:t>allows </a:t>
            </a:r>
            <a:r>
              <a:rPr sz="3600" spc="10" dirty="0">
                <a:latin typeface="Trebuchet MS"/>
                <a:cs typeface="Trebuchet MS"/>
              </a:rPr>
              <a:t>for </a:t>
            </a:r>
            <a:r>
              <a:rPr sz="3600" spc="-10" dirty="0">
                <a:latin typeface="Trebuchet MS"/>
                <a:cs typeface="Trebuchet MS"/>
              </a:rPr>
              <a:t>the </a:t>
            </a:r>
            <a:r>
              <a:rPr sz="3600" dirty="0">
                <a:latin typeface="Trebuchet MS"/>
                <a:cs typeface="Trebuchet MS"/>
              </a:rPr>
              <a:t>cloning </a:t>
            </a:r>
            <a:r>
              <a:rPr sz="3600" spc="5" dirty="0">
                <a:latin typeface="Trebuchet MS"/>
                <a:cs typeface="Trebuchet MS"/>
              </a:rPr>
              <a:t>of </a:t>
            </a:r>
            <a:r>
              <a:rPr sz="3600" spc="-5" dirty="0">
                <a:latin typeface="Trebuchet MS"/>
                <a:cs typeface="Trebuchet MS"/>
              </a:rPr>
              <a:t>DNA  fragments </a:t>
            </a:r>
            <a:r>
              <a:rPr sz="3600" spc="-15" dirty="0">
                <a:latin typeface="Trebuchet MS"/>
                <a:cs typeface="Trebuchet MS"/>
              </a:rPr>
              <a:t>that </a:t>
            </a:r>
            <a:r>
              <a:rPr sz="3600" dirty="0">
                <a:latin typeface="Trebuchet MS"/>
                <a:cs typeface="Trebuchet MS"/>
              </a:rPr>
              <a:t>are </a:t>
            </a:r>
            <a:r>
              <a:rPr sz="3600" spc="-5" dirty="0">
                <a:latin typeface="Trebuchet MS"/>
                <a:cs typeface="Trebuchet MS"/>
              </a:rPr>
              <a:t>not available </a:t>
            </a:r>
            <a:r>
              <a:rPr sz="3600" spc="5" dirty="0">
                <a:latin typeface="Trebuchet MS"/>
                <a:cs typeface="Trebuchet MS"/>
              </a:rPr>
              <a:t>in  </a:t>
            </a:r>
            <a:r>
              <a:rPr sz="3600" spc="-5" dirty="0">
                <a:latin typeface="Trebuchet MS"/>
                <a:cs typeface="Trebuchet MS"/>
              </a:rPr>
              <a:t>large</a:t>
            </a:r>
            <a:r>
              <a:rPr sz="3600" spc="5" dirty="0">
                <a:latin typeface="Trebuchet MS"/>
                <a:cs typeface="Trebuchet MS"/>
              </a:rPr>
              <a:t> </a:t>
            </a:r>
            <a:r>
              <a:rPr sz="3600" spc="-10" dirty="0">
                <a:latin typeface="Trebuchet MS"/>
                <a:cs typeface="Trebuchet MS"/>
              </a:rPr>
              <a:t>amounts.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500" y="342900"/>
            <a:ext cx="8467725" cy="6172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0"/>
            <a:ext cx="10825798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5" dirty="0"/>
              <a:t>Addition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685800" y="1752600"/>
            <a:ext cx="107442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99"/>
              </a:lnSpc>
              <a:spcBef>
                <a:spcPts val="100"/>
              </a:spcBef>
            </a:pPr>
            <a:r>
              <a:rPr lang="en-US" sz="2800" spc="10" dirty="0" smtClean="0">
                <a:latin typeface="Trebuchet MS"/>
                <a:cs typeface="Trebuchet MS"/>
              </a:rPr>
              <a:t>Before adding the overhangs it is  </a:t>
            </a:r>
            <a:r>
              <a:rPr sz="2800" spc="10" smtClean="0">
                <a:latin typeface="Trebuchet MS"/>
                <a:cs typeface="Trebuchet MS"/>
              </a:rPr>
              <a:t>very </a:t>
            </a:r>
            <a:r>
              <a:rPr sz="2800" spc="5" dirty="0">
                <a:latin typeface="Trebuchet MS"/>
                <a:cs typeface="Trebuchet MS"/>
              </a:rPr>
              <a:t>important </a:t>
            </a:r>
            <a:r>
              <a:rPr sz="2800" spc="-5" dirty="0">
                <a:latin typeface="Trebuchet MS"/>
                <a:cs typeface="Trebuchet MS"/>
              </a:rPr>
              <a:t>to </a:t>
            </a:r>
            <a:r>
              <a:rPr sz="2800" spc="10" dirty="0">
                <a:latin typeface="Trebuchet MS"/>
                <a:cs typeface="Trebuchet MS"/>
              </a:rPr>
              <a:t>remove </a:t>
            </a:r>
            <a:r>
              <a:rPr sz="2800" spc="-10" dirty="0">
                <a:latin typeface="Trebuchet MS"/>
                <a:cs typeface="Trebuchet MS"/>
              </a:rPr>
              <a:t>all the  </a:t>
            </a:r>
            <a:r>
              <a:rPr sz="2800" spc="-5" dirty="0">
                <a:latin typeface="Trebuchet MS"/>
                <a:cs typeface="Trebuchet MS"/>
              </a:rPr>
              <a:t>Proofreading DNA </a:t>
            </a:r>
            <a:r>
              <a:rPr sz="2800" dirty="0">
                <a:latin typeface="Trebuchet MS"/>
                <a:cs typeface="Trebuchet MS"/>
              </a:rPr>
              <a:t>polymerase </a:t>
            </a:r>
            <a:r>
              <a:rPr sz="2800" spc="5" dirty="0">
                <a:latin typeface="Trebuchet MS"/>
                <a:cs typeface="Trebuchet MS"/>
              </a:rPr>
              <a:t>by</a:t>
            </a:r>
            <a:r>
              <a:rPr sz="2800" spc="-430" dirty="0">
                <a:latin typeface="Trebuchet MS"/>
                <a:cs typeface="Trebuchet MS"/>
              </a:rPr>
              <a:t> </a:t>
            </a:r>
            <a:r>
              <a:rPr sz="2800" spc="5" dirty="0">
                <a:latin typeface="Trebuchet MS"/>
                <a:cs typeface="Trebuchet MS"/>
              </a:rPr>
              <a:t>purifying  </a:t>
            </a:r>
            <a:r>
              <a:rPr sz="2800" spc="-10" dirty="0">
                <a:latin typeface="Trebuchet MS"/>
                <a:cs typeface="Trebuchet MS"/>
              </a:rPr>
              <a:t>the </a:t>
            </a:r>
            <a:r>
              <a:rPr sz="2800" spc="10" dirty="0">
                <a:latin typeface="Trebuchet MS"/>
                <a:cs typeface="Trebuchet MS"/>
              </a:rPr>
              <a:t>PCR </a:t>
            </a:r>
            <a:r>
              <a:rPr sz="2800" spc="5" dirty="0">
                <a:latin typeface="Trebuchet MS"/>
                <a:cs typeface="Trebuchet MS"/>
              </a:rPr>
              <a:t>product </a:t>
            </a:r>
            <a:r>
              <a:rPr sz="2800" spc="-5" dirty="0">
                <a:latin typeface="Trebuchet MS"/>
                <a:cs typeface="Trebuchet MS"/>
              </a:rPr>
              <a:t>carefully </a:t>
            </a:r>
            <a:r>
              <a:rPr sz="2800" spc="5" dirty="0">
                <a:latin typeface="Trebuchet MS"/>
                <a:cs typeface="Trebuchet MS"/>
              </a:rPr>
              <a:t>(eg.,with </a:t>
            </a:r>
            <a:r>
              <a:rPr sz="2800" dirty="0">
                <a:latin typeface="Trebuchet MS"/>
                <a:cs typeface="Trebuchet MS"/>
              </a:rPr>
              <a:t>a  </a:t>
            </a:r>
            <a:r>
              <a:rPr sz="2800" spc="5" dirty="0">
                <a:latin typeface="Trebuchet MS"/>
                <a:cs typeface="Trebuchet MS"/>
              </a:rPr>
              <a:t>commercial </a:t>
            </a:r>
            <a:r>
              <a:rPr sz="2800" spc="10" dirty="0">
                <a:latin typeface="Trebuchet MS"/>
                <a:cs typeface="Trebuchet MS"/>
              </a:rPr>
              <a:t>PCR </a:t>
            </a:r>
            <a:r>
              <a:rPr sz="2800" spc="5" dirty="0">
                <a:latin typeface="Trebuchet MS"/>
                <a:cs typeface="Trebuchet MS"/>
              </a:rPr>
              <a:t>purification </a:t>
            </a:r>
            <a:r>
              <a:rPr sz="2800" dirty="0">
                <a:latin typeface="Trebuchet MS"/>
                <a:cs typeface="Trebuchet MS"/>
              </a:rPr>
              <a:t>kit </a:t>
            </a:r>
            <a:r>
              <a:rPr sz="2800" spc="5" dirty="0">
                <a:latin typeface="Trebuchet MS"/>
                <a:cs typeface="Trebuchet MS"/>
              </a:rPr>
              <a:t>or</a:t>
            </a:r>
            <a:r>
              <a:rPr sz="2800" spc="-385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phenol  </a:t>
            </a:r>
            <a:r>
              <a:rPr sz="2800" dirty="0">
                <a:latin typeface="Trebuchet MS"/>
                <a:cs typeface="Trebuchet MS"/>
              </a:rPr>
              <a:t>extraction </a:t>
            </a:r>
            <a:r>
              <a:rPr sz="2800" spc="-15" dirty="0">
                <a:latin typeface="Trebuchet MS"/>
                <a:cs typeface="Trebuchet MS"/>
              </a:rPr>
              <a:t>and </a:t>
            </a:r>
            <a:r>
              <a:rPr sz="2800" spc="-5" dirty="0">
                <a:latin typeface="Trebuchet MS"/>
                <a:cs typeface="Trebuchet MS"/>
              </a:rPr>
              <a:t>DNA </a:t>
            </a:r>
            <a:r>
              <a:rPr sz="2800" spc="5" dirty="0">
                <a:latin typeface="Trebuchet MS"/>
                <a:cs typeface="Trebuchet MS"/>
              </a:rPr>
              <a:t>precipitation) </a:t>
            </a:r>
            <a:r>
              <a:rPr sz="2800" dirty="0">
                <a:latin typeface="Trebuchet MS"/>
                <a:cs typeface="Trebuchet MS"/>
              </a:rPr>
              <a:t>;since  </a:t>
            </a:r>
            <a:r>
              <a:rPr sz="2800" spc="-10" dirty="0">
                <a:latin typeface="Trebuchet MS"/>
                <a:cs typeface="Trebuchet MS"/>
              </a:rPr>
              <a:t>the </a:t>
            </a:r>
            <a:r>
              <a:rPr sz="2800" spc="-5" dirty="0">
                <a:latin typeface="Trebuchet MS"/>
                <a:cs typeface="Trebuchet MS"/>
              </a:rPr>
              <a:t>Proofreading </a:t>
            </a:r>
            <a:r>
              <a:rPr sz="2800" spc="5" dirty="0">
                <a:latin typeface="Trebuchet MS"/>
                <a:cs typeface="Trebuchet MS"/>
              </a:rPr>
              <a:t>activity of </a:t>
            </a:r>
            <a:r>
              <a:rPr sz="2800" spc="-5" dirty="0">
                <a:latin typeface="Trebuchet MS"/>
                <a:cs typeface="Trebuchet MS"/>
              </a:rPr>
              <a:t>DNA  </a:t>
            </a:r>
            <a:r>
              <a:rPr sz="2800" dirty="0">
                <a:latin typeface="Trebuchet MS"/>
                <a:cs typeface="Trebuchet MS"/>
              </a:rPr>
              <a:t>polymerase </a:t>
            </a:r>
            <a:r>
              <a:rPr sz="2800" spc="5" dirty="0">
                <a:latin typeface="Trebuchet MS"/>
                <a:cs typeface="Trebuchet MS"/>
              </a:rPr>
              <a:t>will </a:t>
            </a:r>
            <a:r>
              <a:rPr sz="2800" dirty="0">
                <a:latin typeface="Trebuchet MS"/>
                <a:cs typeface="Trebuchet MS"/>
              </a:rPr>
              <a:t>degrade </a:t>
            </a:r>
            <a:r>
              <a:rPr sz="2800" spc="-10" dirty="0">
                <a:latin typeface="Trebuchet MS"/>
                <a:cs typeface="Trebuchet MS"/>
              </a:rPr>
              <a:t>the </a:t>
            </a:r>
            <a:r>
              <a:rPr sz="2800" dirty="0">
                <a:latin typeface="Trebuchet MS"/>
                <a:cs typeface="Trebuchet MS"/>
              </a:rPr>
              <a:t>A </a:t>
            </a:r>
            <a:r>
              <a:rPr sz="2800" spc="-5" dirty="0">
                <a:latin typeface="Trebuchet MS"/>
                <a:cs typeface="Trebuchet MS"/>
              </a:rPr>
              <a:t>overhangs,  </a:t>
            </a:r>
            <a:r>
              <a:rPr sz="2800" dirty="0">
                <a:latin typeface="Trebuchet MS"/>
                <a:cs typeface="Trebuchet MS"/>
              </a:rPr>
              <a:t>creating </a:t>
            </a:r>
            <a:r>
              <a:rPr sz="2800" spc="-10" dirty="0">
                <a:latin typeface="Trebuchet MS"/>
                <a:cs typeface="Trebuchet MS"/>
              </a:rPr>
              <a:t>blunt </a:t>
            </a:r>
            <a:r>
              <a:rPr sz="2800" spc="-5" dirty="0">
                <a:latin typeface="Trebuchet MS"/>
                <a:cs typeface="Trebuchet MS"/>
              </a:rPr>
              <a:t>ends </a:t>
            </a:r>
            <a:r>
              <a:rPr sz="2800" spc="-10" dirty="0">
                <a:latin typeface="Trebuchet MS"/>
                <a:cs typeface="Trebuchet MS"/>
              </a:rPr>
              <a:t>again.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1075" y="333375"/>
            <a:ext cx="7362825" cy="6191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517906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dirty="0"/>
              <a:t>Site </a:t>
            </a:r>
            <a:r>
              <a:rPr sz="3600" spc="5" dirty="0"/>
              <a:t>specific</a:t>
            </a:r>
            <a:r>
              <a:rPr sz="3600" spc="-120" dirty="0"/>
              <a:t> </a:t>
            </a:r>
            <a:r>
              <a:rPr sz="3600" spc="-10" dirty="0"/>
              <a:t>mutagenesis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1096327" y="1568970"/>
            <a:ext cx="9135745" cy="368883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55600" marR="29209" indent="-343535">
              <a:lnSpc>
                <a:spcPct val="80300"/>
              </a:lnSpc>
              <a:spcBef>
                <a:spcPts val="885"/>
              </a:spcBef>
              <a:tabLst>
                <a:tab pos="994410" algn="l"/>
              </a:tabLst>
            </a:pPr>
            <a:r>
              <a:rPr sz="28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00" spc="20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rebuchet MS"/>
                <a:cs typeface="Trebuchet MS"/>
              </a:rPr>
              <a:t>Site </a:t>
            </a:r>
            <a:r>
              <a:rPr sz="2800" dirty="0">
                <a:latin typeface="Trebuchet MS"/>
                <a:cs typeface="Trebuchet MS"/>
              </a:rPr>
              <a:t>– directed </a:t>
            </a:r>
            <a:r>
              <a:rPr sz="2800" spc="-5" dirty="0">
                <a:latin typeface="Trebuchet MS"/>
                <a:cs typeface="Trebuchet MS"/>
              </a:rPr>
              <a:t>mutagenesis </a:t>
            </a:r>
            <a:r>
              <a:rPr sz="2800" spc="10" dirty="0">
                <a:latin typeface="Trebuchet MS"/>
                <a:cs typeface="Trebuchet MS"/>
              </a:rPr>
              <a:t>is </a:t>
            </a:r>
            <a:r>
              <a:rPr sz="2800" dirty="0">
                <a:latin typeface="Trebuchet MS"/>
                <a:cs typeface="Trebuchet MS"/>
              </a:rPr>
              <a:t>an </a:t>
            </a:r>
            <a:r>
              <a:rPr sz="2800" spc="10" dirty="0">
                <a:latin typeface="Trebuchet MS"/>
                <a:cs typeface="Trebuchet MS"/>
              </a:rPr>
              <a:t>in </a:t>
            </a:r>
            <a:r>
              <a:rPr sz="2800" dirty="0">
                <a:latin typeface="Trebuchet MS"/>
                <a:cs typeface="Trebuchet MS"/>
              </a:rPr>
              <a:t>vitro  method </a:t>
            </a:r>
            <a:r>
              <a:rPr sz="2800" spc="10" dirty="0">
                <a:latin typeface="Trebuchet MS"/>
                <a:cs typeface="Trebuchet MS"/>
              </a:rPr>
              <a:t>in </a:t>
            </a:r>
            <a:r>
              <a:rPr sz="2800" dirty="0">
                <a:latin typeface="Trebuchet MS"/>
                <a:cs typeface="Trebuchet MS"/>
              </a:rPr>
              <a:t>a known sequence. </a:t>
            </a:r>
            <a:r>
              <a:rPr sz="2800" spc="-5" dirty="0">
                <a:latin typeface="Trebuchet MS"/>
                <a:cs typeface="Trebuchet MS"/>
              </a:rPr>
              <a:t>While </a:t>
            </a:r>
            <a:r>
              <a:rPr sz="2800" spc="-10" dirty="0">
                <a:latin typeface="Trebuchet MS"/>
                <a:cs typeface="Trebuchet MS"/>
              </a:rPr>
              <a:t>often  </a:t>
            </a:r>
            <a:r>
              <a:rPr sz="2800" dirty="0">
                <a:latin typeface="Trebuchet MS"/>
                <a:cs typeface="Trebuchet MS"/>
              </a:rPr>
              <a:t>performed </a:t>
            </a:r>
            <a:r>
              <a:rPr sz="2800" spc="5" dirty="0">
                <a:latin typeface="Trebuchet MS"/>
                <a:cs typeface="Trebuchet MS"/>
              </a:rPr>
              <a:t>using </a:t>
            </a:r>
            <a:r>
              <a:rPr sz="2800" dirty="0">
                <a:latin typeface="Trebuchet MS"/>
                <a:cs typeface="Trebuchet MS"/>
              </a:rPr>
              <a:t>PCR based </a:t>
            </a:r>
            <a:r>
              <a:rPr sz="2800" spc="5" dirty="0">
                <a:latin typeface="Trebuchet MS"/>
                <a:cs typeface="Trebuchet MS"/>
              </a:rPr>
              <a:t>methods, </a:t>
            </a:r>
            <a:r>
              <a:rPr sz="2800" spc="-15" dirty="0">
                <a:latin typeface="Trebuchet MS"/>
                <a:cs typeface="Trebuchet MS"/>
              </a:rPr>
              <a:t>the  </a:t>
            </a:r>
            <a:r>
              <a:rPr sz="2800" spc="5" dirty="0">
                <a:latin typeface="Trebuchet MS"/>
                <a:cs typeface="Trebuchet MS"/>
              </a:rPr>
              <a:t>availability </a:t>
            </a:r>
            <a:r>
              <a:rPr sz="2800" spc="10" dirty="0">
                <a:latin typeface="Trebuchet MS"/>
                <a:cs typeface="Trebuchet MS"/>
              </a:rPr>
              <a:t>of </a:t>
            </a:r>
            <a:r>
              <a:rPr sz="2800" dirty="0">
                <a:latin typeface="Trebuchet MS"/>
                <a:cs typeface="Trebuchet MS"/>
              </a:rPr>
              <a:t>custom – </a:t>
            </a:r>
            <a:r>
              <a:rPr sz="2800" spc="5" dirty="0">
                <a:latin typeface="Trebuchet MS"/>
                <a:cs typeface="Trebuchet MS"/>
              </a:rPr>
              <a:t>designed, </a:t>
            </a:r>
            <a:r>
              <a:rPr sz="2800" spc="-5" dirty="0">
                <a:latin typeface="Trebuchet MS"/>
                <a:cs typeface="Trebuchet MS"/>
              </a:rPr>
              <a:t>synthetic,  </a:t>
            </a:r>
            <a:r>
              <a:rPr sz="2800" spc="10" dirty="0">
                <a:latin typeface="Trebuchet MS"/>
                <a:cs typeface="Trebuchet MS"/>
              </a:rPr>
              <a:t>double </a:t>
            </a:r>
            <a:r>
              <a:rPr sz="2800" dirty="0">
                <a:latin typeface="Trebuchet MS"/>
                <a:cs typeface="Trebuchet MS"/>
              </a:rPr>
              <a:t>– </a:t>
            </a:r>
            <a:r>
              <a:rPr sz="2800" spc="-5" dirty="0">
                <a:latin typeface="Trebuchet MS"/>
                <a:cs typeface="Trebuchet MS"/>
              </a:rPr>
              <a:t>stranded DNA </a:t>
            </a:r>
            <a:r>
              <a:rPr sz="2800" dirty="0">
                <a:latin typeface="Trebuchet MS"/>
                <a:cs typeface="Trebuchet MS"/>
              </a:rPr>
              <a:t>(dsDNA) </a:t>
            </a:r>
            <a:r>
              <a:rPr sz="2800" spc="-10" dirty="0">
                <a:latin typeface="Trebuchet MS"/>
                <a:cs typeface="Trebuchet MS"/>
              </a:rPr>
              <a:t>fragments </a:t>
            </a:r>
            <a:r>
              <a:rPr sz="2800" spc="-5" dirty="0">
                <a:latin typeface="Trebuchet MS"/>
                <a:cs typeface="Trebuchet MS"/>
              </a:rPr>
              <a:t>can  </a:t>
            </a:r>
            <a:r>
              <a:rPr sz="2800" dirty="0">
                <a:latin typeface="Trebuchet MS"/>
                <a:cs typeface="Trebuchet MS"/>
              </a:rPr>
              <a:t>drastically reduce </a:t>
            </a:r>
            <a:r>
              <a:rPr sz="2800" spc="-15" dirty="0">
                <a:latin typeface="Trebuchet MS"/>
                <a:cs typeface="Trebuchet MS"/>
              </a:rPr>
              <a:t>the </a:t>
            </a:r>
            <a:r>
              <a:rPr sz="2800" spc="5" dirty="0">
                <a:latin typeface="Trebuchet MS"/>
                <a:cs typeface="Trebuchet MS"/>
              </a:rPr>
              <a:t>time </a:t>
            </a:r>
            <a:r>
              <a:rPr sz="2800" spc="-5" dirty="0">
                <a:latin typeface="Trebuchet MS"/>
                <a:cs typeface="Trebuchet MS"/>
              </a:rPr>
              <a:t>and </a:t>
            </a:r>
            <a:r>
              <a:rPr sz="2800" dirty="0">
                <a:latin typeface="Trebuchet MS"/>
                <a:cs typeface="Trebuchet MS"/>
              </a:rPr>
              <a:t>steps required  </a:t>
            </a:r>
            <a:r>
              <a:rPr sz="2800" spc="-20" dirty="0">
                <a:latin typeface="Trebuchet MS"/>
                <a:cs typeface="Trebuchet MS"/>
              </a:rPr>
              <a:t>to </a:t>
            </a:r>
            <a:r>
              <a:rPr sz="2800" spc="5" dirty="0">
                <a:latin typeface="Trebuchet MS"/>
                <a:cs typeface="Trebuchet MS"/>
              </a:rPr>
              <a:t>obtain </a:t>
            </a:r>
            <a:r>
              <a:rPr sz="2800" spc="-15" dirty="0">
                <a:latin typeface="Trebuchet MS"/>
                <a:cs typeface="Trebuchet MS"/>
              </a:rPr>
              <a:t>the </a:t>
            </a:r>
            <a:r>
              <a:rPr sz="2800" spc="5" dirty="0">
                <a:latin typeface="Trebuchet MS"/>
                <a:cs typeface="Trebuchet MS"/>
              </a:rPr>
              <a:t>same </a:t>
            </a:r>
            <a:r>
              <a:rPr sz="2800" dirty="0">
                <a:latin typeface="Trebuchet MS"/>
                <a:cs typeface="Trebuchet MS"/>
              </a:rPr>
              <a:t>sequence</a:t>
            </a:r>
            <a:r>
              <a:rPr sz="2800" spc="-85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changes.</a:t>
            </a:r>
            <a:endParaRPr sz="2800">
              <a:latin typeface="Trebuchet MS"/>
              <a:cs typeface="Trebuchet MS"/>
            </a:endParaRPr>
          </a:p>
          <a:p>
            <a:pPr marL="355600" marR="5080" indent="-343535">
              <a:lnSpc>
                <a:spcPct val="80300"/>
              </a:lnSpc>
              <a:spcBef>
                <a:spcPts val="950"/>
              </a:spcBef>
              <a:tabLst>
                <a:tab pos="994410" algn="l"/>
              </a:tabLst>
            </a:pPr>
            <a:r>
              <a:rPr sz="28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00" spc="20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2800" spc="10" dirty="0">
                <a:latin typeface="Trebuchet MS"/>
                <a:cs typeface="Trebuchet MS"/>
              </a:rPr>
              <a:t>primers designed </a:t>
            </a:r>
            <a:r>
              <a:rPr sz="2800" spc="5" dirty="0">
                <a:latin typeface="Trebuchet MS"/>
                <a:cs typeface="Trebuchet MS"/>
              </a:rPr>
              <a:t>with </a:t>
            </a:r>
            <a:r>
              <a:rPr sz="2800" dirty="0">
                <a:latin typeface="Trebuchet MS"/>
                <a:cs typeface="Trebuchet MS"/>
              </a:rPr>
              <a:t>mutations can  introduce </a:t>
            </a:r>
            <a:r>
              <a:rPr sz="2800" spc="5" dirty="0">
                <a:latin typeface="Trebuchet MS"/>
                <a:cs typeface="Trebuchet MS"/>
              </a:rPr>
              <a:t>small </a:t>
            </a:r>
            <a:r>
              <a:rPr sz="2800" dirty="0">
                <a:latin typeface="Trebuchet MS"/>
                <a:cs typeface="Trebuchet MS"/>
              </a:rPr>
              <a:t>sequence </a:t>
            </a:r>
            <a:r>
              <a:rPr sz="2800" spc="-5" dirty="0">
                <a:latin typeface="Trebuchet MS"/>
                <a:cs typeface="Trebuchet MS"/>
              </a:rPr>
              <a:t>changes, </a:t>
            </a:r>
            <a:r>
              <a:rPr sz="2800" spc="-10" dirty="0">
                <a:latin typeface="Trebuchet MS"/>
                <a:cs typeface="Trebuchet MS"/>
              </a:rPr>
              <a:t>and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10" dirty="0">
                <a:latin typeface="Trebuchet MS"/>
                <a:cs typeface="Trebuchet MS"/>
              </a:rPr>
              <a:t>primer  </a:t>
            </a:r>
            <a:r>
              <a:rPr sz="2800" dirty="0">
                <a:latin typeface="Trebuchet MS"/>
                <a:cs typeface="Trebuchet MS"/>
              </a:rPr>
              <a:t>extension </a:t>
            </a:r>
            <a:r>
              <a:rPr sz="2800" spc="10" dirty="0">
                <a:latin typeface="Trebuchet MS"/>
                <a:cs typeface="Trebuchet MS"/>
              </a:rPr>
              <a:t>or </a:t>
            </a:r>
            <a:r>
              <a:rPr sz="2800" spc="5" dirty="0">
                <a:latin typeface="Trebuchet MS"/>
                <a:cs typeface="Trebuchet MS"/>
              </a:rPr>
              <a:t>inverse </a:t>
            </a:r>
            <a:r>
              <a:rPr sz="2800" dirty="0">
                <a:latin typeface="Trebuchet MS"/>
                <a:cs typeface="Trebuchet MS"/>
              </a:rPr>
              <a:t>PCR </a:t>
            </a:r>
            <a:r>
              <a:rPr sz="2800" spc="-5" dirty="0">
                <a:latin typeface="Trebuchet MS"/>
                <a:cs typeface="Trebuchet MS"/>
              </a:rPr>
              <a:t>can </a:t>
            </a:r>
            <a:r>
              <a:rPr sz="2800" spc="15" dirty="0">
                <a:latin typeface="Trebuchet MS"/>
                <a:cs typeface="Trebuchet MS"/>
              </a:rPr>
              <a:t>be </a:t>
            </a:r>
            <a:r>
              <a:rPr sz="2800" spc="-5" dirty="0">
                <a:latin typeface="Trebuchet MS"/>
                <a:cs typeface="Trebuchet MS"/>
              </a:rPr>
              <a:t>used </a:t>
            </a:r>
            <a:r>
              <a:rPr sz="2800" spc="-20" dirty="0">
                <a:latin typeface="Trebuchet MS"/>
                <a:cs typeface="Trebuchet MS"/>
              </a:rPr>
              <a:t>to  </a:t>
            </a:r>
            <a:r>
              <a:rPr sz="2800" spc="5" dirty="0">
                <a:latin typeface="Trebuchet MS"/>
                <a:cs typeface="Trebuchet MS"/>
              </a:rPr>
              <a:t>achieve </a:t>
            </a:r>
            <a:r>
              <a:rPr sz="2800" dirty="0">
                <a:latin typeface="Trebuchet MS"/>
                <a:cs typeface="Trebuchet MS"/>
              </a:rPr>
              <a:t>longer </a:t>
            </a:r>
            <a:r>
              <a:rPr sz="2800" spc="-5" dirty="0">
                <a:latin typeface="Trebuchet MS"/>
                <a:cs typeface="Trebuchet MS"/>
              </a:rPr>
              <a:t>mutant</a:t>
            </a:r>
            <a:r>
              <a:rPr sz="2800" spc="-70" dirty="0">
                <a:latin typeface="Trebuchet MS"/>
                <a:cs typeface="Trebuchet MS"/>
              </a:rPr>
              <a:t> </a:t>
            </a:r>
            <a:r>
              <a:rPr sz="2800" dirty="0">
                <a:latin typeface="Trebuchet MS"/>
                <a:cs typeface="Trebuchet MS"/>
              </a:rPr>
              <a:t>regions.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95450" y="466725"/>
            <a:ext cx="6667500" cy="6105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8734" y="2678429"/>
            <a:ext cx="3511550" cy="941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Thank</a:t>
            </a:r>
            <a:r>
              <a:rPr spc="-120" dirty="0"/>
              <a:t> </a:t>
            </a:r>
            <a:r>
              <a:rPr spc="-10" dirty="0"/>
              <a:t>you</a:t>
            </a: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200024"/>
            <a:ext cx="6467475" cy="66579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346456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dirty="0"/>
              <a:t>Discovery </a:t>
            </a:r>
            <a:r>
              <a:rPr sz="3600" spc="5" dirty="0"/>
              <a:t>of</a:t>
            </a:r>
            <a:r>
              <a:rPr sz="3600" spc="-90" dirty="0"/>
              <a:t> </a:t>
            </a:r>
            <a:r>
              <a:rPr sz="3600" spc="10" dirty="0"/>
              <a:t>PCR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1417955" y="1492249"/>
            <a:ext cx="344805" cy="1380490"/>
          </a:xfrm>
          <a:prstGeom prst="rect">
            <a:avLst/>
          </a:prstGeom>
        </p:spPr>
        <p:txBody>
          <a:bodyPr vert="horz" wrap="square" lIns="0" tIns="255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850">
              <a:latin typeface="Wingdings 3"/>
              <a:cs typeface="Wingdings 3"/>
            </a:endParaRPr>
          </a:p>
          <a:p>
            <a:pPr marL="12700">
              <a:lnSpc>
                <a:spcPct val="100000"/>
              </a:lnSpc>
              <a:spcBef>
                <a:spcPts val="1914"/>
              </a:spcBef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850">
              <a:latin typeface="Wingdings 3"/>
              <a:cs typeface="Wingdings 3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7955" y="4185920"/>
            <a:ext cx="344805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850">
              <a:latin typeface="Wingdings 3"/>
              <a:cs typeface="Wingdings 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35835" y="1511299"/>
            <a:ext cx="7719059" cy="369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6775" marR="30480">
              <a:lnSpc>
                <a:spcPct val="123400"/>
              </a:lnSpc>
              <a:spcBef>
                <a:spcPts val="100"/>
              </a:spcBef>
              <a:tabLst>
                <a:tab pos="3478529" algn="l"/>
              </a:tabLst>
            </a:pPr>
            <a:r>
              <a:rPr sz="3600" spc="10" dirty="0">
                <a:latin typeface="Trebuchet MS"/>
                <a:cs typeface="Trebuchet MS"/>
              </a:rPr>
              <a:t>PCR </a:t>
            </a:r>
            <a:r>
              <a:rPr sz="3600" dirty="0">
                <a:latin typeface="Trebuchet MS"/>
                <a:cs typeface="Trebuchet MS"/>
              </a:rPr>
              <a:t>was </a:t>
            </a:r>
            <a:r>
              <a:rPr sz="3600" spc="-5" dirty="0">
                <a:latin typeface="Trebuchet MS"/>
                <a:cs typeface="Trebuchet MS"/>
              </a:rPr>
              <a:t>invented </a:t>
            </a:r>
            <a:r>
              <a:rPr sz="3600" spc="5" dirty="0">
                <a:latin typeface="Trebuchet MS"/>
                <a:cs typeface="Trebuchet MS"/>
              </a:rPr>
              <a:t>by </a:t>
            </a:r>
            <a:r>
              <a:rPr sz="3600" spc="-5" dirty="0">
                <a:solidFill>
                  <a:srgbClr val="E76617"/>
                </a:solidFill>
                <a:latin typeface="Trebuchet MS"/>
                <a:cs typeface="Trebuchet MS"/>
              </a:rPr>
              <a:t>kary </a:t>
            </a:r>
            <a:r>
              <a:rPr sz="3600" spc="-10" dirty="0">
                <a:solidFill>
                  <a:srgbClr val="E76617"/>
                </a:solidFill>
                <a:latin typeface="Trebuchet MS"/>
                <a:cs typeface="Trebuchet MS"/>
              </a:rPr>
              <a:t>Mullis</a:t>
            </a:r>
            <a:r>
              <a:rPr sz="3600" spc="-10" dirty="0">
                <a:latin typeface="Trebuchet MS"/>
                <a:cs typeface="Trebuchet MS"/>
              </a:rPr>
              <a:t>.  </a:t>
            </a:r>
            <a:r>
              <a:rPr sz="3600" spc="5" dirty="0">
                <a:latin typeface="Trebuchet MS"/>
                <a:cs typeface="Trebuchet MS"/>
              </a:rPr>
              <a:t>Born</a:t>
            </a:r>
            <a:r>
              <a:rPr sz="3600" spc="-55" dirty="0">
                <a:latin typeface="Trebuchet MS"/>
                <a:cs typeface="Trebuchet MS"/>
              </a:rPr>
              <a:t> </a:t>
            </a:r>
            <a:r>
              <a:rPr sz="3600" spc="10" dirty="0">
                <a:latin typeface="Trebuchet MS"/>
                <a:cs typeface="Trebuchet MS"/>
              </a:rPr>
              <a:t>on</a:t>
            </a:r>
            <a:r>
              <a:rPr sz="3600" spc="25" dirty="0">
                <a:latin typeface="Trebuchet MS"/>
                <a:cs typeface="Trebuchet MS"/>
              </a:rPr>
              <a:t> </a:t>
            </a:r>
            <a:r>
              <a:rPr sz="3600" dirty="0">
                <a:latin typeface="Trebuchet MS"/>
                <a:cs typeface="Trebuchet MS"/>
              </a:rPr>
              <a:t>28</a:t>
            </a:r>
            <a:r>
              <a:rPr sz="3600" baseline="24305" dirty="0">
                <a:latin typeface="Trebuchet MS"/>
                <a:cs typeface="Trebuchet MS"/>
              </a:rPr>
              <a:t>th	</a:t>
            </a:r>
            <a:r>
              <a:rPr sz="3600" spc="-5" dirty="0">
                <a:latin typeface="Trebuchet MS"/>
                <a:cs typeface="Trebuchet MS"/>
              </a:rPr>
              <a:t>December</a:t>
            </a:r>
            <a:r>
              <a:rPr sz="3600" spc="-90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1944,kary</a:t>
            </a:r>
            <a:endParaRPr sz="3600">
              <a:latin typeface="Trebuchet MS"/>
              <a:cs typeface="Trebuchet MS"/>
            </a:endParaRPr>
          </a:p>
          <a:p>
            <a:pPr marL="38100" marR="1018540">
              <a:lnSpc>
                <a:spcPts val="4360"/>
              </a:lnSpc>
              <a:spcBef>
                <a:spcPts val="75"/>
              </a:spcBef>
            </a:pPr>
            <a:r>
              <a:rPr sz="3600" spc="-5" dirty="0">
                <a:latin typeface="Trebuchet MS"/>
                <a:cs typeface="Trebuchet MS"/>
              </a:rPr>
              <a:t>Mullis </a:t>
            </a:r>
            <a:r>
              <a:rPr sz="3600" spc="5" dirty="0">
                <a:latin typeface="Trebuchet MS"/>
                <a:cs typeface="Trebuchet MS"/>
              </a:rPr>
              <a:t>is </a:t>
            </a:r>
            <a:r>
              <a:rPr sz="3600" dirty="0">
                <a:latin typeface="Trebuchet MS"/>
                <a:cs typeface="Trebuchet MS"/>
              </a:rPr>
              <a:t>a noble </a:t>
            </a:r>
            <a:r>
              <a:rPr sz="3600" spc="10" dirty="0">
                <a:latin typeface="Trebuchet MS"/>
                <a:cs typeface="Trebuchet MS"/>
              </a:rPr>
              <a:t>prize </a:t>
            </a:r>
            <a:r>
              <a:rPr sz="3600" dirty="0">
                <a:latin typeface="Trebuchet MS"/>
                <a:cs typeface="Trebuchet MS"/>
              </a:rPr>
              <a:t>winning  biochemist, </a:t>
            </a:r>
            <a:r>
              <a:rPr sz="3600" spc="-10" dirty="0">
                <a:latin typeface="Trebuchet MS"/>
                <a:cs typeface="Trebuchet MS"/>
              </a:rPr>
              <a:t>author </a:t>
            </a:r>
            <a:r>
              <a:rPr sz="3600" spc="-15" dirty="0">
                <a:latin typeface="Trebuchet MS"/>
                <a:cs typeface="Trebuchet MS"/>
              </a:rPr>
              <a:t>and</a:t>
            </a:r>
            <a:r>
              <a:rPr sz="3600" spc="-65" dirty="0">
                <a:latin typeface="Trebuchet MS"/>
                <a:cs typeface="Trebuchet MS"/>
              </a:rPr>
              <a:t> </a:t>
            </a:r>
            <a:r>
              <a:rPr sz="3600" spc="-55" dirty="0">
                <a:latin typeface="Trebuchet MS"/>
                <a:cs typeface="Trebuchet MS"/>
              </a:rPr>
              <a:t>lecturer.</a:t>
            </a:r>
            <a:endParaRPr sz="3600">
              <a:latin typeface="Trebuchet MS"/>
              <a:cs typeface="Trebuchet MS"/>
            </a:endParaRPr>
          </a:p>
          <a:p>
            <a:pPr marL="38100" marR="1229360" indent="828675">
              <a:lnSpc>
                <a:spcPts val="4280"/>
              </a:lnSpc>
              <a:spcBef>
                <a:spcPts val="1030"/>
              </a:spcBef>
            </a:pPr>
            <a:r>
              <a:rPr sz="3600" spc="-5" dirty="0">
                <a:latin typeface="Trebuchet MS"/>
                <a:cs typeface="Trebuchet MS"/>
              </a:rPr>
              <a:t>Started </a:t>
            </a:r>
            <a:r>
              <a:rPr sz="3600" spc="5" dirty="0">
                <a:latin typeface="Trebuchet MS"/>
                <a:cs typeface="Trebuchet MS"/>
              </a:rPr>
              <a:t>working </a:t>
            </a:r>
            <a:r>
              <a:rPr sz="3600" spc="-10" dirty="0">
                <a:latin typeface="Trebuchet MS"/>
                <a:cs typeface="Trebuchet MS"/>
              </a:rPr>
              <a:t>at </a:t>
            </a:r>
            <a:r>
              <a:rPr sz="3600" dirty="0">
                <a:latin typeface="Trebuchet MS"/>
                <a:cs typeface="Trebuchet MS"/>
              </a:rPr>
              <a:t>citus  </a:t>
            </a:r>
            <a:r>
              <a:rPr sz="3600" spc="5" dirty="0">
                <a:latin typeface="Trebuchet MS"/>
                <a:cs typeface="Trebuchet MS"/>
              </a:rPr>
              <a:t>corporation, California in</a:t>
            </a:r>
            <a:r>
              <a:rPr sz="3600" spc="-340" dirty="0">
                <a:latin typeface="Trebuchet MS"/>
                <a:cs typeface="Trebuchet MS"/>
              </a:rPr>
              <a:t> </a:t>
            </a:r>
            <a:r>
              <a:rPr sz="3600" spc="-10" dirty="0">
                <a:latin typeface="Trebuchet MS"/>
                <a:cs typeface="Trebuchet MS"/>
              </a:rPr>
              <a:t>1973.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602" y="634111"/>
            <a:ext cx="8887460" cy="5763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5" dirty="0">
                <a:solidFill>
                  <a:srgbClr val="006FC0"/>
                </a:solidFill>
                <a:latin typeface="Trebuchet MS"/>
                <a:cs typeface="Trebuchet MS"/>
              </a:rPr>
              <a:t>How </a:t>
            </a:r>
            <a:r>
              <a:rPr sz="3600" spc="10" dirty="0">
                <a:solidFill>
                  <a:srgbClr val="006FC0"/>
                </a:solidFill>
                <a:latin typeface="Trebuchet MS"/>
                <a:cs typeface="Trebuchet MS"/>
              </a:rPr>
              <a:t>PCR </a:t>
            </a:r>
            <a:r>
              <a:rPr sz="3600" dirty="0">
                <a:solidFill>
                  <a:srgbClr val="006FC0"/>
                </a:solidFill>
                <a:latin typeface="Trebuchet MS"/>
                <a:cs typeface="Trebuchet MS"/>
              </a:rPr>
              <a:t>was</a:t>
            </a:r>
            <a:r>
              <a:rPr sz="3600" spc="-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3600" dirty="0">
                <a:solidFill>
                  <a:srgbClr val="006FC0"/>
                </a:solidFill>
                <a:latin typeface="Trebuchet MS"/>
                <a:cs typeface="Trebuchet MS"/>
              </a:rPr>
              <a:t>invented?</a:t>
            </a:r>
            <a:endParaRPr sz="3600">
              <a:latin typeface="Trebuchet MS"/>
              <a:cs typeface="Trebuchet MS"/>
            </a:endParaRPr>
          </a:p>
          <a:p>
            <a:pPr marL="355600" marR="5080" indent="-343535">
              <a:lnSpc>
                <a:spcPts val="4280"/>
              </a:lnSpc>
              <a:spcBef>
                <a:spcPts val="3435"/>
              </a:spcBef>
              <a:tabLst>
                <a:tab pos="698500" algn="l"/>
              </a:tabLst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50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3600" spc="-5" dirty="0">
                <a:latin typeface="Trebuchet MS"/>
                <a:cs typeface="Trebuchet MS"/>
              </a:rPr>
              <a:t>Thinking to </a:t>
            </a:r>
            <a:r>
              <a:rPr sz="3600" spc="-20" dirty="0">
                <a:latin typeface="Trebuchet MS"/>
                <a:cs typeface="Trebuchet MS"/>
              </a:rPr>
              <a:t>use </a:t>
            </a:r>
            <a:r>
              <a:rPr sz="3600" spc="-5" dirty="0">
                <a:latin typeface="Trebuchet MS"/>
                <a:cs typeface="Trebuchet MS"/>
              </a:rPr>
              <a:t>simpler method </a:t>
            </a:r>
            <a:r>
              <a:rPr sz="3600" spc="10" dirty="0">
                <a:latin typeface="Trebuchet MS"/>
                <a:cs typeface="Trebuchet MS"/>
              </a:rPr>
              <a:t>for </a:t>
            </a:r>
            <a:r>
              <a:rPr sz="3600" spc="-5" dirty="0">
                <a:latin typeface="Trebuchet MS"/>
                <a:cs typeface="Trebuchet MS"/>
              </a:rPr>
              <a:t>DNA  </a:t>
            </a:r>
            <a:r>
              <a:rPr sz="3600" spc="-10" dirty="0">
                <a:latin typeface="Trebuchet MS"/>
                <a:cs typeface="Trebuchet MS"/>
              </a:rPr>
              <a:t>sequencing.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  <a:tabLst>
                <a:tab pos="765175" algn="l"/>
              </a:tabLst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50" dirty="0">
                <a:solidFill>
                  <a:srgbClr val="90C225"/>
                </a:solidFill>
                <a:latin typeface="Times New Roman"/>
                <a:cs typeface="Times New Roman"/>
              </a:rPr>
              <a:t>	</a:t>
            </a:r>
            <a:r>
              <a:rPr sz="3600" spc="-10" dirty="0">
                <a:latin typeface="Trebuchet MS"/>
                <a:cs typeface="Trebuchet MS"/>
              </a:rPr>
              <a:t>planning </a:t>
            </a:r>
            <a:r>
              <a:rPr sz="3600" spc="-5" dirty="0">
                <a:latin typeface="Trebuchet MS"/>
                <a:cs typeface="Trebuchet MS"/>
              </a:rPr>
              <a:t>to </a:t>
            </a:r>
            <a:r>
              <a:rPr sz="3600" spc="-20" dirty="0">
                <a:latin typeface="Trebuchet MS"/>
                <a:cs typeface="Trebuchet MS"/>
              </a:rPr>
              <a:t>use </a:t>
            </a:r>
            <a:r>
              <a:rPr sz="3600" spc="-10" dirty="0">
                <a:latin typeface="Trebuchet MS"/>
                <a:cs typeface="Trebuchet MS"/>
              </a:rPr>
              <a:t>Sanger </a:t>
            </a:r>
            <a:r>
              <a:rPr sz="3600" spc="-5" dirty="0">
                <a:latin typeface="Trebuchet MS"/>
                <a:cs typeface="Trebuchet MS"/>
              </a:rPr>
              <a:t>method</a:t>
            </a:r>
            <a:r>
              <a:rPr sz="3600" spc="165" dirty="0">
                <a:latin typeface="Trebuchet MS"/>
                <a:cs typeface="Trebuchet MS"/>
              </a:rPr>
              <a:t> </a:t>
            </a:r>
            <a:r>
              <a:rPr sz="3600" spc="-10" dirty="0">
                <a:latin typeface="Trebuchet MS"/>
                <a:cs typeface="Trebuchet MS"/>
              </a:rPr>
              <a:t>called</a:t>
            </a:r>
            <a:endParaRPr sz="36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35"/>
              </a:spcBef>
            </a:pPr>
            <a:r>
              <a:rPr sz="3600" dirty="0">
                <a:latin typeface="Trebuchet MS"/>
                <a:cs typeface="Trebuchet MS"/>
              </a:rPr>
              <a:t>“dideoxytechnique”.</a:t>
            </a:r>
            <a:endParaRPr sz="3600">
              <a:latin typeface="Trebuchet MS"/>
              <a:cs typeface="Trebuchet MS"/>
            </a:endParaRPr>
          </a:p>
          <a:p>
            <a:pPr marL="355600" marR="47625" indent="-343535">
              <a:lnSpc>
                <a:spcPct val="100000"/>
              </a:lnSpc>
              <a:spcBef>
                <a:spcPts val="1010"/>
              </a:spcBef>
              <a:tabLst>
                <a:tab pos="631825" algn="l"/>
              </a:tabLst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50" dirty="0">
                <a:solidFill>
                  <a:srgbClr val="90C225"/>
                </a:solidFill>
                <a:latin typeface="Times New Roman"/>
                <a:cs typeface="Times New Roman"/>
              </a:rPr>
              <a:t>		</a:t>
            </a:r>
            <a:r>
              <a:rPr sz="3600" spc="-15" dirty="0">
                <a:latin typeface="Trebuchet MS"/>
                <a:cs typeface="Trebuchet MS"/>
              </a:rPr>
              <a:t>Use </a:t>
            </a:r>
            <a:r>
              <a:rPr sz="3600" spc="5" dirty="0">
                <a:latin typeface="Trebuchet MS"/>
                <a:cs typeface="Trebuchet MS"/>
              </a:rPr>
              <a:t>dideoxy </a:t>
            </a:r>
            <a:r>
              <a:rPr sz="3600" spc="-15" dirty="0">
                <a:latin typeface="Trebuchet MS"/>
                <a:cs typeface="Trebuchet MS"/>
              </a:rPr>
              <a:t>bases </a:t>
            </a:r>
            <a:r>
              <a:rPr sz="3600" spc="5" dirty="0">
                <a:latin typeface="Trebuchet MS"/>
                <a:cs typeface="Trebuchet MS"/>
              </a:rPr>
              <a:t>(ie., </a:t>
            </a:r>
            <a:r>
              <a:rPr sz="3600" dirty="0">
                <a:latin typeface="Trebuchet MS"/>
                <a:cs typeface="Trebuchet MS"/>
              </a:rPr>
              <a:t>O removed</a:t>
            </a:r>
            <a:r>
              <a:rPr sz="3600" spc="-185" dirty="0">
                <a:latin typeface="Trebuchet MS"/>
                <a:cs typeface="Trebuchet MS"/>
              </a:rPr>
              <a:t> </a:t>
            </a:r>
            <a:r>
              <a:rPr sz="3600" spc="10" dirty="0">
                <a:latin typeface="Trebuchet MS"/>
                <a:cs typeface="Trebuchet MS"/>
              </a:rPr>
              <a:t>from  </a:t>
            </a:r>
            <a:r>
              <a:rPr sz="3600" spc="5" dirty="0">
                <a:latin typeface="Trebuchet MS"/>
                <a:cs typeface="Trebuchet MS"/>
              </a:rPr>
              <a:t>2prime position of carbon ring) </a:t>
            </a:r>
            <a:r>
              <a:rPr sz="3600" dirty="0">
                <a:latin typeface="Trebuchet MS"/>
                <a:cs typeface="Trebuchet MS"/>
              </a:rPr>
              <a:t>&amp;  </a:t>
            </a:r>
            <a:r>
              <a:rPr sz="3600" spc="-5" dirty="0">
                <a:latin typeface="Trebuchet MS"/>
                <a:cs typeface="Trebuchet MS"/>
              </a:rPr>
              <a:t>polymerase.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  <a:tabLst>
                <a:tab pos="765175" algn="l"/>
              </a:tabLst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2850" dirty="0">
                <a:solidFill>
                  <a:srgbClr val="90C225"/>
                </a:solidFill>
                <a:latin typeface="Times New Roman"/>
                <a:cs typeface="Times New Roman"/>
              </a:rPr>
              <a:t>	</a:t>
            </a:r>
            <a:r>
              <a:rPr sz="3600" dirty="0">
                <a:latin typeface="Trebuchet MS"/>
                <a:cs typeface="Trebuchet MS"/>
              </a:rPr>
              <a:t>Stop </a:t>
            </a:r>
            <a:r>
              <a:rPr sz="3600" spc="-5" dirty="0">
                <a:latin typeface="Trebuchet MS"/>
                <a:cs typeface="Trebuchet MS"/>
              </a:rPr>
              <a:t>further </a:t>
            </a:r>
            <a:r>
              <a:rPr sz="3600" spc="5" dirty="0">
                <a:latin typeface="Trebuchet MS"/>
                <a:cs typeface="Trebuchet MS"/>
              </a:rPr>
              <a:t>addition of</a:t>
            </a:r>
            <a:r>
              <a:rPr sz="3600" spc="-114" dirty="0">
                <a:latin typeface="Trebuchet MS"/>
                <a:cs typeface="Trebuchet MS"/>
              </a:rPr>
              <a:t> </a:t>
            </a:r>
            <a:r>
              <a:rPr sz="3600" spc="-15" dirty="0">
                <a:latin typeface="Trebuchet MS"/>
                <a:cs typeface="Trebuchet MS"/>
              </a:rPr>
              <a:t>bases.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19075"/>
            <a:ext cx="8562975" cy="6419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0025"/>
            <a:ext cx="447675" cy="2847975"/>
          </a:xfrm>
          <a:custGeom>
            <a:avLst/>
            <a:gdLst/>
            <a:ahLst/>
            <a:cxnLst/>
            <a:rect l="l" t="t" r="r" b="b"/>
            <a:pathLst>
              <a:path w="447675" h="2847975">
                <a:moveTo>
                  <a:pt x="0" y="0"/>
                </a:moveTo>
                <a:lnTo>
                  <a:pt x="0" y="2847975"/>
                </a:lnTo>
                <a:lnTo>
                  <a:pt x="447675" y="2847975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02" y="634111"/>
            <a:ext cx="315087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20" dirty="0"/>
              <a:t>Working </a:t>
            </a:r>
            <a:r>
              <a:rPr sz="3600" spc="5" dirty="0"/>
              <a:t>of</a:t>
            </a:r>
            <a:r>
              <a:rPr sz="3600" spc="-100" dirty="0"/>
              <a:t> </a:t>
            </a:r>
            <a:r>
              <a:rPr sz="3600" spc="10" dirty="0"/>
              <a:t>PCR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1114107" y="1307464"/>
            <a:ext cx="7082790" cy="98742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 indent="371475">
              <a:lnSpc>
                <a:spcPts val="3600"/>
              </a:lnSpc>
              <a:spcBef>
                <a:spcPts val="525"/>
              </a:spcBef>
            </a:pPr>
            <a:r>
              <a:rPr sz="3300" spc="10" dirty="0">
                <a:solidFill>
                  <a:srgbClr val="404040"/>
                </a:solidFill>
                <a:latin typeface="Trebuchet MS"/>
                <a:cs typeface="Trebuchet MS"/>
              </a:rPr>
              <a:t>The basic </a:t>
            </a:r>
            <a:r>
              <a:rPr sz="3300" spc="5" dirty="0">
                <a:solidFill>
                  <a:srgbClr val="404040"/>
                </a:solidFill>
                <a:latin typeface="Trebuchet MS"/>
                <a:cs typeface="Trebuchet MS"/>
              </a:rPr>
              <a:t>protocol </a:t>
            </a:r>
            <a:r>
              <a:rPr sz="3300" spc="1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3300" dirty="0">
                <a:solidFill>
                  <a:srgbClr val="404040"/>
                </a:solidFill>
                <a:latin typeface="Trebuchet MS"/>
                <a:cs typeface="Trebuchet MS"/>
              </a:rPr>
              <a:t>a PCR</a:t>
            </a:r>
            <a:r>
              <a:rPr sz="3300" spc="-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300" spc="5" dirty="0">
                <a:solidFill>
                  <a:srgbClr val="404040"/>
                </a:solidFill>
                <a:latin typeface="Trebuchet MS"/>
                <a:cs typeface="Trebuchet MS"/>
              </a:rPr>
              <a:t>require  following </a:t>
            </a:r>
            <a:r>
              <a:rPr sz="3300" dirty="0">
                <a:solidFill>
                  <a:srgbClr val="404040"/>
                </a:solidFill>
                <a:latin typeface="Trebuchet MS"/>
                <a:cs typeface="Trebuchet MS"/>
              </a:rPr>
              <a:t>ingredients</a:t>
            </a:r>
            <a:r>
              <a:rPr sz="33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300" dirty="0">
                <a:solidFill>
                  <a:srgbClr val="404040"/>
                </a:solidFill>
                <a:latin typeface="Trebuchet MS"/>
                <a:cs typeface="Trebuchet MS"/>
              </a:rPr>
              <a:t>: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4107" y="2252516"/>
            <a:ext cx="319405" cy="1770380"/>
          </a:xfrm>
          <a:prstGeom prst="rect">
            <a:avLst/>
          </a:prstGeom>
        </p:spPr>
        <p:txBody>
          <a:bodyPr vert="horz" wrap="square" lIns="0" tIns="196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z="26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600">
              <a:latin typeface="Wingdings 3"/>
              <a:cs typeface="Wingdings 3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600" spc="2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600">
              <a:latin typeface="Wingdings 3"/>
              <a:cs typeface="Wingdings 3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60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endParaRPr sz="2600">
              <a:latin typeface="Wingdings 3"/>
              <a:cs typeface="Wingdings 3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1167764" y="1842261"/>
            <a:ext cx="11024236" cy="2827762"/>
          </a:xfrm>
          <a:prstGeom prst="rect">
            <a:avLst/>
          </a:prstGeom>
        </p:spPr>
        <p:txBody>
          <a:bodyPr vert="horz" wrap="square" lIns="0" tIns="439039" rIns="0" bIns="0" rtlCol="0">
            <a:spAutoFit/>
          </a:bodyPr>
          <a:lstStyle/>
          <a:p>
            <a:pPr marL="1445895" marR="3624579" indent="-9525">
              <a:lnSpc>
                <a:spcPct val="115700"/>
              </a:lnSpc>
              <a:spcBef>
                <a:spcPts val="95"/>
              </a:spcBef>
            </a:pPr>
            <a:r>
              <a:rPr sz="3300" spc="-45" dirty="0">
                <a:solidFill>
                  <a:srgbClr val="404040"/>
                </a:solidFill>
              </a:rPr>
              <a:t>Template </a:t>
            </a:r>
            <a:r>
              <a:rPr sz="3300" spc="-5" dirty="0">
                <a:solidFill>
                  <a:srgbClr val="404040"/>
                </a:solidFill>
              </a:rPr>
              <a:t>DNA  </a:t>
            </a:r>
            <a:r>
              <a:rPr sz="3300" spc="-30" dirty="0">
                <a:solidFill>
                  <a:srgbClr val="404040"/>
                </a:solidFill>
              </a:rPr>
              <a:t>Pair </a:t>
            </a:r>
            <a:r>
              <a:rPr sz="3300" spc="10" dirty="0">
                <a:solidFill>
                  <a:srgbClr val="404040"/>
                </a:solidFill>
              </a:rPr>
              <a:t>of</a:t>
            </a:r>
            <a:r>
              <a:rPr sz="3300" spc="-95" dirty="0">
                <a:solidFill>
                  <a:srgbClr val="404040"/>
                </a:solidFill>
              </a:rPr>
              <a:t> </a:t>
            </a:r>
            <a:r>
              <a:rPr sz="3300" spc="5" dirty="0">
                <a:solidFill>
                  <a:srgbClr val="404040"/>
                </a:solidFill>
              </a:rPr>
              <a:t>primers</a:t>
            </a:r>
            <a:endParaRPr sz="3300"/>
          </a:p>
          <a:p>
            <a:pPr marL="302260" marR="1038225" indent="1143635">
              <a:lnSpc>
                <a:spcPts val="3529"/>
              </a:lnSpc>
              <a:spcBef>
                <a:spcPts val="1100"/>
              </a:spcBef>
            </a:pPr>
            <a:r>
              <a:rPr sz="3300" spc="-5" dirty="0">
                <a:solidFill>
                  <a:srgbClr val="404040"/>
                </a:solidFill>
              </a:rPr>
              <a:t>DNA </a:t>
            </a:r>
            <a:r>
              <a:rPr sz="3300" spc="5" dirty="0">
                <a:solidFill>
                  <a:srgbClr val="404040"/>
                </a:solidFill>
              </a:rPr>
              <a:t>polymerase </a:t>
            </a:r>
            <a:r>
              <a:rPr sz="3300" spc="-5" dirty="0">
                <a:solidFill>
                  <a:srgbClr val="404040"/>
                </a:solidFill>
              </a:rPr>
              <a:t>(usually</a:t>
            </a:r>
            <a:r>
              <a:rPr sz="3300" spc="-405" dirty="0">
                <a:solidFill>
                  <a:srgbClr val="404040"/>
                </a:solidFill>
              </a:rPr>
              <a:t> </a:t>
            </a:r>
            <a:r>
              <a:rPr sz="3300" spc="-120" dirty="0">
                <a:solidFill>
                  <a:srgbClr val="404040"/>
                </a:solidFill>
              </a:rPr>
              <a:t>Taq  </a:t>
            </a:r>
            <a:r>
              <a:rPr sz="3300" spc="5" dirty="0">
                <a:solidFill>
                  <a:srgbClr val="404040"/>
                </a:solidFill>
              </a:rPr>
              <a:t>polymerase)</a:t>
            </a:r>
            <a:endParaRPr sz="3300"/>
          </a:p>
          <a:p>
            <a:pPr marL="1445895" marR="5080">
              <a:lnSpc>
                <a:spcPts val="4580"/>
              </a:lnSpc>
              <a:spcBef>
                <a:spcPts val="210"/>
              </a:spcBef>
            </a:pPr>
            <a:r>
              <a:rPr sz="3300" spc="5" dirty="0">
                <a:solidFill>
                  <a:srgbClr val="404040"/>
                </a:solidFill>
              </a:rPr>
              <a:t>dNTPs(ie., </a:t>
            </a:r>
            <a:r>
              <a:rPr sz="3300" spc="-5" dirty="0">
                <a:solidFill>
                  <a:srgbClr val="404040"/>
                </a:solidFill>
              </a:rPr>
              <a:t>four </a:t>
            </a:r>
            <a:r>
              <a:rPr sz="3300" dirty="0">
                <a:solidFill>
                  <a:srgbClr val="404040"/>
                </a:solidFill>
              </a:rPr>
              <a:t>bases A T G </a:t>
            </a:r>
            <a:r>
              <a:rPr sz="3300" spc="-15" dirty="0">
                <a:solidFill>
                  <a:srgbClr val="404040"/>
                </a:solidFill>
              </a:rPr>
              <a:t>C)  </a:t>
            </a:r>
            <a:r>
              <a:rPr sz="3300" spc="10" dirty="0">
                <a:solidFill>
                  <a:srgbClr val="404040"/>
                </a:solidFill>
              </a:rPr>
              <a:t>Some ions </a:t>
            </a:r>
            <a:r>
              <a:rPr sz="3300" spc="-5" dirty="0">
                <a:solidFill>
                  <a:srgbClr val="404040"/>
                </a:solidFill>
              </a:rPr>
              <a:t>and </a:t>
            </a:r>
            <a:r>
              <a:rPr sz="3300" spc="-10" dirty="0">
                <a:solidFill>
                  <a:srgbClr val="404040"/>
                </a:solidFill>
              </a:rPr>
              <a:t>salts are </a:t>
            </a:r>
            <a:r>
              <a:rPr sz="3300" spc="-5" dirty="0">
                <a:solidFill>
                  <a:srgbClr val="404040"/>
                </a:solidFill>
              </a:rPr>
              <a:t>also</a:t>
            </a:r>
            <a:r>
              <a:rPr sz="3300" spc="-105" dirty="0">
                <a:solidFill>
                  <a:srgbClr val="404040"/>
                </a:solidFill>
              </a:rPr>
              <a:t> </a:t>
            </a:r>
            <a:r>
              <a:rPr sz="3300" spc="5" dirty="0">
                <a:solidFill>
                  <a:srgbClr val="404040"/>
                </a:solidFill>
              </a:rPr>
              <a:t>used.</a:t>
            </a:r>
            <a:endParaRPr sz="330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1042" y="302132"/>
            <a:ext cx="8568055" cy="6078220"/>
          </a:xfrm>
          <a:prstGeom prst="rect">
            <a:avLst/>
          </a:prstGeom>
        </p:spPr>
        <p:txBody>
          <a:bodyPr vert="horz" wrap="square" lIns="0" tIns="253365" rIns="0" bIns="0" rtlCol="0">
            <a:spAutoFit/>
          </a:bodyPr>
          <a:lstStyle/>
          <a:p>
            <a:pPr marL="316230">
              <a:lnSpc>
                <a:spcPct val="100000"/>
              </a:lnSpc>
              <a:spcBef>
                <a:spcPts val="1995"/>
              </a:spcBef>
            </a:pPr>
            <a:r>
              <a:rPr sz="3600" spc="-90" dirty="0">
                <a:solidFill>
                  <a:srgbClr val="006FC0"/>
                </a:solidFill>
                <a:latin typeface="Trebuchet MS"/>
                <a:cs typeface="Trebuchet MS"/>
              </a:rPr>
              <a:t>Types</a:t>
            </a:r>
            <a:endParaRPr sz="3600">
              <a:latin typeface="Trebuchet MS"/>
              <a:cs typeface="Trebuchet MS"/>
            </a:endParaRPr>
          </a:p>
          <a:p>
            <a:pPr marL="12700" marR="5080" indent="962660">
              <a:lnSpc>
                <a:spcPct val="100000"/>
              </a:lnSpc>
              <a:spcBef>
                <a:spcPts val="1895"/>
              </a:spcBef>
            </a:pP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There are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many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different types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of 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polymerase chain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reaction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on </a:t>
            </a:r>
            <a:r>
              <a:rPr sz="3600" spc="-10" dirty="0">
                <a:solidFill>
                  <a:srgbClr val="2C3B43"/>
                </a:solidFill>
                <a:latin typeface="Trebuchet MS"/>
                <a:cs typeface="Trebuchet MS"/>
              </a:rPr>
              <a:t>the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basis</a:t>
            </a:r>
            <a:r>
              <a:rPr sz="3600" spc="-12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of 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their</a:t>
            </a:r>
            <a:r>
              <a:rPr sz="3600" spc="-2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principles.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sz="285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Real time</a:t>
            </a:r>
            <a:r>
              <a:rPr sz="3600" spc="-2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PCR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850" spc="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5" dirty="0">
                <a:solidFill>
                  <a:srgbClr val="2C3B43"/>
                </a:solidFill>
                <a:latin typeface="Trebuchet MS"/>
                <a:cs typeface="Trebuchet MS"/>
              </a:rPr>
              <a:t>Reverse </a:t>
            </a:r>
            <a:r>
              <a:rPr sz="3600" spc="-5" dirty="0">
                <a:solidFill>
                  <a:srgbClr val="2C3B43"/>
                </a:solidFill>
                <a:latin typeface="Trebuchet MS"/>
                <a:cs typeface="Trebuchet MS"/>
              </a:rPr>
              <a:t>transcriptase</a:t>
            </a:r>
            <a:r>
              <a:rPr sz="3600" spc="-30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PCR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sz="2850" spc="1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Quantitative </a:t>
            </a:r>
            <a:r>
              <a:rPr sz="3600" dirty="0">
                <a:solidFill>
                  <a:srgbClr val="2C3B43"/>
                </a:solidFill>
                <a:latin typeface="Trebuchet MS"/>
                <a:cs typeface="Trebuchet MS"/>
              </a:rPr>
              <a:t>real-time</a:t>
            </a:r>
            <a:r>
              <a:rPr sz="3600" spc="-3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PCR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850" spc="15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15" dirty="0">
                <a:solidFill>
                  <a:srgbClr val="2C3B43"/>
                </a:solidFill>
                <a:latin typeface="Trebuchet MS"/>
                <a:cs typeface="Trebuchet MS"/>
              </a:rPr>
              <a:t>Multiplex</a:t>
            </a:r>
            <a:r>
              <a:rPr sz="3600" spc="-4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PCR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2850" spc="20" dirty="0">
                <a:solidFill>
                  <a:srgbClr val="90C225"/>
                </a:solidFill>
                <a:latin typeface="Wingdings 3"/>
                <a:cs typeface="Wingdings 3"/>
              </a:rPr>
              <a:t></a:t>
            </a:r>
            <a:r>
              <a:rPr sz="3600" spc="20" dirty="0">
                <a:solidFill>
                  <a:srgbClr val="2C3B43"/>
                </a:solidFill>
                <a:latin typeface="Trebuchet MS"/>
                <a:cs typeface="Trebuchet MS"/>
              </a:rPr>
              <a:t>Nested</a:t>
            </a:r>
            <a:r>
              <a:rPr sz="3600" spc="45" dirty="0">
                <a:solidFill>
                  <a:srgbClr val="2C3B43"/>
                </a:solidFill>
                <a:latin typeface="Trebuchet MS"/>
                <a:cs typeface="Trebuchet MS"/>
              </a:rPr>
              <a:t> </a:t>
            </a:r>
            <a:r>
              <a:rPr sz="3600" spc="10" dirty="0">
                <a:solidFill>
                  <a:srgbClr val="2C3B43"/>
                </a:solidFill>
                <a:latin typeface="Trebuchet MS"/>
                <a:cs typeface="Trebuchet MS"/>
              </a:rPr>
              <a:t>PCR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799</Words>
  <Application>Microsoft Office PowerPoint</Application>
  <PresentationFormat>Custom</PresentationFormat>
  <Paragraphs>124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CLONING OF PCR PRODUCTS</vt:lpstr>
      <vt:lpstr>Introduction</vt:lpstr>
      <vt:lpstr>Slide 3</vt:lpstr>
      <vt:lpstr>Slide 4</vt:lpstr>
      <vt:lpstr>Discovery of PCR</vt:lpstr>
      <vt:lpstr>Slide 6</vt:lpstr>
      <vt:lpstr>Slide 7</vt:lpstr>
      <vt:lpstr>Working of PCR</vt:lpstr>
      <vt:lpstr>Slide 9</vt:lpstr>
      <vt:lpstr>1.Real time PCR</vt:lpstr>
      <vt:lpstr>Slide 11</vt:lpstr>
      <vt:lpstr>Slide 12</vt:lpstr>
      <vt:lpstr>2.Reverse Transcriptase PCR</vt:lpstr>
      <vt:lpstr>Procedure</vt:lpstr>
      <vt:lpstr>PCR Mechanisms</vt:lpstr>
      <vt:lpstr>Slide 16</vt:lpstr>
      <vt:lpstr>Slide 17</vt:lpstr>
      <vt:lpstr>PCR applications</vt:lpstr>
      <vt:lpstr>Mutation detection in inherited  disease</vt:lpstr>
      <vt:lpstr>T-vectors</vt:lpstr>
      <vt:lpstr>Slide 21</vt:lpstr>
      <vt:lpstr>Proofreading enzymes</vt:lpstr>
      <vt:lpstr>Slide 23</vt:lpstr>
      <vt:lpstr>Different types of proofreading</vt:lpstr>
      <vt:lpstr>How do proofreading enzymes work?</vt:lpstr>
      <vt:lpstr>Slide 26</vt:lpstr>
      <vt:lpstr>Slide 27</vt:lpstr>
      <vt:lpstr>Slide 28</vt:lpstr>
      <vt:lpstr>Slide 29</vt:lpstr>
      <vt:lpstr>Slide 30</vt:lpstr>
      <vt:lpstr>Addition</vt:lpstr>
      <vt:lpstr>Slide 32</vt:lpstr>
      <vt:lpstr>Site specific mutagenesis</vt:lpstr>
      <vt:lpstr>Slide 34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Cloning of Pcr products</dc:title>
  <cp:lastModifiedBy>admin</cp:lastModifiedBy>
  <cp:revision>8</cp:revision>
  <dcterms:created xsi:type="dcterms:W3CDTF">2020-05-24T09:49:34Z</dcterms:created>
  <dcterms:modified xsi:type="dcterms:W3CDTF">2020-05-24T10:18:42Z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2020-05-08T00:00:00Z</vt:filetime>
  </property>
  <property fmtid="{D5CDD505-2E9C-101B-9397-08002B2CF9AE}" pid="3" name="LastSaved">
    <vt:filetime>2020-05-24T00:00:00Z</vt:filetime>
  </property>
</Properties>
</file>