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798" y="-96"/>
      </p:cViewPr>
      <p:guideLst>
        <p:guide orient="horz" pos="2160"/>
        <p:guide pos="384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dirty="0"/>
              <a:t>Click to edit Master title style</a:t>
            </a:r>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5/24/2020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dirty="0"/>
              <a:t>Click to edit Master title style</a:t>
            </a:r>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dirty="0"/>
              <a:t>Click to edit Master title style</a:t>
            </a:r>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dirty="0"/>
              <a:t>Click to edit Master title style</a:t>
            </a:r>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dirty="0"/>
              <a:t>Click to edit Master title style</a:t>
            </a:r>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dirty="0"/>
              <a:t>Click to edit Master title style</a:t>
            </a:r>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dirty="0"/>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dirty="0"/>
              <a:t>Click to edit Master title style</a:t>
            </a:r>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dirty="0"/>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5/24/2020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dirty="0"/>
              <a:t>Click to edit Master title style</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5/24/2020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nchor="ct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5/24/2020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dirty="0"/>
              <a:t>Click to edit Master title style</a:t>
            </a:r>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B61BEF0D-F0BB-DE4B-95CE-6DB70DBA9567}" type="datetimeFigureOut">
              <a:rPr lang="en-US" dirty="0"/>
              <a:pPr/>
              <a:t>5/24/2020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B61BEF0D-F0BB-DE4B-95CE-6DB70DBA9567}" type="datetimeFigureOut">
              <a:rPr lang="en-US" dirty="0"/>
              <a:pPr/>
              <a:t>5/24/2020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dirty="0"/>
              <a:pPr/>
              <a:t>5/24/2020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5/24/2020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dirty="0"/>
              <a:t>Click to edit Master title style</a:t>
            </a:r>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dirty="0"/>
              <a:t>Click to edit Master title style</a:t>
            </a:r>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5/24/2020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F946E00-3131-E742-ABB2-D9DA05B865E0}"/>
              </a:ext>
            </a:extLst>
          </p:cNvPr>
          <p:cNvSpPr>
            <a:spLocks noGrp="1"/>
          </p:cNvSpPr>
          <p:nvPr>
            <p:ph type="ctrTitle"/>
          </p:nvPr>
        </p:nvSpPr>
        <p:spPr>
          <a:xfrm>
            <a:off x="2514600" y="685800"/>
            <a:ext cx="7197726" cy="1295400"/>
          </a:xfrm>
        </p:spPr>
        <p:txBody>
          <a:bodyPr/>
          <a:lstStyle/>
          <a:p>
            <a:pPr algn="ctr"/>
            <a:r>
              <a:rPr lang="en-GB" b="1" smtClean="0">
                <a:solidFill>
                  <a:srgbClr val="FFFF00"/>
                </a:solidFill>
                <a:latin typeface="Algerian" panose="02000000000000000000" pitchFamily="2" charset="0"/>
                <a:ea typeface="Algerian" panose="02000000000000000000" pitchFamily="2" charset="0"/>
              </a:rPr>
              <a:t>Gene SiLENCING</a:t>
            </a:r>
            <a:endParaRPr lang="en-US" b="1" dirty="0">
              <a:solidFill>
                <a:srgbClr val="FFFF00"/>
              </a:solidFill>
              <a:latin typeface="Algerian" panose="02000000000000000000" pitchFamily="2" charset="0"/>
              <a:ea typeface="Algerian" panose="02000000000000000000" pitchFamily="2" charset="0"/>
            </a:endParaRPr>
          </a:p>
        </p:txBody>
      </p:sp>
      <p:sp>
        <p:nvSpPr>
          <p:cNvPr id="3" name="Subtitle 2">
            <a:extLst>
              <a:ext uri="{FF2B5EF4-FFF2-40B4-BE49-F238E27FC236}">
                <a16:creationId xmlns:a16="http://schemas.microsoft.com/office/drawing/2014/main" xmlns="" id="{657DD492-62BD-B945-A8CC-8ACF00BBA4CB}"/>
              </a:ext>
            </a:extLst>
          </p:cNvPr>
          <p:cNvSpPr>
            <a:spLocks noGrp="1"/>
          </p:cNvSpPr>
          <p:nvPr>
            <p:ph type="subTitle" idx="1"/>
          </p:nvPr>
        </p:nvSpPr>
        <p:spPr>
          <a:xfrm>
            <a:off x="2438400" y="3276600"/>
            <a:ext cx="9009063" cy="2286000"/>
          </a:xfrm>
        </p:spPr>
        <p:txBody>
          <a:bodyPr>
            <a:normAutofit fontScale="25000" lnSpcReduction="20000"/>
          </a:bodyPr>
          <a:lstStyle/>
          <a:p>
            <a:r>
              <a:rPr lang="en-GB" sz="8000" b="1" smtClean="0">
                <a:solidFill>
                  <a:schemeClr val="accent5">
                    <a:lumMod val="60000"/>
                    <a:lumOff val="40000"/>
                  </a:schemeClr>
                </a:solidFill>
                <a:latin typeface="Biome" panose="020B0502040504020204" pitchFamily="34" charset="0"/>
              </a:rPr>
              <a:t>BY</a:t>
            </a:r>
          </a:p>
          <a:p>
            <a:r>
              <a:rPr lang="en-GB" sz="8000" b="1" smtClean="0">
                <a:solidFill>
                  <a:schemeClr val="accent5">
                    <a:lumMod val="60000"/>
                    <a:lumOff val="40000"/>
                  </a:schemeClr>
                </a:solidFill>
                <a:latin typeface="Biome" panose="020B0502040504020204" pitchFamily="34" charset="0"/>
              </a:rPr>
              <a:t>Mrs. S. Amirtham</a:t>
            </a:r>
          </a:p>
          <a:p>
            <a:r>
              <a:rPr lang="en-GB" sz="8000" b="1" smtClean="0">
                <a:solidFill>
                  <a:schemeClr val="accent5">
                    <a:lumMod val="60000"/>
                    <a:lumOff val="40000"/>
                  </a:schemeClr>
                </a:solidFill>
                <a:latin typeface="Biome" panose="020B0502040504020204" pitchFamily="34" charset="0"/>
              </a:rPr>
              <a:t>Assistant professor</a:t>
            </a:r>
          </a:p>
          <a:p>
            <a:r>
              <a:rPr lang="en-GB" sz="8000" b="1" smtClean="0">
                <a:solidFill>
                  <a:schemeClr val="accent5">
                    <a:lumMod val="60000"/>
                    <a:lumOff val="40000"/>
                  </a:schemeClr>
                </a:solidFill>
                <a:latin typeface="Biome" panose="020B0502040504020204" pitchFamily="34" charset="0"/>
              </a:rPr>
              <a:t>Pg &amp; research department of biotechnology</a:t>
            </a:r>
          </a:p>
          <a:p>
            <a:r>
              <a:rPr lang="en-GB" sz="8000" b="1" smtClean="0">
                <a:solidFill>
                  <a:schemeClr val="accent5">
                    <a:lumMod val="60000"/>
                    <a:lumOff val="40000"/>
                  </a:schemeClr>
                </a:solidFill>
                <a:latin typeface="Biome" panose="020B0502040504020204" pitchFamily="34" charset="0"/>
              </a:rPr>
              <a:t>Bon secours college for women</a:t>
            </a:r>
          </a:p>
          <a:p>
            <a:r>
              <a:rPr lang="en-GB" sz="8000" b="1" smtClean="0">
                <a:solidFill>
                  <a:schemeClr val="accent5">
                    <a:lumMod val="60000"/>
                    <a:lumOff val="40000"/>
                  </a:schemeClr>
                </a:solidFill>
                <a:latin typeface="Biome" panose="020B0502040504020204" pitchFamily="34" charset="0"/>
              </a:rPr>
              <a:t>thanjavur</a:t>
            </a:r>
          </a:p>
          <a:p>
            <a:endParaRPr lang="en-GB" sz="6400" b="1" smtClean="0">
              <a:solidFill>
                <a:schemeClr val="accent5">
                  <a:lumMod val="60000"/>
                  <a:lumOff val="40000"/>
                </a:schemeClr>
              </a:solidFill>
              <a:latin typeface="Biome" panose="020B0502040504020204" pitchFamily="34" charset="0"/>
            </a:endParaRPr>
          </a:p>
          <a:p>
            <a:endParaRPr lang="en-US" dirty="0"/>
          </a:p>
        </p:txBody>
      </p:sp>
    </p:spTree>
    <p:extLst>
      <p:ext uri="{BB962C8B-B14F-4D97-AF65-F5344CB8AC3E}">
        <p14:creationId xmlns:p14="http://schemas.microsoft.com/office/powerpoint/2010/main" xmlns="" val="16219445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B9DA4F2-AFAA-084E-9A20-90C785F04784}"/>
              </a:ext>
            </a:extLst>
          </p:cNvPr>
          <p:cNvSpPr>
            <a:spLocks noGrp="1"/>
          </p:cNvSpPr>
          <p:nvPr>
            <p:ph idx="1"/>
          </p:nvPr>
        </p:nvSpPr>
        <p:spPr>
          <a:xfrm>
            <a:off x="272143" y="0"/>
            <a:ext cx="11182597" cy="5838701"/>
          </a:xfrm>
        </p:spPr>
        <p:txBody>
          <a:bodyPr>
            <a:normAutofit/>
          </a:bodyPr>
          <a:lstStyle/>
          <a:p>
            <a:pPr marL="0" indent="0">
              <a:buNone/>
            </a:pPr>
            <a:r>
              <a:rPr lang="en-GB" sz="2400" b="1" u="sng"/>
              <a:t>INTRODUCTION TO siRNA</a:t>
            </a:r>
          </a:p>
          <a:p>
            <a:pPr marL="0" indent="0">
              <a:buNone/>
            </a:pPr>
            <a:endParaRPr lang="en-GB" sz="2400" b="1" u="sng"/>
          </a:p>
          <a:p>
            <a:pPr marL="0" indent="0">
              <a:buNone/>
            </a:pPr>
            <a:r>
              <a:rPr lang="en-GB" sz="2400"/>
              <a:t>Small interfering RNA (siRNA), sometimes known as short interfering RNA or silencing RNA, is a class of double-stranded RNA non-coding RNA molecules, 20-25 base pairs in length, similar to miRNA, and operating within the RNA interference (RNAi) pathway. It interferes with the expression of specific genes with complementary nucleotide sequences by degrading mRNA after transcription, preventing translation.</a:t>
            </a:r>
          </a:p>
          <a:p>
            <a:pPr marL="0" indent="0">
              <a:buNone/>
            </a:pPr>
            <a:endParaRPr lang="en-GB" sz="2400"/>
          </a:p>
          <a:p>
            <a:pPr marL="0" indent="0">
              <a:buNone/>
            </a:pPr>
            <a:r>
              <a:rPr lang="en-GB" sz="2400" b="1" u="sng"/>
              <a:t>Structure.</a:t>
            </a:r>
          </a:p>
          <a:p>
            <a:pPr marL="0" indent="0">
              <a:buNone/>
            </a:pPr>
            <a:r>
              <a:rPr lang="en-GB" sz="2400"/>
              <a:t>siRNAs have a well-defined structure: a short (usually 20 to 24-bp) double-stranded RNA (dsRNA) with phosphorylated 5’ ends and hydroxylated 3’ ends with two overhanging nucleotides. The Dicer enzyme catalyzes production of siRNAs from long dsRNAs and small hairpin RNAs.</a:t>
            </a:r>
            <a:endParaRPr lang="en-US" sz="2400"/>
          </a:p>
        </p:txBody>
      </p:sp>
    </p:spTree>
    <p:extLst>
      <p:ext uri="{BB962C8B-B14F-4D97-AF65-F5344CB8AC3E}">
        <p14:creationId xmlns:p14="http://schemas.microsoft.com/office/powerpoint/2010/main" xmlns="" val="12664914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E487C3A-AEF5-8A43-A2CA-90F36928B5DA}"/>
              </a:ext>
            </a:extLst>
          </p:cNvPr>
          <p:cNvSpPr>
            <a:spLocks noGrp="1"/>
          </p:cNvSpPr>
          <p:nvPr>
            <p:ph idx="1"/>
          </p:nvPr>
        </p:nvSpPr>
        <p:spPr>
          <a:xfrm>
            <a:off x="586840" y="1375118"/>
            <a:ext cx="10131425" cy="3649133"/>
          </a:xfrm>
        </p:spPr>
        <p:txBody>
          <a:bodyPr>
            <a:noAutofit/>
          </a:bodyPr>
          <a:lstStyle/>
          <a:p>
            <a:pPr marL="0" indent="0">
              <a:buNone/>
            </a:pPr>
            <a:r>
              <a:rPr lang="en-GB" sz="2400" b="1" u="sng"/>
              <a:t>siRNA TECHNOLOGY</a:t>
            </a:r>
          </a:p>
          <a:p>
            <a:pPr marL="0" indent="0">
              <a:buNone/>
            </a:pPr>
            <a:endParaRPr lang="en-GB" sz="2400" b="1" u="sng"/>
          </a:p>
          <a:p>
            <a:r>
              <a:rPr lang="en-GB" sz="2400"/>
              <a:t>Long dsRNA (which can come from hairpin, complementary RNAs, and RNA-dependent RNA polymerases) is cleaved by an endo-ribonuclease called Dicer. Dicer cuts the long dsRNA to form short interfering RNA or siRNA; this is what enables the molecules to form the RNA-Induced Silencing Complex (RISC).</a:t>
            </a:r>
          </a:p>
          <a:p>
            <a:r>
              <a:rPr lang="en-GB" sz="2400"/>
              <a:t>Once siRNA enters the cell it gets incorporated into other proteins to form the RISC.</a:t>
            </a:r>
          </a:p>
          <a:p>
            <a:r>
              <a:rPr lang="en-GB" sz="2400"/>
              <a:t>Once the siRNA is part of the RISC complex, the siRNA is unwound to form single stranded siRNA.</a:t>
            </a:r>
          </a:p>
          <a:p>
            <a:r>
              <a:rPr lang="en-GB" sz="2400"/>
              <a:t>Once the siRNA is part of the RISC complex, the siRNA is unwound to form single stranded siRNA.</a:t>
            </a:r>
          </a:p>
          <a:p>
            <a:r>
              <a:rPr lang="en-GB" sz="2400"/>
              <a:t>The strand that is thermodynamically less stable due to its base pairing at the 5´end is chosen to remain part of the RISC-complex</a:t>
            </a:r>
            <a:endParaRPr lang="en-US" sz="2400"/>
          </a:p>
        </p:txBody>
      </p:sp>
    </p:spTree>
    <p:extLst>
      <p:ext uri="{BB962C8B-B14F-4D97-AF65-F5344CB8AC3E}">
        <p14:creationId xmlns:p14="http://schemas.microsoft.com/office/powerpoint/2010/main" xmlns="" val="40878883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598FBB0-F034-204E-9CCE-E2DA49C5D68A}"/>
              </a:ext>
            </a:extLst>
          </p:cNvPr>
          <p:cNvSpPr>
            <a:spLocks noGrp="1"/>
          </p:cNvSpPr>
          <p:nvPr>
            <p:ph idx="1"/>
          </p:nvPr>
        </p:nvSpPr>
        <p:spPr>
          <a:xfrm>
            <a:off x="772391" y="929794"/>
            <a:ext cx="10131425" cy="3649133"/>
          </a:xfrm>
        </p:spPr>
        <p:txBody>
          <a:bodyPr>
            <a:noAutofit/>
          </a:bodyPr>
          <a:lstStyle/>
          <a:p>
            <a:r>
              <a:rPr lang="en-GB" sz="2800"/>
              <a:t>The single stranded siRNA which is part of the RISC complex now can scan and find a complementary mRNA.</a:t>
            </a:r>
          </a:p>
          <a:p>
            <a:r>
              <a:rPr lang="en-GB" sz="2800"/>
              <a:t>Once the single stranded siRNA (part of the RISC complex) binds to its target mRNA, it induces mRNA cleavage.</a:t>
            </a:r>
          </a:p>
          <a:p>
            <a:r>
              <a:rPr lang="en-GB" sz="2800"/>
              <a:t>The mRNA is now cut and recognized as abnormal by the cell. This causes degradation of the mRNA and in turn no translation of the mRNA into amino acids and then proteins. Thus silencing the gene that encodes that mRNA.</a:t>
            </a:r>
            <a:endParaRPr lang="en-US" sz="2800"/>
          </a:p>
        </p:txBody>
      </p:sp>
    </p:spTree>
    <p:extLst>
      <p:ext uri="{BB962C8B-B14F-4D97-AF65-F5344CB8AC3E}">
        <p14:creationId xmlns:p14="http://schemas.microsoft.com/office/powerpoint/2010/main" xmlns="" val="22215356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EA4D41-D7CC-754D-AF86-2E612D42C0BC}"/>
              </a:ext>
            </a:extLst>
          </p:cNvPr>
          <p:cNvSpPr>
            <a:spLocks noGrp="1"/>
          </p:cNvSpPr>
          <p:nvPr>
            <p:ph type="title"/>
          </p:nvPr>
        </p:nvSpPr>
        <p:spPr/>
        <p:txBody>
          <a:bodyPr/>
          <a:lstStyle/>
          <a:p>
            <a:endParaRPr lang="en-US"/>
          </a:p>
        </p:txBody>
      </p:sp>
      <p:sp>
        <p:nvSpPr>
          <p:cNvPr id="4" name="Text Placeholder 3">
            <a:extLst>
              <a:ext uri="{FF2B5EF4-FFF2-40B4-BE49-F238E27FC236}">
                <a16:creationId xmlns:a16="http://schemas.microsoft.com/office/drawing/2014/main" xmlns="" id="{CC5BEC39-F80C-DC40-8800-854E40F8A838}"/>
              </a:ext>
            </a:extLst>
          </p:cNvPr>
          <p:cNvSpPr>
            <a:spLocks noGrp="1"/>
          </p:cNvSpPr>
          <p:nvPr>
            <p:ph type="body" sz="quarter" idx="13"/>
          </p:nvPr>
        </p:nvSpPr>
        <p:spPr/>
        <p:txBody>
          <a:bodyPr/>
          <a:lstStyle/>
          <a:p>
            <a:endParaRPr lang="en-US"/>
          </a:p>
        </p:txBody>
      </p:sp>
      <p:sp>
        <p:nvSpPr>
          <p:cNvPr id="3" name="Content Placeholder 2">
            <a:extLst>
              <a:ext uri="{FF2B5EF4-FFF2-40B4-BE49-F238E27FC236}">
                <a16:creationId xmlns:a16="http://schemas.microsoft.com/office/drawing/2014/main" xmlns="" id="{E0D6F08D-4643-DA4A-9544-5C61E0F9908B}"/>
              </a:ext>
            </a:extLst>
          </p:cNvPr>
          <p:cNvSpPr>
            <a:spLocks noGrp="1"/>
          </p:cNvSpPr>
          <p:nvPr>
            <p:ph type="body" idx="1"/>
          </p:nvPr>
        </p:nvSpPr>
        <p:spPr/>
        <p:txBody>
          <a:bodyPr/>
          <a:lstStyle/>
          <a:p>
            <a:endParaRPr lang="en-US"/>
          </a:p>
        </p:txBody>
      </p:sp>
      <p:pic>
        <p:nvPicPr>
          <p:cNvPr id="5" name="Picture 5">
            <a:extLst>
              <a:ext uri="{FF2B5EF4-FFF2-40B4-BE49-F238E27FC236}">
                <a16:creationId xmlns:a16="http://schemas.microsoft.com/office/drawing/2014/main" xmlns="" id="{9E0B8F4A-22C2-E144-967F-B803A6E5794A}"/>
              </a:ext>
            </a:extLst>
          </p:cNvPr>
          <p:cNvPicPr>
            <a:picLocks noChangeAspect="1"/>
          </p:cNvPicPr>
          <p:nvPr/>
        </p:nvPicPr>
        <p:blipFill>
          <a:blip r:embed="rId2"/>
          <a:stretch>
            <a:fillRect/>
          </a:stretch>
        </p:blipFill>
        <p:spPr>
          <a:xfrm>
            <a:off x="333993" y="609602"/>
            <a:ext cx="10865739" cy="5181598"/>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xmlns="" val="4871274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xmlns="" id="{E46F5C61-E33F-B74D-8013-C0D4AF573633}"/>
              </a:ext>
            </a:extLst>
          </p:cNvPr>
          <p:cNvSpPr>
            <a:spLocks noGrp="1"/>
          </p:cNvSpPr>
          <p:nvPr>
            <p:ph idx="1"/>
          </p:nvPr>
        </p:nvSpPr>
        <p:spPr>
          <a:xfrm rot="10800000" flipV="1">
            <a:off x="806591" y="539085"/>
            <a:ext cx="9983755" cy="5779829"/>
          </a:xfrm>
        </p:spPr>
        <p:txBody>
          <a:bodyPr>
            <a:noAutofit/>
          </a:bodyPr>
          <a:lstStyle/>
          <a:p>
            <a:pPr marL="0" indent="0">
              <a:buNone/>
            </a:pPr>
            <a:r>
              <a:rPr lang="en-GB" sz="2800" b="1" u="sng"/>
              <a:t>MICRO RNA</a:t>
            </a:r>
          </a:p>
          <a:p>
            <a:pPr marL="0" indent="0">
              <a:buNone/>
            </a:pPr>
            <a:endParaRPr lang="en-GB" sz="2800" b="1" u="sng"/>
          </a:p>
          <a:p>
            <a:pPr marL="0" indent="0">
              <a:buNone/>
            </a:pPr>
            <a:r>
              <a:rPr lang="en-GB" sz="2800"/>
              <a:t>MicroRNAs (miRNAs) repress the expression of mRNA targets by promoting translational repression and mRNA degradation.</a:t>
            </a:r>
          </a:p>
          <a:p>
            <a:pPr marL="0" indent="0">
              <a:buNone/>
            </a:pPr>
            <a:r>
              <a:rPr lang="en-GB" sz="2800"/>
              <a:t>In animals, target degradation is initiated by accelerated deadenylation, which is normally followed by decapping and subsequent degradation of the mRNA body. However, some deadenylated targets may not be further degraded.</a:t>
            </a:r>
          </a:p>
          <a:p>
            <a:pPr marL="0" indent="0">
              <a:buNone/>
            </a:pPr>
            <a:r>
              <a:rPr lang="en-GB" sz="2800"/>
              <a:t>In plants, target degradation is initiated by endonucleolytic cleavage catalysed by the Argonaute proteins.Although translational repression and mRNA degradation have both been reported in animals and plants, recent evidence indicates that target degradation provides a major contribution to silencing in both kingdoms.</a:t>
            </a:r>
            <a:endParaRPr lang="en-US" sz="2800"/>
          </a:p>
        </p:txBody>
      </p:sp>
    </p:spTree>
    <p:extLst>
      <p:ext uri="{BB962C8B-B14F-4D97-AF65-F5344CB8AC3E}">
        <p14:creationId xmlns:p14="http://schemas.microsoft.com/office/powerpoint/2010/main" xmlns="" val="11508856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23BD8B6-E353-5F49-B909-17A08070670C}"/>
              </a:ext>
            </a:extLst>
          </p:cNvPr>
          <p:cNvSpPr>
            <a:spLocks noGrp="1"/>
          </p:cNvSpPr>
          <p:nvPr>
            <p:ph idx="1"/>
          </p:nvPr>
        </p:nvSpPr>
        <p:spPr>
          <a:xfrm>
            <a:off x="710541" y="880314"/>
            <a:ext cx="10131425" cy="4933647"/>
          </a:xfrm>
        </p:spPr>
        <p:txBody>
          <a:bodyPr>
            <a:normAutofit/>
          </a:bodyPr>
          <a:lstStyle/>
          <a:p>
            <a:r>
              <a:rPr lang="en-GB" sz="2400"/>
              <a:t>An important difference between the mechanisms of miRNA-mediated silencing in animals and plants is the requirement, in animals, for proteins of the GW182 family.</a:t>
            </a:r>
          </a:p>
          <a:p>
            <a:r>
              <a:rPr lang="en-GB" sz="2400"/>
              <a:t>GW182 proteins are essential for silencing in animal cells. They interact with Argonaute proteins through an amino-terminal domain and with the cytoplasmic poly(A)-binding protein (PABPC) through a carboxy-terminal silencing domain.</a:t>
            </a:r>
          </a:p>
          <a:p>
            <a:r>
              <a:rPr lang="en-GB" sz="2400"/>
              <a:t>Moreover, the contribution of translational repression to silencing in plants remains unknown.</a:t>
            </a:r>
            <a:endParaRPr lang="en-US" sz="2400"/>
          </a:p>
        </p:txBody>
      </p:sp>
    </p:spTree>
    <p:extLst>
      <p:ext uri="{BB962C8B-B14F-4D97-AF65-F5344CB8AC3E}">
        <p14:creationId xmlns:p14="http://schemas.microsoft.com/office/powerpoint/2010/main" xmlns="" val="23608533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EFDBA45-429A-0F4E-818F-1175A4D8C7CF}"/>
              </a:ext>
            </a:extLst>
          </p:cNvPr>
          <p:cNvSpPr>
            <a:spLocks noGrp="1"/>
          </p:cNvSpPr>
          <p:nvPr>
            <p:ph idx="1"/>
          </p:nvPr>
        </p:nvSpPr>
        <p:spPr>
          <a:xfrm>
            <a:off x="363682" y="340178"/>
            <a:ext cx="11096790" cy="6177644"/>
          </a:xfrm>
        </p:spPr>
        <p:txBody>
          <a:bodyPr>
            <a:noAutofit/>
          </a:bodyPr>
          <a:lstStyle/>
          <a:p>
            <a:pPr marL="0" indent="0">
              <a:buNone/>
            </a:pPr>
            <a:r>
              <a:rPr lang="en-GB" sz="2400" b="1" i="1" u="sng"/>
              <a:t>Construction of shRNA expression vectors</a:t>
            </a:r>
          </a:p>
          <a:p>
            <a:pPr marL="0" indent="0">
              <a:buNone/>
            </a:pPr>
            <a:endParaRPr lang="en-GB" sz="2400" b="1" i="1" u="sng"/>
          </a:p>
          <a:p>
            <a:pPr lvl="1"/>
            <a:r>
              <a:rPr lang="en-GB" sz="2400"/>
              <a:t>The following steps were used to construct a human U6promoter-driven shRNA vector with a recommended loopsequence of 5’-TTCAAGAGA-3’ as proof of principle.</a:t>
            </a:r>
          </a:p>
          <a:p>
            <a:pPr lvl="1"/>
            <a:r>
              <a:rPr lang="en-GB" sz="2400"/>
              <a:t>Step 1: Primer designTwo short primers were designed for PCR with the tem-plate pGsilG. The sequence of the forward primer was 5’-TTC AAG AGA N(19–23)TTT TTT CCC GGG ACG-3’ andthat of the reverse primer was 5’-TCT CTT GAA N(19–23)GGA TCC CGC GTC C-3’. </a:t>
            </a:r>
          </a:p>
          <a:p>
            <a:pPr lvl="1"/>
            <a:r>
              <a:rPr lang="en-GB" sz="2400"/>
              <a:t>The 3’ annealing primersequences, which are complementary to the template,could be shorter than that recommended for a lowerannealing temperature.</a:t>
            </a:r>
          </a:p>
          <a:p>
            <a:pPr lvl="1"/>
            <a:r>
              <a:rPr lang="en-GB" sz="2400"/>
              <a:t> The 5’ loop sequences are neces-sary for recombination in vivo. For instance, if the targetsequence is 5’-CCA CAC AAC CTG GTA GCA T-3’, theshRNA structure should be of the form 5’-CCA CAC AACCTG GTA GCA TTT CAA GAG AAT GCT ACC AGG TTGTGT GGT TTT     </a:t>
            </a:r>
            <a:endParaRPr lang="en-US" sz="2400"/>
          </a:p>
        </p:txBody>
      </p:sp>
    </p:spTree>
    <p:extLst>
      <p:ext uri="{BB962C8B-B14F-4D97-AF65-F5344CB8AC3E}">
        <p14:creationId xmlns:p14="http://schemas.microsoft.com/office/powerpoint/2010/main" xmlns="" val="2471963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50FFA5D-CA81-354D-9663-C5DD1C72826F}"/>
              </a:ext>
            </a:extLst>
          </p:cNvPr>
          <p:cNvSpPr>
            <a:spLocks noGrp="1"/>
          </p:cNvSpPr>
          <p:nvPr>
            <p:ph idx="1"/>
          </p:nvPr>
        </p:nvSpPr>
        <p:spPr>
          <a:xfrm>
            <a:off x="1030287" y="1286494"/>
            <a:ext cx="10131425" cy="3649133"/>
          </a:xfrm>
        </p:spPr>
        <p:txBody>
          <a:bodyPr>
            <a:normAutofit/>
          </a:bodyPr>
          <a:lstStyle/>
          <a:p>
            <a:r>
              <a:rPr lang="en-GB" sz="2400"/>
              <a:t>Step 2 PCR processTo obtain abundant and reliable products, high-qualityand high-fidelity DNA polymerase was used. In this exper-iment, KOD-Plus Taq polymerase (Toyobo) or Pfu DNApolymerase (Promega) was used for PCR in a volume of 50 μL, with annealing at 38°C.</a:t>
            </a:r>
          </a:p>
          <a:p>
            <a:r>
              <a:rPr lang="en-GB" sz="2400"/>
              <a:t>Step 3 Purification of PCR products and transformationAfter authentication, the PCR products were purifiedusing a Montage™ PCR centrifugal filter device (Milli-pore). Then the purified PCR products  are transformed in  to chemical competent of E.coli.</a:t>
            </a:r>
            <a:endParaRPr lang="en-US" sz="2400"/>
          </a:p>
        </p:txBody>
      </p:sp>
    </p:spTree>
    <p:extLst>
      <p:ext uri="{BB962C8B-B14F-4D97-AF65-F5344CB8AC3E}">
        <p14:creationId xmlns:p14="http://schemas.microsoft.com/office/powerpoint/2010/main" xmlns="" val="7706221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xmlns="" id="{851EEE8D-6225-D14F-B1F2-BD7D43C816F0}"/>
              </a:ext>
            </a:extLst>
          </p:cNvPr>
          <p:cNvPicPr>
            <a:picLocks noGrp="1" noChangeAspect="1"/>
          </p:cNvPicPr>
          <p:nvPr>
            <p:ph idx="1"/>
          </p:nvPr>
        </p:nvPicPr>
        <p:blipFill>
          <a:blip r:embed="rId2"/>
          <a:stretch>
            <a:fillRect/>
          </a:stretch>
        </p:blipFill>
        <p:spPr>
          <a:xfrm>
            <a:off x="1265464" y="5843"/>
            <a:ext cx="9661071" cy="6852157"/>
          </a:xfrm>
        </p:spPr>
      </p:pic>
    </p:spTree>
    <p:extLst>
      <p:ext uri="{BB962C8B-B14F-4D97-AF65-F5344CB8AC3E}">
        <p14:creationId xmlns:p14="http://schemas.microsoft.com/office/powerpoint/2010/main" xmlns="" val="3188267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356BC8-84C2-A94C-BC6C-E4C0B2183EEE}"/>
              </a:ext>
            </a:extLst>
          </p:cNvPr>
          <p:cNvSpPr>
            <a:spLocks noGrp="1"/>
          </p:cNvSpPr>
          <p:nvPr>
            <p:ph type="title"/>
          </p:nvPr>
        </p:nvSpPr>
        <p:spPr>
          <a:xfrm>
            <a:off x="784762" y="312718"/>
            <a:ext cx="10131425" cy="738744"/>
          </a:xfrm>
        </p:spPr>
        <p:txBody>
          <a:bodyPr>
            <a:normAutofit fontScale="90000"/>
          </a:bodyPr>
          <a:lstStyle/>
          <a:p>
            <a:r>
              <a:rPr lang="en-GB"/>
              <a:t>Principle and application Of  gene silencing</a:t>
            </a:r>
            <a:endParaRPr lang="en-US"/>
          </a:p>
        </p:txBody>
      </p:sp>
      <p:sp>
        <p:nvSpPr>
          <p:cNvPr id="3" name="Content Placeholder 2">
            <a:extLst>
              <a:ext uri="{FF2B5EF4-FFF2-40B4-BE49-F238E27FC236}">
                <a16:creationId xmlns:a16="http://schemas.microsoft.com/office/drawing/2014/main" xmlns="" id="{C941E683-ABEE-7E4B-937A-AD761B131805}"/>
              </a:ext>
            </a:extLst>
          </p:cNvPr>
          <p:cNvSpPr>
            <a:spLocks noGrp="1"/>
          </p:cNvSpPr>
          <p:nvPr>
            <p:ph idx="1"/>
          </p:nvPr>
        </p:nvSpPr>
        <p:spPr>
          <a:xfrm>
            <a:off x="685800" y="1261753"/>
            <a:ext cx="10131425" cy="5172694"/>
          </a:xfrm>
        </p:spPr>
        <p:txBody>
          <a:bodyPr>
            <a:noAutofit/>
          </a:bodyPr>
          <a:lstStyle/>
          <a:p>
            <a:pPr marL="0" indent="0">
              <a:buNone/>
            </a:pPr>
            <a:r>
              <a:rPr lang="en-GB" sz="2800"/>
              <a:t>Gene silencing is defined as an epi genetic modification does not alter the DNA sequence and, although it is heritable, variable frequencies of reversions to expression are observed. </a:t>
            </a:r>
          </a:p>
          <a:p>
            <a:r>
              <a:rPr lang="en-GB" sz="2800"/>
              <a:t>Gene silencing is used in the course of normal development and differentiation to repress genes whose products are not required in specific cell types or tissues.</a:t>
            </a:r>
          </a:p>
          <a:p>
            <a:r>
              <a:rPr lang="en-GB" sz="2800"/>
              <a:t>This may apply to individual genes or larger chromosome regions. In some special situations, such as chromosome dosage compensation in mammals, one of the two female X chromosomes is almost completely repressed. </a:t>
            </a:r>
          </a:p>
          <a:p>
            <a:r>
              <a:rPr lang="en-GB" sz="2800"/>
              <a:t>Repression of genes involve changes in chromatin structure and levels of DNA methylation, or destabilization of mRNA.</a:t>
            </a:r>
            <a:endParaRPr lang="en-US" sz="2800"/>
          </a:p>
        </p:txBody>
      </p:sp>
    </p:spTree>
    <p:extLst>
      <p:ext uri="{BB962C8B-B14F-4D97-AF65-F5344CB8AC3E}">
        <p14:creationId xmlns:p14="http://schemas.microsoft.com/office/powerpoint/2010/main" xmlns="" val="4277038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3B197A-8EC2-7C4F-900A-29BAC1CB35BB}"/>
              </a:ext>
            </a:extLst>
          </p:cNvPr>
          <p:cNvSpPr>
            <a:spLocks noGrp="1"/>
          </p:cNvSpPr>
          <p:nvPr>
            <p:ph type="title"/>
          </p:nvPr>
        </p:nvSpPr>
        <p:spPr/>
        <p:txBody>
          <a:bodyPr/>
          <a:lstStyle/>
          <a:p>
            <a:r>
              <a:rPr lang="en-GB"/>
              <a:t>Gene silencing </a:t>
            </a:r>
            <a:endParaRPr lang="en-US"/>
          </a:p>
        </p:txBody>
      </p:sp>
      <p:sp>
        <p:nvSpPr>
          <p:cNvPr id="3" name="Content Placeholder 2">
            <a:extLst>
              <a:ext uri="{FF2B5EF4-FFF2-40B4-BE49-F238E27FC236}">
                <a16:creationId xmlns:a16="http://schemas.microsoft.com/office/drawing/2014/main" xmlns="" id="{A168A0B1-19F8-064D-AECC-945AE3A61B39}"/>
              </a:ext>
            </a:extLst>
          </p:cNvPr>
          <p:cNvSpPr>
            <a:spLocks noGrp="1"/>
          </p:cNvSpPr>
          <p:nvPr>
            <p:ph idx="1"/>
          </p:nvPr>
        </p:nvSpPr>
        <p:spPr>
          <a:xfrm>
            <a:off x="685801" y="1608117"/>
            <a:ext cx="10484426" cy="4218214"/>
          </a:xfrm>
        </p:spPr>
        <p:txBody>
          <a:bodyPr>
            <a:normAutofit/>
          </a:bodyPr>
          <a:lstStyle/>
          <a:p>
            <a:pPr marL="0" indent="0">
              <a:buNone/>
            </a:pPr>
            <a:r>
              <a:rPr lang="en-GB" sz="4000" b="1">
                <a:solidFill>
                  <a:schemeClr val="accent4"/>
                </a:solidFill>
              </a:rPr>
              <a:t>Gene silencing is one of the most efficient and promising functional genomics tools which down regulates the expression of a gene in a very precise manner and has significant impact on crop improvement.</a:t>
            </a:r>
            <a:endParaRPr lang="en-US" sz="4000" b="1">
              <a:solidFill>
                <a:schemeClr val="accent4"/>
              </a:solidFill>
            </a:endParaRPr>
          </a:p>
        </p:txBody>
      </p:sp>
    </p:spTree>
    <p:extLst>
      <p:ext uri="{BB962C8B-B14F-4D97-AF65-F5344CB8AC3E}">
        <p14:creationId xmlns:p14="http://schemas.microsoft.com/office/powerpoint/2010/main" xmlns="" val="26109228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04AD081-9106-F847-9EE8-06B2A13F1B93}"/>
              </a:ext>
            </a:extLst>
          </p:cNvPr>
          <p:cNvSpPr>
            <a:spLocks noGrp="1"/>
          </p:cNvSpPr>
          <p:nvPr>
            <p:ph idx="1"/>
          </p:nvPr>
        </p:nvSpPr>
        <p:spPr>
          <a:xfrm>
            <a:off x="685801" y="2065867"/>
            <a:ext cx="10131425" cy="3649133"/>
          </a:xfrm>
        </p:spPr>
        <p:txBody>
          <a:bodyPr>
            <a:noAutofit/>
          </a:bodyPr>
          <a:lstStyle/>
          <a:p>
            <a:r>
              <a:rPr lang="en-GB" sz="2800"/>
              <a:t>Aberrant silencing of genes may lead to disease in mammals and generate developmental variants in plants.</a:t>
            </a:r>
          </a:p>
          <a:p>
            <a:r>
              <a:rPr lang="en-GB" sz="2800"/>
              <a:t>For example, methylation of tumor suppressor genes contributes to the onset and progression of cancer, while methylation of genes controlling flower development results in heritable changes of flower morphology.</a:t>
            </a:r>
          </a:p>
          <a:p>
            <a:r>
              <a:rPr lang="en-GB" sz="2800"/>
              <a:t>A fundamental mechanism by which REST abundance is regulated in the transition from pluripotent stem cells.</a:t>
            </a:r>
            <a:endParaRPr lang="en-US" sz="2800"/>
          </a:p>
        </p:txBody>
      </p:sp>
    </p:spTree>
    <p:extLst>
      <p:ext uri="{BB962C8B-B14F-4D97-AF65-F5344CB8AC3E}">
        <p14:creationId xmlns:p14="http://schemas.microsoft.com/office/powerpoint/2010/main" xmlns="" val="38286159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26FD240-87DF-6446-8F14-8699E3BB72A8}"/>
              </a:ext>
            </a:extLst>
          </p:cNvPr>
          <p:cNvSpPr>
            <a:spLocks noGrp="1"/>
          </p:cNvSpPr>
          <p:nvPr>
            <p:ph idx="1"/>
          </p:nvPr>
        </p:nvSpPr>
        <p:spPr>
          <a:xfrm>
            <a:off x="834243" y="964870"/>
            <a:ext cx="10131425" cy="5102679"/>
          </a:xfrm>
        </p:spPr>
        <p:txBody>
          <a:bodyPr>
            <a:normAutofit/>
          </a:bodyPr>
          <a:lstStyle/>
          <a:p>
            <a:r>
              <a:rPr lang="en-GB" sz="2800"/>
              <a:t>Perturbation of REST expression during embryogenesis causes cellular apoptosis, aberrant differentiation and patterning, and lethality.</a:t>
            </a:r>
          </a:p>
          <a:p>
            <a:r>
              <a:rPr lang="en-GB" sz="2800"/>
              <a:t>Gene silencing in ES cells, the shRNA ES cell lines are used for the production of corresponding shRNA transgenic mouse lines via blastocyst injection.</a:t>
            </a:r>
          </a:p>
          <a:p>
            <a:r>
              <a:rPr lang="en-GB" sz="2800"/>
              <a:t>Recent studies of gene silencing in plants have revealed two RNA-mediated epigenetic processes, RNA-directed RNA degradation and RNA-directed DNA methylation</a:t>
            </a:r>
            <a:endParaRPr lang="en-US" sz="2800"/>
          </a:p>
        </p:txBody>
      </p:sp>
    </p:spTree>
    <p:extLst>
      <p:ext uri="{BB962C8B-B14F-4D97-AF65-F5344CB8AC3E}">
        <p14:creationId xmlns:p14="http://schemas.microsoft.com/office/powerpoint/2010/main" xmlns="" val="19758945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EA500F9-9A25-3D4D-950C-17654FA5E705}"/>
              </a:ext>
            </a:extLst>
          </p:cNvPr>
          <p:cNvSpPr>
            <a:spLocks noGrp="1"/>
          </p:cNvSpPr>
          <p:nvPr>
            <p:ph idx="1"/>
          </p:nvPr>
        </p:nvSpPr>
        <p:spPr>
          <a:xfrm>
            <a:off x="1030288" y="1014351"/>
            <a:ext cx="9001888" cy="4919105"/>
          </a:xfrm>
        </p:spPr>
        <p:txBody>
          <a:bodyPr>
            <a:normAutofit/>
          </a:bodyPr>
          <a:lstStyle/>
          <a:p>
            <a:r>
              <a:rPr lang="en-GB" sz="3200"/>
              <a:t>These natural processes have provided new avenues for developing high-efficiency, high-throughput technology for gene suppression in plants.</a:t>
            </a:r>
          </a:p>
          <a:p>
            <a:r>
              <a:rPr lang="en-GB" sz="3200"/>
              <a:t>Gene silencingDNA methylationRNA interferencevirus resistanceinverted repeat transgenedouble-stranded RNA antisensefunctional genomics</a:t>
            </a:r>
            <a:endParaRPr lang="en-US" sz="3200"/>
          </a:p>
        </p:txBody>
      </p:sp>
    </p:spTree>
    <p:extLst>
      <p:ext uri="{BB962C8B-B14F-4D97-AF65-F5344CB8AC3E}">
        <p14:creationId xmlns:p14="http://schemas.microsoft.com/office/powerpoint/2010/main" xmlns="" val="33017623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642855-E1E6-F44C-A9B0-36D5298E6F0A}"/>
              </a:ext>
            </a:extLst>
          </p:cNvPr>
          <p:cNvSpPr>
            <a:spLocks noGrp="1"/>
          </p:cNvSpPr>
          <p:nvPr>
            <p:ph type="title"/>
          </p:nvPr>
        </p:nvSpPr>
        <p:spPr>
          <a:xfrm>
            <a:off x="476146" y="569026"/>
            <a:ext cx="4903318" cy="4953561"/>
          </a:xfrm>
        </p:spPr>
        <p:txBody>
          <a:bodyPr>
            <a:normAutofit/>
          </a:bodyPr>
          <a:lstStyle/>
          <a:p>
            <a:r>
              <a:rPr lang="en-GB" cap="none" dirty="0" smtClean="0"/>
              <a:t>Gene silencing is also currently being used in drug discovery efforts, such as synthetic lethality, high-throughput screening, and miniaturized </a:t>
            </a:r>
            <a:r>
              <a:rPr lang="en-GB" cap="none" dirty="0" err="1" smtClean="0"/>
              <a:t>rnai</a:t>
            </a:r>
            <a:r>
              <a:rPr lang="en-GB" cap="none" dirty="0" smtClean="0"/>
              <a:t> screens.</a:t>
            </a:r>
            <a:br>
              <a:rPr lang="en-GB" cap="none" dirty="0" smtClean="0"/>
            </a:br>
            <a:r>
              <a:rPr lang="en-GB" cap="none" dirty="0" smtClean="0"/>
              <a:t/>
            </a:r>
            <a:br>
              <a:rPr lang="en-GB" cap="none" dirty="0" smtClean="0"/>
            </a:br>
            <a:r>
              <a:rPr lang="en-GB" cap="none" dirty="0" smtClean="0"/>
              <a:t>Gene silencing techniques have also been used to target other viruses, such as the human </a:t>
            </a:r>
            <a:r>
              <a:rPr lang="en-GB" cap="none" dirty="0" err="1" smtClean="0"/>
              <a:t>papilloma</a:t>
            </a:r>
            <a:r>
              <a:rPr lang="en-GB" cap="none" dirty="0" smtClean="0"/>
              <a:t> virus, the west </a:t>
            </a:r>
            <a:r>
              <a:rPr lang="en-GB" cap="none" dirty="0" err="1" smtClean="0"/>
              <a:t>nile</a:t>
            </a:r>
            <a:r>
              <a:rPr lang="en-GB" cap="none" dirty="0" smtClean="0"/>
              <a:t> virus, and the </a:t>
            </a:r>
            <a:r>
              <a:rPr lang="en-GB" cap="none" dirty="0" err="1" smtClean="0"/>
              <a:t>tulane</a:t>
            </a:r>
            <a:r>
              <a:rPr lang="en-GB" cap="none" dirty="0" smtClean="0"/>
              <a:t> virus</a:t>
            </a:r>
            <a:endParaRPr lang="en-US" cap="none" dirty="0"/>
          </a:p>
        </p:txBody>
      </p:sp>
      <p:sp>
        <p:nvSpPr>
          <p:cNvPr id="4" name="Text Placeholder 3">
            <a:extLst>
              <a:ext uri="{FF2B5EF4-FFF2-40B4-BE49-F238E27FC236}">
                <a16:creationId xmlns:a16="http://schemas.microsoft.com/office/drawing/2014/main" xmlns="" id="{45EA0F0A-142C-A04D-8D1F-FF2F6952933A}"/>
              </a:ext>
            </a:extLst>
          </p:cNvPr>
          <p:cNvSpPr>
            <a:spLocks noGrp="1"/>
          </p:cNvSpPr>
          <p:nvPr>
            <p:ph type="body" sz="half" idx="2"/>
          </p:nvPr>
        </p:nvSpPr>
        <p:spPr>
          <a:xfrm>
            <a:off x="6301840" y="569026"/>
            <a:ext cx="3680885" cy="5583986"/>
          </a:xfrm>
        </p:spPr>
        <p:txBody>
          <a:bodyPr/>
          <a:lstStyle/>
          <a:p>
            <a:endParaRPr lang="en-US"/>
          </a:p>
        </p:txBody>
      </p:sp>
      <p:pic>
        <p:nvPicPr>
          <p:cNvPr id="5" name="Picture 5">
            <a:extLst>
              <a:ext uri="{FF2B5EF4-FFF2-40B4-BE49-F238E27FC236}">
                <a16:creationId xmlns:a16="http://schemas.microsoft.com/office/drawing/2014/main" xmlns="" id="{DFDDB18E-4C08-4B4A-8ECE-9AEF91C9EB47}"/>
              </a:ext>
            </a:extLst>
          </p:cNvPr>
          <p:cNvPicPr>
            <a:picLocks noChangeAspect="1"/>
          </p:cNvPicPr>
          <p:nvPr/>
        </p:nvPicPr>
        <p:blipFill>
          <a:blip r:embed="rId2"/>
          <a:stretch>
            <a:fillRect/>
          </a:stretch>
        </p:blipFill>
        <p:spPr>
          <a:xfrm>
            <a:off x="6178880" y="507176"/>
            <a:ext cx="3865665" cy="5645836"/>
          </a:xfrm>
          <a:prstGeom prst="rect">
            <a:avLst/>
          </a:prstGeom>
        </p:spPr>
      </p:pic>
    </p:spTree>
    <p:extLst>
      <p:ext uri="{BB962C8B-B14F-4D97-AF65-F5344CB8AC3E}">
        <p14:creationId xmlns:p14="http://schemas.microsoft.com/office/powerpoint/2010/main" xmlns="" val="16458255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5">
            <a:extLst>
              <a:ext uri="{FF2B5EF4-FFF2-40B4-BE49-F238E27FC236}">
                <a16:creationId xmlns:a16="http://schemas.microsoft.com/office/drawing/2014/main" xmlns="" id="{08773CB4-BE31-5A48-83CE-EFBD997FA47F}"/>
              </a:ext>
            </a:extLst>
          </p:cNvPr>
          <p:cNvPicPr>
            <a:picLocks noGrp="1" noChangeAspect="1"/>
          </p:cNvPicPr>
          <p:nvPr>
            <p:ph idx="1"/>
          </p:nvPr>
        </p:nvPicPr>
        <p:blipFill>
          <a:blip r:embed="rId2"/>
          <a:stretch>
            <a:fillRect/>
          </a:stretch>
        </p:blipFill>
        <p:spPr>
          <a:xfrm>
            <a:off x="705097" y="457695"/>
            <a:ext cx="10675422" cy="5333505"/>
          </a:xfrm>
        </p:spPr>
      </p:pic>
    </p:spTree>
    <p:extLst>
      <p:ext uri="{BB962C8B-B14F-4D97-AF65-F5344CB8AC3E}">
        <p14:creationId xmlns:p14="http://schemas.microsoft.com/office/powerpoint/2010/main" xmlns="" val="251807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FB9C6B-4E27-994E-B4BE-A793B75B25A3}"/>
              </a:ext>
            </a:extLst>
          </p:cNvPr>
          <p:cNvSpPr>
            <a:spLocks noGrp="1"/>
          </p:cNvSpPr>
          <p:nvPr>
            <p:ph type="title"/>
          </p:nvPr>
        </p:nvSpPr>
        <p:spPr/>
        <p:txBody>
          <a:bodyPr/>
          <a:lstStyle/>
          <a:p>
            <a:r>
              <a:rPr lang="en-GB" b="1">
                <a:solidFill>
                  <a:schemeClr val="accent5">
                    <a:lumMod val="60000"/>
                    <a:lumOff val="40000"/>
                  </a:schemeClr>
                </a:solidFill>
              </a:rPr>
              <a:t>Silencing  achieved at two levels</a:t>
            </a:r>
            <a:endParaRPr lang="en-US" b="1">
              <a:solidFill>
                <a:schemeClr val="accent5">
                  <a:lumMod val="60000"/>
                  <a:lumOff val="40000"/>
                </a:schemeClr>
              </a:solidFill>
            </a:endParaRPr>
          </a:p>
        </p:txBody>
      </p:sp>
      <p:sp>
        <p:nvSpPr>
          <p:cNvPr id="3" name="Content Placeholder 2">
            <a:extLst>
              <a:ext uri="{FF2B5EF4-FFF2-40B4-BE49-F238E27FC236}">
                <a16:creationId xmlns:a16="http://schemas.microsoft.com/office/drawing/2014/main" xmlns="" id="{5339756F-6DF7-124E-BEF5-68B2857AC34F}"/>
              </a:ext>
            </a:extLst>
          </p:cNvPr>
          <p:cNvSpPr>
            <a:spLocks noGrp="1"/>
          </p:cNvSpPr>
          <p:nvPr>
            <p:ph idx="1"/>
          </p:nvPr>
        </p:nvSpPr>
        <p:spPr>
          <a:xfrm>
            <a:off x="895465" y="2065867"/>
            <a:ext cx="11028260" cy="1810639"/>
          </a:xfrm>
        </p:spPr>
        <p:txBody>
          <a:bodyPr>
            <a:noAutofit/>
          </a:bodyPr>
          <a:lstStyle/>
          <a:p>
            <a:r>
              <a:rPr lang="en-GB" sz="4000"/>
              <a:t>Silencing of a target gene can be achieved at two levels; transcriptional and post-transcriptional stages.</a:t>
            </a:r>
            <a:endParaRPr lang="en-US" sz="4000"/>
          </a:p>
        </p:txBody>
      </p:sp>
    </p:spTree>
    <p:extLst>
      <p:ext uri="{BB962C8B-B14F-4D97-AF65-F5344CB8AC3E}">
        <p14:creationId xmlns:p14="http://schemas.microsoft.com/office/powerpoint/2010/main" xmlns="" val="1672244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E8A9E0-4211-E74F-AD94-EB5731772EEA}"/>
              </a:ext>
            </a:extLst>
          </p:cNvPr>
          <p:cNvSpPr>
            <a:spLocks noGrp="1"/>
          </p:cNvSpPr>
          <p:nvPr>
            <p:ph type="title"/>
          </p:nvPr>
        </p:nvSpPr>
        <p:spPr/>
        <p:txBody>
          <a:bodyPr/>
          <a:lstStyle/>
          <a:p>
            <a:r>
              <a:rPr lang="en-GB"/>
              <a:t>Types of gene silencing methods</a:t>
            </a:r>
            <a:endParaRPr lang="en-US"/>
          </a:p>
        </p:txBody>
      </p:sp>
      <p:sp>
        <p:nvSpPr>
          <p:cNvPr id="4" name="Text Placeholder 3">
            <a:extLst>
              <a:ext uri="{FF2B5EF4-FFF2-40B4-BE49-F238E27FC236}">
                <a16:creationId xmlns:a16="http://schemas.microsoft.com/office/drawing/2014/main" xmlns="" id="{EFC2DA0D-C566-4F4D-AB91-C40515C981DE}"/>
              </a:ext>
            </a:extLst>
          </p:cNvPr>
          <p:cNvSpPr>
            <a:spLocks noGrp="1"/>
          </p:cNvSpPr>
          <p:nvPr>
            <p:ph type="body" idx="1"/>
          </p:nvPr>
        </p:nvSpPr>
        <p:spPr/>
        <p:txBody>
          <a:bodyPr/>
          <a:lstStyle/>
          <a:p>
            <a:r>
              <a:rPr lang="en-GB" b="1" i="1">
                <a:solidFill>
                  <a:srgbClr val="FF0000"/>
                </a:solidFill>
              </a:rPr>
              <a:t>Transcriptional</a:t>
            </a:r>
            <a:endParaRPr lang="en-US" b="1" i="1">
              <a:solidFill>
                <a:srgbClr val="FF0000"/>
              </a:solidFill>
            </a:endParaRPr>
          </a:p>
        </p:txBody>
      </p:sp>
      <p:sp>
        <p:nvSpPr>
          <p:cNvPr id="3" name="Content Placeholder 2">
            <a:extLst>
              <a:ext uri="{FF2B5EF4-FFF2-40B4-BE49-F238E27FC236}">
                <a16:creationId xmlns:a16="http://schemas.microsoft.com/office/drawing/2014/main" xmlns="" id="{DB03DF7E-635C-AD42-BBF1-E35E8B139559}"/>
              </a:ext>
            </a:extLst>
          </p:cNvPr>
          <p:cNvSpPr>
            <a:spLocks noGrp="1"/>
          </p:cNvSpPr>
          <p:nvPr>
            <p:ph sz="half" idx="2"/>
          </p:nvPr>
        </p:nvSpPr>
        <p:spPr>
          <a:xfrm>
            <a:off x="685801" y="2870201"/>
            <a:ext cx="6179621" cy="2920998"/>
          </a:xfrm>
        </p:spPr>
        <p:txBody>
          <a:bodyPr>
            <a:normAutofit/>
          </a:bodyPr>
          <a:lstStyle/>
          <a:p>
            <a:pPr marL="342900" indent="-342900">
              <a:buFont typeface="+mj-lt"/>
              <a:buAutoNum type="arabicPeriod"/>
            </a:pPr>
            <a:r>
              <a:rPr lang="en-GB" sz="2400"/>
              <a:t>Genomic  imprinting </a:t>
            </a:r>
          </a:p>
          <a:p>
            <a:pPr marL="342900" indent="-342900">
              <a:buFont typeface="+mj-lt"/>
              <a:buAutoNum type="arabicPeriod"/>
            </a:pPr>
            <a:r>
              <a:rPr lang="en-GB" sz="2400"/>
              <a:t>Paramutation</a:t>
            </a:r>
          </a:p>
          <a:p>
            <a:pPr marL="342900" indent="-342900">
              <a:buFont typeface="+mj-lt"/>
              <a:buAutoNum type="arabicPeriod"/>
            </a:pPr>
            <a:r>
              <a:rPr lang="en-GB" sz="2400"/>
              <a:t>Transposons silencing.</a:t>
            </a:r>
          </a:p>
          <a:p>
            <a:pPr marL="342900" indent="-342900">
              <a:buFont typeface="+mj-lt"/>
              <a:buAutoNum type="arabicPeriod"/>
            </a:pPr>
            <a:r>
              <a:rPr lang="en-GB" sz="2400"/>
              <a:t>Transgene silencing.</a:t>
            </a:r>
          </a:p>
          <a:p>
            <a:pPr marL="342900" indent="-342900">
              <a:buFont typeface="+mj-lt"/>
              <a:buAutoNum type="arabicPeriod"/>
            </a:pPr>
            <a:r>
              <a:rPr lang="en-GB" sz="2400"/>
              <a:t>RNA directed DNA methylation</a:t>
            </a:r>
            <a:endParaRPr lang="en-US" sz="2400"/>
          </a:p>
        </p:txBody>
      </p:sp>
      <p:sp>
        <p:nvSpPr>
          <p:cNvPr id="5" name="Text Placeholder 4">
            <a:extLst>
              <a:ext uri="{FF2B5EF4-FFF2-40B4-BE49-F238E27FC236}">
                <a16:creationId xmlns:a16="http://schemas.microsoft.com/office/drawing/2014/main" xmlns="" id="{D2137DCC-6AF0-234F-A6C5-29C372BD4F4B}"/>
              </a:ext>
            </a:extLst>
          </p:cNvPr>
          <p:cNvSpPr>
            <a:spLocks noGrp="1"/>
          </p:cNvSpPr>
          <p:nvPr>
            <p:ph type="body" sz="quarter" idx="3"/>
          </p:nvPr>
        </p:nvSpPr>
        <p:spPr>
          <a:xfrm>
            <a:off x="6096003" y="1768928"/>
            <a:ext cx="4722813" cy="1034067"/>
          </a:xfrm>
        </p:spPr>
        <p:txBody>
          <a:bodyPr/>
          <a:lstStyle/>
          <a:p>
            <a:r>
              <a:rPr lang="en-GB" b="1" i="1">
                <a:solidFill>
                  <a:srgbClr val="FF0000"/>
                </a:solidFill>
              </a:rPr>
              <a:t>Post transcriptional modification</a:t>
            </a:r>
            <a:endParaRPr lang="en-US" b="1" i="1">
              <a:solidFill>
                <a:srgbClr val="FF0000"/>
              </a:solidFill>
            </a:endParaRPr>
          </a:p>
        </p:txBody>
      </p:sp>
      <p:sp>
        <p:nvSpPr>
          <p:cNvPr id="6" name="Content Placeholder 5">
            <a:extLst>
              <a:ext uri="{FF2B5EF4-FFF2-40B4-BE49-F238E27FC236}">
                <a16:creationId xmlns:a16="http://schemas.microsoft.com/office/drawing/2014/main" xmlns="" id="{A3DD3688-C738-FB47-BE00-1A3DFD81D137}"/>
              </a:ext>
            </a:extLst>
          </p:cNvPr>
          <p:cNvSpPr>
            <a:spLocks noGrp="1"/>
          </p:cNvSpPr>
          <p:nvPr>
            <p:ph sz="quarter" idx="4"/>
          </p:nvPr>
        </p:nvSpPr>
        <p:spPr>
          <a:xfrm>
            <a:off x="5959742" y="3166533"/>
            <a:ext cx="4995334" cy="3429000"/>
          </a:xfrm>
        </p:spPr>
        <p:txBody>
          <a:bodyPr>
            <a:normAutofit/>
          </a:bodyPr>
          <a:lstStyle/>
          <a:p>
            <a:r>
              <a:rPr lang="en-GB" sz="2400"/>
              <a:t>Antisence RNA technology</a:t>
            </a:r>
          </a:p>
          <a:p>
            <a:r>
              <a:rPr lang="en-GB" sz="2400"/>
              <a:t>RNAi technology</a:t>
            </a:r>
          </a:p>
          <a:p>
            <a:r>
              <a:rPr lang="en-GB" sz="2400"/>
              <a:t>Mi RNA</a:t>
            </a:r>
          </a:p>
          <a:p>
            <a:r>
              <a:rPr lang="en-GB" sz="2400"/>
              <a:t>Sh RNA</a:t>
            </a:r>
          </a:p>
          <a:p>
            <a:r>
              <a:rPr lang="en-GB" sz="2400"/>
              <a:t>Si RNA.</a:t>
            </a:r>
          </a:p>
          <a:p>
            <a:endParaRPr lang="en-GB" sz="2400"/>
          </a:p>
          <a:p>
            <a:endParaRPr lang="en-GB" sz="2400"/>
          </a:p>
          <a:p>
            <a:endParaRPr lang="en-GB" sz="2400"/>
          </a:p>
          <a:p>
            <a:endParaRPr lang="en-US" sz="2400"/>
          </a:p>
        </p:txBody>
      </p:sp>
    </p:spTree>
    <p:extLst>
      <p:ext uri="{BB962C8B-B14F-4D97-AF65-F5344CB8AC3E}">
        <p14:creationId xmlns:p14="http://schemas.microsoft.com/office/powerpoint/2010/main" xmlns="" val="2169037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D858B1-8474-8844-86E3-96D534CAB350}"/>
              </a:ext>
            </a:extLst>
          </p:cNvPr>
          <p:cNvSpPr>
            <a:spLocks noGrp="1"/>
          </p:cNvSpPr>
          <p:nvPr>
            <p:ph type="title"/>
          </p:nvPr>
        </p:nvSpPr>
        <p:spPr/>
        <p:txBody>
          <a:bodyPr/>
          <a:lstStyle/>
          <a:p>
            <a:r>
              <a:rPr lang="en-GB"/>
              <a:t>TraNscriptional Modification</a:t>
            </a:r>
            <a:endParaRPr lang="en-US"/>
          </a:p>
        </p:txBody>
      </p:sp>
      <p:sp>
        <p:nvSpPr>
          <p:cNvPr id="4" name="Content Placeholder 3">
            <a:extLst>
              <a:ext uri="{FF2B5EF4-FFF2-40B4-BE49-F238E27FC236}">
                <a16:creationId xmlns:a16="http://schemas.microsoft.com/office/drawing/2014/main" xmlns="" id="{5FB923BE-8BCD-4D40-B2E3-5E6553E042C9}"/>
              </a:ext>
            </a:extLst>
          </p:cNvPr>
          <p:cNvSpPr>
            <a:spLocks noGrp="1"/>
          </p:cNvSpPr>
          <p:nvPr>
            <p:ph idx="1"/>
          </p:nvPr>
        </p:nvSpPr>
        <p:spPr>
          <a:xfrm>
            <a:off x="1180606" y="1143001"/>
            <a:ext cx="7365960" cy="3649133"/>
          </a:xfrm>
        </p:spPr>
        <p:txBody>
          <a:bodyPr>
            <a:noAutofit/>
          </a:bodyPr>
          <a:lstStyle/>
          <a:p>
            <a:r>
              <a:rPr lang="en-GB" sz="2800"/>
              <a:t>Transcriptional gene silencing occurs through the repression of the process of transcription while the post transcriptional gene silencing can occur through the degradation of the mRNA.</a:t>
            </a:r>
            <a:endParaRPr lang="en-US" sz="2800"/>
          </a:p>
        </p:txBody>
      </p:sp>
    </p:spTree>
    <p:extLst>
      <p:ext uri="{BB962C8B-B14F-4D97-AF65-F5344CB8AC3E}">
        <p14:creationId xmlns:p14="http://schemas.microsoft.com/office/powerpoint/2010/main" xmlns="" val="2592901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CAB82B4-AF31-B84E-9D4F-719AF420FBC4}"/>
              </a:ext>
            </a:extLst>
          </p:cNvPr>
          <p:cNvSpPr>
            <a:spLocks noGrp="1"/>
          </p:cNvSpPr>
          <p:nvPr>
            <p:ph idx="1"/>
          </p:nvPr>
        </p:nvSpPr>
        <p:spPr>
          <a:xfrm>
            <a:off x="347208" y="346364"/>
            <a:ext cx="11020941" cy="5554188"/>
          </a:xfrm>
        </p:spPr>
        <p:txBody>
          <a:bodyPr>
            <a:noAutofit/>
          </a:bodyPr>
          <a:lstStyle/>
          <a:p>
            <a:r>
              <a:rPr lang="en-GB" sz="2800"/>
              <a:t>Transcriptional gene silencing is the result of histone modifications, creating an environment of heterochromatin around a gene that makes it inaccessible to transcriptional machinery (RNA polymerase, transcriptional factors, etc.).                                         </a:t>
            </a:r>
          </a:p>
          <a:p>
            <a:endParaRPr lang="en-GB" sz="2800"/>
          </a:p>
          <a:p>
            <a:endParaRPr lang="en-GB" sz="2800"/>
          </a:p>
          <a:p>
            <a:pPr marL="457200" lvl="1" indent="0">
              <a:buNone/>
            </a:pPr>
            <a:r>
              <a:rPr lang="en-GB" sz="2800" b="1" u="sng"/>
              <a:t> GENOME IMPRINTING.</a:t>
            </a:r>
          </a:p>
          <a:p>
            <a:pPr marL="0" indent="0">
              <a:buNone/>
            </a:pPr>
            <a:endParaRPr lang="en-GB" sz="2800"/>
          </a:p>
          <a:p>
            <a:r>
              <a:rPr lang="en-GB" sz="2800"/>
              <a:t>Genomic imprinting is a process of silencing genes through DNA methylation. The repressed allele is methylated, while the active allele is unmethylated. ... Both of these syndromes can be caused by imprinting or other errors involving genes on the long arm of chromosome 15</a:t>
            </a:r>
            <a:endParaRPr lang="en-US" sz="2800"/>
          </a:p>
        </p:txBody>
      </p:sp>
    </p:spTree>
    <p:extLst>
      <p:ext uri="{BB962C8B-B14F-4D97-AF65-F5344CB8AC3E}">
        <p14:creationId xmlns:p14="http://schemas.microsoft.com/office/powerpoint/2010/main" xmlns="" val="33645133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73DFCF3-8494-5B43-90C8-1435649FF4AE}"/>
              </a:ext>
            </a:extLst>
          </p:cNvPr>
          <p:cNvSpPr>
            <a:spLocks noGrp="1"/>
          </p:cNvSpPr>
          <p:nvPr>
            <p:ph idx="1"/>
          </p:nvPr>
        </p:nvSpPr>
        <p:spPr>
          <a:xfrm>
            <a:off x="858984" y="-235032"/>
            <a:ext cx="10131425" cy="7199415"/>
          </a:xfrm>
        </p:spPr>
        <p:txBody>
          <a:bodyPr>
            <a:normAutofit/>
          </a:bodyPr>
          <a:lstStyle/>
          <a:p>
            <a:pPr marL="457200" lvl="1" indent="0">
              <a:buNone/>
            </a:pPr>
            <a:r>
              <a:rPr lang="en-GB" sz="2400" b="1" u="sng"/>
              <a:t>PARAMUTATION</a:t>
            </a:r>
          </a:p>
          <a:p>
            <a:pPr lvl="1"/>
            <a:r>
              <a:rPr lang="en-GB" sz="2400"/>
              <a:t>Paramutation is an interaction between alleles that leads to a mitotically and meiotically heritable change in gene expression.</a:t>
            </a:r>
          </a:p>
          <a:p>
            <a:pPr lvl="1"/>
            <a:r>
              <a:rPr lang="en-GB" sz="2400"/>
              <a:t>Paramutation was first described as an interaction between two distinct alleles of the same gene, recent findings indicate that paramutation-like interactions can occur between two homologous transgenes (Meyer et al., 1993), or a transgene and a homologous endogenous gene.</a:t>
            </a:r>
          </a:p>
          <a:p>
            <a:pPr marL="457200" lvl="1" indent="0">
              <a:buNone/>
            </a:pPr>
            <a:r>
              <a:rPr lang="en-GB" sz="2400" b="1" u="sng"/>
              <a:t>TRANSPOSONS SILENCING</a:t>
            </a:r>
          </a:p>
          <a:p>
            <a:pPr marL="457200" lvl="1" indent="0">
              <a:buNone/>
            </a:pPr>
            <a:endParaRPr lang="en-GB" sz="2400" b="1" u="sng"/>
          </a:p>
          <a:p>
            <a:pPr lvl="1"/>
            <a:r>
              <a:rPr lang="en-GB" sz="2400"/>
              <a:t>Transposon silencing, roles for DNA methylation in regulating genes important for both cancer and development have been established.</a:t>
            </a:r>
          </a:p>
          <a:p>
            <a:pPr lvl="1"/>
            <a:r>
              <a:rPr lang="en-GB" sz="2400"/>
              <a:t>Transposons are mobile elements that can get transferred and interspersed between different genomic locations, generating insertions, deletions, and other chromosomal aberrations. </a:t>
            </a:r>
            <a:endParaRPr lang="en-US" sz="2400"/>
          </a:p>
        </p:txBody>
      </p:sp>
    </p:spTree>
    <p:extLst>
      <p:ext uri="{BB962C8B-B14F-4D97-AF65-F5344CB8AC3E}">
        <p14:creationId xmlns:p14="http://schemas.microsoft.com/office/powerpoint/2010/main" xmlns="" val="1634896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13822E8-DB52-8D4F-940F-9F66A07F2CE8}"/>
              </a:ext>
            </a:extLst>
          </p:cNvPr>
          <p:cNvSpPr>
            <a:spLocks noGrp="1"/>
          </p:cNvSpPr>
          <p:nvPr>
            <p:ph idx="1"/>
          </p:nvPr>
        </p:nvSpPr>
        <p:spPr>
          <a:xfrm>
            <a:off x="840427" y="420584"/>
            <a:ext cx="10131425" cy="5271655"/>
          </a:xfrm>
        </p:spPr>
        <p:txBody>
          <a:bodyPr>
            <a:noAutofit/>
          </a:bodyPr>
          <a:lstStyle/>
          <a:p>
            <a:pPr marL="0" indent="0">
              <a:buNone/>
            </a:pPr>
            <a:r>
              <a:rPr lang="en-GB" sz="2800" b="1" u="sng"/>
              <a:t>TRANSGENE SILENCING  POSITION EFFECT</a:t>
            </a:r>
          </a:p>
          <a:p>
            <a:r>
              <a:rPr lang="en-GB" sz="2800"/>
              <a:t>Silencing position effects are characterized by progressive silencing of the transgene at a rate characteristic of the site of integration. </a:t>
            </a:r>
          </a:p>
          <a:p>
            <a:r>
              <a:rPr lang="en-GB" sz="2800"/>
              <a:t>During the process of silencing, expression occurs in only a fraction of the cell population and can therefore be described as heterocellular.</a:t>
            </a:r>
          </a:p>
          <a:p>
            <a:pPr marL="0" indent="0">
              <a:buNone/>
            </a:pPr>
            <a:endParaRPr lang="en-GB" sz="2800" b="1" u="sng"/>
          </a:p>
          <a:p>
            <a:pPr marL="0" indent="0">
              <a:buNone/>
            </a:pPr>
            <a:r>
              <a:rPr lang="en-GB" sz="2800" b="1" u="sng"/>
              <a:t>RNA DIRECTED DNA METHYLATION</a:t>
            </a:r>
          </a:p>
          <a:p>
            <a:r>
              <a:rPr lang="en-GB" sz="2800"/>
              <a:t>RNA-directed DNA methylation (RdDM) is prevalent in flowering plants and induces transcriptional silencing at repetitive DNA, including all types of transposons.</a:t>
            </a:r>
            <a:endParaRPr lang="en-US" sz="2800"/>
          </a:p>
        </p:txBody>
      </p:sp>
    </p:spTree>
    <p:extLst>
      <p:ext uri="{BB962C8B-B14F-4D97-AF65-F5344CB8AC3E}">
        <p14:creationId xmlns:p14="http://schemas.microsoft.com/office/powerpoint/2010/main" xmlns="" val="22588904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110A52-406E-A946-A163-8BDF8D9AF656}"/>
              </a:ext>
            </a:extLst>
          </p:cNvPr>
          <p:cNvSpPr>
            <a:spLocks noGrp="1"/>
          </p:cNvSpPr>
          <p:nvPr>
            <p:ph type="title"/>
          </p:nvPr>
        </p:nvSpPr>
        <p:spPr/>
        <p:txBody>
          <a:bodyPr/>
          <a:lstStyle/>
          <a:p>
            <a:r>
              <a:rPr lang="en-GB"/>
              <a:t>Post transcriptional modification</a:t>
            </a:r>
            <a:endParaRPr lang="en-US"/>
          </a:p>
        </p:txBody>
      </p:sp>
      <p:sp>
        <p:nvSpPr>
          <p:cNvPr id="3" name="Content Placeholder 2">
            <a:extLst>
              <a:ext uri="{FF2B5EF4-FFF2-40B4-BE49-F238E27FC236}">
                <a16:creationId xmlns:a16="http://schemas.microsoft.com/office/drawing/2014/main" xmlns="" id="{54703AD7-73FF-DF4C-967C-B357B3A60598}"/>
              </a:ext>
            </a:extLst>
          </p:cNvPr>
          <p:cNvSpPr>
            <a:spLocks noGrp="1"/>
          </p:cNvSpPr>
          <p:nvPr>
            <p:ph idx="1"/>
          </p:nvPr>
        </p:nvSpPr>
        <p:spPr>
          <a:xfrm>
            <a:off x="753384" y="-3005941"/>
            <a:ext cx="10131425" cy="11790713"/>
          </a:xfrm>
        </p:spPr>
        <p:txBody>
          <a:bodyPr>
            <a:normAutofit/>
          </a:bodyPr>
          <a:lstStyle/>
          <a:p>
            <a:pPr marL="0" indent="0">
              <a:buNone/>
            </a:pPr>
            <a:endParaRPr lang="en-GB" sz="2400"/>
          </a:p>
          <a:p>
            <a:endParaRPr lang="en-GB" sz="2400"/>
          </a:p>
          <a:p>
            <a:r>
              <a:rPr lang="en-GB" sz="2400"/>
              <a:t>Post-transcriptional gene silencing (PTGS) in plants is an RNA-degradation mechanism that shows similarities to RNA interference (RNAi) in animals. </a:t>
            </a:r>
          </a:p>
          <a:p>
            <a:r>
              <a:rPr lang="en-GB" sz="2400"/>
              <a:t>Involve double-stranded RNA (dsRNA), spread within the organism from a localised initiating area, correlate with the accumulation of small interfering RNA (siRNA).</a:t>
            </a:r>
          </a:p>
          <a:p>
            <a:r>
              <a:rPr lang="en-GB" sz="2400"/>
              <a:t>In plants, post-transcriptional gene silencing (PTGS) protects the genome from foreign genes and restricts the expression of certain endogenous genes for proper development</a:t>
            </a:r>
            <a:r>
              <a:rPr lang="en-GB" sz="2000"/>
              <a:t>.  </a:t>
            </a:r>
            <a:endParaRPr lang="en-US" sz="2000"/>
          </a:p>
        </p:txBody>
      </p:sp>
    </p:spTree>
    <p:extLst>
      <p:ext uri="{BB962C8B-B14F-4D97-AF65-F5344CB8AC3E}">
        <p14:creationId xmlns:p14="http://schemas.microsoft.com/office/powerpoint/2010/main" xmlns="" val="144105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xmlns=""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otalTime>4</TotalTime>
  <Words>1568</Words>
  <Application>Microsoft Office PowerPoint</Application>
  <PresentationFormat>Custom</PresentationFormat>
  <Paragraphs>99</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Celestial</vt:lpstr>
      <vt:lpstr>Gene SiLENCING</vt:lpstr>
      <vt:lpstr>Gene silencing </vt:lpstr>
      <vt:lpstr>Silencing  achieved at two levels</vt:lpstr>
      <vt:lpstr>Types of gene silencing methods</vt:lpstr>
      <vt:lpstr>TraNscriptional Modification</vt:lpstr>
      <vt:lpstr>Slide 6</vt:lpstr>
      <vt:lpstr>Slide 7</vt:lpstr>
      <vt:lpstr>Slide 8</vt:lpstr>
      <vt:lpstr>Post transcriptional modification</vt:lpstr>
      <vt:lpstr>Slide 10</vt:lpstr>
      <vt:lpstr>Slide 11</vt:lpstr>
      <vt:lpstr>Slide 12</vt:lpstr>
      <vt:lpstr>Slide 13</vt:lpstr>
      <vt:lpstr>Slide 14</vt:lpstr>
      <vt:lpstr>Slide 15</vt:lpstr>
      <vt:lpstr>Slide 16</vt:lpstr>
      <vt:lpstr>Slide 17</vt:lpstr>
      <vt:lpstr>Slide 18</vt:lpstr>
      <vt:lpstr>Principle and application Of  gene silencing</vt:lpstr>
      <vt:lpstr>Slide 20</vt:lpstr>
      <vt:lpstr>Slide 21</vt:lpstr>
      <vt:lpstr>Slide 22</vt:lpstr>
      <vt:lpstr>Gene silencing is also currently being used in drug discovery efforts, such as synthetic lethality, high-throughput screening, and miniaturized rnai screens.  Gene silencing techniques have also been used to target other viruses, such as the human papilloma virus, the west nile virus, and the tulane virus</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 SiLENCING</dc:title>
  <dc:creator>dharoopjohn@gmail.com</dc:creator>
  <cp:lastModifiedBy>admin</cp:lastModifiedBy>
  <cp:revision>9</cp:revision>
  <dcterms:created xsi:type="dcterms:W3CDTF">2020-05-07T13:16:36Z</dcterms:created>
  <dcterms:modified xsi:type="dcterms:W3CDTF">2020-05-24T09:32:58Z</dcterms:modified>
</cp:coreProperties>
</file>