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FFB386F3-D0B3-48C8-BFBA-0DD07FCE473A}" type="datetimeFigureOut">
              <a:rPr lang="en-US" smtClean="0"/>
              <a:pPr/>
              <a:t>5/23/2020</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657BAC9D-F7CD-45BB-97C3-8E1B4DF269A7}"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FB386F3-D0B3-48C8-BFBA-0DD07FCE473A}" type="datetimeFigureOut">
              <a:rPr lang="en-US" smtClean="0"/>
              <a:pPr/>
              <a:t>5/23/2020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57BAC9D-F7CD-45BB-97C3-8E1B4DF269A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FB386F3-D0B3-48C8-BFBA-0DD07FCE473A}" type="datetimeFigureOut">
              <a:rPr lang="en-US" smtClean="0"/>
              <a:pPr/>
              <a:t>5/23/2020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57BAC9D-F7CD-45BB-97C3-8E1B4DF269A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FB386F3-D0B3-48C8-BFBA-0DD07FCE473A}" type="datetimeFigureOut">
              <a:rPr lang="en-US" smtClean="0"/>
              <a:pPr/>
              <a:t>5/23/2020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57BAC9D-F7CD-45BB-97C3-8E1B4DF269A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FFB386F3-D0B3-48C8-BFBA-0DD07FCE473A}" type="datetimeFigureOut">
              <a:rPr lang="en-US" smtClean="0"/>
              <a:pPr/>
              <a:t>5/23/2020</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657BAC9D-F7CD-45BB-97C3-8E1B4DF269A7}"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FB386F3-D0B3-48C8-BFBA-0DD07FCE473A}" type="datetimeFigureOut">
              <a:rPr lang="en-US" smtClean="0"/>
              <a:pPr/>
              <a:t>5/23/2020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657BAC9D-F7CD-45BB-97C3-8E1B4DF269A7}"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FB386F3-D0B3-48C8-BFBA-0DD07FCE473A}" type="datetimeFigureOut">
              <a:rPr lang="en-US" smtClean="0"/>
              <a:pPr/>
              <a:t>5/23/2020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657BAC9D-F7CD-45BB-97C3-8E1B4DF269A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FB386F3-D0B3-48C8-BFBA-0DD07FCE473A}" type="datetimeFigureOut">
              <a:rPr lang="en-US" smtClean="0"/>
              <a:pPr/>
              <a:t>5/23/2020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57BAC9D-F7CD-45BB-97C3-8E1B4DF269A7}"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FB386F3-D0B3-48C8-BFBA-0DD07FCE473A}" type="datetimeFigureOut">
              <a:rPr lang="en-US" smtClean="0"/>
              <a:pPr/>
              <a:t>5/23/2020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57BAC9D-F7CD-45BB-97C3-8E1B4DF269A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FFB386F3-D0B3-48C8-BFBA-0DD07FCE473A}" type="datetimeFigureOut">
              <a:rPr lang="en-US" smtClean="0"/>
              <a:pPr/>
              <a:t>5/23/2020</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657BAC9D-F7CD-45BB-97C3-8E1B4DF269A7}"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FFB386F3-D0B3-48C8-BFBA-0DD07FCE473A}" type="datetimeFigureOut">
              <a:rPr lang="en-US" smtClean="0"/>
              <a:pPr/>
              <a:t>5/23/2020</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657BAC9D-F7CD-45BB-97C3-8E1B4DF269A7}"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FFB386F3-D0B3-48C8-BFBA-0DD07FCE473A}" type="datetimeFigureOut">
              <a:rPr lang="en-US" smtClean="0"/>
              <a:pPr/>
              <a:t>5/23/2020</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657BAC9D-F7CD-45BB-97C3-8E1B4DF269A7}"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828800" y="685800"/>
            <a:ext cx="5562600" cy="4524315"/>
          </a:xfrm>
          <a:prstGeom prst="rect">
            <a:avLst/>
          </a:prstGeom>
          <a:noFill/>
        </p:spPr>
        <p:txBody>
          <a:bodyPr wrap="square" rtlCol="0">
            <a:spAutoFit/>
          </a:bodyPr>
          <a:lstStyle/>
          <a:p>
            <a:pPr algn="ctr">
              <a:lnSpc>
                <a:spcPct val="150000"/>
              </a:lnSpc>
            </a:pPr>
            <a:r>
              <a:rPr lang="en-US" sz="3200" dirty="0" smtClean="0">
                <a:latin typeface="Algerian" pitchFamily="82" charset="0"/>
              </a:rPr>
              <a:t>Presented </a:t>
            </a:r>
          </a:p>
          <a:p>
            <a:pPr algn="ctr">
              <a:lnSpc>
                <a:spcPct val="150000"/>
              </a:lnSpc>
            </a:pPr>
            <a:r>
              <a:rPr lang="en-US" sz="3200" dirty="0" smtClean="0">
                <a:latin typeface="Algerian" pitchFamily="82" charset="0"/>
              </a:rPr>
              <a:t>By</a:t>
            </a:r>
          </a:p>
          <a:p>
            <a:pPr algn="ctr"/>
            <a:r>
              <a:rPr lang="en-US" sz="3200" dirty="0" smtClean="0">
                <a:latin typeface="Algerian" pitchFamily="82" charset="0"/>
              </a:rPr>
              <a:t>Dr. K. </a:t>
            </a:r>
            <a:r>
              <a:rPr lang="en-US" sz="3200" dirty="0" err="1" smtClean="0">
                <a:latin typeface="Algerian" pitchFamily="82" charset="0"/>
              </a:rPr>
              <a:t>Punitha</a:t>
            </a:r>
            <a:r>
              <a:rPr lang="en-US" sz="3200" dirty="0" smtClean="0">
                <a:latin typeface="Algerian" pitchFamily="82" charset="0"/>
              </a:rPr>
              <a:t> Devi</a:t>
            </a:r>
          </a:p>
          <a:p>
            <a:pPr algn="ctr"/>
            <a:r>
              <a:rPr lang="en-US" sz="3200" dirty="0" smtClean="0">
                <a:latin typeface="Algerian" pitchFamily="82" charset="0"/>
              </a:rPr>
              <a:t>Head &amp; Asst. Prof. </a:t>
            </a:r>
          </a:p>
          <a:p>
            <a:pPr algn="ctr"/>
            <a:r>
              <a:rPr lang="en-US" sz="3200" dirty="0" smtClean="0">
                <a:latin typeface="Algerian" pitchFamily="82" charset="0"/>
              </a:rPr>
              <a:t>Dept. of Commerce (CA)</a:t>
            </a:r>
          </a:p>
          <a:p>
            <a:pPr algn="ctr"/>
            <a:r>
              <a:rPr lang="en-US" sz="3200" dirty="0" smtClean="0">
                <a:latin typeface="Algerian" pitchFamily="82" charset="0"/>
              </a:rPr>
              <a:t>Bon Secours College for Women,</a:t>
            </a:r>
          </a:p>
          <a:p>
            <a:pPr algn="ctr"/>
            <a:r>
              <a:rPr lang="en-US" sz="3200" dirty="0" err="1" smtClean="0">
                <a:latin typeface="Algerian" pitchFamily="82" charset="0"/>
              </a:rPr>
              <a:t>Thanjavur</a:t>
            </a:r>
            <a:endParaRPr lang="en-US"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1" y="381000"/>
            <a:ext cx="8610599" cy="6324808"/>
          </a:xfrm>
          <a:prstGeom prst="rect">
            <a:avLst/>
          </a:prstGeom>
          <a:noFill/>
        </p:spPr>
        <p:txBody>
          <a:bodyPr wrap="square" rtlCol="0">
            <a:spAutoFit/>
          </a:bodyPr>
          <a:lstStyle/>
          <a:p>
            <a:pPr algn="just">
              <a:lnSpc>
                <a:spcPct val="150000"/>
              </a:lnSpc>
            </a:pPr>
            <a:r>
              <a:rPr lang="en-US" dirty="0" smtClean="0"/>
              <a:t>Derivation of an equation or model and such equation on model may be correctly used for the solution of the business problems when the underlying assumptions and variables  in the model are present in the concerning problem. If this caution is not given due care then there always remains the possibility of wrong application of the quantitative techniques.</a:t>
            </a:r>
          </a:p>
          <a:p>
            <a:pPr algn="just">
              <a:lnSpc>
                <a:spcPct val="150000"/>
              </a:lnSpc>
            </a:pPr>
            <a:r>
              <a:rPr lang="en-US" dirty="0" smtClean="0"/>
              <a:t>(2) High costs are involved in the use of quantitative techniques. Quantitative techniques usually prove very expensive. Services of specialized persons are invariably called for while using quantitative techniques. As such only big concerns can think of using such techniques. Even in big business organizations we can expect that quantitative techniques will continue to be of limited use simply because they are not in many cases worth their cost.</a:t>
            </a:r>
          </a:p>
          <a:p>
            <a:pPr algn="just">
              <a:lnSpc>
                <a:spcPct val="150000"/>
              </a:lnSpc>
            </a:pPr>
            <a:r>
              <a:rPr lang="en-US" dirty="0" smtClean="0"/>
              <a:t>(3) Quantitative techniques do not take into consideration the intangible factors i.e. , non-measurable human factors. Quantitative techniques make no allowance for intangible factors such as skill, attitude, vigor of the management people in taking decisions but n many instances success or failure things upon the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95400" y="762000"/>
            <a:ext cx="184731" cy="369332"/>
          </a:xfrm>
          <a:prstGeom prst="rect">
            <a:avLst/>
          </a:prstGeom>
          <a:noFill/>
        </p:spPr>
        <p:txBody>
          <a:bodyPr wrap="none" rtlCol="0">
            <a:spAutoFit/>
          </a:bodyPr>
          <a:lstStyle/>
          <a:p>
            <a:endParaRPr lang="en-US" dirty="0"/>
          </a:p>
        </p:txBody>
      </p:sp>
      <p:sp>
        <p:nvSpPr>
          <p:cNvPr id="4" name="Rectangle 3"/>
          <p:cNvSpPr/>
          <p:nvPr/>
        </p:nvSpPr>
        <p:spPr>
          <a:xfrm>
            <a:off x="304800" y="609600"/>
            <a:ext cx="8610600" cy="5078313"/>
          </a:xfrm>
          <a:prstGeom prst="rect">
            <a:avLst/>
          </a:prstGeom>
        </p:spPr>
        <p:txBody>
          <a:bodyPr wrap="square">
            <a:spAutoFit/>
          </a:bodyPr>
          <a:lstStyle/>
          <a:p>
            <a:pPr algn="just">
              <a:lnSpc>
                <a:spcPct val="150000"/>
              </a:lnSpc>
            </a:pPr>
            <a:r>
              <a:rPr lang="en-US" dirty="0" smtClean="0"/>
              <a:t>consideration of such non-measurable intangible factors. There cannot be any magic formula for getting an answer to management </a:t>
            </a:r>
            <a:r>
              <a:rPr lang="en-US" dirty="0" smtClean="0"/>
              <a:t>problem; </a:t>
            </a:r>
            <a:r>
              <a:rPr lang="en-US" dirty="0" smtClean="0"/>
              <a:t>much depends upon proper managerial attitudes and polices</a:t>
            </a:r>
            <a:r>
              <a:rPr lang="en-US" dirty="0" smtClean="0"/>
              <a:t>.</a:t>
            </a:r>
          </a:p>
          <a:p>
            <a:pPr algn="just">
              <a:lnSpc>
                <a:spcPct val="150000"/>
              </a:lnSpc>
            </a:pPr>
            <a:endParaRPr lang="en-US" dirty="0" smtClean="0"/>
          </a:p>
          <a:p>
            <a:pPr algn="just">
              <a:lnSpc>
                <a:spcPct val="150000"/>
              </a:lnSpc>
            </a:pPr>
            <a:r>
              <a:rPr lang="en-US" dirty="0" smtClean="0"/>
              <a:t>(4) Quantitative techniques are just the tools of analysis and not the complete decision making process. It should always be kept in mind that quantitative techniques, whatsoever it may be, alone cannot make the final decision. They are just tools and simply suggest best alternatives but in the final analysis many business decisions will involve human element. Thus quantitative analysis is at best a supplement to rather than a substitute for management; subjective judgment is likely to remain a principal approach to decision making.</a:t>
            </a:r>
            <a:endParaRPr lang="en-US" dirty="0" smtClean="0"/>
          </a:p>
          <a:p>
            <a:pPr algn="just">
              <a:lnSpc>
                <a:spcPct val="150000"/>
              </a:lnSpc>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95400" y="762000"/>
            <a:ext cx="184731" cy="369332"/>
          </a:xfrm>
          <a:prstGeom prst="rect">
            <a:avLst/>
          </a:prstGeom>
          <a:noFill/>
        </p:spPr>
        <p:txBody>
          <a:bodyPr wrap="none" rtlCol="0">
            <a:spAutoFit/>
          </a:bodyPr>
          <a:lstStyle/>
          <a:p>
            <a:endParaRPr lang="en-US" dirty="0"/>
          </a:p>
        </p:txBody>
      </p:sp>
      <p:sp>
        <p:nvSpPr>
          <p:cNvPr id="4" name="Rectangle 3"/>
          <p:cNvSpPr/>
          <p:nvPr/>
        </p:nvSpPr>
        <p:spPr>
          <a:xfrm>
            <a:off x="304800" y="2590800"/>
            <a:ext cx="8610600" cy="1200329"/>
          </a:xfrm>
          <a:prstGeom prst="rect">
            <a:avLst/>
          </a:prstGeom>
        </p:spPr>
        <p:txBody>
          <a:bodyPr wrap="square">
            <a:spAutoFit/>
          </a:bodyPr>
          <a:lstStyle/>
          <a:p>
            <a:pPr algn="ctr">
              <a:lnSpc>
                <a:spcPct val="150000"/>
              </a:lnSpc>
            </a:pPr>
            <a:r>
              <a:rPr lang="en-US" sz="4800" dirty="0" smtClean="0"/>
              <a:t>Thank you</a:t>
            </a:r>
            <a:endParaRPr lang="en-US" sz="4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0" y="838200"/>
            <a:ext cx="6991433" cy="2769989"/>
          </a:xfrm>
          <a:prstGeom prst="rect">
            <a:avLst/>
          </a:prstGeom>
          <a:noFill/>
        </p:spPr>
        <p:txBody>
          <a:bodyPr wrap="square" rtlCol="0">
            <a:spAutoFit/>
          </a:bodyPr>
          <a:lstStyle/>
          <a:p>
            <a:r>
              <a:rPr lang="en-US" sz="2000" dirty="0" smtClean="0"/>
              <a:t>Quantitative Techniques for Decision Making Tools</a:t>
            </a:r>
          </a:p>
          <a:p>
            <a:endParaRPr lang="en-US" dirty="0"/>
          </a:p>
          <a:p>
            <a:pPr algn="ctr"/>
            <a:r>
              <a:rPr lang="en-US" sz="2800" dirty="0" smtClean="0">
                <a:solidFill>
                  <a:srgbClr val="FFFF00"/>
                </a:solidFill>
              </a:rPr>
              <a:t>Content</a:t>
            </a:r>
          </a:p>
          <a:p>
            <a:endParaRPr lang="en-US" dirty="0"/>
          </a:p>
          <a:p>
            <a:pPr lvl="1">
              <a:buFont typeface="Wingdings" pitchFamily="2" charset="2"/>
              <a:buChar char="ü"/>
            </a:pPr>
            <a:r>
              <a:rPr lang="en-US" dirty="0" smtClean="0"/>
              <a:t>        Meaning and Definition</a:t>
            </a:r>
          </a:p>
          <a:p>
            <a:pPr lvl="1">
              <a:buFont typeface="Wingdings" pitchFamily="2" charset="2"/>
              <a:buChar char="ü"/>
            </a:pPr>
            <a:endParaRPr lang="en-US" dirty="0"/>
          </a:p>
          <a:p>
            <a:pPr lvl="1">
              <a:buFont typeface="Wingdings" pitchFamily="2" charset="2"/>
              <a:buChar char="ü"/>
            </a:pPr>
            <a:r>
              <a:rPr lang="en-US" dirty="0" smtClean="0"/>
              <a:t>         Advantages</a:t>
            </a:r>
            <a:endParaRPr lang="en-US" dirty="0"/>
          </a:p>
          <a:p>
            <a:pPr lvl="1">
              <a:buFont typeface="Wingdings" pitchFamily="2" charset="2"/>
              <a:buChar char="ü"/>
            </a:pPr>
            <a:endParaRPr lang="en-US" dirty="0" smtClean="0"/>
          </a:p>
          <a:p>
            <a:pPr lvl="1">
              <a:buFont typeface="Wingdings" pitchFamily="2" charset="2"/>
              <a:buChar char="ü"/>
            </a:pPr>
            <a:r>
              <a:rPr lang="en-US" dirty="0"/>
              <a:t> </a:t>
            </a:r>
            <a:r>
              <a:rPr lang="en-US" dirty="0" smtClean="0"/>
              <a:t>         Disadvantages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609600"/>
            <a:ext cx="8229600" cy="5355312"/>
          </a:xfrm>
          <a:prstGeom prst="rect">
            <a:avLst/>
          </a:prstGeom>
          <a:noFill/>
        </p:spPr>
        <p:txBody>
          <a:bodyPr wrap="square" rtlCol="0">
            <a:spAutoFit/>
          </a:bodyPr>
          <a:lstStyle/>
          <a:p>
            <a:r>
              <a:rPr lang="en-US" dirty="0" smtClean="0">
                <a:solidFill>
                  <a:srgbClr val="FFFF00"/>
                </a:solidFill>
              </a:rPr>
              <a:t>Introduction:</a:t>
            </a:r>
          </a:p>
          <a:p>
            <a:pPr algn="just">
              <a:lnSpc>
                <a:spcPct val="150000"/>
              </a:lnSpc>
            </a:pPr>
            <a:r>
              <a:rPr lang="en-US" dirty="0"/>
              <a:t>	</a:t>
            </a:r>
            <a:r>
              <a:rPr lang="en-US" dirty="0" smtClean="0"/>
              <a:t>Quantitative Techniques are the powerful tools through which production can be augmented, profits maximized, costs minimized and production methods can be oriented for the accomplishment of certain pre-determined objectives. The study of quantitative techniques is a relatively new discipline which has its wide range of applications specially in the field of agriculture and industry. Of late, there has been a growing tendency to turn to quantitative techniques as a means for solving many of the problems that arise in a business or industrial enterprise. A large number of business problems, in the relatively recent past, have been given a quantitative representation with considerable degree of success. All this has attracted the students, business executives, public administrators alike towards the study of these techniques more ad more in the present time.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381000"/>
            <a:ext cx="8458200" cy="8679299"/>
          </a:xfrm>
          <a:prstGeom prst="rect">
            <a:avLst/>
          </a:prstGeom>
          <a:noFill/>
        </p:spPr>
        <p:txBody>
          <a:bodyPr wrap="square" rtlCol="0">
            <a:spAutoFit/>
          </a:bodyPr>
          <a:lstStyle/>
          <a:p>
            <a:r>
              <a:rPr lang="en-US" dirty="0" smtClean="0">
                <a:solidFill>
                  <a:srgbClr val="FFFF00"/>
                </a:solidFill>
              </a:rPr>
              <a:t>Meaning:</a:t>
            </a:r>
          </a:p>
          <a:p>
            <a:pPr>
              <a:lnSpc>
                <a:spcPct val="150000"/>
              </a:lnSpc>
            </a:pPr>
            <a:r>
              <a:rPr lang="en-US" dirty="0"/>
              <a:t>	</a:t>
            </a:r>
            <a:r>
              <a:rPr lang="en-US" dirty="0" smtClean="0"/>
              <a:t>Quantitative techniques are those statistical and operations research or programming techniques which help in the decision making process specially concerning business and industry.  </a:t>
            </a:r>
            <a:endParaRPr lang="en-US" dirty="0" smtClean="0"/>
          </a:p>
          <a:p>
            <a:pPr>
              <a:lnSpc>
                <a:spcPct val="150000"/>
              </a:lnSpc>
            </a:pPr>
            <a:endParaRPr lang="en-US" dirty="0" smtClean="0"/>
          </a:p>
          <a:p>
            <a:pPr algn="ctr">
              <a:lnSpc>
                <a:spcPct val="150000"/>
              </a:lnSpc>
            </a:pPr>
            <a:r>
              <a:rPr lang="en-US" dirty="0" smtClean="0">
                <a:solidFill>
                  <a:srgbClr val="FFFF00"/>
                </a:solidFill>
              </a:rPr>
              <a:t>Classification of Quantitative Techniques</a:t>
            </a:r>
          </a:p>
          <a:p>
            <a:pPr marL="342900" indent="-342900">
              <a:lnSpc>
                <a:spcPct val="150000"/>
              </a:lnSpc>
              <a:buAutoNum type="alphaUcPeriod"/>
            </a:pPr>
            <a:r>
              <a:rPr lang="en-US" dirty="0" smtClean="0">
                <a:solidFill>
                  <a:srgbClr val="FFFF00"/>
                </a:solidFill>
              </a:rPr>
              <a:t>Statistical Techniques:</a:t>
            </a:r>
          </a:p>
          <a:p>
            <a:pPr marL="342900" indent="-342900">
              <a:lnSpc>
                <a:spcPct val="150000"/>
              </a:lnSpc>
            </a:pPr>
            <a:r>
              <a:rPr lang="en-US" dirty="0" smtClean="0"/>
              <a:t>(I) Probability theory and sampling analysis:</a:t>
            </a:r>
          </a:p>
          <a:p>
            <a:pPr marL="342900" indent="-342900">
              <a:lnSpc>
                <a:spcPct val="150000"/>
              </a:lnSpc>
              <a:buFont typeface="Wingdings" pitchFamily="2" charset="2"/>
              <a:buChar char="Ø"/>
            </a:pPr>
            <a:r>
              <a:rPr lang="en-US" dirty="0" smtClean="0"/>
              <a:t>Probability or random samples </a:t>
            </a:r>
          </a:p>
          <a:p>
            <a:pPr marL="342900" indent="-342900">
              <a:lnSpc>
                <a:spcPct val="150000"/>
              </a:lnSpc>
              <a:buFont typeface="Wingdings" pitchFamily="2" charset="2"/>
              <a:buChar char="Ø"/>
            </a:pPr>
            <a:r>
              <a:rPr lang="en-US" dirty="0" smtClean="0"/>
              <a:t>Non-probability or purposive samples</a:t>
            </a:r>
          </a:p>
          <a:p>
            <a:pPr marL="342900" indent="-342900">
              <a:lnSpc>
                <a:spcPct val="150000"/>
              </a:lnSpc>
            </a:pPr>
            <a:r>
              <a:rPr lang="en-US" dirty="0" smtClean="0"/>
              <a:t>(II) Correlation and regression analysis</a:t>
            </a:r>
          </a:p>
          <a:p>
            <a:pPr marL="342900" indent="-342900">
              <a:lnSpc>
                <a:spcPct val="150000"/>
              </a:lnSpc>
            </a:pPr>
            <a:r>
              <a:rPr lang="en-US" dirty="0" smtClean="0"/>
              <a:t>(III) Index Numbers</a:t>
            </a:r>
          </a:p>
          <a:p>
            <a:pPr marL="342900" indent="-342900">
              <a:lnSpc>
                <a:spcPct val="150000"/>
              </a:lnSpc>
            </a:pPr>
            <a:r>
              <a:rPr lang="en-US" dirty="0" smtClean="0"/>
              <a:t>(IV) Time series analysis</a:t>
            </a:r>
          </a:p>
          <a:p>
            <a:pPr marL="342900" indent="-342900">
              <a:lnSpc>
                <a:spcPct val="150000"/>
              </a:lnSpc>
            </a:pPr>
            <a:r>
              <a:rPr lang="en-US" dirty="0" smtClean="0"/>
              <a:t>(V) Interpolation and extrapolation </a:t>
            </a:r>
          </a:p>
          <a:p>
            <a:pPr marL="342900" indent="-342900">
              <a:lnSpc>
                <a:spcPct val="150000"/>
              </a:lnSpc>
            </a:pPr>
            <a:r>
              <a:rPr lang="en-US" dirty="0" smtClean="0"/>
              <a:t>(VI) Ratio-analysis</a:t>
            </a:r>
          </a:p>
          <a:p>
            <a:pPr marL="342900" indent="-342900">
              <a:lnSpc>
                <a:spcPct val="150000"/>
              </a:lnSpc>
              <a:buFont typeface="Wingdings" pitchFamily="2" charset="2"/>
              <a:buChar char="Ø"/>
            </a:pPr>
            <a:endParaRPr lang="en-US" dirty="0" smtClean="0"/>
          </a:p>
          <a:p>
            <a:pPr>
              <a:lnSpc>
                <a:spcPct val="150000"/>
              </a:lnSpc>
            </a:pPr>
            <a:endParaRPr lang="en-US" dirty="0" smtClean="0"/>
          </a:p>
          <a:p>
            <a:pPr>
              <a:lnSpc>
                <a:spcPct val="150000"/>
              </a:lnSpc>
            </a:pPr>
            <a:endParaRPr lang="en-US" dirty="0" smtClean="0"/>
          </a:p>
          <a:p>
            <a:pPr>
              <a:lnSpc>
                <a:spcPct val="150000"/>
              </a:lnSpc>
            </a:pPr>
            <a:endParaRPr lang="en-US" dirty="0"/>
          </a:p>
          <a:p>
            <a:pPr>
              <a:lnSpc>
                <a:spcPct val="150000"/>
              </a:lnSpc>
            </a:pPr>
            <a:endParaRPr lang="en-US" dirty="0" smtClean="0"/>
          </a:p>
          <a:p>
            <a:pPr>
              <a:lnSpc>
                <a:spcPct val="150000"/>
              </a:lnSpc>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609600"/>
            <a:ext cx="8229600" cy="4662815"/>
          </a:xfrm>
          <a:prstGeom prst="rect">
            <a:avLst/>
          </a:prstGeom>
          <a:noFill/>
        </p:spPr>
        <p:txBody>
          <a:bodyPr wrap="square" rtlCol="0">
            <a:spAutoFit/>
          </a:bodyPr>
          <a:lstStyle/>
          <a:p>
            <a:pPr>
              <a:lnSpc>
                <a:spcPct val="150000"/>
              </a:lnSpc>
            </a:pPr>
            <a:r>
              <a:rPr lang="en-US" dirty="0" smtClean="0"/>
              <a:t>(VII) Statistical quality control:</a:t>
            </a:r>
          </a:p>
          <a:p>
            <a:pPr>
              <a:lnSpc>
                <a:spcPct val="150000"/>
              </a:lnSpc>
              <a:buFont typeface="Wingdings" pitchFamily="2" charset="2"/>
              <a:buChar char="Ø"/>
            </a:pPr>
            <a:r>
              <a:rPr lang="en-US" dirty="0" smtClean="0"/>
              <a:t>Process control</a:t>
            </a:r>
          </a:p>
          <a:p>
            <a:pPr>
              <a:lnSpc>
                <a:spcPct val="150000"/>
              </a:lnSpc>
              <a:buFont typeface="Wingdings" pitchFamily="2" charset="2"/>
              <a:buChar char="Ø"/>
            </a:pPr>
            <a:r>
              <a:rPr lang="en-US" dirty="0" smtClean="0"/>
              <a:t>Accepting sampling</a:t>
            </a:r>
          </a:p>
          <a:p>
            <a:pPr>
              <a:lnSpc>
                <a:spcPct val="150000"/>
              </a:lnSpc>
            </a:pPr>
            <a:r>
              <a:rPr lang="en-US" dirty="0" smtClean="0"/>
              <a:t>(VIII) Other statistical techniques</a:t>
            </a:r>
          </a:p>
          <a:p>
            <a:pPr>
              <a:lnSpc>
                <a:spcPct val="150000"/>
              </a:lnSpc>
            </a:pPr>
            <a:endParaRPr lang="en-US" dirty="0" smtClean="0"/>
          </a:p>
          <a:p>
            <a:pPr>
              <a:lnSpc>
                <a:spcPct val="150000"/>
              </a:lnSpc>
            </a:pPr>
            <a:endParaRPr lang="en-US" dirty="0" smtClean="0"/>
          </a:p>
          <a:p>
            <a:pPr>
              <a:lnSpc>
                <a:spcPct val="150000"/>
              </a:lnSpc>
            </a:pPr>
            <a:r>
              <a:rPr lang="en-US" dirty="0" smtClean="0">
                <a:solidFill>
                  <a:srgbClr val="FFFF00"/>
                </a:solidFill>
              </a:rPr>
              <a:t>(B) Programming or Operations Research Techniques:</a:t>
            </a:r>
          </a:p>
          <a:p>
            <a:pPr>
              <a:lnSpc>
                <a:spcPct val="150000"/>
              </a:lnSpc>
              <a:buFont typeface="Wingdings" pitchFamily="2" charset="2"/>
              <a:buChar char="Ø"/>
            </a:pPr>
            <a:r>
              <a:rPr lang="en-US" dirty="0" smtClean="0"/>
              <a:t>Linear Programming</a:t>
            </a:r>
          </a:p>
          <a:p>
            <a:pPr>
              <a:lnSpc>
                <a:spcPct val="150000"/>
              </a:lnSpc>
              <a:buFont typeface="Wingdings" pitchFamily="2" charset="2"/>
              <a:buChar char="Ø"/>
            </a:pPr>
            <a:r>
              <a:rPr lang="en-US" dirty="0" smtClean="0"/>
              <a:t>Non – Linear Programming </a:t>
            </a:r>
            <a:r>
              <a:rPr lang="en-US" dirty="0" smtClean="0"/>
              <a:t> </a:t>
            </a:r>
          </a:p>
          <a:p>
            <a:pPr>
              <a:lnSpc>
                <a:spcPct val="150000"/>
              </a:lnSpc>
              <a:buFont typeface="Wingdings" pitchFamily="2" charset="2"/>
              <a:buChar char="Ø"/>
            </a:pPr>
            <a:r>
              <a:rPr lang="en-US" dirty="0" smtClean="0"/>
              <a:t>Inventory Planning</a:t>
            </a:r>
          </a:p>
          <a:p>
            <a:pPr>
              <a:lnSpc>
                <a:spcPct val="150000"/>
              </a:lnSpc>
              <a:buFont typeface="Wingdings" pitchFamily="2" charset="2"/>
              <a:buChar char="Ø"/>
            </a:pPr>
            <a:r>
              <a:rPr lang="en-US" dirty="0" smtClean="0"/>
              <a:t>Net Work Analysis / PERT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28600"/>
            <a:ext cx="8458200" cy="6740307"/>
          </a:xfrm>
          <a:prstGeom prst="rect">
            <a:avLst/>
          </a:prstGeom>
          <a:noFill/>
        </p:spPr>
        <p:txBody>
          <a:bodyPr wrap="square" rtlCol="0">
            <a:spAutoFit/>
          </a:bodyPr>
          <a:lstStyle/>
          <a:p>
            <a:pPr>
              <a:lnSpc>
                <a:spcPct val="150000"/>
              </a:lnSpc>
            </a:pPr>
            <a:r>
              <a:rPr lang="en-US" dirty="0" smtClean="0">
                <a:solidFill>
                  <a:srgbClr val="FFFF00"/>
                </a:solidFill>
              </a:rPr>
              <a:t>Role of Quantitative Techniques in Business and Industry</a:t>
            </a:r>
          </a:p>
          <a:p>
            <a:pPr marL="342900" indent="-342900" algn="just">
              <a:lnSpc>
                <a:spcPct val="150000"/>
              </a:lnSpc>
              <a:buAutoNum type="arabicParenBoth"/>
            </a:pPr>
            <a:r>
              <a:rPr lang="en-US" dirty="0" smtClean="0"/>
              <a:t>They provide a tool for scientific analysis. These techniques provide the executives with a more precise description of the cause and effect relationship and risks underlying the business operation in measurable terms and this eliminates the conventional intuitive and subjective basis on which managements used to formulate their decisions decades ago.</a:t>
            </a:r>
          </a:p>
          <a:p>
            <a:pPr marL="342900" indent="-342900" algn="just">
              <a:lnSpc>
                <a:spcPct val="150000"/>
              </a:lnSpc>
              <a:buAutoNum type="arabicParenBoth"/>
            </a:pPr>
            <a:r>
              <a:rPr lang="en-US" dirty="0" smtClean="0"/>
              <a:t>They  provide solution for various business problems. These quantitative techniques  are being used in the field of productions, procurement, marketing, finance and other allied fields. </a:t>
            </a:r>
          </a:p>
          <a:p>
            <a:pPr marL="342900" indent="-342900" algn="just">
              <a:lnSpc>
                <a:spcPct val="150000"/>
              </a:lnSpc>
              <a:buAutoNum type="arabicParenBoth"/>
            </a:pPr>
            <a:r>
              <a:rPr lang="en-US" dirty="0" smtClean="0"/>
              <a:t>They enable proper deployment of resources. Quantitative techniques render valuable help in proper deployment of resources. For example, Programme Evaluation and Review Technique enables us to determine the earliest and the latest times for each of the events and activities and thereby helps in the identification of the critical path.  All this helps in the deployment of resources from one activity to another to enable the project </a:t>
            </a:r>
          </a:p>
          <a:p>
            <a:pPr>
              <a:lnSpc>
                <a:spcPct val="150000"/>
              </a:lnSpc>
            </a:pPr>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28600"/>
            <a:ext cx="8458200" cy="6740307"/>
          </a:xfrm>
          <a:prstGeom prst="rect">
            <a:avLst/>
          </a:prstGeom>
          <a:noFill/>
        </p:spPr>
        <p:txBody>
          <a:bodyPr wrap="square" rtlCol="0">
            <a:spAutoFit/>
          </a:bodyPr>
          <a:lstStyle/>
          <a:p>
            <a:pPr algn="just">
              <a:lnSpc>
                <a:spcPct val="150000"/>
              </a:lnSpc>
            </a:pPr>
            <a:r>
              <a:rPr lang="en-US" dirty="0" smtClean="0"/>
              <a:t>Completion on time. This techniques, thus, provides for determining the probability of completing an event or project itself by a specified date.</a:t>
            </a:r>
          </a:p>
          <a:p>
            <a:pPr algn="just">
              <a:lnSpc>
                <a:spcPct val="150000"/>
              </a:lnSpc>
            </a:pPr>
            <a:r>
              <a:rPr lang="en-US" dirty="0" smtClean="0"/>
              <a:t>(4) They help in minimizing waiting and servicing costs. The waiting line or queuing theory helps the management in minimizing the total waiting and servicing costs. This technique also analyses the feasibility of adding facilities and thereby helps the business people to take a correct and profitable decision.</a:t>
            </a:r>
            <a:endParaRPr lang="en-US" dirty="0" smtClean="0"/>
          </a:p>
          <a:p>
            <a:pPr algn="just">
              <a:lnSpc>
                <a:spcPct val="150000"/>
              </a:lnSpc>
            </a:pPr>
            <a:r>
              <a:rPr lang="en-US" dirty="0" smtClean="0"/>
              <a:t>(5) They enable the management to decide when to buy and how much to buy. The main object of the inventory planning is to achieve balance between the cost of holding stocks and the benefits from stock holding. Hence, the technique of inventory planning enables the management to decide when to buy and how much to buy.</a:t>
            </a:r>
          </a:p>
          <a:p>
            <a:pPr algn="just">
              <a:lnSpc>
                <a:spcPct val="150000"/>
              </a:lnSpc>
            </a:pPr>
            <a:r>
              <a:rPr lang="en-US" dirty="0" smtClean="0"/>
              <a:t>(6) They assist in choosing an optimum strategy. Game theory is specially used to determine the optimum strategy in a competitive situation and enables the businessmen to maximize profits or minimize losses by adopting the optimum strategy.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28600"/>
            <a:ext cx="8458200" cy="6324808"/>
          </a:xfrm>
          <a:prstGeom prst="rect">
            <a:avLst/>
          </a:prstGeom>
          <a:noFill/>
        </p:spPr>
        <p:txBody>
          <a:bodyPr wrap="square" rtlCol="0">
            <a:spAutoFit/>
          </a:bodyPr>
          <a:lstStyle/>
          <a:p>
            <a:pPr>
              <a:lnSpc>
                <a:spcPct val="150000"/>
              </a:lnSpc>
            </a:pPr>
            <a:r>
              <a:rPr lang="en-US" dirty="0" smtClean="0"/>
              <a:t>(7) They render great help in optimum resource allocation. Linear programming technique is used to allocate scarce resources in an optimum manner in problems of scheduling, product-mix and so on. This technique is popularly used by modern managements in resources allocation and in affecting optimal assignments.</a:t>
            </a:r>
          </a:p>
          <a:p>
            <a:pPr>
              <a:lnSpc>
                <a:spcPct val="150000"/>
              </a:lnSpc>
            </a:pPr>
            <a:r>
              <a:rPr lang="en-US" dirty="0" smtClean="0"/>
              <a:t>(8) They facilitate the process of decision making. Decision theory enables the businessmen to select the best course of action when information is given in probabilistic form. Through decision tree technique executive’s judgment can  systematically be brought into the analysis of the problems. </a:t>
            </a:r>
          </a:p>
          <a:p>
            <a:pPr>
              <a:lnSpc>
                <a:spcPct val="150000"/>
              </a:lnSpc>
            </a:pPr>
            <a:r>
              <a:rPr lang="en-US" dirty="0" smtClean="0"/>
              <a:t>(9) Through various quantitative techniques management can know the reactions of the integrated business systems. The integrated production models technique is used to minimize cost with respect to work force, production and inventory. This technique is quite complex and is usually used by companies having detailed information concerning their sales and costs statistics cover a long period.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28600"/>
            <a:ext cx="8458200" cy="6324808"/>
          </a:xfrm>
          <a:prstGeom prst="rect">
            <a:avLst/>
          </a:prstGeom>
          <a:noFill/>
        </p:spPr>
        <p:txBody>
          <a:bodyPr wrap="square" rtlCol="0">
            <a:spAutoFit/>
          </a:bodyPr>
          <a:lstStyle/>
          <a:p>
            <a:pPr>
              <a:lnSpc>
                <a:spcPct val="150000"/>
              </a:lnSpc>
            </a:pPr>
            <a:r>
              <a:rPr lang="en-US" dirty="0" smtClean="0"/>
              <a:t>(10) Statistical techniques are also of great help to businessmen in more than one way. Some of the statistical techniques are of considerable importance in sales forecasting whereas others facilitate comparisons between the various phenomena overtime. Through statistical quality control techniques it can be seen whether the process is under control or not and if the same is not under control, then corrective measures can immediately be though of. Sampling theory enables to take decisions for the entire universe on the basis of sample studies and various significance tests prove an important tool to judge the reliability of inferences drawn on the basis of sample studies. This is of great help to people responsible for taking decisions in business and industry.</a:t>
            </a:r>
          </a:p>
          <a:p>
            <a:pPr>
              <a:lnSpc>
                <a:spcPct val="150000"/>
              </a:lnSpc>
            </a:pPr>
            <a:endParaRPr lang="en-US" dirty="0" smtClean="0"/>
          </a:p>
          <a:p>
            <a:pPr algn="ctr">
              <a:lnSpc>
                <a:spcPct val="150000"/>
              </a:lnSpc>
            </a:pPr>
            <a:r>
              <a:rPr lang="en-US" dirty="0" smtClean="0">
                <a:solidFill>
                  <a:srgbClr val="FFFF00"/>
                </a:solidFill>
              </a:rPr>
              <a:t>Limitations of Quantitative Techniques</a:t>
            </a:r>
          </a:p>
          <a:p>
            <a:pPr>
              <a:lnSpc>
                <a:spcPct val="150000"/>
              </a:lnSpc>
            </a:pPr>
            <a:r>
              <a:rPr lang="en-US" dirty="0" smtClean="0"/>
              <a:t>(1) The inherent limitation concerning mathematical expressions. Quantitative techniques involve the use of mathematical models, equations and similar other mathematical expressions. Assumptions are always incorporated a the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133</TotalTime>
  <Words>1072</Words>
  <Application>Microsoft Office PowerPoint</Application>
  <PresentationFormat>On-screen Show (4:3)</PresentationFormat>
  <Paragraphs>68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Foundry</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17</cp:revision>
  <dcterms:created xsi:type="dcterms:W3CDTF">2020-05-23T04:42:13Z</dcterms:created>
  <dcterms:modified xsi:type="dcterms:W3CDTF">2020-05-23T16:07:01Z</dcterms:modified>
</cp:coreProperties>
</file>