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59" r:id="rId3"/>
    <p:sldId id="260" r:id="rId4"/>
    <p:sldId id="261" r:id="rId5"/>
    <p:sldId id="262" r:id="rId6"/>
    <p:sldId id="263" r:id="rId7"/>
    <p:sldId id="264" r:id="rId8"/>
    <p:sldId id="265" r:id="rId9"/>
    <p:sldId id="266" r:id="rId10"/>
    <p:sldId id="267" r:id="rId11"/>
    <p:sldId id="268" r:id="rId12"/>
    <p:sldId id="269" r:id="rId13"/>
    <p:sldId id="272"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0F41"/>
    <a:srgbClr val="600017"/>
    <a:srgbClr val="5B054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2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6FA528-56AB-4B66-984E-425A29C35DEA}" type="doc">
      <dgm:prSet loTypeId="urn:microsoft.com/office/officeart/2005/8/layout/hierarchy2" loCatId="hierarchy" qsTypeId="urn:microsoft.com/office/officeart/2005/8/quickstyle/simple3" qsCatId="simple" csTypeId="urn:microsoft.com/office/officeart/2005/8/colors/accent2_2" csCatId="accent2" phldr="1"/>
      <dgm:spPr/>
      <dgm:t>
        <a:bodyPr/>
        <a:lstStyle/>
        <a:p>
          <a:endParaRPr lang="en-US"/>
        </a:p>
      </dgm:t>
    </dgm:pt>
    <dgm:pt modelId="{05EAA288-D11A-40C8-98AA-8E7A2FB63C32}">
      <dgm:prSet phldrT="[Text]"/>
      <dgm:spPr/>
      <dgm:t>
        <a:bodyPr/>
        <a:lstStyle/>
        <a:p>
          <a:r>
            <a:rPr lang="en-US" b="1" dirty="0" smtClean="0">
              <a:solidFill>
                <a:srgbClr val="7030A0"/>
              </a:solidFill>
            </a:rPr>
            <a:t>Types of Contract </a:t>
          </a:r>
          <a:r>
            <a:rPr lang="en-US" b="1" dirty="0" smtClean="0">
              <a:solidFill>
                <a:srgbClr val="7030A0"/>
              </a:solidFill>
              <a:latin typeface="Andalus" pitchFamily="18" charset="-78"/>
              <a:cs typeface="Andalus" pitchFamily="18" charset="-78"/>
            </a:rPr>
            <a:t>Costing</a:t>
          </a:r>
          <a:endParaRPr lang="en-US" b="1" dirty="0">
            <a:solidFill>
              <a:srgbClr val="7030A0"/>
            </a:solidFill>
            <a:latin typeface="Andalus" pitchFamily="18" charset="-78"/>
            <a:cs typeface="Andalus" pitchFamily="18" charset="-78"/>
          </a:endParaRPr>
        </a:p>
      </dgm:t>
    </dgm:pt>
    <dgm:pt modelId="{D5013330-7E5F-4C20-9512-D43F5F51735C}" type="parTrans" cxnId="{EA373FC1-D671-43DA-9F4A-411ACF2F7A00}">
      <dgm:prSet/>
      <dgm:spPr/>
      <dgm:t>
        <a:bodyPr/>
        <a:lstStyle/>
        <a:p>
          <a:endParaRPr lang="en-US"/>
        </a:p>
      </dgm:t>
    </dgm:pt>
    <dgm:pt modelId="{E15FC986-6414-4604-ACFF-92CD05D81CC2}" type="sibTrans" cxnId="{EA373FC1-D671-43DA-9F4A-411ACF2F7A00}">
      <dgm:prSet/>
      <dgm:spPr/>
      <dgm:t>
        <a:bodyPr/>
        <a:lstStyle/>
        <a:p>
          <a:endParaRPr lang="en-US"/>
        </a:p>
      </dgm:t>
    </dgm:pt>
    <dgm:pt modelId="{15EDED78-71B8-4C10-90C0-D64CC0F3BA8B}">
      <dgm:prSet phldrT="[Text]"/>
      <dgm:spPr/>
      <dgm:t>
        <a:bodyPr/>
        <a:lstStyle/>
        <a:p>
          <a:pPr algn="just"/>
          <a:r>
            <a:rPr lang="en-US" b="1" dirty="0" smtClean="0">
              <a:solidFill>
                <a:srgbClr val="7030A0"/>
              </a:solidFill>
              <a:latin typeface="Andalus" pitchFamily="18" charset="-78"/>
              <a:cs typeface="Andalus" pitchFamily="18" charset="-78"/>
            </a:rPr>
            <a:t>Price of Contract is ascertained by adding a fixed amount of margin of profit to the total cost of Contract</a:t>
          </a:r>
          <a:endParaRPr lang="en-US" b="1" dirty="0">
            <a:solidFill>
              <a:srgbClr val="7030A0"/>
            </a:solidFill>
            <a:latin typeface="Andalus" pitchFamily="18" charset="-78"/>
            <a:cs typeface="Andalus" pitchFamily="18" charset="-78"/>
          </a:endParaRPr>
        </a:p>
      </dgm:t>
    </dgm:pt>
    <dgm:pt modelId="{D34C1BEF-F130-4BAC-916F-4031B8A8FDEF}" type="parTrans" cxnId="{6A788080-2F73-4922-9BF7-0049A5F4A57A}">
      <dgm:prSet/>
      <dgm:spPr/>
      <dgm:t>
        <a:bodyPr/>
        <a:lstStyle/>
        <a:p>
          <a:endParaRPr lang="en-US"/>
        </a:p>
      </dgm:t>
    </dgm:pt>
    <dgm:pt modelId="{3F07D96B-3368-484D-83F9-70C1A69B55DD}" type="sibTrans" cxnId="{6A788080-2F73-4922-9BF7-0049A5F4A57A}">
      <dgm:prSet/>
      <dgm:spPr/>
      <dgm:t>
        <a:bodyPr/>
        <a:lstStyle/>
        <a:p>
          <a:endParaRPr lang="en-US"/>
        </a:p>
      </dgm:t>
    </dgm:pt>
    <dgm:pt modelId="{7046A9B7-F22B-4D18-A660-AC8D254E2A0B}">
      <dgm:prSet phldrT="[Text]"/>
      <dgm:spPr/>
      <dgm:t>
        <a:bodyPr/>
        <a:lstStyle/>
        <a:p>
          <a:r>
            <a:rPr lang="en-US" b="1" dirty="0" smtClean="0">
              <a:solidFill>
                <a:srgbClr val="7030A0"/>
              </a:solidFill>
            </a:rPr>
            <a:t>Fixed Price </a:t>
          </a:r>
          <a:r>
            <a:rPr lang="en-US" b="1" dirty="0" smtClean="0">
              <a:solidFill>
                <a:srgbClr val="7030A0"/>
              </a:solidFill>
              <a:latin typeface="Andalus" pitchFamily="18" charset="-78"/>
              <a:cs typeface="Andalus" pitchFamily="18" charset="-78"/>
            </a:rPr>
            <a:t>Contract</a:t>
          </a:r>
        </a:p>
      </dgm:t>
    </dgm:pt>
    <dgm:pt modelId="{F8902DF4-A3AB-4A3D-A7D3-5CEAB7CDFBE2}" type="parTrans" cxnId="{C5626C72-34CD-4F86-BB58-DF3A04277981}">
      <dgm:prSet/>
      <dgm:spPr/>
      <dgm:t>
        <a:bodyPr/>
        <a:lstStyle/>
        <a:p>
          <a:endParaRPr lang="en-US"/>
        </a:p>
      </dgm:t>
    </dgm:pt>
    <dgm:pt modelId="{4DA85880-66DF-4B55-9A91-3B9A28F11565}" type="sibTrans" cxnId="{C5626C72-34CD-4F86-BB58-DF3A04277981}">
      <dgm:prSet/>
      <dgm:spPr/>
      <dgm:t>
        <a:bodyPr/>
        <a:lstStyle/>
        <a:p>
          <a:endParaRPr lang="en-US"/>
        </a:p>
      </dgm:t>
    </dgm:pt>
    <dgm:pt modelId="{7E016489-50A8-4041-9D1A-EFD3622800F9}">
      <dgm:prSet phldrT="[Text]"/>
      <dgm:spPr/>
      <dgm:t>
        <a:bodyPr/>
        <a:lstStyle/>
        <a:p>
          <a:pPr algn="just"/>
          <a:r>
            <a:rPr lang="en-US" b="1" dirty="0" smtClean="0">
              <a:solidFill>
                <a:srgbClr val="7030A0"/>
              </a:solidFill>
              <a:latin typeface="Andalus" pitchFamily="18" charset="-78"/>
              <a:cs typeface="Andalus" pitchFamily="18" charset="-78"/>
            </a:rPr>
            <a:t>Both Contractor and Contractee agrees to the fixed price of Contract</a:t>
          </a:r>
          <a:endParaRPr lang="en-US" b="1" dirty="0">
            <a:solidFill>
              <a:srgbClr val="7030A0"/>
            </a:solidFill>
            <a:latin typeface="Andalus" pitchFamily="18" charset="-78"/>
            <a:cs typeface="Andalus" pitchFamily="18" charset="-78"/>
          </a:endParaRPr>
        </a:p>
      </dgm:t>
    </dgm:pt>
    <dgm:pt modelId="{06CB4476-F5BF-4E35-B8EB-C52B751E5023}" type="parTrans" cxnId="{CE0EAD21-A078-4049-88C3-D4CF2A2C16CD}">
      <dgm:prSet/>
      <dgm:spPr/>
      <dgm:t>
        <a:bodyPr/>
        <a:lstStyle/>
        <a:p>
          <a:endParaRPr lang="en-US"/>
        </a:p>
      </dgm:t>
    </dgm:pt>
    <dgm:pt modelId="{F18C8AF4-B798-4998-AEB1-969F4DB94D43}" type="sibTrans" cxnId="{CE0EAD21-A078-4049-88C3-D4CF2A2C16CD}">
      <dgm:prSet/>
      <dgm:spPr/>
      <dgm:t>
        <a:bodyPr/>
        <a:lstStyle/>
        <a:p>
          <a:endParaRPr lang="en-US"/>
        </a:p>
      </dgm:t>
    </dgm:pt>
    <dgm:pt modelId="{34999FE4-C15F-4AE9-B286-77C1E3D73413}">
      <dgm:prSet/>
      <dgm:spPr/>
      <dgm:t>
        <a:bodyPr/>
        <a:lstStyle/>
        <a:p>
          <a:r>
            <a:rPr lang="en-US" b="1" dirty="0" smtClean="0">
              <a:solidFill>
                <a:srgbClr val="7030A0"/>
              </a:solidFill>
              <a:latin typeface="Andalus" pitchFamily="18" charset="-78"/>
              <a:cs typeface="Andalus" pitchFamily="18" charset="-78"/>
            </a:rPr>
            <a:t>Cost plus Contract</a:t>
          </a:r>
          <a:endParaRPr lang="en-US" b="1" dirty="0">
            <a:solidFill>
              <a:srgbClr val="7030A0"/>
            </a:solidFill>
            <a:latin typeface="Andalus" pitchFamily="18" charset="-78"/>
            <a:cs typeface="Andalus" pitchFamily="18" charset="-78"/>
          </a:endParaRPr>
        </a:p>
      </dgm:t>
    </dgm:pt>
    <dgm:pt modelId="{35B619AC-FE35-4155-A7E1-2F6401C13A94}" type="parTrans" cxnId="{F056DBD7-8764-4F96-A884-D50C9E5763C7}">
      <dgm:prSet/>
      <dgm:spPr/>
      <dgm:t>
        <a:bodyPr/>
        <a:lstStyle/>
        <a:p>
          <a:endParaRPr lang="en-US"/>
        </a:p>
      </dgm:t>
    </dgm:pt>
    <dgm:pt modelId="{8E12B90D-A3EA-451B-9C28-446B5AB8CEC7}" type="sibTrans" cxnId="{F056DBD7-8764-4F96-A884-D50C9E5763C7}">
      <dgm:prSet/>
      <dgm:spPr/>
      <dgm:t>
        <a:bodyPr/>
        <a:lstStyle/>
        <a:p>
          <a:endParaRPr lang="en-US"/>
        </a:p>
      </dgm:t>
    </dgm:pt>
    <dgm:pt modelId="{883D6F57-9B90-4E73-A586-C76B7BD831EB}">
      <dgm:prSet/>
      <dgm:spPr/>
      <dgm:t>
        <a:bodyPr/>
        <a:lstStyle/>
        <a:p>
          <a:r>
            <a:rPr lang="en-US" b="1" dirty="0" smtClean="0">
              <a:solidFill>
                <a:srgbClr val="7030A0"/>
              </a:solidFill>
              <a:latin typeface="Andalus" pitchFamily="18" charset="-78"/>
              <a:cs typeface="Andalus" pitchFamily="18" charset="-78"/>
            </a:rPr>
            <a:t>Escalation Clause</a:t>
          </a:r>
          <a:endParaRPr lang="en-US" b="1" dirty="0">
            <a:solidFill>
              <a:srgbClr val="7030A0"/>
            </a:solidFill>
            <a:latin typeface="Andalus" pitchFamily="18" charset="-78"/>
            <a:cs typeface="Andalus" pitchFamily="18" charset="-78"/>
          </a:endParaRPr>
        </a:p>
      </dgm:t>
    </dgm:pt>
    <dgm:pt modelId="{79D6DB81-AF83-487B-9FB8-F741D6B6936A}" type="parTrans" cxnId="{AC4451AD-421A-4EED-AC0E-0D5B4079AC9B}">
      <dgm:prSet/>
      <dgm:spPr/>
      <dgm:t>
        <a:bodyPr/>
        <a:lstStyle/>
        <a:p>
          <a:endParaRPr lang="en-US"/>
        </a:p>
      </dgm:t>
    </dgm:pt>
    <dgm:pt modelId="{B18020FC-3662-43CC-80C3-35AB4321707B}" type="sibTrans" cxnId="{AC4451AD-421A-4EED-AC0E-0D5B4079AC9B}">
      <dgm:prSet/>
      <dgm:spPr/>
      <dgm:t>
        <a:bodyPr/>
        <a:lstStyle/>
        <a:p>
          <a:endParaRPr lang="en-US"/>
        </a:p>
      </dgm:t>
    </dgm:pt>
    <dgm:pt modelId="{96E77D28-1701-4DDF-BFFF-2992E9AC4482}">
      <dgm:prSet custT="1"/>
      <dgm:spPr/>
      <dgm:t>
        <a:bodyPr/>
        <a:lstStyle/>
        <a:p>
          <a:r>
            <a:rPr lang="en-US" sz="1500" b="1" dirty="0" smtClean="0">
              <a:solidFill>
                <a:srgbClr val="7030A0"/>
              </a:solidFill>
              <a:latin typeface="Andalus" pitchFamily="18" charset="-78"/>
              <a:cs typeface="Andalus" pitchFamily="18" charset="-78"/>
            </a:rPr>
            <a:t>Mixture of Both Cost plus &amp; Fixed Price Contract</a:t>
          </a:r>
          <a:endParaRPr lang="en-US" sz="1500" b="1" dirty="0">
            <a:solidFill>
              <a:srgbClr val="7030A0"/>
            </a:solidFill>
            <a:latin typeface="Andalus" pitchFamily="18" charset="-78"/>
            <a:cs typeface="Andalus" pitchFamily="18" charset="-78"/>
          </a:endParaRPr>
        </a:p>
      </dgm:t>
    </dgm:pt>
    <dgm:pt modelId="{6A39B64F-ACC7-4263-9AEF-116B384557FA}" type="parTrans" cxnId="{1F2A4464-57F3-49F1-8314-0ECBDAF348A0}">
      <dgm:prSet/>
      <dgm:spPr/>
      <dgm:t>
        <a:bodyPr/>
        <a:lstStyle/>
        <a:p>
          <a:endParaRPr lang="en-US"/>
        </a:p>
      </dgm:t>
    </dgm:pt>
    <dgm:pt modelId="{A7CC01EC-99AA-4CC7-8D05-6E56D57E5378}" type="sibTrans" cxnId="{1F2A4464-57F3-49F1-8314-0ECBDAF348A0}">
      <dgm:prSet/>
      <dgm:spPr/>
      <dgm:t>
        <a:bodyPr/>
        <a:lstStyle/>
        <a:p>
          <a:endParaRPr lang="en-US"/>
        </a:p>
      </dgm:t>
    </dgm:pt>
    <dgm:pt modelId="{0D168050-5EE1-445A-8DA1-E169DB264E34}" type="pres">
      <dgm:prSet presAssocID="{916FA528-56AB-4B66-984E-425A29C35DEA}" presName="diagram" presStyleCnt="0">
        <dgm:presLayoutVars>
          <dgm:chPref val="1"/>
          <dgm:dir/>
          <dgm:animOne val="branch"/>
          <dgm:animLvl val="lvl"/>
          <dgm:resizeHandles val="exact"/>
        </dgm:presLayoutVars>
      </dgm:prSet>
      <dgm:spPr/>
      <dgm:t>
        <a:bodyPr/>
        <a:lstStyle/>
        <a:p>
          <a:endParaRPr lang="en-IN"/>
        </a:p>
      </dgm:t>
    </dgm:pt>
    <dgm:pt modelId="{77926AFA-26E0-48C7-91B3-C07B2D28E903}" type="pres">
      <dgm:prSet presAssocID="{05EAA288-D11A-40C8-98AA-8E7A2FB63C32}" presName="root1" presStyleCnt="0"/>
      <dgm:spPr/>
    </dgm:pt>
    <dgm:pt modelId="{EFBB8A15-94F7-4514-BBB4-243774F19AEF}" type="pres">
      <dgm:prSet presAssocID="{05EAA288-D11A-40C8-98AA-8E7A2FB63C32}" presName="LevelOneTextNode" presStyleLbl="node0" presStyleIdx="0" presStyleCnt="1" custFlipHor="0" custScaleX="47968" custLinFactNeighborX="-52156" custLinFactNeighborY="-10849">
        <dgm:presLayoutVars>
          <dgm:chPref val="3"/>
        </dgm:presLayoutVars>
      </dgm:prSet>
      <dgm:spPr/>
      <dgm:t>
        <a:bodyPr/>
        <a:lstStyle/>
        <a:p>
          <a:endParaRPr lang="en-US"/>
        </a:p>
      </dgm:t>
    </dgm:pt>
    <dgm:pt modelId="{104195B4-968D-4DAC-A228-ECEBF56D20D9}" type="pres">
      <dgm:prSet presAssocID="{05EAA288-D11A-40C8-98AA-8E7A2FB63C32}" presName="level2hierChild" presStyleCnt="0"/>
      <dgm:spPr/>
    </dgm:pt>
    <dgm:pt modelId="{5F9742B0-7A46-439C-A1C3-93229BD66C86}" type="pres">
      <dgm:prSet presAssocID="{35B619AC-FE35-4155-A7E1-2F6401C13A94}" presName="conn2-1" presStyleLbl="parChTrans1D2" presStyleIdx="0" presStyleCnt="3"/>
      <dgm:spPr/>
      <dgm:t>
        <a:bodyPr/>
        <a:lstStyle/>
        <a:p>
          <a:endParaRPr lang="en-IN"/>
        </a:p>
      </dgm:t>
    </dgm:pt>
    <dgm:pt modelId="{142BB017-D3A1-4278-A7A4-1A5CCD552F7E}" type="pres">
      <dgm:prSet presAssocID="{35B619AC-FE35-4155-A7E1-2F6401C13A94}" presName="connTx" presStyleLbl="parChTrans1D2" presStyleIdx="0" presStyleCnt="3"/>
      <dgm:spPr/>
      <dgm:t>
        <a:bodyPr/>
        <a:lstStyle/>
        <a:p>
          <a:endParaRPr lang="en-IN"/>
        </a:p>
      </dgm:t>
    </dgm:pt>
    <dgm:pt modelId="{DE808B97-0A39-4AE7-B270-9136778E31B8}" type="pres">
      <dgm:prSet presAssocID="{34999FE4-C15F-4AE9-B286-77C1E3D73413}" presName="root2" presStyleCnt="0"/>
      <dgm:spPr/>
    </dgm:pt>
    <dgm:pt modelId="{7215BED5-174B-4216-B76B-2499C8A29D45}" type="pres">
      <dgm:prSet presAssocID="{34999FE4-C15F-4AE9-B286-77C1E3D73413}" presName="LevelTwoTextNode" presStyleLbl="node2" presStyleIdx="0" presStyleCnt="3" custLinFactNeighborX="-27119" custLinFactNeighborY="-8854">
        <dgm:presLayoutVars>
          <dgm:chPref val="3"/>
        </dgm:presLayoutVars>
      </dgm:prSet>
      <dgm:spPr/>
      <dgm:t>
        <a:bodyPr/>
        <a:lstStyle/>
        <a:p>
          <a:endParaRPr lang="en-IN"/>
        </a:p>
      </dgm:t>
    </dgm:pt>
    <dgm:pt modelId="{030292DC-831E-4DED-8231-8CCC57544B9A}" type="pres">
      <dgm:prSet presAssocID="{34999FE4-C15F-4AE9-B286-77C1E3D73413}" presName="level3hierChild" presStyleCnt="0"/>
      <dgm:spPr/>
    </dgm:pt>
    <dgm:pt modelId="{F80E8B48-61B9-4884-80D5-A4F0F9BEFAD7}" type="pres">
      <dgm:prSet presAssocID="{D34C1BEF-F130-4BAC-916F-4031B8A8FDEF}" presName="conn2-1" presStyleLbl="parChTrans1D3" presStyleIdx="0" presStyleCnt="3"/>
      <dgm:spPr/>
      <dgm:t>
        <a:bodyPr/>
        <a:lstStyle/>
        <a:p>
          <a:endParaRPr lang="en-IN"/>
        </a:p>
      </dgm:t>
    </dgm:pt>
    <dgm:pt modelId="{38F12882-58A5-4B8F-BE0F-8B55360D418F}" type="pres">
      <dgm:prSet presAssocID="{D34C1BEF-F130-4BAC-916F-4031B8A8FDEF}" presName="connTx" presStyleLbl="parChTrans1D3" presStyleIdx="0" presStyleCnt="3"/>
      <dgm:spPr/>
      <dgm:t>
        <a:bodyPr/>
        <a:lstStyle/>
        <a:p>
          <a:endParaRPr lang="en-IN"/>
        </a:p>
      </dgm:t>
    </dgm:pt>
    <dgm:pt modelId="{12799C1C-D6DB-40A6-B044-EF1D9152CED6}" type="pres">
      <dgm:prSet presAssocID="{15EDED78-71B8-4C10-90C0-D64CC0F3BA8B}" presName="root2" presStyleCnt="0"/>
      <dgm:spPr/>
    </dgm:pt>
    <dgm:pt modelId="{AFB67619-7A97-42C3-9B64-9043FBE61984}" type="pres">
      <dgm:prSet presAssocID="{15EDED78-71B8-4C10-90C0-D64CC0F3BA8B}" presName="LevelTwoTextNode" presStyleLbl="node3" presStyleIdx="0" presStyleCnt="3" custScaleX="236657">
        <dgm:presLayoutVars>
          <dgm:chPref val="3"/>
        </dgm:presLayoutVars>
      </dgm:prSet>
      <dgm:spPr/>
      <dgm:t>
        <a:bodyPr/>
        <a:lstStyle/>
        <a:p>
          <a:endParaRPr lang="en-US"/>
        </a:p>
      </dgm:t>
    </dgm:pt>
    <dgm:pt modelId="{EEEB0B39-4BE9-47D1-BBFA-FB629509486D}" type="pres">
      <dgm:prSet presAssocID="{15EDED78-71B8-4C10-90C0-D64CC0F3BA8B}" presName="level3hierChild" presStyleCnt="0"/>
      <dgm:spPr/>
    </dgm:pt>
    <dgm:pt modelId="{AAD9154F-7DA1-4969-925F-D86E41DDE19B}" type="pres">
      <dgm:prSet presAssocID="{F8902DF4-A3AB-4A3D-A7D3-5CEAB7CDFBE2}" presName="conn2-1" presStyleLbl="parChTrans1D2" presStyleIdx="1" presStyleCnt="3"/>
      <dgm:spPr/>
      <dgm:t>
        <a:bodyPr/>
        <a:lstStyle/>
        <a:p>
          <a:endParaRPr lang="en-IN"/>
        </a:p>
      </dgm:t>
    </dgm:pt>
    <dgm:pt modelId="{0E0D850A-4C45-4ECD-BACB-355F53F8177C}" type="pres">
      <dgm:prSet presAssocID="{F8902DF4-A3AB-4A3D-A7D3-5CEAB7CDFBE2}" presName="connTx" presStyleLbl="parChTrans1D2" presStyleIdx="1" presStyleCnt="3"/>
      <dgm:spPr/>
      <dgm:t>
        <a:bodyPr/>
        <a:lstStyle/>
        <a:p>
          <a:endParaRPr lang="en-IN"/>
        </a:p>
      </dgm:t>
    </dgm:pt>
    <dgm:pt modelId="{5D8B2D50-85BD-49FB-9E2E-55ECE74C1B79}" type="pres">
      <dgm:prSet presAssocID="{7046A9B7-F22B-4D18-A660-AC8D254E2A0B}" presName="root2" presStyleCnt="0"/>
      <dgm:spPr/>
    </dgm:pt>
    <dgm:pt modelId="{E34EE73B-30B9-4CEC-9B82-4D9F049EA60D}" type="pres">
      <dgm:prSet presAssocID="{7046A9B7-F22B-4D18-A660-AC8D254E2A0B}" presName="LevelTwoTextNode" presStyleLbl="node2" presStyleIdx="1" presStyleCnt="3" custScaleY="61038" custLinFactNeighborX="-27119" custLinFactNeighborY="-4252">
        <dgm:presLayoutVars>
          <dgm:chPref val="3"/>
        </dgm:presLayoutVars>
      </dgm:prSet>
      <dgm:spPr/>
      <dgm:t>
        <a:bodyPr/>
        <a:lstStyle/>
        <a:p>
          <a:endParaRPr lang="en-IN"/>
        </a:p>
      </dgm:t>
    </dgm:pt>
    <dgm:pt modelId="{F140C9B7-34BF-4CF2-98D8-37527C4CCA19}" type="pres">
      <dgm:prSet presAssocID="{7046A9B7-F22B-4D18-A660-AC8D254E2A0B}" presName="level3hierChild" presStyleCnt="0"/>
      <dgm:spPr/>
    </dgm:pt>
    <dgm:pt modelId="{50077628-EECA-4731-B73C-2D7D22149747}" type="pres">
      <dgm:prSet presAssocID="{06CB4476-F5BF-4E35-B8EB-C52B751E5023}" presName="conn2-1" presStyleLbl="parChTrans1D3" presStyleIdx="1" presStyleCnt="3"/>
      <dgm:spPr/>
      <dgm:t>
        <a:bodyPr/>
        <a:lstStyle/>
        <a:p>
          <a:endParaRPr lang="en-IN"/>
        </a:p>
      </dgm:t>
    </dgm:pt>
    <dgm:pt modelId="{3C9C8096-9A13-49DF-BFF2-1D8411490F9F}" type="pres">
      <dgm:prSet presAssocID="{06CB4476-F5BF-4E35-B8EB-C52B751E5023}" presName="connTx" presStyleLbl="parChTrans1D3" presStyleIdx="1" presStyleCnt="3"/>
      <dgm:spPr/>
      <dgm:t>
        <a:bodyPr/>
        <a:lstStyle/>
        <a:p>
          <a:endParaRPr lang="en-IN"/>
        </a:p>
      </dgm:t>
    </dgm:pt>
    <dgm:pt modelId="{6805A73A-3DEB-4F6A-85A5-72870E2B5705}" type="pres">
      <dgm:prSet presAssocID="{7E016489-50A8-4041-9D1A-EFD3622800F9}" presName="root2" presStyleCnt="0"/>
      <dgm:spPr/>
    </dgm:pt>
    <dgm:pt modelId="{F6EF922A-7415-4D04-B3EF-FDB2801FF7A8}" type="pres">
      <dgm:prSet presAssocID="{7E016489-50A8-4041-9D1A-EFD3622800F9}" presName="LevelTwoTextNode" presStyleLbl="node3" presStyleIdx="1" presStyleCnt="3" custScaleX="232745">
        <dgm:presLayoutVars>
          <dgm:chPref val="3"/>
        </dgm:presLayoutVars>
      </dgm:prSet>
      <dgm:spPr/>
      <dgm:t>
        <a:bodyPr/>
        <a:lstStyle/>
        <a:p>
          <a:endParaRPr lang="en-IN"/>
        </a:p>
      </dgm:t>
    </dgm:pt>
    <dgm:pt modelId="{6876FCF6-B7D7-4DDD-9A1C-3BC8857EE95E}" type="pres">
      <dgm:prSet presAssocID="{7E016489-50A8-4041-9D1A-EFD3622800F9}" presName="level3hierChild" presStyleCnt="0"/>
      <dgm:spPr/>
    </dgm:pt>
    <dgm:pt modelId="{B8CF8492-26EC-4694-A9AB-A2E6E8CFDD5E}" type="pres">
      <dgm:prSet presAssocID="{79D6DB81-AF83-487B-9FB8-F741D6B6936A}" presName="conn2-1" presStyleLbl="parChTrans1D2" presStyleIdx="2" presStyleCnt="3"/>
      <dgm:spPr/>
      <dgm:t>
        <a:bodyPr/>
        <a:lstStyle/>
        <a:p>
          <a:endParaRPr lang="en-IN"/>
        </a:p>
      </dgm:t>
    </dgm:pt>
    <dgm:pt modelId="{A0C7FA23-0915-47D6-A00A-7CA598E35259}" type="pres">
      <dgm:prSet presAssocID="{79D6DB81-AF83-487B-9FB8-F741D6B6936A}" presName="connTx" presStyleLbl="parChTrans1D2" presStyleIdx="2" presStyleCnt="3"/>
      <dgm:spPr/>
      <dgm:t>
        <a:bodyPr/>
        <a:lstStyle/>
        <a:p>
          <a:endParaRPr lang="en-IN"/>
        </a:p>
      </dgm:t>
    </dgm:pt>
    <dgm:pt modelId="{5BE2316A-AA7D-4F0F-815C-4EA301BE9364}" type="pres">
      <dgm:prSet presAssocID="{883D6F57-9B90-4E73-A586-C76B7BD831EB}" presName="root2" presStyleCnt="0"/>
      <dgm:spPr/>
    </dgm:pt>
    <dgm:pt modelId="{31B2B06D-4344-48B8-A428-28E013E1B9FD}" type="pres">
      <dgm:prSet presAssocID="{883D6F57-9B90-4E73-A586-C76B7BD831EB}" presName="LevelTwoTextNode" presStyleLbl="node2" presStyleIdx="2" presStyleCnt="3" custLinFactNeighborX="-27119" custLinFactNeighborY="-4151">
        <dgm:presLayoutVars>
          <dgm:chPref val="3"/>
        </dgm:presLayoutVars>
      </dgm:prSet>
      <dgm:spPr/>
      <dgm:t>
        <a:bodyPr/>
        <a:lstStyle/>
        <a:p>
          <a:endParaRPr lang="en-IN"/>
        </a:p>
      </dgm:t>
    </dgm:pt>
    <dgm:pt modelId="{EC4D3C0B-F276-4B10-B326-23F1568809BB}" type="pres">
      <dgm:prSet presAssocID="{883D6F57-9B90-4E73-A586-C76B7BD831EB}" presName="level3hierChild" presStyleCnt="0"/>
      <dgm:spPr/>
    </dgm:pt>
    <dgm:pt modelId="{12CDA937-367A-43F2-ACB7-0FB5F84FE7FF}" type="pres">
      <dgm:prSet presAssocID="{6A39B64F-ACC7-4263-9AEF-116B384557FA}" presName="conn2-1" presStyleLbl="parChTrans1D3" presStyleIdx="2" presStyleCnt="3"/>
      <dgm:spPr/>
      <dgm:t>
        <a:bodyPr/>
        <a:lstStyle/>
        <a:p>
          <a:endParaRPr lang="en-IN"/>
        </a:p>
      </dgm:t>
    </dgm:pt>
    <dgm:pt modelId="{7FE7EA7C-A5AF-4817-ACA5-3FE2B76A71E6}" type="pres">
      <dgm:prSet presAssocID="{6A39B64F-ACC7-4263-9AEF-116B384557FA}" presName="connTx" presStyleLbl="parChTrans1D3" presStyleIdx="2" presStyleCnt="3"/>
      <dgm:spPr/>
      <dgm:t>
        <a:bodyPr/>
        <a:lstStyle/>
        <a:p>
          <a:endParaRPr lang="en-IN"/>
        </a:p>
      </dgm:t>
    </dgm:pt>
    <dgm:pt modelId="{1F33193F-532C-4FDF-AFAE-A3A613DD1434}" type="pres">
      <dgm:prSet presAssocID="{96E77D28-1701-4DDF-BFFF-2992E9AC4482}" presName="root2" presStyleCnt="0"/>
      <dgm:spPr/>
    </dgm:pt>
    <dgm:pt modelId="{25BA0C23-E3A6-4B66-B0DD-473A065C3A82}" type="pres">
      <dgm:prSet presAssocID="{96E77D28-1701-4DDF-BFFF-2992E9AC4482}" presName="LevelTwoTextNode" presStyleLbl="node3" presStyleIdx="2" presStyleCnt="3" custScaleX="239012">
        <dgm:presLayoutVars>
          <dgm:chPref val="3"/>
        </dgm:presLayoutVars>
      </dgm:prSet>
      <dgm:spPr/>
      <dgm:t>
        <a:bodyPr/>
        <a:lstStyle/>
        <a:p>
          <a:endParaRPr lang="en-IN"/>
        </a:p>
      </dgm:t>
    </dgm:pt>
    <dgm:pt modelId="{0923DDC4-47F1-4837-9AAA-61B56CA46D6D}" type="pres">
      <dgm:prSet presAssocID="{96E77D28-1701-4DDF-BFFF-2992E9AC4482}" presName="level3hierChild" presStyleCnt="0"/>
      <dgm:spPr/>
    </dgm:pt>
  </dgm:ptLst>
  <dgm:cxnLst>
    <dgm:cxn modelId="{6A788080-2F73-4922-9BF7-0049A5F4A57A}" srcId="{34999FE4-C15F-4AE9-B286-77C1E3D73413}" destId="{15EDED78-71B8-4C10-90C0-D64CC0F3BA8B}" srcOrd="0" destOrd="0" parTransId="{D34C1BEF-F130-4BAC-916F-4031B8A8FDEF}" sibTransId="{3F07D96B-3368-484D-83F9-70C1A69B55DD}"/>
    <dgm:cxn modelId="{ACCFAA00-7F0C-4443-B7B8-F6277FD84719}" type="presOf" srcId="{35B619AC-FE35-4155-A7E1-2F6401C13A94}" destId="{142BB017-D3A1-4278-A7A4-1A5CCD552F7E}" srcOrd="1" destOrd="0" presId="urn:microsoft.com/office/officeart/2005/8/layout/hierarchy2"/>
    <dgm:cxn modelId="{A1C3DEC2-043F-4ABC-9036-0D94CAEFEFC8}" type="presOf" srcId="{883D6F57-9B90-4E73-A586-C76B7BD831EB}" destId="{31B2B06D-4344-48B8-A428-28E013E1B9FD}" srcOrd="0" destOrd="0" presId="urn:microsoft.com/office/officeart/2005/8/layout/hierarchy2"/>
    <dgm:cxn modelId="{4D655CD3-F1E0-464B-8F13-3214A11C46EA}" type="presOf" srcId="{79D6DB81-AF83-487B-9FB8-F741D6B6936A}" destId="{A0C7FA23-0915-47D6-A00A-7CA598E35259}" srcOrd="1" destOrd="0" presId="urn:microsoft.com/office/officeart/2005/8/layout/hierarchy2"/>
    <dgm:cxn modelId="{8563CAD9-BD57-46D7-98D3-11B196DBBF4A}" type="presOf" srcId="{79D6DB81-AF83-487B-9FB8-F741D6B6936A}" destId="{B8CF8492-26EC-4694-A9AB-A2E6E8CFDD5E}" srcOrd="0" destOrd="0" presId="urn:microsoft.com/office/officeart/2005/8/layout/hierarchy2"/>
    <dgm:cxn modelId="{0E10807B-70BE-4F34-80E7-C7DE5D4610C4}" type="presOf" srcId="{6A39B64F-ACC7-4263-9AEF-116B384557FA}" destId="{7FE7EA7C-A5AF-4817-ACA5-3FE2B76A71E6}" srcOrd="1" destOrd="0" presId="urn:microsoft.com/office/officeart/2005/8/layout/hierarchy2"/>
    <dgm:cxn modelId="{D62DA589-B684-4D7B-8B6C-1887E56BAE5B}" type="presOf" srcId="{06CB4476-F5BF-4E35-B8EB-C52B751E5023}" destId="{50077628-EECA-4731-B73C-2D7D22149747}" srcOrd="0" destOrd="0" presId="urn:microsoft.com/office/officeart/2005/8/layout/hierarchy2"/>
    <dgm:cxn modelId="{F056DBD7-8764-4F96-A884-D50C9E5763C7}" srcId="{05EAA288-D11A-40C8-98AA-8E7A2FB63C32}" destId="{34999FE4-C15F-4AE9-B286-77C1E3D73413}" srcOrd="0" destOrd="0" parTransId="{35B619AC-FE35-4155-A7E1-2F6401C13A94}" sibTransId="{8E12B90D-A3EA-451B-9C28-446B5AB8CEC7}"/>
    <dgm:cxn modelId="{CE0EAD21-A078-4049-88C3-D4CF2A2C16CD}" srcId="{7046A9B7-F22B-4D18-A660-AC8D254E2A0B}" destId="{7E016489-50A8-4041-9D1A-EFD3622800F9}" srcOrd="0" destOrd="0" parTransId="{06CB4476-F5BF-4E35-B8EB-C52B751E5023}" sibTransId="{F18C8AF4-B798-4998-AEB1-969F4DB94D43}"/>
    <dgm:cxn modelId="{EA373FC1-D671-43DA-9F4A-411ACF2F7A00}" srcId="{916FA528-56AB-4B66-984E-425A29C35DEA}" destId="{05EAA288-D11A-40C8-98AA-8E7A2FB63C32}" srcOrd="0" destOrd="0" parTransId="{D5013330-7E5F-4C20-9512-D43F5F51735C}" sibTransId="{E15FC986-6414-4604-ACFF-92CD05D81CC2}"/>
    <dgm:cxn modelId="{81C99ED1-EC22-4499-B3ED-0FC6223D33F4}" type="presOf" srcId="{916FA528-56AB-4B66-984E-425A29C35DEA}" destId="{0D168050-5EE1-445A-8DA1-E169DB264E34}" srcOrd="0" destOrd="0" presId="urn:microsoft.com/office/officeart/2005/8/layout/hierarchy2"/>
    <dgm:cxn modelId="{AC4451AD-421A-4EED-AC0E-0D5B4079AC9B}" srcId="{05EAA288-D11A-40C8-98AA-8E7A2FB63C32}" destId="{883D6F57-9B90-4E73-A586-C76B7BD831EB}" srcOrd="2" destOrd="0" parTransId="{79D6DB81-AF83-487B-9FB8-F741D6B6936A}" sibTransId="{B18020FC-3662-43CC-80C3-35AB4321707B}"/>
    <dgm:cxn modelId="{945485B7-8D52-41EB-BDEB-6782F3EE54FD}" type="presOf" srcId="{96E77D28-1701-4DDF-BFFF-2992E9AC4482}" destId="{25BA0C23-E3A6-4B66-B0DD-473A065C3A82}" srcOrd="0" destOrd="0" presId="urn:microsoft.com/office/officeart/2005/8/layout/hierarchy2"/>
    <dgm:cxn modelId="{C6A07B5E-FFC0-4E9D-B051-1318ECF313DD}" type="presOf" srcId="{35B619AC-FE35-4155-A7E1-2F6401C13A94}" destId="{5F9742B0-7A46-439C-A1C3-93229BD66C86}" srcOrd="0" destOrd="0" presId="urn:microsoft.com/office/officeart/2005/8/layout/hierarchy2"/>
    <dgm:cxn modelId="{09B8966E-84FA-46CC-AAAE-855DD9883593}" type="presOf" srcId="{06CB4476-F5BF-4E35-B8EB-C52B751E5023}" destId="{3C9C8096-9A13-49DF-BFF2-1D8411490F9F}" srcOrd="1" destOrd="0" presId="urn:microsoft.com/office/officeart/2005/8/layout/hierarchy2"/>
    <dgm:cxn modelId="{11A72179-EBAF-425C-8E5C-07BE17439F6D}" type="presOf" srcId="{05EAA288-D11A-40C8-98AA-8E7A2FB63C32}" destId="{EFBB8A15-94F7-4514-BBB4-243774F19AEF}" srcOrd="0" destOrd="0" presId="urn:microsoft.com/office/officeart/2005/8/layout/hierarchy2"/>
    <dgm:cxn modelId="{C98EA101-9030-44CC-827E-996D306FFAA4}" type="presOf" srcId="{F8902DF4-A3AB-4A3D-A7D3-5CEAB7CDFBE2}" destId="{0E0D850A-4C45-4ECD-BACB-355F53F8177C}" srcOrd="1" destOrd="0" presId="urn:microsoft.com/office/officeart/2005/8/layout/hierarchy2"/>
    <dgm:cxn modelId="{CF6F4BE1-00CD-490E-9F09-4AA29A024C12}" type="presOf" srcId="{D34C1BEF-F130-4BAC-916F-4031B8A8FDEF}" destId="{F80E8B48-61B9-4884-80D5-A4F0F9BEFAD7}" srcOrd="0" destOrd="0" presId="urn:microsoft.com/office/officeart/2005/8/layout/hierarchy2"/>
    <dgm:cxn modelId="{14967CA2-CBF9-4E66-8D90-3CE324BDD300}" type="presOf" srcId="{6A39B64F-ACC7-4263-9AEF-116B384557FA}" destId="{12CDA937-367A-43F2-ACB7-0FB5F84FE7FF}" srcOrd="0" destOrd="0" presId="urn:microsoft.com/office/officeart/2005/8/layout/hierarchy2"/>
    <dgm:cxn modelId="{19D54D62-BEAC-47FA-A312-73C0705BCAEF}" type="presOf" srcId="{7E016489-50A8-4041-9D1A-EFD3622800F9}" destId="{F6EF922A-7415-4D04-B3EF-FDB2801FF7A8}" srcOrd="0" destOrd="0" presId="urn:microsoft.com/office/officeart/2005/8/layout/hierarchy2"/>
    <dgm:cxn modelId="{D4BE9A99-58B4-46B0-8694-1407456268E2}" type="presOf" srcId="{34999FE4-C15F-4AE9-B286-77C1E3D73413}" destId="{7215BED5-174B-4216-B76B-2499C8A29D45}" srcOrd="0" destOrd="0" presId="urn:microsoft.com/office/officeart/2005/8/layout/hierarchy2"/>
    <dgm:cxn modelId="{280E5CAF-AB77-4EF4-893E-BD42645006F0}" type="presOf" srcId="{15EDED78-71B8-4C10-90C0-D64CC0F3BA8B}" destId="{AFB67619-7A97-42C3-9B64-9043FBE61984}" srcOrd="0" destOrd="0" presId="urn:microsoft.com/office/officeart/2005/8/layout/hierarchy2"/>
    <dgm:cxn modelId="{CE805276-17F4-4797-B72E-81D4C531D680}" type="presOf" srcId="{D34C1BEF-F130-4BAC-916F-4031B8A8FDEF}" destId="{38F12882-58A5-4B8F-BE0F-8B55360D418F}" srcOrd="1" destOrd="0" presId="urn:microsoft.com/office/officeart/2005/8/layout/hierarchy2"/>
    <dgm:cxn modelId="{C5626C72-34CD-4F86-BB58-DF3A04277981}" srcId="{05EAA288-D11A-40C8-98AA-8E7A2FB63C32}" destId="{7046A9B7-F22B-4D18-A660-AC8D254E2A0B}" srcOrd="1" destOrd="0" parTransId="{F8902DF4-A3AB-4A3D-A7D3-5CEAB7CDFBE2}" sibTransId="{4DA85880-66DF-4B55-9A91-3B9A28F11565}"/>
    <dgm:cxn modelId="{E51188D5-DA83-43A3-819D-07F4AD7AEBEA}" type="presOf" srcId="{F8902DF4-A3AB-4A3D-A7D3-5CEAB7CDFBE2}" destId="{AAD9154F-7DA1-4969-925F-D86E41DDE19B}" srcOrd="0" destOrd="0" presId="urn:microsoft.com/office/officeart/2005/8/layout/hierarchy2"/>
    <dgm:cxn modelId="{1F2A4464-57F3-49F1-8314-0ECBDAF348A0}" srcId="{883D6F57-9B90-4E73-A586-C76B7BD831EB}" destId="{96E77D28-1701-4DDF-BFFF-2992E9AC4482}" srcOrd="0" destOrd="0" parTransId="{6A39B64F-ACC7-4263-9AEF-116B384557FA}" sibTransId="{A7CC01EC-99AA-4CC7-8D05-6E56D57E5378}"/>
    <dgm:cxn modelId="{81E5FB6B-8287-440B-8239-8B590C8ECA00}" type="presOf" srcId="{7046A9B7-F22B-4D18-A660-AC8D254E2A0B}" destId="{E34EE73B-30B9-4CEC-9B82-4D9F049EA60D}" srcOrd="0" destOrd="0" presId="urn:microsoft.com/office/officeart/2005/8/layout/hierarchy2"/>
    <dgm:cxn modelId="{C6A209AD-BB28-4526-B97B-D36AC3E991D5}" type="presParOf" srcId="{0D168050-5EE1-445A-8DA1-E169DB264E34}" destId="{77926AFA-26E0-48C7-91B3-C07B2D28E903}" srcOrd="0" destOrd="0" presId="urn:microsoft.com/office/officeart/2005/8/layout/hierarchy2"/>
    <dgm:cxn modelId="{5996B9B1-DDDC-4D61-ABFA-1FAEF890DCE8}" type="presParOf" srcId="{77926AFA-26E0-48C7-91B3-C07B2D28E903}" destId="{EFBB8A15-94F7-4514-BBB4-243774F19AEF}" srcOrd="0" destOrd="0" presId="urn:microsoft.com/office/officeart/2005/8/layout/hierarchy2"/>
    <dgm:cxn modelId="{057B9CB5-1F76-4986-89B6-C8B098C17EB9}" type="presParOf" srcId="{77926AFA-26E0-48C7-91B3-C07B2D28E903}" destId="{104195B4-968D-4DAC-A228-ECEBF56D20D9}" srcOrd="1" destOrd="0" presId="urn:microsoft.com/office/officeart/2005/8/layout/hierarchy2"/>
    <dgm:cxn modelId="{3414BA54-7CF4-4BF2-8378-37408BE3BDEB}" type="presParOf" srcId="{104195B4-968D-4DAC-A228-ECEBF56D20D9}" destId="{5F9742B0-7A46-439C-A1C3-93229BD66C86}" srcOrd="0" destOrd="0" presId="urn:microsoft.com/office/officeart/2005/8/layout/hierarchy2"/>
    <dgm:cxn modelId="{9200E6A5-A538-4937-9CD8-D18DFEB88D30}" type="presParOf" srcId="{5F9742B0-7A46-439C-A1C3-93229BD66C86}" destId="{142BB017-D3A1-4278-A7A4-1A5CCD552F7E}" srcOrd="0" destOrd="0" presId="urn:microsoft.com/office/officeart/2005/8/layout/hierarchy2"/>
    <dgm:cxn modelId="{53B0399B-BFFB-411C-968A-892DB4D87DBE}" type="presParOf" srcId="{104195B4-968D-4DAC-A228-ECEBF56D20D9}" destId="{DE808B97-0A39-4AE7-B270-9136778E31B8}" srcOrd="1" destOrd="0" presId="urn:microsoft.com/office/officeart/2005/8/layout/hierarchy2"/>
    <dgm:cxn modelId="{D048E8A3-5CC7-4800-958D-6EC35388ADA2}" type="presParOf" srcId="{DE808B97-0A39-4AE7-B270-9136778E31B8}" destId="{7215BED5-174B-4216-B76B-2499C8A29D45}" srcOrd="0" destOrd="0" presId="urn:microsoft.com/office/officeart/2005/8/layout/hierarchy2"/>
    <dgm:cxn modelId="{9D793EBF-5B13-4D00-BC81-E2907962E555}" type="presParOf" srcId="{DE808B97-0A39-4AE7-B270-9136778E31B8}" destId="{030292DC-831E-4DED-8231-8CCC57544B9A}" srcOrd="1" destOrd="0" presId="urn:microsoft.com/office/officeart/2005/8/layout/hierarchy2"/>
    <dgm:cxn modelId="{9ACFF8E8-3B89-430B-A288-69F366D4AA80}" type="presParOf" srcId="{030292DC-831E-4DED-8231-8CCC57544B9A}" destId="{F80E8B48-61B9-4884-80D5-A4F0F9BEFAD7}" srcOrd="0" destOrd="0" presId="urn:microsoft.com/office/officeart/2005/8/layout/hierarchy2"/>
    <dgm:cxn modelId="{6E75B188-3335-49A5-8927-A08844C5171E}" type="presParOf" srcId="{F80E8B48-61B9-4884-80D5-A4F0F9BEFAD7}" destId="{38F12882-58A5-4B8F-BE0F-8B55360D418F}" srcOrd="0" destOrd="0" presId="urn:microsoft.com/office/officeart/2005/8/layout/hierarchy2"/>
    <dgm:cxn modelId="{41719D62-2FC9-464F-885D-E94DEA06D036}" type="presParOf" srcId="{030292DC-831E-4DED-8231-8CCC57544B9A}" destId="{12799C1C-D6DB-40A6-B044-EF1D9152CED6}" srcOrd="1" destOrd="0" presId="urn:microsoft.com/office/officeart/2005/8/layout/hierarchy2"/>
    <dgm:cxn modelId="{1869EB91-4E6D-4471-A6B1-E0FB25420E79}" type="presParOf" srcId="{12799C1C-D6DB-40A6-B044-EF1D9152CED6}" destId="{AFB67619-7A97-42C3-9B64-9043FBE61984}" srcOrd="0" destOrd="0" presId="urn:microsoft.com/office/officeart/2005/8/layout/hierarchy2"/>
    <dgm:cxn modelId="{F1898E05-0DC5-4B29-B44D-6CB62F3CA65E}" type="presParOf" srcId="{12799C1C-D6DB-40A6-B044-EF1D9152CED6}" destId="{EEEB0B39-4BE9-47D1-BBFA-FB629509486D}" srcOrd="1" destOrd="0" presId="urn:microsoft.com/office/officeart/2005/8/layout/hierarchy2"/>
    <dgm:cxn modelId="{826085F5-0202-454C-8F48-352CE4F3A670}" type="presParOf" srcId="{104195B4-968D-4DAC-A228-ECEBF56D20D9}" destId="{AAD9154F-7DA1-4969-925F-D86E41DDE19B}" srcOrd="2" destOrd="0" presId="urn:microsoft.com/office/officeart/2005/8/layout/hierarchy2"/>
    <dgm:cxn modelId="{90A6E549-472D-429A-8352-0691CD4DACEF}" type="presParOf" srcId="{AAD9154F-7DA1-4969-925F-D86E41DDE19B}" destId="{0E0D850A-4C45-4ECD-BACB-355F53F8177C}" srcOrd="0" destOrd="0" presId="urn:microsoft.com/office/officeart/2005/8/layout/hierarchy2"/>
    <dgm:cxn modelId="{68E47E69-121A-47C4-B1E5-8594801B72E4}" type="presParOf" srcId="{104195B4-968D-4DAC-A228-ECEBF56D20D9}" destId="{5D8B2D50-85BD-49FB-9E2E-55ECE74C1B79}" srcOrd="3" destOrd="0" presId="urn:microsoft.com/office/officeart/2005/8/layout/hierarchy2"/>
    <dgm:cxn modelId="{69AF702E-D95D-4161-BFB2-EA6C487E9E39}" type="presParOf" srcId="{5D8B2D50-85BD-49FB-9E2E-55ECE74C1B79}" destId="{E34EE73B-30B9-4CEC-9B82-4D9F049EA60D}" srcOrd="0" destOrd="0" presId="urn:microsoft.com/office/officeart/2005/8/layout/hierarchy2"/>
    <dgm:cxn modelId="{5509AD54-CF2F-4AEF-BFB7-06054B6A0D89}" type="presParOf" srcId="{5D8B2D50-85BD-49FB-9E2E-55ECE74C1B79}" destId="{F140C9B7-34BF-4CF2-98D8-37527C4CCA19}" srcOrd="1" destOrd="0" presId="urn:microsoft.com/office/officeart/2005/8/layout/hierarchy2"/>
    <dgm:cxn modelId="{9DC3FB3B-EBE9-4486-94BA-DA93487CF0AB}" type="presParOf" srcId="{F140C9B7-34BF-4CF2-98D8-37527C4CCA19}" destId="{50077628-EECA-4731-B73C-2D7D22149747}" srcOrd="0" destOrd="0" presId="urn:microsoft.com/office/officeart/2005/8/layout/hierarchy2"/>
    <dgm:cxn modelId="{F2C999AE-C172-4202-B9F1-C6FACE24F3D0}" type="presParOf" srcId="{50077628-EECA-4731-B73C-2D7D22149747}" destId="{3C9C8096-9A13-49DF-BFF2-1D8411490F9F}" srcOrd="0" destOrd="0" presId="urn:microsoft.com/office/officeart/2005/8/layout/hierarchy2"/>
    <dgm:cxn modelId="{A2BDC5D0-DD05-4506-A259-4F9F2003555F}" type="presParOf" srcId="{F140C9B7-34BF-4CF2-98D8-37527C4CCA19}" destId="{6805A73A-3DEB-4F6A-85A5-72870E2B5705}" srcOrd="1" destOrd="0" presId="urn:microsoft.com/office/officeart/2005/8/layout/hierarchy2"/>
    <dgm:cxn modelId="{964861B1-3088-4AED-BBC7-28C865BE9349}" type="presParOf" srcId="{6805A73A-3DEB-4F6A-85A5-72870E2B5705}" destId="{F6EF922A-7415-4D04-B3EF-FDB2801FF7A8}" srcOrd="0" destOrd="0" presId="urn:microsoft.com/office/officeart/2005/8/layout/hierarchy2"/>
    <dgm:cxn modelId="{624DDE02-B180-470A-A727-1CABFF93897C}" type="presParOf" srcId="{6805A73A-3DEB-4F6A-85A5-72870E2B5705}" destId="{6876FCF6-B7D7-4DDD-9A1C-3BC8857EE95E}" srcOrd="1" destOrd="0" presId="urn:microsoft.com/office/officeart/2005/8/layout/hierarchy2"/>
    <dgm:cxn modelId="{DF866AD6-0939-400F-B932-CD02D7C5A3F5}" type="presParOf" srcId="{104195B4-968D-4DAC-A228-ECEBF56D20D9}" destId="{B8CF8492-26EC-4694-A9AB-A2E6E8CFDD5E}" srcOrd="4" destOrd="0" presId="urn:microsoft.com/office/officeart/2005/8/layout/hierarchy2"/>
    <dgm:cxn modelId="{B374F4FF-4CA5-4243-8EC3-D2113247CBE3}" type="presParOf" srcId="{B8CF8492-26EC-4694-A9AB-A2E6E8CFDD5E}" destId="{A0C7FA23-0915-47D6-A00A-7CA598E35259}" srcOrd="0" destOrd="0" presId="urn:microsoft.com/office/officeart/2005/8/layout/hierarchy2"/>
    <dgm:cxn modelId="{564AEDFD-3E0B-47F8-91E4-696F3B4B9B74}" type="presParOf" srcId="{104195B4-968D-4DAC-A228-ECEBF56D20D9}" destId="{5BE2316A-AA7D-4F0F-815C-4EA301BE9364}" srcOrd="5" destOrd="0" presId="urn:microsoft.com/office/officeart/2005/8/layout/hierarchy2"/>
    <dgm:cxn modelId="{FE198C8A-EC06-472E-B8A8-C2DEDD90E513}" type="presParOf" srcId="{5BE2316A-AA7D-4F0F-815C-4EA301BE9364}" destId="{31B2B06D-4344-48B8-A428-28E013E1B9FD}" srcOrd="0" destOrd="0" presId="urn:microsoft.com/office/officeart/2005/8/layout/hierarchy2"/>
    <dgm:cxn modelId="{A50DC4C3-4162-4B29-BB03-CF5B1FB39E81}" type="presParOf" srcId="{5BE2316A-AA7D-4F0F-815C-4EA301BE9364}" destId="{EC4D3C0B-F276-4B10-B326-23F1568809BB}" srcOrd="1" destOrd="0" presId="urn:microsoft.com/office/officeart/2005/8/layout/hierarchy2"/>
    <dgm:cxn modelId="{5B409B4A-0392-4FD7-A7F8-F19859643C05}" type="presParOf" srcId="{EC4D3C0B-F276-4B10-B326-23F1568809BB}" destId="{12CDA937-367A-43F2-ACB7-0FB5F84FE7FF}" srcOrd="0" destOrd="0" presId="urn:microsoft.com/office/officeart/2005/8/layout/hierarchy2"/>
    <dgm:cxn modelId="{430AE632-FCA7-43C9-B708-D87190A71A8C}" type="presParOf" srcId="{12CDA937-367A-43F2-ACB7-0FB5F84FE7FF}" destId="{7FE7EA7C-A5AF-4817-ACA5-3FE2B76A71E6}" srcOrd="0" destOrd="0" presId="urn:microsoft.com/office/officeart/2005/8/layout/hierarchy2"/>
    <dgm:cxn modelId="{9A21EBF7-38ED-4C62-834D-03C4812497CC}" type="presParOf" srcId="{EC4D3C0B-F276-4B10-B326-23F1568809BB}" destId="{1F33193F-532C-4FDF-AFAE-A3A613DD1434}" srcOrd="1" destOrd="0" presId="urn:microsoft.com/office/officeart/2005/8/layout/hierarchy2"/>
    <dgm:cxn modelId="{EC651D0B-5BC1-4816-92CF-8F1C339DCFEC}" type="presParOf" srcId="{1F33193F-532C-4FDF-AFAE-A3A613DD1434}" destId="{25BA0C23-E3A6-4B66-B0DD-473A065C3A82}" srcOrd="0" destOrd="0" presId="urn:microsoft.com/office/officeart/2005/8/layout/hierarchy2"/>
    <dgm:cxn modelId="{018B2DA8-22E5-484E-B9D6-0AE9BEC707C0}" type="presParOf" srcId="{1F33193F-532C-4FDF-AFAE-A3A613DD1434}" destId="{0923DDC4-47F1-4837-9AAA-61B56CA46D6D}" srcOrd="1" destOrd="0" presId="urn:microsoft.com/office/officeart/2005/8/layout/hierarchy2"/>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D3EB30-2734-47E9-A732-20F3C3CFB567}" type="datetimeFigureOut">
              <a:rPr lang="en-US" smtClean="0"/>
              <a:pPr/>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B3533-A377-4BF4-A066-E466B222500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D3EB30-2734-47E9-A732-20F3C3CFB567}" type="datetimeFigureOut">
              <a:rPr lang="en-US" smtClean="0"/>
              <a:pPr/>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B3533-A377-4BF4-A066-E466B22250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D3EB30-2734-47E9-A732-20F3C3CFB567}" type="datetimeFigureOut">
              <a:rPr lang="en-US" smtClean="0"/>
              <a:pPr/>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B3533-A377-4BF4-A066-E466B22250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D3EB30-2734-47E9-A732-20F3C3CFB567}" type="datetimeFigureOut">
              <a:rPr lang="en-US" smtClean="0"/>
              <a:pPr/>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B3533-A377-4BF4-A066-E466B222500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D3EB30-2734-47E9-A732-20F3C3CFB567}" type="datetimeFigureOut">
              <a:rPr lang="en-US" smtClean="0"/>
              <a:pPr/>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B3533-A377-4BF4-A066-E466B222500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D3EB30-2734-47E9-A732-20F3C3CFB567}" type="datetimeFigureOut">
              <a:rPr lang="en-US" smtClean="0"/>
              <a:pPr/>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3B3533-A377-4BF4-A066-E466B222500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D3EB30-2734-47E9-A732-20F3C3CFB567}" type="datetimeFigureOut">
              <a:rPr lang="en-US" smtClean="0"/>
              <a:pPr/>
              <a:t>5/24/2020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3B3533-A377-4BF4-A066-E466B222500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D3EB30-2734-47E9-A732-20F3C3CFB567}" type="datetimeFigureOut">
              <a:rPr lang="en-US" smtClean="0"/>
              <a:pPr/>
              <a:t>5/24/2020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3B3533-A377-4BF4-A066-E466B222500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D3EB30-2734-47E9-A732-20F3C3CFB567}" type="datetimeFigureOut">
              <a:rPr lang="en-US" smtClean="0"/>
              <a:pPr/>
              <a:t>5/24/2020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3B3533-A377-4BF4-A066-E466B222500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D3EB30-2734-47E9-A732-20F3C3CFB567}" type="datetimeFigureOut">
              <a:rPr lang="en-US" smtClean="0"/>
              <a:pPr/>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3B3533-A377-4BF4-A066-E466B222500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D3EB30-2734-47E9-A732-20F3C3CFB567}" type="datetimeFigureOut">
              <a:rPr lang="en-US" smtClean="0"/>
              <a:pPr/>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3B3533-A377-4BF4-A066-E466B222500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D3EB30-2734-47E9-A732-20F3C3CFB567}" type="datetimeFigureOut">
              <a:rPr lang="en-US" smtClean="0"/>
              <a:pPr/>
              <a:t>5/24/2020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3B3533-A377-4BF4-A066-E466B222500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ontract.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685800" y="2667000"/>
            <a:ext cx="7772400" cy="1470025"/>
          </a:xfrm>
        </p:spPr>
        <p:txBody>
          <a:bodyPr/>
          <a:lstStyle/>
          <a:p>
            <a:r>
              <a:rPr lang="en-US" b="1" dirty="0" smtClean="0">
                <a:solidFill>
                  <a:srgbClr val="5B054F"/>
                </a:solidFill>
                <a:latin typeface="Andalus" pitchFamily="18" charset="-78"/>
                <a:cs typeface="Andalus" pitchFamily="18" charset="-78"/>
              </a:rPr>
              <a:t>Cost </a:t>
            </a:r>
            <a:r>
              <a:rPr lang="en-US" b="1" dirty="0" smtClean="0">
                <a:solidFill>
                  <a:srgbClr val="5B054F"/>
                </a:solidFill>
                <a:latin typeface="Andalus" pitchFamily="18" charset="-78"/>
                <a:cs typeface="Andalus" pitchFamily="18" charset="-78"/>
              </a:rPr>
              <a:t>&amp; Management Accounting</a:t>
            </a:r>
            <a:endParaRPr lang="en-US" b="1" dirty="0">
              <a:solidFill>
                <a:srgbClr val="5B054F"/>
              </a:solidFill>
              <a:latin typeface="Andalus" pitchFamily="18" charset="-78"/>
              <a:cs typeface="Andalus" pitchFamily="18" charset="-78"/>
            </a:endParaRPr>
          </a:p>
        </p:txBody>
      </p:sp>
      <p:sp>
        <p:nvSpPr>
          <p:cNvPr id="3" name="Subtitle 2"/>
          <p:cNvSpPr>
            <a:spLocks noGrp="1"/>
          </p:cNvSpPr>
          <p:nvPr>
            <p:ph type="subTitle" idx="1"/>
          </p:nvPr>
        </p:nvSpPr>
        <p:spPr>
          <a:xfrm>
            <a:off x="3733800" y="3962400"/>
            <a:ext cx="5410200" cy="2057400"/>
          </a:xfrm>
        </p:spPr>
        <p:txBody>
          <a:bodyPr>
            <a:noAutofit/>
          </a:bodyPr>
          <a:lstStyle/>
          <a:p>
            <a:r>
              <a:rPr lang="en-US" sz="2200" b="1" dirty="0" smtClean="0">
                <a:solidFill>
                  <a:srgbClr val="600017"/>
                </a:solidFill>
                <a:latin typeface="Andalus" pitchFamily="18" charset="-78"/>
                <a:cs typeface="Andalus" pitchFamily="18" charset="-78"/>
              </a:rPr>
              <a:t>Coordinator</a:t>
            </a:r>
          </a:p>
          <a:p>
            <a:r>
              <a:rPr lang="en-US" sz="2200" b="1" dirty="0" smtClean="0">
                <a:solidFill>
                  <a:srgbClr val="600017"/>
                </a:solidFill>
                <a:latin typeface="Andalus" pitchFamily="18" charset="-78"/>
                <a:cs typeface="Andalus" pitchFamily="18" charset="-78"/>
              </a:rPr>
              <a:t>Dr. D. Heena Cowsar</a:t>
            </a:r>
          </a:p>
          <a:p>
            <a:r>
              <a:rPr lang="en-US" sz="2200" b="1" dirty="0" smtClean="0">
                <a:solidFill>
                  <a:srgbClr val="600017"/>
                </a:solidFill>
                <a:latin typeface="Andalus" pitchFamily="18" charset="-78"/>
                <a:cs typeface="Andalus" pitchFamily="18" charset="-78"/>
              </a:rPr>
              <a:t>Assistant Professor of Commerce</a:t>
            </a:r>
          </a:p>
          <a:p>
            <a:r>
              <a:rPr lang="en-US" sz="2200" b="1" dirty="0" smtClean="0">
                <a:solidFill>
                  <a:srgbClr val="600017"/>
                </a:solidFill>
                <a:latin typeface="Andalus" pitchFamily="18" charset="-78"/>
                <a:cs typeface="Andalus" pitchFamily="18" charset="-78"/>
              </a:rPr>
              <a:t>Bon Secours College for Women</a:t>
            </a:r>
          </a:p>
          <a:p>
            <a:r>
              <a:rPr lang="en-US" sz="2200" b="1" dirty="0" smtClean="0">
                <a:solidFill>
                  <a:srgbClr val="600017"/>
                </a:solidFill>
                <a:latin typeface="Andalus" pitchFamily="18" charset="-78"/>
                <a:cs typeface="Andalus" pitchFamily="18" charset="-78"/>
              </a:rPr>
              <a:t>(Affiliated to Bharathidasan University)</a:t>
            </a:r>
          </a:p>
          <a:p>
            <a:r>
              <a:rPr lang="en-US" sz="2200" b="1" dirty="0" smtClean="0">
                <a:solidFill>
                  <a:srgbClr val="600017"/>
                </a:solidFill>
                <a:latin typeface="Andalus" pitchFamily="18" charset="-78"/>
                <a:cs typeface="Andalus" pitchFamily="18" charset="-78"/>
              </a:rPr>
              <a:t>Thanjavur</a:t>
            </a:r>
          </a:p>
          <a:p>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G.jpg"/>
          <p:cNvPicPr>
            <a:picLocks noChangeAspect="1"/>
          </p:cNvPicPr>
          <p:nvPr/>
        </p:nvPicPr>
        <p:blipFill>
          <a:blip r:embed="rId2"/>
          <a:srcRect l="4448" t="14246" r="4448" b="9776"/>
          <a:stretch>
            <a:fillRect/>
          </a:stretch>
        </p:blipFill>
        <p:spPr>
          <a:xfrm>
            <a:off x="0" y="0"/>
            <a:ext cx="9144000" cy="6858000"/>
          </a:xfrm>
          <a:prstGeom prst="rect">
            <a:avLst/>
          </a:prstGeom>
        </p:spPr>
      </p:pic>
      <p:sp>
        <p:nvSpPr>
          <p:cNvPr id="2" name="TextBox 1"/>
          <p:cNvSpPr txBox="1"/>
          <p:nvPr/>
        </p:nvSpPr>
        <p:spPr>
          <a:xfrm>
            <a:off x="0" y="609600"/>
            <a:ext cx="9144000" cy="400110"/>
          </a:xfrm>
          <a:prstGeom prst="rect">
            <a:avLst/>
          </a:prstGeom>
          <a:noFill/>
        </p:spPr>
        <p:txBody>
          <a:bodyPr wrap="square" rtlCol="0">
            <a:spAutoFit/>
          </a:bodyPr>
          <a:lstStyle/>
          <a:p>
            <a:pPr algn="ctr"/>
            <a:r>
              <a:rPr lang="en-US" sz="2000" b="1" dirty="0" err="1">
                <a:latin typeface="Andalus" pitchFamily="18" charset="-78"/>
                <a:cs typeface="Andalus" pitchFamily="18" charset="-78"/>
              </a:rPr>
              <a:t>Contractee’s</a:t>
            </a:r>
            <a:r>
              <a:rPr lang="en-US" sz="2000" b="1" dirty="0">
                <a:latin typeface="Andalus" pitchFamily="18" charset="-78"/>
                <a:cs typeface="Andalus" pitchFamily="18" charset="-78"/>
              </a:rPr>
              <a:t> Account for Contract </a:t>
            </a:r>
            <a:r>
              <a:rPr lang="en-US" sz="2000" b="1" dirty="0" smtClean="0">
                <a:latin typeface="Andalus" pitchFamily="18" charset="-78"/>
                <a:cs typeface="Andalus" pitchFamily="18" charset="-78"/>
              </a:rPr>
              <a:t>Costing</a:t>
            </a:r>
            <a:endParaRPr lang="en-US" sz="2000" b="1" dirty="0">
              <a:latin typeface="Andalus" pitchFamily="18" charset="-78"/>
              <a:cs typeface="Andalus" pitchFamily="18" charset="-78"/>
            </a:endParaRPr>
          </a:p>
        </p:txBody>
      </p:sp>
      <p:graphicFrame>
        <p:nvGraphicFramePr>
          <p:cNvPr id="3" name="Table 2"/>
          <p:cNvGraphicFramePr>
            <a:graphicFrameLocks noGrp="1"/>
          </p:cNvGraphicFramePr>
          <p:nvPr/>
        </p:nvGraphicFramePr>
        <p:xfrm>
          <a:off x="304800" y="1828800"/>
          <a:ext cx="8458200" cy="2286000"/>
        </p:xfrm>
        <a:graphic>
          <a:graphicData uri="http://schemas.openxmlformats.org/drawingml/2006/table">
            <a:tbl>
              <a:tblPr firstRow="1" bandRow="1">
                <a:tableStyleId>{5940675A-B579-460E-94D1-54222C63F5DA}</a:tableStyleId>
              </a:tblPr>
              <a:tblGrid>
                <a:gridCol w="3200400"/>
                <a:gridCol w="1028700"/>
                <a:gridCol w="3162300"/>
                <a:gridCol w="1066800"/>
              </a:tblGrid>
              <a:tr h="370840">
                <a:tc>
                  <a:txBody>
                    <a:bodyPr/>
                    <a:lstStyle/>
                    <a:p>
                      <a:pPr fontAlgn="t"/>
                      <a:r>
                        <a:rPr lang="en-US" sz="2000" b="1" dirty="0">
                          <a:latin typeface="Andalus" pitchFamily="18" charset="-78"/>
                          <a:cs typeface="Andalus" pitchFamily="18" charset="-78"/>
                        </a:rPr>
                        <a:t>Particulars</a:t>
                      </a:r>
                      <a:endParaRPr lang="en-US" sz="2000" dirty="0">
                        <a:latin typeface="Andalus" pitchFamily="18" charset="-78"/>
                        <a:cs typeface="Andalus" pitchFamily="18" charset="-78"/>
                      </a:endParaRPr>
                    </a:p>
                  </a:txBody>
                  <a:tcPr marL="95250" marR="95250" marT="95250" marB="95250"/>
                </a:tc>
                <a:tc>
                  <a:txBody>
                    <a:bodyPr/>
                    <a:lstStyle/>
                    <a:p>
                      <a:pPr fontAlgn="t"/>
                      <a:r>
                        <a:rPr lang="en-US" sz="2000" b="1" dirty="0" smtClean="0">
                          <a:latin typeface="Andalus" pitchFamily="18" charset="-78"/>
                          <a:cs typeface="Andalus" pitchFamily="18" charset="-78"/>
                        </a:rPr>
                        <a:t>Amount</a:t>
                      </a:r>
                      <a:endParaRPr lang="en-US" sz="2000" dirty="0">
                        <a:latin typeface="Andalus" pitchFamily="18" charset="-78"/>
                        <a:cs typeface="Andalus" pitchFamily="18" charset="-78"/>
                      </a:endParaRPr>
                    </a:p>
                  </a:txBody>
                  <a:tcPr marL="95250" marR="95250" marT="95250" marB="95250"/>
                </a:tc>
                <a:tc>
                  <a:txBody>
                    <a:bodyPr/>
                    <a:lstStyle/>
                    <a:p>
                      <a:pPr fontAlgn="t"/>
                      <a:r>
                        <a:rPr lang="en-US" sz="2000" b="1">
                          <a:latin typeface="Andalus" pitchFamily="18" charset="-78"/>
                          <a:cs typeface="Andalus" pitchFamily="18" charset="-78"/>
                        </a:rPr>
                        <a:t>Particulars</a:t>
                      </a:r>
                      <a:endParaRPr lang="en-US" sz="2000">
                        <a:latin typeface="Andalus" pitchFamily="18" charset="-78"/>
                        <a:cs typeface="Andalus" pitchFamily="18" charset="-78"/>
                      </a:endParaRPr>
                    </a:p>
                  </a:txBody>
                  <a:tcPr marL="95250" marR="95250" marT="95250" marB="95250"/>
                </a:tc>
                <a:tc>
                  <a:txBody>
                    <a:bodyPr/>
                    <a:lstStyle/>
                    <a:p>
                      <a:pPr fontAlgn="t"/>
                      <a:r>
                        <a:rPr lang="en-US" sz="2000" b="1" dirty="0" smtClean="0">
                          <a:latin typeface="Andalus" pitchFamily="18" charset="-78"/>
                          <a:cs typeface="Andalus" pitchFamily="18" charset="-78"/>
                        </a:rPr>
                        <a:t>Amount</a:t>
                      </a:r>
                      <a:endParaRPr lang="en-US" sz="2000" dirty="0">
                        <a:latin typeface="Andalus" pitchFamily="18" charset="-78"/>
                        <a:cs typeface="Andalus" pitchFamily="18" charset="-78"/>
                      </a:endParaRPr>
                    </a:p>
                  </a:txBody>
                  <a:tcPr marL="95250" marR="95250" marT="95250" marB="95250"/>
                </a:tc>
              </a:tr>
              <a:tr h="370840">
                <a:tc>
                  <a:txBody>
                    <a:bodyPr/>
                    <a:lstStyle/>
                    <a:p>
                      <a:pPr fontAlgn="t"/>
                      <a:r>
                        <a:rPr lang="en-US" sz="2000" dirty="0">
                          <a:latin typeface="Andalus" pitchFamily="18" charset="-78"/>
                          <a:cs typeface="Andalus" pitchFamily="18" charset="-78"/>
                        </a:rPr>
                        <a:t>Contract </a:t>
                      </a:r>
                      <a:r>
                        <a:rPr lang="en-US" sz="2000" dirty="0" smtClean="0">
                          <a:latin typeface="Andalus" pitchFamily="18" charset="-78"/>
                          <a:cs typeface="Andalus" pitchFamily="18" charset="-78"/>
                        </a:rPr>
                        <a:t>account</a:t>
                      </a:r>
                    </a:p>
                    <a:p>
                      <a:pPr fontAlgn="t"/>
                      <a:r>
                        <a:rPr lang="en-US" sz="2000" dirty="0" smtClean="0">
                          <a:latin typeface="Andalus" pitchFamily="18" charset="-78"/>
                          <a:cs typeface="Andalus" pitchFamily="18" charset="-78"/>
                        </a:rPr>
                        <a:t> </a:t>
                      </a:r>
                      <a:r>
                        <a:rPr lang="en-US" sz="2000" dirty="0">
                          <a:latin typeface="Andalus" pitchFamily="18" charset="-78"/>
                          <a:cs typeface="Andalus" pitchFamily="18" charset="-78"/>
                        </a:rPr>
                        <a:t>(value of work certified)</a:t>
                      </a:r>
                    </a:p>
                  </a:txBody>
                  <a:tcPr marL="95250" marR="95250" marT="95250" marB="95250"/>
                </a:tc>
                <a:tc>
                  <a:txBody>
                    <a:bodyPr/>
                    <a:lstStyle/>
                    <a:p>
                      <a:pPr fontAlgn="t"/>
                      <a:r>
                        <a:rPr lang="en-US" sz="2000" dirty="0" smtClean="0">
                          <a:latin typeface="Andalus" pitchFamily="18" charset="-78"/>
                          <a:cs typeface="Andalus" pitchFamily="18" charset="-78"/>
                        </a:rPr>
                        <a:t>xxx</a:t>
                      </a:r>
                      <a:endParaRPr lang="en-US" sz="2000" dirty="0">
                        <a:latin typeface="Andalus" pitchFamily="18" charset="-78"/>
                        <a:cs typeface="Andalus" pitchFamily="18" charset="-78"/>
                      </a:endParaRPr>
                    </a:p>
                  </a:txBody>
                  <a:tcPr marL="95250" marR="95250" marT="95250" marB="95250"/>
                </a:tc>
                <a:tc>
                  <a:txBody>
                    <a:bodyPr/>
                    <a:lstStyle/>
                    <a:p>
                      <a:pPr fontAlgn="t"/>
                      <a:r>
                        <a:rPr lang="en-US" sz="2000" dirty="0">
                          <a:latin typeface="Andalus" pitchFamily="18" charset="-78"/>
                          <a:cs typeface="Andalus" pitchFamily="18" charset="-78"/>
                        </a:rPr>
                        <a:t>Bank A/C (cash received</a:t>
                      </a:r>
                      <a:r>
                        <a:rPr lang="en-US" sz="2000" dirty="0" smtClean="0">
                          <a:latin typeface="Andalus" pitchFamily="18" charset="-78"/>
                          <a:cs typeface="Andalus" pitchFamily="18" charset="-78"/>
                        </a:rPr>
                        <a:t>)</a:t>
                      </a:r>
                      <a:endParaRPr lang="en-US" sz="2000" dirty="0">
                        <a:latin typeface="Andalus" pitchFamily="18" charset="-78"/>
                        <a:cs typeface="Andalus" pitchFamily="18" charset="-78"/>
                      </a:endParaRPr>
                    </a:p>
                  </a:txBody>
                  <a:tcPr marL="95250" marR="95250" marT="95250" marB="95250"/>
                </a:tc>
                <a:tc>
                  <a:txBody>
                    <a:bodyPr/>
                    <a:lstStyle/>
                    <a:p>
                      <a:pPr fontAlgn="t"/>
                      <a:r>
                        <a:rPr lang="en-US" sz="2000" dirty="0" smtClean="0">
                          <a:latin typeface="Andalus" pitchFamily="18" charset="-78"/>
                          <a:cs typeface="Andalus" pitchFamily="18" charset="-78"/>
                        </a:rPr>
                        <a:t>xxx</a:t>
                      </a:r>
                      <a:endParaRPr lang="en-US" sz="2000" dirty="0">
                        <a:latin typeface="Andalus" pitchFamily="18" charset="-78"/>
                        <a:cs typeface="Andalus" pitchFamily="18" charset="-78"/>
                      </a:endParaRPr>
                    </a:p>
                  </a:txBody>
                  <a:tcPr marL="95250" marR="95250" marT="95250" marB="95250"/>
                </a:tc>
              </a:tr>
              <a:tr h="370840">
                <a:tc>
                  <a:txBody>
                    <a:bodyPr/>
                    <a:lstStyle/>
                    <a:p>
                      <a:pPr fontAlgn="t"/>
                      <a:endParaRPr lang="en-US" sz="200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endParaRPr lang="en-US" sz="2000" dirty="0" smtClean="0">
                        <a:latin typeface="Andalus" pitchFamily="18" charset="-78"/>
                        <a:cs typeface="Andalus" pitchFamily="18" charset="-78"/>
                      </a:endParaRPr>
                    </a:p>
                  </a:txBody>
                  <a:tcPr marL="95250" marR="95250" marT="95250" marB="95250"/>
                </a:tc>
                <a:tc>
                  <a:txBody>
                    <a:bodyPr/>
                    <a:lstStyle/>
                    <a:p>
                      <a:pPr fontAlgn="t"/>
                      <a:r>
                        <a:rPr lang="en-US" sz="2000" dirty="0" smtClean="0">
                          <a:latin typeface="Andalus" pitchFamily="18" charset="-78"/>
                          <a:cs typeface="Andalus" pitchFamily="18" charset="-78"/>
                        </a:rPr>
                        <a:t>Balance c/d</a:t>
                      </a:r>
                      <a:endParaRPr lang="en-US" sz="2000" dirty="0">
                        <a:latin typeface="Andalus" pitchFamily="18" charset="-78"/>
                        <a:cs typeface="Andalus" pitchFamily="18" charset="-78"/>
                      </a:endParaRPr>
                    </a:p>
                  </a:txBody>
                  <a:tcPr marL="95250" marR="95250" marT="95250" marB="95250"/>
                </a:tc>
                <a:tc>
                  <a:txBody>
                    <a:bodyPr/>
                    <a:lstStyle/>
                    <a:p>
                      <a:pPr fontAlgn="t"/>
                      <a:r>
                        <a:rPr lang="en-US" sz="2000" dirty="0" smtClean="0">
                          <a:latin typeface="Andalus" pitchFamily="18" charset="-78"/>
                          <a:cs typeface="Andalus" pitchFamily="18" charset="-78"/>
                        </a:rPr>
                        <a:t>xxx</a:t>
                      </a:r>
                      <a:endParaRPr lang="en-US" sz="2000" dirty="0">
                        <a:latin typeface="Andalus" pitchFamily="18" charset="-78"/>
                        <a:cs typeface="Andalus" pitchFamily="18" charset="-78"/>
                      </a:endParaRPr>
                    </a:p>
                  </a:txBody>
                  <a:tcPr marL="95250" marR="95250" marT="95250" marB="95250"/>
                </a:tc>
              </a:tr>
              <a:tr h="370840">
                <a:tc>
                  <a:txBody>
                    <a:bodyPr/>
                    <a:lstStyle/>
                    <a:p>
                      <a:pPr fontAlgn="t"/>
                      <a:endParaRPr lang="en-US" sz="2000" dirty="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2000" dirty="0" smtClean="0">
                          <a:latin typeface="Andalus" pitchFamily="18" charset="-78"/>
                          <a:cs typeface="Andalus" pitchFamily="18" charset="-78"/>
                        </a:rPr>
                        <a:t>xxx</a:t>
                      </a:r>
                    </a:p>
                  </a:txBody>
                  <a:tcPr marL="95250" marR="95250" marT="95250" marB="95250"/>
                </a:tc>
                <a:tc>
                  <a:txBody>
                    <a:bodyPr/>
                    <a:lstStyle/>
                    <a:p>
                      <a:pPr fontAlgn="t"/>
                      <a:endParaRPr lang="en-US" sz="2000" dirty="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2000" dirty="0" smtClean="0">
                          <a:latin typeface="Andalus" pitchFamily="18" charset="-78"/>
                          <a:cs typeface="Andalus" pitchFamily="18" charset="-78"/>
                        </a:rPr>
                        <a:t>xxx</a:t>
                      </a:r>
                    </a:p>
                  </a:txBody>
                  <a:tcPr marL="95250" marR="95250" marT="95250" marB="95250"/>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G.jpg"/>
          <p:cNvPicPr>
            <a:picLocks noChangeAspect="1"/>
          </p:cNvPicPr>
          <p:nvPr/>
        </p:nvPicPr>
        <p:blipFill>
          <a:blip r:embed="rId2"/>
          <a:srcRect l="4448" t="14246" r="4448" b="9776"/>
          <a:stretch>
            <a:fillRect/>
          </a:stretch>
        </p:blipFill>
        <p:spPr>
          <a:xfrm>
            <a:off x="0" y="0"/>
            <a:ext cx="9144000" cy="6858000"/>
          </a:xfrm>
          <a:prstGeom prst="rect">
            <a:avLst/>
          </a:prstGeom>
        </p:spPr>
      </p:pic>
      <p:sp>
        <p:nvSpPr>
          <p:cNvPr id="2" name="TextBox 1"/>
          <p:cNvSpPr txBox="1"/>
          <p:nvPr/>
        </p:nvSpPr>
        <p:spPr>
          <a:xfrm>
            <a:off x="0" y="0"/>
            <a:ext cx="9144000" cy="400110"/>
          </a:xfrm>
          <a:prstGeom prst="rect">
            <a:avLst/>
          </a:prstGeom>
          <a:noFill/>
        </p:spPr>
        <p:txBody>
          <a:bodyPr wrap="square" rtlCol="0">
            <a:spAutoFit/>
          </a:bodyPr>
          <a:lstStyle/>
          <a:p>
            <a:pPr algn="ctr"/>
            <a:r>
              <a:rPr lang="en-US" sz="2000" b="1" dirty="0">
                <a:latin typeface="Andalus" pitchFamily="18" charset="-78"/>
                <a:cs typeface="Andalus" pitchFamily="18" charset="-78"/>
              </a:rPr>
              <a:t>Balance Sheet for Contract </a:t>
            </a:r>
            <a:r>
              <a:rPr lang="en-US" sz="2000" b="1" dirty="0" smtClean="0">
                <a:latin typeface="Andalus" pitchFamily="18" charset="-78"/>
                <a:cs typeface="Andalus" pitchFamily="18" charset="-78"/>
              </a:rPr>
              <a:t>Costing</a:t>
            </a:r>
            <a:endParaRPr lang="en-US" sz="2000" b="1" dirty="0">
              <a:latin typeface="Andalus" pitchFamily="18" charset="-78"/>
              <a:cs typeface="Andalus" pitchFamily="18" charset="-78"/>
            </a:endParaRPr>
          </a:p>
        </p:txBody>
      </p:sp>
      <p:graphicFrame>
        <p:nvGraphicFramePr>
          <p:cNvPr id="3" name="Table 2"/>
          <p:cNvGraphicFramePr>
            <a:graphicFrameLocks noGrp="1"/>
          </p:cNvGraphicFramePr>
          <p:nvPr/>
        </p:nvGraphicFramePr>
        <p:xfrm>
          <a:off x="0" y="609600"/>
          <a:ext cx="9144000" cy="5260115"/>
        </p:xfrm>
        <a:graphic>
          <a:graphicData uri="http://schemas.openxmlformats.org/drawingml/2006/table">
            <a:tbl>
              <a:tblPr firstRow="1" bandRow="1">
                <a:tableStyleId>{5940675A-B579-460E-94D1-54222C63F5DA}</a:tableStyleId>
              </a:tblPr>
              <a:tblGrid>
                <a:gridCol w="2590800"/>
                <a:gridCol w="990600"/>
                <a:gridCol w="990600"/>
                <a:gridCol w="2667000"/>
                <a:gridCol w="914400"/>
                <a:gridCol w="990600"/>
              </a:tblGrid>
              <a:tr h="381000">
                <a:tc>
                  <a:txBody>
                    <a:bodyPr/>
                    <a:lstStyle/>
                    <a:p>
                      <a:pPr algn="ctr" fontAlgn="t"/>
                      <a:r>
                        <a:rPr lang="en-US" sz="1800" b="1" dirty="0">
                          <a:latin typeface="Andalus" pitchFamily="18" charset="-78"/>
                          <a:cs typeface="Andalus" pitchFamily="18" charset="-78"/>
                        </a:rPr>
                        <a:t>Liabilities</a:t>
                      </a:r>
                    </a:p>
                  </a:txBody>
                  <a:tcPr marL="95250" marR="95250" marT="95250" marB="95250"/>
                </a:tc>
                <a:tc>
                  <a:txBody>
                    <a:bodyPr/>
                    <a:lstStyle/>
                    <a:p>
                      <a:pPr algn="ctr" fontAlgn="t"/>
                      <a:endParaRPr lang="en-US" sz="1800" b="1" dirty="0">
                        <a:latin typeface="Andalus" pitchFamily="18" charset="-78"/>
                        <a:cs typeface="Andalus" pitchFamily="18" charset="-78"/>
                      </a:endParaRPr>
                    </a:p>
                  </a:txBody>
                  <a:tcPr marL="95250" marR="95250" marT="95250" marB="95250"/>
                </a:tc>
                <a:tc>
                  <a:txBody>
                    <a:bodyPr/>
                    <a:lstStyle/>
                    <a:p>
                      <a:pPr algn="ctr" fontAlgn="t"/>
                      <a:r>
                        <a:rPr lang="en-US" sz="1800" b="1" dirty="0" smtClean="0">
                          <a:latin typeface="Andalus" pitchFamily="18" charset="-78"/>
                          <a:cs typeface="Andalus" pitchFamily="18" charset="-78"/>
                        </a:rPr>
                        <a:t>Amount</a:t>
                      </a:r>
                      <a:endParaRPr lang="en-US" sz="1800" b="1" dirty="0">
                        <a:latin typeface="Andalus" pitchFamily="18" charset="-78"/>
                        <a:cs typeface="Andalus" pitchFamily="18" charset="-78"/>
                      </a:endParaRPr>
                    </a:p>
                  </a:txBody>
                  <a:tcPr marL="95250" marR="95250" marT="95250" marB="95250"/>
                </a:tc>
                <a:tc>
                  <a:txBody>
                    <a:bodyPr/>
                    <a:lstStyle/>
                    <a:p>
                      <a:pPr algn="ctr" fontAlgn="t"/>
                      <a:r>
                        <a:rPr lang="en-US" sz="1800" b="1" dirty="0">
                          <a:latin typeface="Andalus" pitchFamily="18" charset="-78"/>
                          <a:cs typeface="Andalus" pitchFamily="18" charset="-78"/>
                        </a:rPr>
                        <a:t>Assets</a:t>
                      </a:r>
                    </a:p>
                  </a:txBody>
                  <a:tcPr marL="95250" marR="95250" marT="95250" marB="95250"/>
                </a:tc>
                <a:tc>
                  <a:txBody>
                    <a:bodyPr/>
                    <a:lstStyle/>
                    <a:p>
                      <a:pPr algn="ctr" fontAlgn="t"/>
                      <a:endParaRPr lang="en-US" sz="1800" b="1" dirty="0">
                        <a:latin typeface="Andalus" pitchFamily="18" charset="-78"/>
                        <a:cs typeface="Andalus" pitchFamily="18" charset="-78"/>
                      </a:endParaRPr>
                    </a:p>
                  </a:txBody>
                  <a:tcPr marL="95250" marR="95250" marT="95250" marB="95250"/>
                </a:tc>
                <a:tc>
                  <a:txBody>
                    <a:bodyPr/>
                    <a:lstStyle/>
                    <a:p>
                      <a:pPr algn="ctr" fontAlgn="t"/>
                      <a:r>
                        <a:rPr lang="en-US" sz="1800" b="1" dirty="0" smtClean="0">
                          <a:latin typeface="Andalus" pitchFamily="18" charset="-78"/>
                          <a:cs typeface="Andalus" pitchFamily="18" charset="-78"/>
                        </a:rPr>
                        <a:t>Amount</a:t>
                      </a:r>
                      <a:endParaRPr lang="en-US" sz="1800" b="1" dirty="0">
                        <a:latin typeface="Andalus" pitchFamily="18" charset="-78"/>
                        <a:cs typeface="Andalus" pitchFamily="18" charset="-78"/>
                      </a:endParaRPr>
                    </a:p>
                  </a:txBody>
                  <a:tcPr marL="95250" marR="95250" marT="95250" marB="95250"/>
                </a:tc>
              </a:tr>
              <a:tr h="297180">
                <a:tc>
                  <a:txBody>
                    <a:bodyPr/>
                    <a:lstStyle/>
                    <a:p>
                      <a:pPr fontAlgn="t"/>
                      <a:r>
                        <a:rPr lang="en-US" sz="1800" b="1" dirty="0">
                          <a:latin typeface="Andalus" pitchFamily="18" charset="-78"/>
                          <a:cs typeface="Andalus" pitchFamily="18" charset="-78"/>
                        </a:rPr>
                        <a:t>Profit &amp; loss:</a:t>
                      </a: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c>
                  <a:txBody>
                    <a:bodyPr/>
                    <a:lstStyle/>
                    <a:p>
                      <a:pPr fontAlgn="t"/>
                      <a:r>
                        <a:rPr lang="en-US" sz="1800" b="1" dirty="0">
                          <a:latin typeface="Andalus" pitchFamily="18" charset="-78"/>
                          <a:cs typeface="Andalus" pitchFamily="18" charset="-78"/>
                        </a:rPr>
                        <a:t>Fixed asset:</a:t>
                      </a: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r>
              <a:tr h="371065">
                <a:tc>
                  <a:txBody>
                    <a:bodyPr/>
                    <a:lstStyle/>
                    <a:p>
                      <a:pPr fontAlgn="t"/>
                      <a:r>
                        <a:rPr lang="en-US" sz="1800" dirty="0">
                          <a:latin typeface="Andalus" pitchFamily="18" charset="-78"/>
                          <a:cs typeface="Andalus" pitchFamily="18" charset="-78"/>
                        </a:rPr>
                        <a:t>Profit on contract</a:t>
                      </a: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dirty="0" smtClean="0">
                          <a:latin typeface="Andalus" pitchFamily="18" charset="-78"/>
                          <a:cs typeface="Andalus" pitchFamily="18" charset="-78"/>
                        </a:rPr>
                        <a:t>xxx</a:t>
                      </a: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r>
                        <a:rPr lang="en-US" sz="1800" dirty="0">
                          <a:latin typeface="Andalus" pitchFamily="18" charset="-78"/>
                          <a:cs typeface="Andalus" pitchFamily="18" charset="-78"/>
                        </a:rPr>
                        <a:t>Plant</a:t>
                      </a: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r>
              <a:tr h="368750">
                <a:tc>
                  <a:txBody>
                    <a:bodyPr/>
                    <a:lstStyle/>
                    <a:p>
                      <a:pPr fontAlgn="t"/>
                      <a:r>
                        <a:rPr lang="en-US" sz="1800">
                          <a:latin typeface="Andalus" pitchFamily="18" charset="-78"/>
                          <a:cs typeface="Andalus" pitchFamily="18" charset="-78"/>
                        </a:rPr>
                        <a:t>(-) Less: loss on fire</a:t>
                      </a:r>
                    </a:p>
                  </a:txBody>
                  <a:tcPr marL="95250" marR="95250" marT="95250" marB="95250"/>
                </a:tc>
                <a:tc>
                  <a:txBody>
                    <a:bodyPr/>
                    <a:lstStyle/>
                    <a:p>
                      <a:pPr fontAlgn="t"/>
                      <a:r>
                        <a:rPr lang="en-US" sz="180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fontAlgn="t"/>
                      <a:r>
                        <a:rPr lang="en-US" sz="1800" dirty="0" smtClean="0">
                          <a:latin typeface="Andalus" pitchFamily="18" charset="-78"/>
                          <a:cs typeface="Andalus" pitchFamily="18" charset="-78"/>
                        </a:rPr>
                        <a:t>(-) </a:t>
                      </a:r>
                      <a:r>
                        <a:rPr lang="en-US" sz="1800" dirty="0">
                          <a:latin typeface="Andalus" pitchFamily="18" charset="-78"/>
                          <a:cs typeface="Andalus" pitchFamily="18" charset="-78"/>
                        </a:rPr>
                        <a:t>depreciation</a:t>
                      </a: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r>
              <a:tr h="437330">
                <a:tc>
                  <a:txBody>
                    <a:bodyPr/>
                    <a:lstStyle/>
                    <a:p>
                      <a:pPr fontAlgn="t"/>
                      <a:r>
                        <a:rPr lang="en-US" sz="1800" b="1" dirty="0">
                          <a:latin typeface="Andalus" pitchFamily="18" charset="-78"/>
                          <a:cs typeface="Andalus" pitchFamily="18" charset="-78"/>
                        </a:rPr>
                        <a:t>Outstanding Liabilities:</a:t>
                      </a: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r>
                        <a:rPr lang="en-US" sz="1800">
                          <a:latin typeface="Andalus" pitchFamily="18" charset="-78"/>
                          <a:cs typeface="Andalus" pitchFamily="18" charset="-78"/>
                        </a:rPr>
                        <a:t>Other fixed assets</a:t>
                      </a: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r>
              <a:tr h="429710">
                <a:tc>
                  <a:txBody>
                    <a:bodyPr/>
                    <a:lstStyle/>
                    <a:p>
                      <a:pPr fontAlgn="t"/>
                      <a:r>
                        <a:rPr lang="en-US" sz="1800" dirty="0">
                          <a:latin typeface="Andalus" pitchFamily="18" charset="-78"/>
                          <a:cs typeface="Andalus" pitchFamily="18" charset="-78"/>
                        </a:rPr>
                        <a:t>Accrued </a:t>
                      </a:r>
                      <a:r>
                        <a:rPr lang="en-US" sz="1800" dirty="0" smtClean="0">
                          <a:latin typeface="Andalus" pitchFamily="18" charset="-78"/>
                          <a:cs typeface="Andalus" pitchFamily="18" charset="-78"/>
                        </a:rPr>
                        <a:t>wages</a:t>
                      </a:r>
                      <a:endParaRPr lang="en-US" sz="1800" dirty="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dirty="0" smtClean="0">
                          <a:latin typeface="Andalus" pitchFamily="18" charset="-78"/>
                          <a:cs typeface="Andalus" pitchFamily="18" charset="-78"/>
                        </a:rPr>
                        <a:t>xxx</a:t>
                      </a: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c>
                  <a:txBody>
                    <a:bodyPr/>
                    <a:lstStyle/>
                    <a:p>
                      <a:pPr fontAlgn="t"/>
                      <a:r>
                        <a:rPr lang="en-US" sz="1800" dirty="0" smtClean="0">
                          <a:latin typeface="Andalus" pitchFamily="18" charset="-78"/>
                          <a:cs typeface="Andalus" pitchFamily="18" charset="-78"/>
                        </a:rPr>
                        <a:t>(-) </a:t>
                      </a:r>
                      <a:r>
                        <a:rPr lang="en-US" sz="1800" dirty="0">
                          <a:latin typeface="Andalus" pitchFamily="18" charset="-78"/>
                          <a:cs typeface="Andalus" pitchFamily="18" charset="-78"/>
                        </a:rPr>
                        <a:t>depreciation</a:t>
                      </a: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dirty="0">
                          <a:latin typeface="Andalus" pitchFamily="18" charset="-78"/>
                          <a:cs typeface="Andalus" pitchFamily="18" charset="-78"/>
                        </a:rPr>
                        <a:t> </a:t>
                      </a:r>
                      <a:r>
                        <a:rPr lang="en-US" sz="1800" dirty="0" smtClean="0">
                          <a:latin typeface="Andalus" pitchFamily="18" charset="-78"/>
                          <a:cs typeface="Andalus" pitchFamily="18" charset="-78"/>
                        </a:rPr>
                        <a:t>xxx</a:t>
                      </a:r>
                    </a:p>
                  </a:txBody>
                  <a:tcPr marL="95250" marR="95250" marT="95250" marB="95250"/>
                </a:tc>
              </a:tr>
              <a:tr h="422090">
                <a:tc>
                  <a:txBody>
                    <a:bodyPr/>
                    <a:lstStyle/>
                    <a:p>
                      <a:pPr fontAlgn="t"/>
                      <a:r>
                        <a:rPr lang="en-US" sz="1800">
                          <a:latin typeface="Andalus" pitchFamily="18" charset="-78"/>
                          <a:cs typeface="Andalus" pitchFamily="18" charset="-78"/>
                        </a:rPr>
                        <a:t>Accrued direct expense</a:t>
                      </a:r>
                    </a:p>
                  </a:txBody>
                  <a:tcPr marL="95250" marR="95250" marT="95250" marB="95250"/>
                </a:tc>
                <a:tc>
                  <a:txBody>
                    <a:bodyPr/>
                    <a:lstStyle/>
                    <a:p>
                      <a:pPr fontAlgn="t"/>
                      <a:r>
                        <a:rPr lang="en-US" sz="180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r>
                        <a:rPr lang="en-US" sz="1800" b="1" dirty="0">
                          <a:latin typeface="Andalus" pitchFamily="18" charset="-78"/>
                          <a:cs typeface="Andalus" pitchFamily="18" charset="-78"/>
                        </a:rPr>
                        <a:t>Current assets:</a:t>
                      </a: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r>
              <a:tr h="414470">
                <a:tc>
                  <a:txBody>
                    <a:bodyPr/>
                    <a:lstStyle/>
                    <a:p>
                      <a:pPr fontAlgn="t"/>
                      <a:r>
                        <a:rPr lang="en-US" sz="1800" dirty="0">
                          <a:latin typeface="Andalus" pitchFamily="18" charset="-78"/>
                          <a:cs typeface="Andalus" pitchFamily="18" charset="-78"/>
                        </a:rPr>
                        <a:t>Other accrued </a:t>
                      </a:r>
                      <a:r>
                        <a:rPr lang="en-US" sz="1800" dirty="0" smtClean="0">
                          <a:latin typeface="Andalus" pitchFamily="18" charset="-78"/>
                          <a:cs typeface="Andalus" pitchFamily="18" charset="-78"/>
                        </a:rPr>
                        <a:t>expenses</a:t>
                      </a:r>
                      <a:endParaRPr lang="en-US" sz="1800" dirty="0">
                        <a:latin typeface="Andalus" pitchFamily="18" charset="-78"/>
                        <a:cs typeface="Andalus" pitchFamily="18" charset="-78"/>
                      </a:endParaRP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dirty="0" smtClean="0">
                          <a:latin typeface="Andalus" pitchFamily="18" charset="-78"/>
                          <a:cs typeface="Andalus" pitchFamily="18" charset="-78"/>
                        </a:rPr>
                        <a:t>xxx</a:t>
                      </a:r>
                    </a:p>
                  </a:txBody>
                  <a:tcPr marL="95250" marR="95250" marT="95250" marB="95250"/>
                </a:tc>
                <a:tc>
                  <a:txBody>
                    <a:bodyPr/>
                    <a:lstStyle/>
                    <a:p>
                      <a:pPr fontAlgn="t"/>
                      <a:r>
                        <a:rPr lang="en-US" sz="1800" dirty="0">
                          <a:latin typeface="Andalus" pitchFamily="18" charset="-78"/>
                          <a:cs typeface="Andalus" pitchFamily="18" charset="-78"/>
                        </a:rPr>
                        <a:t>Material at site</a:t>
                      </a: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r>
              <a:tr h="406850">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c>
                  <a:txBody>
                    <a:bodyPr/>
                    <a:lstStyle/>
                    <a:p>
                      <a:pPr fontAlgn="t"/>
                      <a:r>
                        <a:rPr lang="en-US" sz="1800" dirty="0">
                          <a:latin typeface="Andalus" pitchFamily="18" charset="-78"/>
                          <a:cs typeface="Andalus" pitchFamily="18" charset="-78"/>
                        </a:rPr>
                        <a:t>Work-in-progress</a:t>
                      </a: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r>
              <a:tr h="399230">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r>
                        <a:rPr lang="en-US" sz="1800">
                          <a:latin typeface="Andalus" pitchFamily="18" charset="-78"/>
                          <a:cs typeface="Andalus" pitchFamily="18" charset="-78"/>
                        </a:rPr>
                        <a:t>Cash in hand</a:t>
                      </a: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dirty="0" smtClean="0">
                          <a:latin typeface="Andalus" pitchFamily="18" charset="-78"/>
                          <a:cs typeface="Andalus" pitchFamily="18" charset="-78"/>
                        </a:rPr>
                        <a:t>xxx</a:t>
                      </a:r>
                    </a:p>
                  </a:txBody>
                  <a:tcPr marL="95250" marR="95250" marT="95250" marB="95250"/>
                </a:tc>
              </a:tr>
              <a:tr h="611915">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b="1" dirty="0" smtClean="0">
                          <a:latin typeface="Andalus" pitchFamily="18" charset="-78"/>
                          <a:cs typeface="Andalus" pitchFamily="18" charset="-78"/>
                        </a:rPr>
                        <a:t>xxx</a:t>
                      </a: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b="1" dirty="0" smtClean="0">
                          <a:latin typeface="Andalus" pitchFamily="18" charset="-78"/>
                          <a:cs typeface="Andalus" pitchFamily="18" charset="-78"/>
                        </a:rPr>
                        <a:t>xxx</a:t>
                      </a:r>
                    </a:p>
                  </a:txBody>
                  <a:tcPr marL="95250" marR="95250" marT="95250" marB="95250"/>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BG.jpg"/>
          <p:cNvPicPr>
            <a:picLocks noChangeAspect="1"/>
          </p:cNvPicPr>
          <p:nvPr/>
        </p:nvPicPr>
        <p:blipFill>
          <a:blip r:embed="rId2"/>
          <a:srcRect l="4448" t="14246" r="4448" b="9776"/>
          <a:stretch>
            <a:fillRect/>
          </a:stretch>
        </p:blipFill>
        <p:spPr>
          <a:xfrm>
            <a:off x="0" y="0"/>
            <a:ext cx="9144000" cy="7086600"/>
          </a:xfrm>
          <a:prstGeom prst="rect">
            <a:avLst/>
          </a:prstGeom>
        </p:spPr>
      </p:pic>
      <p:sp>
        <p:nvSpPr>
          <p:cNvPr id="2" name="TextBox 1"/>
          <p:cNvSpPr txBox="1"/>
          <p:nvPr/>
        </p:nvSpPr>
        <p:spPr>
          <a:xfrm>
            <a:off x="0" y="0"/>
            <a:ext cx="9144000" cy="5324535"/>
          </a:xfrm>
          <a:prstGeom prst="rect">
            <a:avLst/>
          </a:prstGeom>
          <a:noFill/>
        </p:spPr>
        <p:txBody>
          <a:bodyPr wrap="square" rtlCol="0">
            <a:spAutoFit/>
          </a:bodyPr>
          <a:lstStyle/>
          <a:p>
            <a:pPr algn="ctr"/>
            <a:r>
              <a:rPr lang="en-US" sz="2000" b="1" dirty="0">
                <a:latin typeface="Andalus" pitchFamily="18" charset="-78"/>
                <a:cs typeface="Andalus" pitchFamily="18" charset="-78"/>
              </a:rPr>
              <a:t>Valuation of closing </a:t>
            </a:r>
            <a:r>
              <a:rPr lang="en-US" sz="2000" b="1" dirty="0" smtClean="0">
                <a:latin typeface="Andalus" pitchFamily="18" charset="-78"/>
                <a:cs typeface="Andalus" pitchFamily="18" charset="-78"/>
              </a:rPr>
              <a:t>stock in Balance sheet</a:t>
            </a:r>
          </a:p>
          <a:p>
            <a:pPr algn="ctr"/>
            <a:r>
              <a:rPr lang="en-US" sz="2000" b="1" dirty="0" smtClean="0">
                <a:latin typeface="Andalus" pitchFamily="18" charset="-78"/>
                <a:cs typeface="Andalus" pitchFamily="18" charset="-78"/>
              </a:rPr>
              <a:t>1. If Notional Profit determined</a:t>
            </a:r>
          </a:p>
          <a:p>
            <a:pPr algn="ctr"/>
            <a:endParaRPr lang="en-US" sz="2000" b="1" dirty="0">
              <a:latin typeface="Andalus" pitchFamily="18" charset="-78"/>
              <a:cs typeface="Andalus" pitchFamily="18" charset="-78"/>
            </a:endParaRPr>
          </a:p>
          <a:p>
            <a:pPr algn="ctr"/>
            <a:endParaRPr lang="en-US" sz="2000" b="1" dirty="0" smtClean="0">
              <a:latin typeface="Andalus" pitchFamily="18" charset="-78"/>
              <a:cs typeface="Andalus" pitchFamily="18" charset="-78"/>
            </a:endParaRPr>
          </a:p>
          <a:p>
            <a:pPr algn="ctr"/>
            <a:endParaRPr lang="en-US" sz="2000" b="1" dirty="0">
              <a:latin typeface="Andalus" pitchFamily="18" charset="-78"/>
              <a:cs typeface="Andalus" pitchFamily="18" charset="-78"/>
            </a:endParaRPr>
          </a:p>
          <a:p>
            <a:pPr algn="ctr"/>
            <a:endParaRPr lang="en-US" sz="2000" b="1" dirty="0" smtClean="0">
              <a:latin typeface="Andalus" pitchFamily="18" charset="-78"/>
              <a:cs typeface="Andalus" pitchFamily="18" charset="-78"/>
            </a:endParaRPr>
          </a:p>
          <a:p>
            <a:pPr algn="ctr"/>
            <a:endParaRPr lang="en-US" sz="2000" b="1" dirty="0">
              <a:latin typeface="Andalus" pitchFamily="18" charset="-78"/>
              <a:cs typeface="Andalus" pitchFamily="18" charset="-78"/>
            </a:endParaRPr>
          </a:p>
          <a:p>
            <a:pPr algn="ctr"/>
            <a:endParaRPr lang="en-US" sz="2000" b="1" dirty="0" smtClean="0">
              <a:latin typeface="Andalus" pitchFamily="18" charset="-78"/>
              <a:cs typeface="Andalus" pitchFamily="18" charset="-78"/>
            </a:endParaRPr>
          </a:p>
          <a:p>
            <a:pPr algn="ctr"/>
            <a:endParaRPr lang="en-US" sz="2000" b="1" dirty="0">
              <a:latin typeface="Andalus" pitchFamily="18" charset="-78"/>
              <a:cs typeface="Andalus" pitchFamily="18" charset="-78"/>
            </a:endParaRPr>
          </a:p>
          <a:p>
            <a:pPr algn="ctr"/>
            <a:endParaRPr lang="en-US" sz="2000" b="1" dirty="0" smtClean="0">
              <a:latin typeface="Andalus" pitchFamily="18" charset="-78"/>
              <a:cs typeface="Andalus" pitchFamily="18" charset="-78"/>
            </a:endParaRPr>
          </a:p>
          <a:p>
            <a:pPr algn="ctr"/>
            <a:endParaRPr lang="en-US" sz="2000" b="1" dirty="0">
              <a:latin typeface="Andalus" pitchFamily="18" charset="-78"/>
              <a:cs typeface="Andalus" pitchFamily="18" charset="-78"/>
            </a:endParaRPr>
          </a:p>
          <a:p>
            <a:pPr algn="ctr"/>
            <a:endParaRPr lang="en-US" sz="2000" b="1" dirty="0" smtClean="0">
              <a:latin typeface="Andalus" pitchFamily="18" charset="-78"/>
              <a:cs typeface="Andalus" pitchFamily="18" charset="-78"/>
            </a:endParaRPr>
          </a:p>
          <a:p>
            <a:pPr algn="ctr"/>
            <a:endParaRPr lang="en-US" sz="2000" b="1" dirty="0">
              <a:latin typeface="Andalus" pitchFamily="18" charset="-78"/>
              <a:cs typeface="Andalus" pitchFamily="18" charset="-78"/>
            </a:endParaRPr>
          </a:p>
          <a:p>
            <a:pPr algn="ctr"/>
            <a:endParaRPr lang="en-US" sz="2000" b="1" dirty="0" smtClean="0">
              <a:latin typeface="Andalus" pitchFamily="18" charset="-78"/>
              <a:cs typeface="Andalus" pitchFamily="18" charset="-78"/>
            </a:endParaRPr>
          </a:p>
          <a:p>
            <a:pPr algn="ctr"/>
            <a:r>
              <a:rPr lang="en-US" sz="2000" b="1" dirty="0" smtClean="0">
                <a:latin typeface="Andalus" pitchFamily="18" charset="-78"/>
                <a:cs typeface="Andalus" pitchFamily="18" charset="-78"/>
              </a:rPr>
              <a:t>2. If notional </a:t>
            </a:r>
            <a:r>
              <a:rPr lang="en-US" sz="2000" b="1" dirty="0">
                <a:latin typeface="Andalus" pitchFamily="18" charset="-78"/>
                <a:cs typeface="Andalus" pitchFamily="18" charset="-78"/>
              </a:rPr>
              <a:t>profit c</a:t>
            </a:r>
            <a:r>
              <a:rPr lang="en-US" sz="2000" b="1" dirty="0" smtClean="0">
                <a:latin typeface="Andalus" pitchFamily="18" charset="-78"/>
                <a:cs typeface="Andalus" pitchFamily="18" charset="-78"/>
              </a:rPr>
              <a:t>annot </a:t>
            </a:r>
            <a:r>
              <a:rPr lang="en-US" sz="2000" b="1" dirty="0">
                <a:latin typeface="Andalus" pitchFamily="18" charset="-78"/>
                <a:cs typeface="Andalus" pitchFamily="18" charset="-78"/>
              </a:rPr>
              <a:t>be </a:t>
            </a:r>
            <a:r>
              <a:rPr lang="en-US" sz="2000" b="1" dirty="0" smtClean="0">
                <a:latin typeface="Andalus" pitchFamily="18" charset="-78"/>
                <a:cs typeface="Andalus" pitchFamily="18" charset="-78"/>
              </a:rPr>
              <a:t>determined</a:t>
            </a:r>
          </a:p>
          <a:p>
            <a:pPr algn="ctr"/>
            <a:endParaRPr lang="en-US" sz="2000" b="1" dirty="0"/>
          </a:p>
          <a:p>
            <a:pPr algn="ctr"/>
            <a:endParaRPr lang="en-US" sz="2000" b="1" dirty="0">
              <a:latin typeface="Andalus" pitchFamily="18" charset="-78"/>
              <a:cs typeface="Andalus" pitchFamily="18" charset="-78"/>
            </a:endParaRPr>
          </a:p>
        </p:txBody>
      </p:sp>
      <p:graphicFrame>
        <p:nvGraphicFramePr>
          <p:cNvPr id="3" name="Table 2"/>
          <p:cNvGraphicFramePr>
            <a:graphicFrameLocks noGrp="1"/>
          </p:cNvGraphicFramePr>
          <p:nvPr/>
        </p:nvGraphicFramePr>
        <p:xfrm>
          <a:off x="381000" y="838200"/>
          <a:ext cx="7543800" cy="3177540"/>
        </p:xfrm>
        <a:graphic>
          <a:graphicData uri="http://schemas.openxmlformats.org/drawingml/2006/table">
            <a:tbl>
              <a:tblPr firstRow="1" bandRow="1">
                <a:tableStyleId>{5940675A-B579-460E-94D1-54222C63F5DA}</a:tableStyleId>
              </a:tblPr>
              <a:tblGrid>
                <a:gridCol w="5296710"/>
                <a:gridCol w="1180290"/>
                <a:gridCol w="1066800"/>
              </a:tblGrid>
              <a:tr h="370840">
                <a:tc>
                  <a:txBody>
                    <a:bodyPr/>
                    <a:lstStyle/>
                    <a:p>
                      <a:pPr algn="ctr"/>
                      <a:r>
                        <a:rPr lang="en-US" sz="2000" b="1" dirty="0" smtClean="0">
                          <a:latin typeface="Andalus" pitchFamily="18" charset="-78"/>
                          <a:cs typeface="Andalus" pitchFamily="18" charset="-78"/>
                        </a:rPr>
                        <a:t>Asset side</a:t>
                      </a:r>
                      <a:endParaRPr lang="en-US" sz="2000" b="1" dirty="0">
                        <a:latin typeface="Andalus" pitchFamily="18" charset="-78"/>
                        <a:cs typeface="Andalus" pitchFamily="18" charset="-78"/>
                      </a:endParaRPr>
                    </a:p>
                  </a:txBody>
                  <a:tcPr/>
                </a:tc>
                <a:tc>
                  <a:txBody>
                    <a:bodyPr/>
                    <a:lstStyle/>
                    <a:p>
                      <a:pPr algn="ctr"/>
                      <a:endParaRPr lang="en-US" sz="2000" b="1" dirty="0">
                        <a:latin typeface="Andalus" pitchFamily="18" charset="-78"/>
                        <a:cs typeface="Andalus" pitchFamily="18" charset="-78"/>
                      </a:endParaRPr>
                    </a:p>
                  </a:txBody>
                  <a:tcPr/>
                </a:tc>
                <a:tc>
                  <a:txBody>
                    <a:bodyPr/>
                    <a:lstStyle/>
                    <a:p>
                      <a:pPr algn="ctr"/>
                      <a:r>
                        <a:rPr lang="en-US" sz="2000" b="1" dirty="0" smtClean="0">
                          <a:latin typeface="Andalus" pitchFamily="18" charset="-78"/>
                          <a:cs typeface="Andalus" pitchFamily="18" charset="-78"/>
                        </a:rPr>
                        <a:t>Amount</a:t>
                      </a:r>
                      <a:endParaRPr lang="en-US" sz="2000" b="1" dirty="0">
                        <a:latin typeface="Andalus" pitchFamily="18" charset="-78"/>
                        <a:cs typeface="Andalus" pitchFamily="18" charset="-78"/>
                      </a:endParaRPr>
                    </a:p>
                  </a:txBody>
                  <a:tcPr/>
                </a:tc>
              </a:tr>
              <a:tr h="370840">
                <a:tc>
                  <a:txBody>
                    <a:bodyPr/>
                    <a:lstStyle/>
                    <a:p>
                      <a:pPr fontAlgn="t"/>
                      <a:r>
                        <a:rPr lang="en-US" sz="2000" dirty="0" smtClean="0">
                          <a:latin typeface="Andalus" pitchFamily="18" charset="-78"/>
                          <a:cs typeface="Andalus" pitchFamily="18" charset="-78"/>
                        </a:rPr>
                        <a:t>Work</a:t>
                      </a:r>
                      <a:r>
                        <a:rPr lang="en-US" sz="2000" baseline="0" dirty="0" smtClean="0">
                          <a:latin typeface="Andalus" pitchFamily="18" charset="-78"/>
                          <a:cs typeface="Andalus" pitchFamily="18" charset="-78"/>
                        </a:rPr>
                        <a:t> in Progress: </a:t>
                      </a:r>
                      <a:r>
                        <a:rPr lang="en-US" sz="2000" dirty="0" smtClean="0">
                          <a:latin typeface="Andalus" pitchFamily="18" charset="-78"/>
                          <a:cs typeface="Andalus" pitchFamily="18" charset="-78"/>
                        </a:rPr>
                        <a:t>Cost of work certified</a:t>
                      </a:r>
                      <a:endParaRPr lang="en-US" sz="2000" dirty="0">
                        <a:latin typeface="Andalus" pitchFamily="18" charset="-78"/>
                        <a:cs typeface="Andalus" pitchFamily="18" charset="-78"/>
                      </a:endParaRPr>
                    </a:p>
                  </a:txBody>
                  <a:tcPr marL="95250" marR="95250" marT="95250" marB="95250"/>
                </a:tc>
                <a:tc>
                  <a:txBody>
                    <a:bodyPr/>
                    <a:lstStyle/>
                    <a:p>
                      <a:pPr algn="ctr" fontAlgn="t"/>
                      <a:r>
                        <a:rPr lang="en-US" sz="2000" b="1" dirty="0" smtClean="0">
                          <a:latin typeface="Andalus" pitchFamily="18" charset="-78"/>
                          <a:cs typeface="Andalus" pitchFamily="18" charset="-78"/>
                        </a:rPr>
                        <a:t>xxx</a:t>
                      </a:r>
                      <a:endParaRPr lang="en-US" sz="2000" b="1" dirty="0">
                        <a:latin typeface="Andalus" pitchFamily="18" charset="-78"/>
                        <a:cs typeface="Andalus" pitchFamily="18" charset="-78"/>
                      </a:endParaRPr>
                    </a:p>
                  </a:txBody>
                  <a:tcPr marL="95250" marR="95250" marT="95250" marB="95250"/>
                </a:tc>
                <a:tc>
                  <a:txBody>
                    <a:bodyPr/>
                    <a:lstStyle/>
                    <a:p>
                      <a:pPr algn="ctr" fontAlgn="t"/>
                      <a:endParaRPr lang="en-US" sz="2000" b="1" dirty="0">
                        <a:latin typeface="Andalus" pitchFamily="18" charset="-78"/>
                        <a:cs typeface="Andalus" pitchFamily="18" charset="-78"/>
                      </a:endParaRPr>
                    </a:p>
                  </a:txBody>
                  <a:tcPr marL="95250" marR="95250" marT="95250" marB="95250"/>
                </a:tc>
              </a:tr>
              <a:tr h="370840">
                <a:tc>
                  <a:txBody>
                    <a:bodyPr/>
                    <a:lstStyle/>
                    <a:p>
                      <a:pPr fontAlgn="t"/>
                      <a:r>
                        <a:rPr lang="en-US" sz="2000" dirty="0" smtClean="0">
                          <a:latin typeface="Andalus" pitchFamily="18" charset="-78"/>
                          <a:cs typeface="Andalus" pitchFamily="18" charset="-78"/>
                        </a:rPr>
                        <a:t>(+) Cost of work Uncertified</a:t>
                      </a:r>
                      <a:endParaRPr lang="en-US" sz="2000" dirty="0">
                        <a:latin typeface="Andalus" pitchFamily="18" charset="-78"/>
                        <a:cs typeface="Andalus" pitchFamily="18" charset="-78"/>
                      </a:endParaRPr>
                    </a:p>
                  </a:txBody>
                  <a:tcPr marL="95250" marR="95250" marT="95250" marB="95250"/>
                </a:tc>
                <a:tc>
                  <a:txBody>
                    <a:bodyPr/>
                    <a:lstStyle/>
                    <a:p>
                      <a:pPr algn="ctr" fontAlgn="t"/>
                      <a:r>
                        <a:rPr lang="en-US" sz="2000" b="1" dirty="0" smtClean="0">
                          <a:latin typeface="Andalus" pitchFamily="18" charset="-78"/>
                          <a:cs typeface="Andalus" pitchFamily="18" charset="-78"/>
                        </a:rPr>
                        <a:t>xxx</a:t>
                      </a:r>
                      <a:endParaRPr lang="en-US" sz="2000" b="1" dirty="0">
                        <a:latin typeface="Andalus" pitchFamily="18" charset="-78"/>
                        <a:cs typeface="Andalus" pitchFamily="18" charset="-78"/>
                      </a:endParaRPr>
                    </a:p>
                  </a:txBody>
                  <a:tcPr marL="95250" marR="95250" marT="95250" marB="9525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2000" b="1" dirty="0" smtClean="0">
                          <a:latin typeface="Andalus" pitchFamily="18" charset="-78"/>
                          <a:cs typeface="Andalus" pitchFamily="18" charset="-78"/>
                        </a:rPr>
                        <a:t>xxx</a:t>
                      </a:r>
                    </a:p>
                  </a:txBody>
                  <a:tcPr marL="95250" marR="95250" marT="95250" marB="95250"/>
                </a:tc>
              </a:tr>
              <a:tr h="370840">
                <a:tc>
                  <a:txBody>
                    <a:bodyPr/>
                    <a:lstStyle/>
                    <a:p>
                      <a:pPr fontAlgn="t"/>
                      <a:r>
                        <a:rPr lang="en-US" sz="2000" dirty="0">
                          <a:latin typeface="Andalus" pitchFamily="18" charset="-78"/>
                          <a:cs typeface="Andalus" pitchFamily="18" charset="-78"/>
                        </a:rPr>
                        <a:t>(-) cash received</a:t>
                      </a:r>
                    </a:p>
                  </a:txBody>
                  <a:tcPr marL="95250" marR="95250" marT="95250" marB="9525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2000" b="1" dirty="0" smtClean="0">
                          <a:latin typeface="Andalus" pitchFamily="18" charset="-78"/>
                          <a:cs typeface="Andalus" pitchFamily="18" charset="-78"/>
                        </a:rPr>
                        <a:t>xxx</a:t>
                      </a:r>
                    </a:p>
                  </a:txBody>
                  <a:tcPr marL="95250" marR="95250" marT="95250" marB="95250"/>
                </a:tc>
                <a:tc>
                  <a:txBody>
                    <a:bodyPr/>
                    <a:lstStyle/>
                    <a:p>
                      <a:pPr algn="ctr"/>
                      <a:endParaRPr lang="en-US" sz="2000" b="1" dirty="0">
                        <a:latin typeface="Andalus" pitchFamily="18" charset="-78"/>
                        <a:cs typeface="Andalus" pitchFamily="18" charset="-78"/>
                      </a:endParaRPr>
                    </a:p>
                  </a:txBody>
                  <a:tcPr marL="95250" marR="95250" marT="95250" marB="95250"/>
                </a:tc>
              </a:tr>
              <a:tr h="370840">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2000" dirty="0" smtClean="0">
                          <a:latin typeface="Andalus" pitchFamily="18" charset="-78"/>
                          <a:cs typeface="Andalus" pitchFamily="18" charset="-78"/>
                        </a:rPr>
                        <a:t>(-) provision for unrealized profit work-in-progress</a:t>
                      </a:r>
                    </a:p>
                  </a:txBody>
                  <a:tcPr marL="95250" marR="95250" marT="95250" marB="9525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2000" b="1" dirty="0" smtClean="0">
                          <a:latin typeface="Andalus" pitchFamily="18" charset="-78"/>
                          <a:cs typeface="Andalus" pitchFamily="18" charset="-78"/>
                        </a:rPr>
                        <a:t>xxx</a:t>
                      </a:r>
                    </a:p>
                  </a:txBody>
                  <a:tcPr marL="95250" marR="95250" marT="95250" marB="9525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latin typeface="Andalus" pitchFamily="18" charset="-78"/>
                          <a:cs typeface="Andalus" pitchFamily="18" charset="-78"/>
                        </a:rPr>
                        <a:t>xxx</a:t>
                      </a:r>
                    </a:p>
                    <a:p>
                      <a:pPr algn="ctr"/>
                      <a:endParaRPr lang="en-US" sz="2000" b="1" dirty="0">
                        <a:latin typeface="Andalus" pitchFamily="18" charset="-78"/>
                        <a:cs typeface="Andalus" pitchFamily="18" charset="-78"/>
                      </a:endParaRPr>
                    </a:p>
                  </a:txBody>
                  <a:tcPr marL="95250" marR="95250" marT="95250" marB="95250"/>
                </a:tc>
              </a:tr>
              <a:tr h="370840">
                <a:tc>
                  <a:txBody>
                    <a:bodyPr/>
                    <a:lstStyle/>
                    <a:p>
                      <a:pPr fontAlgn="t"/>
                      <a:r>
                        <a:rPr lang="en-US" sz="2000" dirty="0">
                          <a:latin typeface="Andalus" pitchFamily="18" charset="-78"/>
                          <a:cs typeface="Andalus" pitchFamily="18" charset="-78"/>
                        </a:rPr>
                        <a:t>Work in progress </a:t>
                      </a:r>
                    </a:p>
                  </a:txBody>
                  <a:tcPr marL="95250" marR="95250" marT="95250" marB="95250"/>
                </a:tc>
                <a:tc>
                  <a:txBody>
                    <a:bodyPr/>
                    <a:lstStyle/>
                    <a:p>
                      <a:pPr algn="ctr" fontAlgn="t"/>
                      <a:endParaRPr lang="en-US" sz="2000" b="1" dirty="0">
                        <a:latin typeface="Andalus" pitchFamily="18" charset="-78"/>
                        <a:cs typeface="Andalus" pitchFamily="18" charset="-78"/>
                      </a:endParaRPr>
                    </a:p>
                  </a:txBody>
                  <a:tcPr marL="95250" marR="95250" marT="95250" marB="9525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2000" b="1" dirty="0" smtClean="0">
                          <a:latin typeface="Andalus" pitchFamily="18" charset="-78"/>
                          <a:cs typeface="Andalus" pitchFamily="18" charset="-78"/>
                        </a:rPr>
                        <a:t>xxx</a:t>
                      </a:r>
                    </a:p>
                  </a:txBody>
                  <a:tcPr marL="95250" marR="95250" marT="95250" marB="95250"/>
                </a:tc>
              </a:tr>
            </a:tbl>
          </a:graphicData>
        </a:graphic>
      </p:graphicFrame>
      <p:graphicFrame>
        <p:nvGraphicFramePr>
          <p:cNvPr id="4" name="Table 3"/>
          <p:cNvGraphicFramePr>
            <a:graphicFrameLocks noGrp="1"/>
          </p:cNvGraphicFramePr>
          <p:nvPr/>
        </p:nvGraphicFramePr>
        <p:xfrm>
          <a:off x="1143000" y="4724400"/>
          <a:ext cx="6096000" cy="1856740"/>
        </p:xfrm>
        <a:graphic>
          <a:graphicData uri="http://schemas.openxmlformats.org/drawingml/2006/table">
            <a:tbl>
              <a:tblPr firstRow="1" bandRow="1">
                <a:tableStyleId>{5940675A-B579-460E-94D1-54222C63F5DA}</a:tableStyleId>
              </a:tblPr>
              <a:tblGrid>
                <a:gridCol w="4953000"/>
                <a:gridCol w="1143000"/>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latin typeface="Andalus" pitchFamily="18" charset="-78"/>
                          <a:cs typeface="Andalus" pitchFamily="18" charset="-78"/>
                        </a:rPr>
                        <a:t>Asset side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latin typeface="Andalus" pitchFamily="18" charset="-78"/>
                          <a:cs typeface="Andalus" pitchFamily="18" charset="-78"/>
                        </a:rPr>
                        <a:t>Amount</a:t>
                      </a:r>
                    </a:p>
                  </a:txBody>
                  <a:tcPr/>
                </a:tc>
              </a:tr>
              <a:tr h="370840">
                <a:tc>
                  <a:txBody>
                    <a:bodyPr/>
                    <a:lstStyle/>
                    <a:p>
                      <a:pPr fontAlgn="t"/>
                      <a:r>
                        <a:rPr lang="en-US" sz="2000" dirty="0">
                          <a:latin typeface="Andalus" pitchFamily="18" charset="-78"/>
                          <a:cs typeface="Andalus" pitchFamily="18" charset="-78"/>
                        </a:rPr>
                        <a:t>Cost of contract</a:t>
                      </a:r>
                    </a:p>
                  </a:txBody>
                  <a:tcPr marL="95250" marR="95250" marT="95250" marB="95250"/>
                </a:tc>
                <a:tc>
                  <a:txBody>
                    <a:bodyPr/>
                    <a:lstStyle/>
                    <a:p>
                      <a:pPr algn="ctr" fontAlgn="t"/>
                      <a:r>
                        <a:rPr lang="en-US" sz="2000" dirty="0" smtClean="0">
                          <a:latin typeface="Andalus" pitchFamily="18" charset="-78"/>
                          <a:cs typeface="Andalus" pitchFamily="18" charset="-78"/>
                        </a:rPr>
                        <a:t>xxx</a:t>
                      </a:r>
                      <a:endParaRPr lang="en-US" sz="2000" dirty="0">
                        <a:latin typeface="Andalus" pitchFamily="18" charset="-78"/>
                        <a:cs typeface="Andalus" pitchFamily="18" charset="-78"/>
                      </a:endParaRPr>
                    </a:p>
                  </a:txBody>
                  <a:tcPr marL="95250" marR="95250" marT="95250" marB="95250"/>
                </a:tc>
              </a:tr>
              <a:tr h="370840">
                <a:tc>
                  <a:txBody>
                    <a:bodyPr/>
                    <a:lstStyle/>
                    <a:p>
                      <a:pPr fontAlgn="t"/>
                      <a:r>
                        <a:rPr lang="en-US" sz="2000" dirty="0">
                          <a:latin typeface="Andalus" pitchFamily="18" charset="-78"/>
                          <a:cs typeface="Andalus" pitchFamily="18" charset="-78"/>
                        </a:rPr>
                        <a:t>(-) cash received</a:t>
                      </a:r>
                    </a:p>
                  </a:txBody>
                  <a:tcPr marL="95250" marR="95250" marT="95250" marB="95250"/>
                </a:tc>
                <a:tc>
                  <a:txBody>
                    <a:bodyPr/>
                    <a:lstStyle/>
                    <a:p>
                      <a:pPr algn="ctr" fontAlgn="t"/>
                      <a:r>
                        <a:rPr lang="en-US" sz="2000" dirty="0" smtClean="0">
                          <a:latin typeface="Andalus" pitchFamily="18" charset="-78"/>
                          <a:cs typeface="Andalus" pitchFamily="18" charset="-78"/>
                        </a:rPr>
                        <a:t>xxx</a:t>
                      </a:r>
                      <a:endParaRPr lang="en-US" sz="2000" dirty="0">
                        <a:latin typeface="Andalus" pitchFamily="18" charset="-78"/>
                        <a:cs typeface="Andalus" pitchFamily="18" charset="-78"/>
                      </a:endParaRPr>
                    </a:p>
                  </a:txBody>
                  <a:tcPr marL="95250" marR="95250" marT="95250" marB="95250"/>
                </a:tc>
              </a:tr>
              <a:tr h="370840">
                <a:tc>
                  <a:txBody>
                    <a:bodyPr/>
                    <a:lstStyle/>
                    <a:p>
                      <a:pPr fontAlgn="t"/>
                      <a:r>
                        <a:rPr lang="en-US" sz="2000" dirty="0" smtClean="0">
                          <a:latin typeface="Andalus" pitchFamily="18" charset="-78"/>
                          <a:cs typeface="Andalus" pitchFamily="18" charset="-78"/>
                        </a:rPr>
                        <a:t>Work </a:t>
                      </a:r>
                      <a:r>
                        <a:rPr lang="en-US" sz="2000" dirty="0">
                          <a:latin typeface="Andalus" pitchFamily="18" charset="-78"/>
                          <a:cs typeface="Andalus" pitchFamily="18" charset="-78"/>
                        </a:rPr>
                        <a:t>in progress </a:t>
                      </a:r>
                    </a:p>
                  </a:txBody>
                  <a:tcPr marL="95250" marR="95250" marT="95250" marB="95250"/>
                </a:tc>
                <a:tc>
                  <a:txBody>
                    <a:bodyPr/>
                    <a:lstStyle/>
                    <a:p>
                      <a:pPr algn="ctr" fontAlgn="t"/>
                      <a:r>
                        <a:rPr lang="en-US" sz="2000" dirty="0" smtClean="0">
                          <a:latin typeface="Andalus" pitchFamily="18" charset="-78"/>
                          <a:cs typeface="Andalus" pitchFamily="18" charset="-78"/>
                        </a:rPr>
                        <a:t>xxx</a:t>
                      </a:r>
                      <a:endParaRPr lang="en-US" sz="2000" dirty="0">
                        <a:latin typeface="Andalus" pitchFamily="18" charset="-78"/>
                        <a:cs typeface="Andalus" pitchFamily="18" charset="-78"/>
                      </a:endParaRPr>
                    </a:p>
                  </a:txBody>
                  <a:tcPr marL="95250" marR="95250" marT="95250" marB="95250"/>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G.jpg"/>
          <p:cNvPicPr>
            <a:picLocks noChangeAspect="1"/>
          </p:cNvPicPr>
          <p:nvPr/>
        </p:nvPicPr>
        <p:blipFill>
          <a:blip r:embed="rId2"/>
          <a:srcRect l="4448" t="14246" r="4448" b="9776"/>
          <a:stretch>
            <a:fillRect/>
          </a:stretch>
        </p:blipFill>
        <p:spPr>
          <a:xfrm>
            <a:off x="0" y="0"/>
            <a:ext cx="9144000" cy="6858000"/>
          </a:xfrm>
          <a:prstGeom prst="rect">
            <a:avLst/>
          </a:prstGeom>
        </p:spPr>
      </p:pic>
      <p:sp>
        <p:nvSpPr>
          <p:cNvPr id="3" name="TextBox 2"/>
          <p:cNvSpPr txBox="1"/>
          <p:nvPr/>
        </p:nvSpPr>
        <p:spPr>
          <a:xfrm>
            <a:off x="4648200" y="2743200"/>
            <a:ext cx="3429000" cy="1015663"/>
          </a:xfrm>
          <a:prstGeom prst="rect">
            <a:avLst/>
          </a:prstGeom>
          <a:noFill/>
        </p:spPr>
        <p:txBody>
          <a:bodyPr wrap="square" rtlCol="0">
            <a:spAutoFit/>
          </a:bodyPr>
          <a:lstStyle/>
          <a:p>
            <a:pPr algn="ctr"/>
            <a:r>
              <a:rPr lang="en-US" sz="2000" dirty="0" smtClean="0">
                <a:latin typeface="Andalus" pitchFamily="18" charset="-78"/>
                <a:cs typeface="Andalus" pitchFamily="18" charset="-78"/>
              </a:rPr>
              <a:t>Any Doubts</a:t>
            </a:r>
          </a:p>
          <a:p>
            <a:pPr algn="ctr"/>
            <a:r>
              <a:rPr lang="en-US" sz="2000" dirty="0" smtClean="0">
                <a:latin typeface="Andalus" pitchFamily="18" charset="-78"/>
                <a:cs typeface="Andalus" pitchFamily="18" charset="-78"/>
              </a:rPr>
              <a:t>mail to</a:t>
            </a:r>
          </a:p>
          <a:p>
            <a:pPr algn="ctr"/>
            <a:r>
              <a:rPr lang="en-US" sz="2000" dirty="0" smtClean="0">
                <a:latin typeface="Andalus" pitchFamily="18" charset="-78"/>
                <a:cs typeface="Andalus" pitchFamily="18" charset="-78"/>
              </a:rPr>
              <a:t> heena.raffi@gmail.com</a:t>
            </a:r>
            <a:endParaRPr lang="en-US" sz="2000" dirty="0">
              <a:latin typeface="Andalus" pitchFamily="18" charset="-78"/>
              <a:cs typeface="Andalus" pitchFamily="18" charset="-78"/>
            </a:endParaRPr>
          </a:p>
        </p:txBody>
      </p:sp>
      <p:pic>
        <p:nvPicPr>
          <p:cNvPr id="5" name="Picture 4" descr="Doubt-removebg-preview.png"/>
          <p:cNvPicPr>
            <a:picLocks noChangeAspect="1"/>
          </p:cNvPicPr>
          <p:nvPr/>
        </p:nvPicPr>
        <p:blipFill>
          <a:blip r:embed="rId3"/>
          <a:stretch>
            <a:fillRect/>
          </a:stretch>
        </p:blipFill>
        <p:spPr>
          <a:xfrm>
            <a:off x="1143000" y="609600"/>
            <a:ext cx="3124200" cy="487680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hank-you.png"/>
          <p:cNvPicPr>
            <a:picLocks noChangeAspect="1"/>
          </p:cNvPicPr>
          <p:nvPr/>
        </p:nvPicPr>
        <p:blipFill>
          <a:blip r:embed="rId2"/>
          <a:srcRect l="16549" t="5999"/>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G.jpg"/>
          <p:cNvPicPr>
            <a:picLocks noChangeAspect="1"/>
          </p:cNvPicPr>
          <p:nvPr/>
        </p:nvPicPr>
        <p:blipFill>
          <a:blip r:embed="rId2"/>
          <a:srcRect l="2500" t="11111" r="2500" b="6667"/>
          <a:stretch>
            <a:fillRect/>
          </a:stretch>
        </p:blipFill>
        <p:spPr>
          <a:xfrm>
            <a:off x="0" y="0"/>
            <a:ext cx="9144000" cy="6858000"/>
          </a:xfrm>
          <a:prstGeom prst="rect">
            <a:avLst/>
          </a:prstGeom>
        </p:spPr>
      </p:pic>
      <p:sp>
        <p:nvSpPr>
          <p:cNvPr id="2" name="TextBox 1"/>
          <p:cNvSpPr txBox="1"/>
          <p:nvPr/>
        </p:nvSpPr>
        <p:spPr>
          <a:xfrm>
            <a:off x="0" y="0"/>
            <a:ext cx="9144000" cy="7017306"/>
          </a:xfrm>
          <a:prstGeom prst="rect">
            <a:avLst/>
          </a:prstGeom>
          <a:noFill/>
        </p:spPr>
        <p:txBody>
          <a:bodyPr wrap="square" rtlCol="0">
            <a:spAutoFit/>
          </a:bodyPr>
          <a:lstStyle/>
          <a:p>
            <a:pPr>
              <a:buFont typeface="Wingdings" pitchFamily="2" charset="2"/>
              <a:buChar char="Ø"/>
            </a:pPr>
            <a:r>
              <a:rPr lang="en-US" sz="2400" b="1" u="sng" dirty="0" smtClean="0">
                <a:latin typeface="Andalus" pitchFamily="18" charset="-78"/>
                <a:cs typeface="Andalus" pitchFamily="18" charset="-78"/>
              </a:rPr>
              <a:t>Contract</a:t>
            </a:r>
          </a:p>
          <a:p>
            <a:pPr algn="just"/>
            <a:r>
              <a:rPr lang="en-US" sz="2400" dirty="0" smtClean="0">
                <a:latin typeface="Andalus" pitchFamily="18" charset="-78"/>
                <a:cs typeface="Andalus" pitchFamily="18" charset="-78"/>
              </a:rPr>
              <a:t>	It is an agreement signed between </a:t>
            </a:r>
            <a:r>
              <a:rPr lang="en-US" sz="2400" dirty="0">
                <a:latin typeface="Andalus" pitchFamily="18" charset="-78"/>
                <a:cs typeface="Andalus" pitchFamily="18" charset="-78"/>
              </a:rPr>
              <a:t>t</a:t>
            </a:r>
            <a:r>
              <a:rPr lang="en-US" sz="2400" dirty="0" smtClean="0">
                <a:latin typeface="Andalus" pitchFamily="18" charset="-78"/>
                <a:cs typeface="Andalus" pitchFamily="18" charset="-78"/>
              </a:rPr>
              <a:t>wo parties namely Contractor &amp; Contractee to accomplish the job agreed between them for  profit within the stipulated period of time.</a:t>
            </a:r>
          </a:p>
          <a:p>
            <a:pPr algn="just">
              <a:buFont typeface="Wingdings" pitchFamily="2" charset="2"/>
              <a:buChar char="Ø"/>
            </a:pPr>
            <a:r>
              <a:rPr lang="en-US" sz="2400" b="1" u="sng" dirty="0" smtClean="0">
                <a:latin typeface="Andalus" pitchFamily="18" charset="-78"/>
                <a:cs typeface="Andalus" pitchFamily="18" charset="-78"/>
              </a:rPr>
              <a:t>Contract Costing</a:t>
            </a:r>
          </a:p>
          <a:p>
            <a:pPr marL="6350" lvl="1" algn="just"/>
            <a:r>
              <a:rPr lang="en-US" sz="2400" b="1" dirty="0">
                <a:latin typeface="Andalus" pitchFamily="18" charset="-78"/>
                <a:cs typeface="Andalus" pitchFamily="18" charset="-78"/>
              </a:rPr>
              <a:t>	</a:t>
            </a:r>
            <a:r>
              <a:rPr lang="en-US" sz="2400" dirty="0" smtClean="0">
                <a:latin typeface="Andalus" pitchFamily="18" charset="-78"/>
                <a:cs typeface="Andalus" pitchFamily="18" charset="-78"/>
              </a:rPr>
              <a:t>Contract Costing is a special type of job costing where the unit of cost is a single contract. The contract itself is a cost center and is executed under the customer’s specifications. </a:t>
            </a:r>
          </a:p>
          <a:p>
            <a:pPr marL="6350" lvl="1" algn="just"/>
            <a:r>
              <a:rPr lang="en-US" sz="2400" dirty="0">
                <a:latin typeface="Andalus" pitchFamily="18" charset="-78"/>
                <a:cs typeface="Andalus" pitchFamily="18" charset="-78"/>
              </a:rPr>
              <a:t>	</a:t>
            </a:r>
            <a:r>
              <a:rPr lang="en-US" sz="2400" dirty="0" smtClean="0">
                <a:latin typeface="Andalus" pitchFamily="18" charset="-78"/>
                <a:cs typeface="Andalus" pitchFamily="18" charset="-78"/>
              </a:rPr>
              <a:t>Contract costing is a variant of job costing system applicable particularly in case of the organization’s doing construction work. It is also known as terminal costing. Each contract, short term or long term is treated as a job.</a:t>
            </a:r>
          </a:p>
          <a:p>
            <a:pPr algn="just"/>
            <a:r>
              <a:rPr lang="en-US" sz="2400" dirty="0" smtClean="0">
                <a:latin typeface="Andalus" pitchFamily="18" charset="-78"/>
                <a:cs typeface="Andalus" pitchFamily="18" charset="-78"/>
              </a:rPr>
              <a:t>	It is one of the method of Costing</a:t>
            </a:r>
            <a:r>
              <a:rPr lang="en-US" sz="2400" dirty="0">
                <a:latin typeface="Andalus" pitchFamily="18" charset="-78"/>
                <a:cs typeface="Andalus" pitchFamily="18" charset="-78"/>
              </a:rPr>
              <a:t> </a:t>
            </a:r>
            <a:r>
              <a:rPr lang="en-US" sz="2400" dirty="0" smtClean="0">
                <a:latin typeface="Andalus" pitchFamily="18" charset="-78"/>
                <a:cs typeface="Andalus" pitchFamily="18" charset="-78"/>
              </a:rPr>
              <a:t>and mainly applied in civil construction and engineering projects, ship building, road and railway line contracts, construction of bridges etc.</a:t>
            </a:r>
          </a:p>
          <a:p>
            <a:pPr algn="just"/>
            <a:r>
              <a:rPr lang="en-US" sz="2400" dirty="0">
                <a:latin typeface="Andalus" pitchFamily="18" charset="-78"/>
                <a:cs typeface="Andalus" pitchFamily="18" charset="-78"/>
              </a:rPr>
              <a:t>	</a:t>
            </a:r>
            <a:r>
              <a:rPr lang="en-US" sz="2400" dirty="0" smtClean="0">
                <a:latin typeface="Andalus" pitchFamily="18" charset="-78"/>
                <a:cs typeface="Andalus" pitchFamily="18" charset="-78"/>
              </a:rPr>
              <a:t> It is a long time process, Where the work is executed at the customer’s site. As it takes number of years to complete a job, the problem of profit taking arises.</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BG.jpg"/>
          <p:cNvPicPr>
            <a:picLocks noChangeAspect="1"/>
          </p:cNvPicPr>
          <p:nvPr/>
        </p:nvPicPr>
        <p:blipFill>
          <a:blip r:embed="rId2"/>
          <a:srcRect l="4448" t="9777" r="4448" b="9776"/>
          <a:stretch>
            <a:fillRect/>
          </a:stretch>
        </p:blipFill>
        <p:spPr>
          <a:xfrm>
            <a:off x="0" y="0"/>
            <a:ext cx="9144000" cy="6858000"/>
          </a:xfrm>
          <a:prstGeom prst="rect">
            <a:avLst/>
          </a:prstGeom>
        </p:spPr>
      </p:pic>
      <p:sp>
        <p:nvSpPr>
          <p:cNvPr id="2" name="TextBox 1"/>
          <p:cNvSpPr txBox="1"/>
          <p:nvPr/>
        </p:nvSpPr>
        <p:spPr>
          <a:xfrm>
            <a:off x="0" y="0"/>
            <a:ext cx="9144000" cy="6863417"/>
          </a:xfrm>
          <a:prstGeom prst="rect">
            <a:avLst/>
          </a:prstGeom>
          <a:noFill/>
        </p:spPr>
        <p:txBody>
          <a:bodyPr wrap="square" rtlCol="0">
            <a:spAutoFit/>
          </a:bodyPr>
          <a:lstStyle/>
          <a:p>
            <a:pPr>
              <a:buFont typeface="Arial" pitchFamily="34" charset="0"/>
              <a:buChar char="•"/>
            </a:pPr>
            <a:r>
              <a:rPr lang="en-US" sz="2000" b="1" dirty="0" smtClean="0">
                <a:latin typeface="Andalus" pitchFamily="18" charset="-78"/>
                <a:cs typeface="Andalus" pitchFamily="18" charset="-78"/>
              </a:rPr>
              <a:t>CIMA defines  Contract costing as follows                    	</a:t>
            </a:r>
            <a:endParaRPr lang="en-US" sz="2000" dirty="0" smtClean="0">
              <a:latin typeface="Andalus" pitchFamily="18" charset="-78"/>
              <a:cs typeface="Andalus" pitchFamily="18" charset="-78"/>
            </a:endParaRPr>
          </a:p>
          <a:p>
            <a:r>
              <a:rPr lang="en-US" sz="2000" dirty="0" smtClean="0">
                <a:latin typeface="Andalus" pitchFamily="18" charset="-78"/>
                <a:cs typeface="Andalus" pitchFamily="18" charset="-78"/>
              </a:rPr>
              <a:t>“Contract costing is that form of specific order costing which applies where work is undertaken to customers’ special requirements and each order is of long-term duration”.</a:t>
            </a:r>
          </a:p>
          <a:p>
            <a:endParaRPr lang="en-US" sz="2000" dirty="0">
              <a:latin typeface="Andalus" pitchFamily="18" charset="-78"/>
              <a:cs typeface="Andalus" pitchFamily="18" charset="-78"/>
            </a:endParaRPr>
          </a:p>
          <a:p>
            <a:endParaRPr lang="en-US" sz="2000" dirty="0" smtClean="0">
              <a:latin typeface="Andalus" pitchFamily="18" charset="-78"/>
              <a:cs typeface="Andalus" pitchFamily="18" charset="-78"/>
            </a:endParaRPr>
          </a:p>
          <a:p>
            <a:endParaRPr lang="en-US" sz="2000" dirty="0">
              <a:latin typeface="Andalus" pitchFamily="18" charset="-78"/>
              <a:cs typeface="Andalus" pitchFamily="18" charset="-78"/>
            </a:endParaRPr>
          </a:p>
          <a:p>
            <a:endParaRPr lang="en-US" sz="2000" dirty="0" smtClean="0">
              <a:latin typeface="Andalus" pitchFamily="18" charset="-78"/>
              <a:cs typeface="Andalus" pitchFamily="18" charset="-78"/>
            </a:endParaRPr>
          </a:p>
          <a:p>
            <a:endParaRPr lang="en-US" sz="2000" dirty="0">
              <a:latin typeface="Andalus" pitchFamily="18" charset="-78"/>
              <a:cs typeface="Andalus" pitchFamily="18" charset="-78"/>
            </a:endParaRPr>
          </a:p>
          <a:p>
            <a:endParaRPr lang="en-US" sz="2000" dirty="0" smtClean="0">
              <a:latin typeface="Andalus" pitchFamily="18" charset="-78"/>
              <a:cs typeface="Andalus" pitchFamily="18" charset="-78"/>
            </a:endParaRPr>
          </a:p>
          <a:p>
            <a:endParaRPr lang="en-US" sz="2000" dirty="0">
              <a:latin typeface="Andalus" pitchFamily="18" charset="-78"/>
              <a:cs typeface="Andalus" pitchFamily="18" charset="-78"/>
            </a:endParaRPr>
          </a:p>
          <a:p>
            <a:r>
              <a:rPr lang="en-US" sz="2000" dirty="0" smtClean="0">
                <a:latin typeface="Andalus" pitchFamily="18" charset="-78"/>
                <a:cs typeface="Andalus" pitchFamily="18" charset="-78"/>
              </a:rPr>
              <a:t>The </a:t>
            </a:r>
            <a:r>
              <a:rPr lang="en-US" sz="2000" dirty="0">
                <a:latin typeface="Andalus" pitchFamily="18" charset="-78"/>
                <a:cs typeface="Andalus" pitchFamily="18" charset="-78"/>
              </a:rPr>
              <a:t>work being of a constructional nature, the same is executed at the customer’s site, as per his specifications.</a:t>
            </a:r>
          </a:p>
          <a:p>
            <a:pPr>
              <a:buFont typeface="Wingdings" pitchFamily="2" charset="2"/>
              <a:buChar char="Ø"/>
            </a:pPr>
            <a:r>
              <a:rPr lang="en-US" sz="2000" b="1" dirty="0">
                <a:latin typeface="Andalus" pitchFamily="18" charset="-78"/>
                <a:cs typeface="Andalus" pitchFamily="18" charset="-78"/>
              </a:rPr>
              <a:t>Materials</a:t>
            </a:r>
          </a:p>
          <a:p>
            <a:r>
              <a:rPr lang="en-US" sz="2000" dirty="0">
                <a:latin typeface="Andalus" pitchFamily="18" charset="-78"/>
                <a:cs typeface="Andalus" pitchFamily="18" charset="-78"/>
              </a:rPr>
              <a:t>The bulk of the materials purchased and delivered direct to the contract site or obtained from the central stores through the requisition slips.</a:t>
            </a:r>
          </a:p>
          <a:p>
            <a:pPr>
              <a:buFont typeface="Wingdings" pitchFamily="2" charset="2"/>
              <a:buChar char="Ø"/>
            </a:pPr>
            <a:r>
              <a:rPr lang="en-US" sz="2000" b="1" dirty="0">
                <a:latin typeface="Andalus" pitchFamily="18" charset="-78"/>
                <a:cs typeface="Andalus" pitchFamily="18" charset="-78"/>
              </a:rPr>
              <a:t>Wages</a:t>
            </a:r>
          </a:p>
          <a:p>
            <a:r>
              <a:rPr lang="en-US" sz="2000" dirty="0">
                <a:latin typeface="Andalus" pitchFamily="18" charset="-78"/>
                <a:cs typeface="Andalus" pitchFamily="18" charset="-78"/>
              </a:rPr>
              <a:t>The wages which cannot be charged directly to any contract are treated as indirect wages that require apportionment</a:t>
            </a:r>
            <a:r>
              <a:rPr lang="en-US" sz="2000" dirty="0" smtClean="0">
                <a:latin typeface="Andalus" pitchFamily="18" charset="-78"/>
                <a:cs typeface="Andalus" pitchFamily="18" charset="-78"/>
              </a:rPr>
              <a:t>.</a:t>
            </a:r>
          </a:p>
          <a:p>
            <a:pPr>
              <a:buFont typeface="Wingdings" pitchFamily="2" charset="2"/>
              <a:buChar char="Ø"/>
            </a:pPr>
            <a:r>
              <a:rPr lang="en-US" sz="2000" b="1" dirty="0" smtClean="0">
                <a:latin typeface="Andalus" pitchFamily="18" charset="-78"/>
                <a:cs typeface="Andalus" pitchFamily="18" charset="-78"/>
              </a:rPr>
              <a:t>Direct Charges</a:t>
            </a:r>
          </a:p>
          <a:p>
            <a:r>
              <a:rPr lang="en-US" sz="2000" dirty="0" smtClean="0">
                <a:latin typeface="Andalus" pitchFamily="18" charset="-78"/>
                <a:cs typeface="Andalus" pitchFamily="18" charset="-78"/>
              </a:rPr>
              <a:t>Most of the costs which are normally treated as indirect can be identified specifically with a particular contract and are charged to it as direct costs.</a:t>
            </a:r>
          </a:p>
        </p:txBody>
      </p:sp>
      <p:grpSp>
        <p:nvGrpSpPr>
          <p:cNvPr id="7" name="Group 6"/>
          <p:cNvGrpSpPr/>
          <p:nvPr/>
        </p:nvGrpSpPr>
        <p:grpSpPr>
          <a:xfrm>
            <a:off x="381000" y="1371600"/>
            <a:ext cx="7696200" cy="1905000"/>
            <a:chOff x="457200" y="1219200"/>
            <a:chExt cx="6477000" cy="1905000"/>
          </a:xfrm>
        </p:grpSpPr>
        <p:pic>
          <p:nvPicPr>
            <p:cNvPr id="6" name="Picture 5" descr="58-contract-law-removebg-preview.png"/>
            <p:cNvPicPr>
              <a:picLocks noChangeAspect="1"/>
            </p:cNvPicPr>
            <p:nvPr/>
          </p:nvPicPr>
          <p:blipFill>
            <a:blip r:embed="rId3"/>
            <a:stretch>
              <a:fillRect/>
            </a:stretch>
          </p:blipFill>
          <p:spPr>
            <a:xfrm>
              <a:off x="3810000" y="1295400"/>
              <a:ext cx="3124200" cy="1752600"/>
            </a:xfrm>
            <a:prstGeom prst="roundRect">
              <a:avLst/>
            </a:prstGeom>
            <a:solidFill>
              <a:srgbClr val="FFFFFF">
                <a:shade val="85000"/>
              </a:srgbClr>
            </a:solidFill>
            <a:ln>
              <a:solidFill>
                <a:srgbClr val="130F41"/>
              </a:solidFill>
            </a:ln>
            <a:effectLst>
              <a:reflection blurRad="12700" stA="38000" endPos="28000" dist="5000" dir="5400000" sy="-100000" algn="bl" rotWithShape="0"/>
            </a:effectLst>
          </p:spPr>
        </p:pic>
        <p:sp>
          <p:nvSpPr>
            <p:cNvPr id="5" name="Rounded Rectangle 4"/>
            <p:cNvSpPr/>
            <p:nvPr/>
          </p:nvSpPr>
          <p:spPr>
            <a:xfrm>
              <a:off x="457200" y="1219200"/>
              <a:ext cx="2895600" cy="1905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i="1" dirty="0" smtClean="0">
                  <a:solidFill>
                    <a:sysClr val="windowText" lastClr="000000"/>
                  </a:solidFill>
                  <a:latin typeface="Andalus" pitchFamily="18" charset="-78"/>
                  <a:cs typeface="Andalus" pitchFamily="18" charset="-78"/>
                </a:rPr>
                <a:t>Features of Contract costing</a:t>
              </a:r>
            </a:p>
            <a:p>
              <a:pPr marL="342900" indent="-342900" algn="just">
                <a:buAutoNum type="arabicPeriod"/>
              </a:pPr>
              <a:r>
                <a:rPr lang="en-US" sz="2000" dirty="0" smtClean="0">
                  <a:solidFill>
                    <a:sysClr val="windowText" lastClr="000000"/>
                  </a:solidFill>
                  <a:latin typeface="Andalus" pitchFamily="18" charset="-78"/>
                  <a:cs typeface="Andalus" pitchFamily="18" charset="-78"/>
                </a:rPr>
                <a:t>Materials</a:t>
              </a:r>
            </a:p>
            <a:p>
              <a:pPr marL="342900" indent="-342900" algn="just">
                <a:buAutoNum type="arabicPeriod"/>
              </a:pPr>
              <a:r>
                <a:rPr lang="en-US" sz="2000" dirty="0" smtClean="0">
                  <a:solidFill>
                    <a:sysClr val="windowText" lastClr="000000"/>
                  </a:solidFill>
                  <a:latin typeface="Andalus" pitchFamily="18" charset="-78"/>
                  <a:cs typeface="Andalus" pitchFamily="18" charset="-78"/>
                </a:rPr>
                <a:t>Wages</a:t>
              </a:r>
            </a:p>
            <a:p>
              <a:pPr marL="342900" indent="-342900" algn="just">
                <a:buAutoNum type="arabicPeriod"/>
              </a:pPr>
              <a:r>
                <a:rPr lang="en-US" sz="2000" dirty="0" smtClean="0">
                  <a:solidFill>
                    <a:sysClr val="windowText" lastClr="000000"/>
                  </a:solidFill>
                  <a:latin typeface="Andalus" pitchFamily="18" charset="-78"/>
                  <a:cs typeface="Andalus" pitchFamily="18" charset="-78"/>
                </a:rPr>
                <a:t>Direct Charges</a:t>
              </a:r>
            </a:p>
            <a:p>
              <a:pPr marL="342900" indent="-342900" algn="just">
                <a:buAutoNum type="arabicPeriod"/>
              </a:pPr>
              <a:r>
                <a:rPr lang="en-US" sz="2000" dirty="0" smtClean="0">
                  <a:solidFill>
                    <a:sysClr val="windowText" lastClr="000000"/>
                  </a:solidFill>
                  <a:latin typeface="Andalus" pitchFamily="18" charset="-78"/>
                  <a:cs typeface="Andalus" pitchFamily="18" charset="-78"/>
                </a:rPr>
                <a:t>Bill of Sub Contract</a:t>
              </a:r>
            </a:p>
            <a:p>
              <a:pPr marL="342900" indent="-342900" algn="just">
                <a:buAutoNum type="arabicPeriod"/>
              </a:pPr>
              <a:r>
                <a:rPr lang="en-US" sz="2000" dirty="0" smtClean="0">
                  <a:solidFill>
                    <a:sysClr val="windowText" lastClr="000000"/>
                  </a:solidFill>
                  <a:latin typeface="Andalus" pitchFamily="18" charset="-78"/>
                  <a:cs typeface="Andalus" pitchFamily="18" charset="-78"/>
                </a:rPr>
                <a:t>Certificate of Completion</a:t>
              </a:r>
              <a:endParaRPr lang="en-US" sz="2000" dirty="0">
                <a:solidFill>
                  <a:sysClr val="windowText" lastClr="000000"/>
                </a:solidFill>
                <a:latin typeface="Andalus" pitchFamily="18" charset="-78"/>
                <a:cs typeface="Andalus" pitchFamily="18" charset="-78"/>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BG.jpg"/>
          <p:cNvPicPr>
            <a:picLocks noChangeAspect="1"/>
          </p:cNvPicPr>
          <p:nvPr/>
        </p:nvPicPr>
        <p:blipFill>
          <a:blip r:embed="rId2"/>
          <a:srcRect l="8541" t="13408" r="8897" b="15084"/>
          <a:stretch>
            <a:fillRect/>
          </a:stretch>
        </p:blipFill>
        <p:spPr>
          <a:xfrm>
            <a:off x="0" y="0"/>
            <a:ext cx="9144000" cy="6858000"/>
          </a:xfrm>
          <a:prstGeom prst="rect">
            <a:avLst/>
          </a:prstGeom>
        </p:spPr>
      </p:pic>
      <p:sp>
        <p:nvSpPr>
          <p:cNvPr id="2" name="TextBox 1"/>
          <p:cNvSpPr txBox="1"/>
          <p:nvPr/>
        </p:nvSpPr>
        <p:spPr>
          <a:xfrm>
            <a:off x="0" y="0"/>
            <a:ext cx="9144000" cy="7171194"/>
          </a:xfrm>
          <a:prstGeom prst="rect">
            <a:avLst/>
          </a:prstGeom>
          <a:noFill/>
        </p:spPr>
        <p:txBody>
          <a:bodyPr wrap="square" rtlCol="0">
            <a:spAutoFit/>
          </a:bodyPr>
          <a:lstStyle/>
          <a:p>
            <a:pPr>
              <a:buFont typeface="Wingdings" pitchFamily="2" charset="2"/>
              <a:buChar char="Ø"/>
            </a:pPr>
            <a:r>
              <a:rPr lang="en-US" sz="2000" b="1" dirty="0" smtClean="0">
                <a:latin typeface="Andalus" pitchFamily="18" charset="-78"/>
                <a:cs typeface="Andalus" pitchFamily="18" charset="-78"/>
              </a:rPr>
              <a:t>Bill of sub-contractors</a:t>
            </a:r>
          </a:p>
          <a:p>
            <a:r>
              <a:rPr lang="en-US" sz="2000" dirty="0" smtClean="0">
                <a:latin typeface="Andalus" pitchFamily="18" charset="-78"/>
                <a:cs typeface="Andalus" pitchFamily="18" charset="-78"/>
              </a:rPr>
              <a:t>Parts of large contracts are often done by third parties under sub-contracts. Sub-contracts is a practice normally followed on the region of economy, specialized nature of work, want of capacity, etc.</a:t>
            </a:r>
          </a:p>
          <a:p>
            <a:pPr>
              <a:buFont typeface="Wingdings" pitchFamily="2" charset="2"/>
              <a:buChar char="Ø"/>
            </a:pPr>
            <a:r>
              <a:rPr lang="en-US" sz="2000" b="1" dirty="0" smtClean="0">
                <a:latin typeface="Andalus" pitchFamily="18" charset="-78"/>
                <a:cs typeface="Andalus" pitchFamily="18" charset="-78"/>
              </a:rPr>
              <a:t>Certificate of completion</a:t>
            </a:r>
          </a:p>
          <a:p>
            <a:r>
              <a:rPr lang="en-US" sz="2000" dirty="0" smtClean="0">
                <a:latin typeface="Andalus" pitchFamily="18" charset="-78"/>
                <a:cs typeface="Andalus" pitchFamily="18" charset="-78"/>
              </a:rPr>
              <a:t>The contracts do not pay the full value of the work certified as completed but retain a certain percent under the terms of the agreement.</a:t>
            </a:r>
          </a:p>
          <a:p>
            <a:pPr algn="ctr"/>
            <a:r>
              <a:rPr lang="en-US" sz="2000" b="1" i="1" u="sng" dirty="0" smtClean="0">
                <a:latin typeface="Andalus" pitchFamily="18" charset="-78"/>
                <a:cs typeface="Andalus" pitchFamily="18" charset="-78"/>
              </a:rPr>
              <a:t>Objects Of Contract Costing</a:t>
            </a:r>
          </a:p>
          <a:p>
            <a:r>
              <a:rPr lang="en-US" sz="2000" dirty="0" smtClean="0">
                <a:latin typeface="Andalus" pitchFamily="18" charset="-78"/>
                <a:cs typeface="Andalus" pitchFamily="18" charset="-78"/>
              </a:rPr>
              <a:t>The main objects of Contract Costing are:</a:t>
            </a:r>
          </a:p>
          <a:p>
            <a:r>
              <a:rPr lang="en-US" sz="2000" b="1" dirty="0" smtClean="0">
                <a:latin typeface="Andalus" pitchFamily="18" charset="-78"/>
                <a:cs typeface="Andalus" pitchFamily="18" charset="-78"/>
              </a:rPr>
              <a:t>(</a:t>
            </a:r>
            <a:r>
              <a:rPr lang="en-US" sz="2000" b="1" dirty="0" err="1" smtClean="0">
                <a:latin typeface="Andalus" pitchFamily="18" charset="-78"/>
                <a:cs typeface="Andalus" pitchFamily="18" charset="-78"/>
              </a:rPr>
              <a:t>i</a:t>
            </a:r>
            <a:r>
              <a:rPr lang="en-US" sz="2000" b="1" dirty="0" smtClean="0">
                <a:latin typeface="Andalus" pitchFamily="18" charset="-78"/>
                <a:cs typeface="Andalus" pitchFamily="18" charset="-78"/>
              </a:rPr>
              <a:t>)</a:t>
            </a:r>
            <a:r>
              <a:rPr lang="en-US" sz="2000" dirty="0" smtClean="0">
                <a:latin typeface="Andalus" pitchFamily="18" charset="-78"/>
                <a:cs typeface="Andalus" pitchFamily="18" charset="-78"/>
              </a:rPr>
              <a:t> to ascertain the total cost of a contract, and</a:t>
            </a:r>
            <a:br>
              <a:rPr lang="en-US" sz="2000" dirty="0" smtClean="0">
                <a:latin typeface="Andalus" pitchFamily="18" charset="-78"/>
                <a:cs typeface="Andalus" pitchFamily="18" charset="-78"/>
              </a:rPr>
            </a:br>
            <a:r>
              <a:rPr lang="en-US" sz="2000" b="1" dirty="0" smtClean="0">
                <a:latin typeface="Andalus" pitchFamily="18" charset="-78"/>
                <a:cs typeface="Andalus" pitchFamily="18" charset="-78"/>
              </a:rPr>
              <a:t>(ii)</a:t>
            </a:r>
            <a:r>
              <a:rPr lang="en-US" sz="2000" dirty="0" smtClean="0">
                <a:latin typeface="Andalus" pitchFamily="18" charset="-78"/>
                <a:cs typeface="Andalus" pitchFamily="18" charset="-78"/>
              </a:rPr>
              <a:t> to ascertain the profit or loss on the contract.</a:t>
            </a:r>
          </a:p>
          <a:p>
            <a:pPr algn="ctr"/>
            <a:r>
              <a:rPr lang="en-US" sz="2000" b="1" dirty="0" smtClean="0">
                <a:latin typeface="Andalus" pitchFamily="18" charset="-78"/>
                <a:cs typeface="Andalus" pitchFamily="18" charset="-78"/>
              </a:rPr>
              <a:t>Types of Contract Costing</a:t>
            </a:r>
          </a:p>
          <a:p>
            <a:pPr algn="ctr"/>
            <a:endParaRPr lang="en-US" sz="2000" b="1" dirty="0">
              <a:latin typeface="Andalus" pitchFamily="18" charset="-78"/>
              <a:cs typeface="Andalus" pitchFamily="18" charset="-78"/>
            </a:endParaRPr>
          </a:p>
          <a:p>
            <a:pPr algn="ctr"/>
            <a:endParaRPr lang="en-US" sz="2000" b="1" dirty="0" smtClean="0">
              <a:latin typeface="Andalus" pitchFamily="18" charset="-78"/>
              <a:cs typeface="Andalus" pitchFamily="18" charset="-78"/>
            </a:endParaRPr>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pPr algn="ctr"/>
            <a:endParaRPr lang="en-US" sz="2000" b="1" dirty="0" smtClean="0">
              <a:latin typeface="Andalus" pitchFamily="18" charset="-78"/>
              <a:cs typeface="Andalus" pitchFamily="18" charset="-78"/>
            </a:endParaRPr>
          </a:p>
        </p:txBody>
      </p:sp>
      <p:graphicFrame>
        <p:nvGraphicFramePr>
          <p:cNvPr id="5" name="Diagram 4"/>
          <p:cNvGraphicFramePr/>
          <p:nvPr/>
        </p:nvGraphicFramePr>
        <p:xfrm>
          <a:off x="228600" y="3733800"/>
          <a:ext cx="8534400" cy="2895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G.jpg"/>
          <p:cNvPicPr>
            <a:picLocks noChangeAspect="1"/>
          </p:cNvPicPr>
          <p:nvPr/>
        </p:nvPicPr>
        <p:blipFill>
          <a:blip r:embed="rId2"/>
          <a:srcRect l="5694" t="13408" r="6050" b="10614"/>
          <a:stretch>
            <a:fillRect/>
          </a:stretch>
        </p:blipFill>
        <p:spPr>
          <a:xfrm>
            <a:off x="0" y="0"/>
            <a:ext cx="9144000" cy="6858000"/>
          </a:xfrm>
          <a:prstGeom prst="rect">
            <a:avLst/>
          </a:prstGeom>
        </p:spPr>
      </p:pic>
      <p:sp>
        <p:nvSpPr>
          <p:cNvPr id="2" name="TextBox 1"/>
          <p:cNvSpPr txBox="1"/>
          <p:nvPr/>
        </p:nvSpPr>
        <p:spPr>
          <a:xfrm>
            <a:off x="0" y="0"/>
            <a:ext cx="9144000" cy="6863417"/>
          </a:xfrm>
          <a:prstGeom prst="rect">
            <a:avLst/>
          </a:prstGeom>
          <a:noFill/>
        </p:spPr>
        <p:txBody>
          <a:bodyPr wrap="square" rtlCol="0">
            <a:spAutoFit/>
          </a:bodyPr>
          <a:lstStyle/>
          <a:p>
            <a:endParaRPr lang="en-US" sz="2000" b="1" dirty="0" smtClean="0">
              <a:latin typeface="Andalus" pitchFamily="18" charset="-78"/>
              <a:cs typeface="Andalus" pitchFamily="18" charset="-78"/>
            </a:endParaRPr>
          </a:p>
          <a:p>
            <a:r>
              <a:rPr lang="en-US" sz="2000" b="1" dirty="0" smtClean="0">
                <a:latin typeface="Andalus" pitchFamily="18" charset="-78"/>
                <a:cs typeface="Andalus" pitchFamily="18" charset="-78"/>
              </a:rPr>
              <a:t>1. Cost-plus contract</a:t>
            </a:r>
          </a:p>
          <a:p>
            <a:pPr algn="just"/>
            <a:r>
              <a:rPr lang="en-US" sz="2000" dirty="0" smtClean="0">
                <a:latin typeface="Andalus" pitchFamily="18" charset="-78"/>
                <a:cs typeface="Andalus" pitchFamily="18" charset="-78"/>
              </a:rPr>
              <a:t>	Cost Plus Contract is a contract in which the value-of-the contract is ascertained by adding a fixed margin of profit to the total cost of the contract.</a:t>
            </a:r>
          </a:p>
          <a:p>
            <a:pPr algn="just"/>
            <a:r>
              <a:rPr lang="en-US" sz="2000" dirty="0" smtClean="0">
                <a:latin typeface="Andalus" pitchFamily="18" charset="-78"/>
                <a:cs typeface="Andalus" pitchFamily="18" charset="-78"/>
              </a:rPr>
              <a:t>In this case, the manufacturer is assured of a certain percentage of profit in advance and is protected against any fluctuations in the market prices of the various cost elements involved in the production.</a:t>
            </a:r>
          </a:p>
          <a:p>
            <a:pPr algn="just"/>
            <a:r>
              <a:rPr lang="en-US" sz="2000" dirty="0" smtClean="0">
                <a:latin typeface="Andalus" pitchFamily="18" charset="-78"/>
                <a:cs typeface="Andalus" pitchFamily="18" charset="-78"/>
              </a:rPr>
              <a:t>As a result of the viewpoint of the manufacturer, the possibility of incurring any loss is eliminated.</a:t>
            </a:r>
          </a:p>
          <a:p>
            <a:pPr algn="just"/>
            <a:endParaRPr lang="en-US" sz="2000" b="1" dirty="0" smtClean="0">
              <a:latin typeface="Andalus" pitchFamily="18" charset="-78"/>
              <a:cs typeface="Andalus" pitchFamily="18" charset="-78"/>
            </a:endParaRPr>
          </a:p>
          <a:p>
            <a:pPr algn="just"/>
            <a:r>
              <a:rPr lang="en-US" sz="2000" b="1" dirty="0" smtClean="0">
                <a:latin typeface="Andalus" pitchFamily="18" charset="-78"/>
                <a:cs typeface="Andalus" pitchFamily="18" charset="-78"/>
              </a:rPr>
              <a:t>2. Fixed Price Contract</a:t>
            </a:r>
          </a:p>
          <a:p>
            <a:pPr algn="just"/>
            <a:r>
              <a:rPr lang="en-US" sz="2000" dirty="0" smtClean="0">
                <a:latin typeface="Andalus" pitchFamily="18" charset="-78"/>
                <a:cs typeface="Andalus" pitchFamily="18" charset="-78"/>
              </a:rPr>
              <a:t>	Under Fixed-Price Contract the contractor and the </a:t>
            </a:r>
            <a:r>
              <a:rPr lang="en-US" sz="2000" dirty="0" err="1" smtClean="0">
                <a:latin typeface="Andalus" pitchFamily="18" charset="-78"/>
                <a:cs typeface="Andalus" pitchFamily="18" charset="-78"/>
              </a:rPr>
              <a:t>contractee</a:t>
            </a:r>
            <a:r>
              <a:rPr lang="en-US" sz="2000" dirty="0" smtClean="0">
                <a:latin typeface="Andalus" pitchFamily="18" charset="-78"/>
                <a:cs typeface="Andalus" pitchFamily="18" charset="-78"/>
              </a:rPr>
              <a:t> both parties agree to a fixed contract price.</a:t>
            </a:r>
          </a:p>
          <a:p>
            <a:pPr algn="just"/>
            <a:r>
              <a:rPr lang="en-US" sz="2000" dirty="0" smtClean="0">
                <a:latin typeface="Andalus" pitchFamily="18" charset="-78"/>
                <a:cs typeface="Andalus" pitchFamily="18" charset="-78"/>
              </a:rPr>
              <a:t>In this case, the manufacturer is not assured of a certain percentage of profit in advance and is not protected against any fluctuations in the market prices of the various cost elements involved in the production.</a:t>
            </a:r>
          </a:p>
          <a:p>
            <a:pPr algn="just"/>
            <a:endParaRPr lang="en-US" sz="2000" b="1" dirty="0" smtClean="0">
              <a:latin typeface="Andalus" pitchFamily="18" charset="-78"/>
              <a:cs typeface="Andalus" pitchFamily="18" charset="-78"/>
            </a:endParaRPr>
          </a:p>
          <a:p>
            <a:pPr algn="just"/>
            <a:r>
              <a:rPr lang="en-US" sz="2000" b="1" dirty="0" smtClean="0">
                <a:latin typeface="Andalus" pitchFamily="18" charset="-78"/>
                <a:cs typeface="Andalus" pitchFamily="18" charset="-78"/>
              </a:rPr>
              <a:t>3. Contract with Escalation Cost</a:t>
            </a:r>
          </a:p>
          <a:p>
            <a:pPr algn="just"/>
            <a:r>
              <a:rPr lang="en-US" sz="2000" dirty="0">
                <a:latin typeface="Andalus" pitchFamily="18" charset="-78"/>
                <a:cs typeface="Andalus" pitchFamily="18" charset="-78"/>
              </a:rPr>
              <a:t>	</a:t>
            </a:r>
            <a:r>
              <a:rPr lang="en-US" sz="2000" dirty="0" smtClean="0">
                <a:latin typeface="Andalus" pitchFamily="18" charset="-78"/>
                <a:cs typeface="Andalus" pitchFamily="18" charset="-78"/>
              </a:rPr>
              <a:t>It is a combination of both Cost –plus and Fixed price contract. Under this method the fixed price increase with the increase in the cost of materials, labour</a:t>
            </a:r>
          </a:p>
          <a:p>
            <a:endParaRPr lang="en-US" sz="2000" dirty="0"/>
          </a:p>
          <a:p>
            <a:endParaRPr lang="en-US" sz="2000" b="1" dirty="0">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BG.jpg"/>
          <p:cNvPicPr>
            <a:picLocks noChangeAspect="1"/>
          </p:cNvPicPr>
          <p:nvPr/>
        </p:nvPicPr>
        <p:blipFill>
          <a:blip r:embed="rId2"/>
          <a:srcRect l="4448" t="9777" r="4448" b="5307"/>
          <a:stretch>
            <a:fillRect/>
          </a:stretch>
        </p:blipFill>
        <p:spPr>
          <a:xfrm>
            <a:off x="0" y="0"/>
            <a:ext cx="9144000" cy="6858000"/>
          </a:xfrm>
          <a:prstGeom prst="rect">
            <a:avLst/>
          </a:prstGeom>
        </p:spPr>
      </p:pic>
      <p:sp>
        <p:nvSpPr>
          <p:cNvPr id="1025" name="Rectangle 1"/>
          <p:cNvSpPr>
            <a:spLocks noChangeArrowheads="1"/>
          </p:cNvSpPr>
          <p:nvPr/>
        </p:nvSpPr>
        <p:spPr bwMode="auto">
          <a:xfrm>
            <a:off x="0" y="304800"/>
            <a:ext cx="8991600" cy="6432530"/>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60325" algn="ctr"/>
            <a:r>
              <a:rPr lang="en-US" sz="2000" b="1" dirty="0" smtClean="0">
                <a:latin typeface="Andalus" pitchFamily="18" charset="-78"/>
                <a:cs typeface="Andalus" pitchFamily="18" charset="-78"/>
              </a:rPr>
              <a:t>Terminology of Contract Costing</a:t>
            </a:r>
          </a:p>
          <a:p>
            <a:pPr marL="60325"/>
            <a:endParaRPr lang="en-US" b="1" dirty="0" smtClean="0">
              <a:latin typeface="Andalus" pitchFamily="18" charset="-78"/>
              <a:cs typeface="Andalus" pitchFamily="18" charset="-78"/>
            </a:endParaRPr>
          </a:p>
          <a:p>
            <a:pPr marL="120650"/>
            <a:r>
              <a:rPr lang="en-US" sz="1900" b="1" dirty="0" smtClean="0">
                <a:latin typeface="Andalus" pitchFamily="18" charset="-78"/>
                <a:cs typeface="Andalus" pitchFamily="18" charset="-78"/>
              </a:rPr>
              <a:t>1 .Sub-contracts.</a:t>
            </a:r>
            <a:r>
              <a:rPr lang="en-US" sz="1900" dirty="0" smtClean="0">
                <a:latin typeface="Andalus" pitchFamily="18" charset="-78"/>
                <a:cs typeface="Andalus" pitchFamily="18" charset="-78"/>
              </a:rPr>
              <a:t> The contractor (if thinks proper and allowed to do so by the agreement entered into) may entrust some portion of the work to be done by one or more than one sub-contractor. The cost in this connection is the direct charge on the contract and is treated as such in the contract costing.</a:t>
            </a:r>
          </a:p>
          <a:p>
            <a:pPr marL="60325"/>
            <a:endParaRPr lang="en-US" sz="1900" b="1" dirty="0" smtClean="0">
              <a:latin typeface="Andalus" pitchFamily="18" charset="-78"/>
              <a:cs typeface="Andalus" pitchFamily="18" charset="-78"/>
            </a:endParaRPr>
          </a:p>
          <a:p>
            <a:pPr marL="225425"/>
            <a:r>
              <a:rPr lang="en-US" sz="1900" b="1" dirty="0" smtClean="0">
                <a:latin typeface="Andalus" pitchFamily="18" charset="-78"/>
                <a:cs typeface="Andalus" pitchFamily="18" charset="-78"/>
              </a:rPr>
              <a:t>2. Escalation Clause.</a:t>
            </a:r>
            <a:r>
              <a:rPr lang="en-US" sz="1900" dirty="0" smtClean="0">
                <a:latin typeface="Andalus" pitchFamily="18" charset="-78"/>
                <a:cs typeface="Andalus" pitchFamily="18" charset="-78"/>
              </a:rPr>
              <a:t> In a contract agreement, there is a usual practice of making a provision for the escalation clause the contractor is interested in safeguarding himself against any charge in the price level. The agreement itself specifies the procedure for the calculation of adjustment in order to avoid all disputes etc. </a:t>
            </a:r>
          </a:p>
          <a:p>
            <a:pPr marL="60325"/>
            <a:endParaRPr kumimoji="0" lang="en-US" sz="1900" b="1" i="0" u="none" strike="noStrike" cap="none" normalizeH="0" baseline="0" dirty="0" smtClean="0">
              <a:ln>
                <a:noFill/>
              </a:ln>
              <a:solidFill>
                <a:srgbClr val="424142"/>
              </a:solidFill>
              <a:effectLst/>
              <a:latin typeface="Andalus" pitchFamily="18" charset="-78"/>
              <a:cs typeface="Andalus" pitchFamily="18" charset="-78"/>
            </a:endParaRPr>
          </a:p>
          <a:p>
            <a:pPr marL="225425"/>
            <a:r>
              <a:rPr kumimoji="0" lang="en-US" sz="1900" b="1" i="0" u="none" strike="noStrike" cap="none" normalizeH="0" baseline="0" dirty="0" smtClean="0">
                <a:ln>
                  <a:noFill/>
                </a:ln>
                <a:effectLst/>
                <a:latin typeface="Andalus" pitchFamily="18" charset="-78"/>
                <a:cs typeface="Andalus" pitchFamily="18" charset="-78"/>
              </a:rPr>
              <a:t>3. Surveyor’s Certificate and Retention Money:</a:t>
            </a:r>
            <a:r>
              <a:rPr lang="en-US" sz="1900" dirty="0" smtClean="0">
                <a:latin typeface="Andalus" pitchFamily="18" charset="-78"/>
                <a:cs typeface="Andalus" pitchFamily="18" charset="-78"/>
              </a:rPr>
              <a:t> I</a:t>
            </a:r>
            <a:r>
              <a:rPr kumimoji="0" lang="en-US" sz="1900" b="0" i="0" u="none" strike="noStrike" cap="none" normalizeH="0" baseline="0" dirty="0" smtClean="0">
                <a:ln>
                  <a:noFill/>
                </a:ln>
                <a:effectLst/>
                <a:latin typeface="Andalus" pitchFamily="18" charset="-78"/>
                <a:cs typeface="Andalus" pitchFamily="18" charset="-78"/>
              </a:rPr>
              <a:t>n case of large contract which extends for more than a year it is normal practice to make payment against</a:t>
            </a:r>
            <a:r>
              <a:rPr kumimoji="0" lang="en-US" sz="1900" b="0" i="0" u="none" strike="noStrike" cap="none" normalizeH="0" dirty="0" smtClean="0">
                <a:ln>
                  <a:noFill/>
                </a:ln>
                <a:effectLst/>
                <a:latin typeface="Andalus" pitchFamily="18" charset="-78"/>
                <a:cs typeface="Andalus" pitchFamily="18" charset="-78"/>
              </a:rPr>
              <a:t> </a:t>
            </a:r>
            <a:r>
              <a:rPr kumimoji="0" lang="en-US" sz="1900" b="0" i="0" u="none" strike="noStrike" cap="none" normalizeH="0" baseline="0" dirty="0" smtClean="0">
                <a:ln>
                  <a:noFill/>
                </a:ln>
                <a:effectLst/>
                <a:latin typeface="Andalus" pitchFamily="18" charset="-78"/>
                <a:cs typeface="Andalus" pitchFamily="18" charset="-78"/>
              </a:rPr>
              <a:t>the portion of the contract completed on the basis of work certified by the </a:t>
            </a:r>
            <a:r>
              <a:rPr kumimoji="0" lang="en-US" sz="1900" b="0" i="0" u="none" strike="noStrike" cap="none" normalizeH="0" baseline="0" dirty="0" err="1" smtClean="0">
                <a:ln>
                  <a:noFill/>
                </a:ln>
                <a:effectLst/>
                <a:latin typeface="Andalus" pitchFamily="18" charset="-78"/>
                <a:cs typeface="Andalus" pitchFamily="18" charset="-78"/>
              </a:rPr>
              <a:t>contractee’s</a:t>
            </a:r>
            <a:r>
              <a:rPr kumimoji="0" lang="en-US" sz="1900" b="0" i="0" u="none" strike="noStrike" cap="none" normalizeH="0" baseline="0" dirty="0" smtClean="0">
                <a:ln>
                  <a:noFill/>
                </a:ln>
                <a:effectLst/>
                <a:latin typeface="Andalus" pitchFamily="18" charset="-78"/>
                <a:cs typeface="Andalus" pitchFamily="18" charset="-78"/>
              </a:rPr>
              <a:t> surveyor. </a:t>
            </a:r>
          </a:p>
          <a:p>
            <a:pPr marL="225425" lvl="0" eaLnBrk="0" fontAlgn="base" hangingPunct="0">
              <a:spcBef>
                <a:spcPct val="0"/>
              </a:spcBef>
              <a:spcAft>
                <a:spcPct val="0"/>
              </a:spcAft>
            </a:pPr>
            <a:r>
              <a:rPr kumimoji="0" lang="en-US" sz="1900" b="0" i="0" u="none" strike="noStrike" cap="none" normalizeH="0" baseline="0" dirty="0" smtClean="0">
                <a:ln>
                  <a:noFill/>
                </a:ln>
                <a:effectLst/>
                <a:latin typeface="Andalus" pitchFamily="18" charset="-78"/>
                <a:cs typeface="Andalus" pitchFamily="18" charset="-78"/>
              </a:rPr>
              <a:t>The certificate issued by the surveyor (or technical assessor) in this respect is known as Surveyor’s Certificate.</a:t>
            </a:r>
          </a:p>
          <a:p>
            <a:pPr marL="225425" fontAlgn="base"/>
            <a:r>
              <a:rPr lang="en-US" sz="1900" dirty="0" smtClean="0">
                <a:latin typeface="Andalus" pitchFamily="18" charset="-78"/>
                <a:cs typeface="Andalus" pitchFamily="18" charset="-78"/>
              </a:rPr>
              <a:t>	As per terms of the contract, full amount of the work certified is not paid to the contractor. A certain percentage (say 10% to 20%) of the amount is retained by the </a:t>
            </a:r>
            <a:r>
              <a:rPr lang="en-US" sz="1900" dirty="0" err="1" smtClean="0">
                <a:latin typeface="Andalus" pitchFamily="18" charset="-78"/>
                <a:cs typeface="Andalus" pitchFamily="18" charset="-78"/>
              </a:rPr>
              <a:t>contractee</a:t>
            </a:r>
            <a:r>
              <a:rPr lang="en-US" sz="1900" dirty="0" smtClean="0">
                <a:latin typeface="Andalus" pitchFamily="18" charset="-78"/>
                <a:cs typeface="Andalus" pitchFamily="18" charset="-78"/>
              </a:rPr>
              <a:t> and is paid sometime after the completion of the contract. The sum of money thus retained is known as Retention Money. This is done to give protection to the </a:t>
            </a:r>
            <a:r>
              <a:rPr lang="en-US" sz="1900" dirty="0" err="1" smtClean="0">
                <a:latin typeface="Andalus" pitchFamily="18" charset="-78"/>
                <a:cs typeface="Andalus" pitchFamily="18" charset="-78"/>
              </a:rPr>
              <a:t>contractee</a:t>
            </a:r>
            <a:r>
              <a:rPr lang="en-US" sz="1900" dirty="0" smtClean="0">
                <a:latin typeface="Andalus" pitchFamily="18" charset="-78"/>
                <a:cs typeface="Andalus" pitchFamily="18" charset="-78"/>
              </a:rPr>
              <a:t> in case the contractor does not fulfill the terms and conditions of the contract</a:t>
            </a:r>
            <a:r>
              <a:rPr lang="en-US" dirty="0" smtClean="0">
                <a:latin typeface="Andalus" pitchFamily="18" charset="-78"/>
                <a:cs typeface="Andalus" pitchFamily="18" charset="-78"/>
              </a:rPr>
              <a:t>.</a:t>
            </a:r>
            <a:endParaRPr kumimoji="0" lang="en-US" b="0" i="0" u="none" strike="noStrike" cap="none" normalizeH="0" baseline="0" dirty="0" smtClean="0">
              <a:ln>
                <a:noFill/>
              </a:ln>
              <a:effectLst/>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G.jpg"/>
          <p:cNvPicPr>
            <a:picLocks noChangeAspect="1"/>
          </p:cNvPicPr>
          <p:nvPr/>
        </p:nvPicPr>
        <p:blipFill>
          <a:blip r:embed="rId2"/>
          <a:srcRect l="3333" t="11579" r="2500" b="5263"/>
          <a:stretch>
            <a:fillRect/>
          </a:stretch>
        </p:blipFill>
        <p:spPr>
          <a:xfrm>
            <a:off x="0" y="0"/>
            <a:ext cx="9144000" cy="6858000"/>
          </a:xfrm>
          <a:prstGeom prst="rect">
            <a:avLst/>
          </a:prstGeom>
        </p:spPr>
      </p:pic>
      <p:sp>
        <p:nvSpPr>
          <p:cNvPr id="2" name="TextBox 1"/>
          <p:cNvSpPr txBox="1"/>
          <p:nvPr/>
        </p:nvSpPr>
        <p:spPr>
          <a:xfrm>
            <a:off x="0" y="0"/>
            <a:ext cx="9144000" cy="6863417"/>
          </a:xfrm>
          <a:prstGeom prst="rect">
            <a:avLst/>
          </a:prstGeom>
          <a:noFill/>
        </p:spPr>
        <p:txBody>
          <a:bodyPr wrap="square" rtlCol="0">
            <a:spAutoFit/>
          </a:bodyPr>
          <a:lstStyle/>
          <a:p>
            <a:pPr marL="60325" algn="just" fontAlgn="base"/>
            <a:r>
              <a:rPr lang="en-US" sz="2000" b="1" dirty="0" smtClean="0">
                <a:latin typeface="Andalus" pitchFamily="18" charset="-78"/>
                <a:cs typeface="Andalus" pitchFamily="18" charset="-78"/>
              </a:rPr>
              <a:t>4. Uncertified Work:</a:t>
            </a:r>
          </a:p>
          <a:p>
            <a:pPr marL="60325" algn="just" fontAlgn="base"/>
            <a:r>
              <a:rPr lang="en-US" sz="2000" dirty="0" smtClean="0">
                <a:latin typeface="Andalus" pitchFamily="18" charset="-78"/>
                <a:cs typeface="Andalus" pitchFamily="18" charset="-78"/>
              </a:rPr>
              <a:t>The work which has been done by the contractor but not certified by the architect on the date of accounting due to insufficient progress is known as Uncertified Work.</a:t>
            </a:r>
          </a:p>
          <a:p>
            <a:pPr marL="60325" algn="just" fontAlgn="base"/>
            <a:r>
              <a:rPr lang="en-US" sz="2000" dirty="0" smtClean="0">
                <a:latin typeface="Andalus" pitchFamily="18" charset="-78"/>
                <a:cs typeface="Andalus" pitchFamily="18" charset="-78"/>
              </a:rPr>
              <a:t>In case of incomplete contract for which profit is required to be calculated, the value of uncertified work should be taken into account and it is justifiable to evaluate such work at cost. Because, it is not logical to calculate profit on the work which is not complete. Thus the Contract A/c is credited with this cost of uncertified work and Work-in-progresses debited with the same. This entry is reversed at the beginning of the next year.</a:t>
            </a:r>
          </a:p>
          <a:p>
            <a:pPr marL="60325" algn="just" fontAlgn="base"/>
            <a:endParaRPr lang="en-US" sz="2000" b="1" dirty="0" smtClean="0">
              <a:latin typeface="Andalus" pitchFamily="18" charset="-78"/>
              <a:cs typeface="Andalus" pitchFamily="18" charset="-78"/>
            </a:endParaRPr>
          </a:p>
          <a:p>
            <a:pPr marL="60325" algn="just" fontAlgn="base"/>
            <a:r>
              <a:rPr lang="en-US" sz="2000" b="1" dirty="0" smtClean="0">
                <a:latin typeface="Andalus" pitchFamily="18" charset="-78"/>
                <a:cs typeface="Andalus" pitchFamily="18" charset="-78"/>
              </a:rPr>
              <a:t>5. Work-in-Progress Contract:</a:t>
            </a:r>
          </a:p>
          <a:p>
            <a:pPr marL="60325" algn="just" fontAlgn="base"/>
            <a:r>
              <a:rPr lang="en-US" sz="2000" dirty="0" smtClean="0">
                <a:latin typeface="Andalus" pitchFamily="18" charset="-78"/>
                <a:cs typeface="Andalus" pitchFamily="18" charset="-78"/>
              </a:rPr>
              <a:t>Work-in-progress means incomplete contract which is in progress. The contractor may prepare a Work-in-progress A/c by debiting the account with the value of work certified and cost of uncertified work and by crediting the profit not transferred to Profit &amp; Loss A/c (i.e. reserve profit). The difference between the two sides of the account less cash received is the work-in-progress, which is shown in the Balance Sheet.</a:t>
            </a:r>
          </a:p>
          <a:p>
            <a:pPr marL="60325" algn="just" fontAlgn="base"/>
            <a:endParaRPr lang="en-US" sz="2000" dirty="0">
              <a:latin typeface="Andalus" pitchFamily="18" charset="-78"/>
              <a:cs typeface="Andalus" pitchFamily="18" charset="-78"/>
            </a:endParaRPr>
          </a:p>
          <a:p>
            <a:pPr marL="60325" algn="just" fontAlgn="base"/>
            <a:r>
              <a:rPr lang="en-US" sz="2000" b="1" dirty="0" smtClean="0">
                <a:latin typeface="Andalus" pitchFamily="18" charset="-78"/>
                <a:cs typeface="Andalus" pitchFamily="18" charset="-78"/>
              </a:rPr>
              <a:t>6. Notional Profit: </a:t>
            </a:r>
            <a:r>
              <a:rPr lang="en-US" sz="2000" dirty="0" smtClean="0">
                <a:latin typeface="Andalus" pitchFamily="18" charset="-78"/>
                <a:cs typeface="Andalus" pitchFamily="18" charset="-78"/>
              </a:rPr>
              <a:t>Notional means estimate. As completion of contracts take several years, wide fluctuations may be noted in the profit figures of contractors from year to year. </a:t>
            </a:r>
            <a:endParaRPr lang="en-US" sz="2000" dirty="0">
              <a:latin typeface="Andalus" pitchFamily="18" charset="-78"/>
              <a:cs typeface="Andalus" pitchFamily="18" charset="-78"/>
            </a:endParaRPr>
          </a:p>
          <a:p>
            <a:pPr marL="60325" algn="just" fontAlgn="base"/>
            <a:r>
              <a:rPr lang="en-US" sz="2000" dirty="0" smtClean="0">
                <a:latin typeface="Andalus" pitchFamily="18" charset="-78"/>
                <a:cs typeface="Andalus" pitchFamily="18" charset="-78"/>
              </a:rPr>
              <a:t>	Notional Profit=value of work certified-cost of work certified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228600" y="762000"/>
            <a:ext cx="8534400" cy="1828800"/>
            <a:chOff x="304800" y="1066800"/>
            <a:chExt cx="8534400" cy="1828800"/>
          </a:xfrm>
        </p:grpSpPr>
        <p:pic>
          <p:nvPicPr>
            <p:cNvPr id="2" name="Picture 1" descr="25% complete contract.jpg"/>
            <p:cNvPicPr>
              <a:picLocks noChangeAspect="1"/>
            </p:cNvPicPr>
            <p:nvPr/>
          </p:nvPicPr>
          <p:blipFill>
            <a:blip r:embed="rId2"/>
            <a:stretch>
              <a:fillRect/>
            </a:stretch>
          </p:blipFill>
          <p:spPr>
            <a:xfrm>
              <a:off x="304800" y="1066800"/>
              <a:ext cx="2619375" cy="1743075"/>
            </a:xfrm>
            <a:prstGeom prst="rect">
              <a:avLst/>
            </a:prstGeom>
          </p:spPr>
        </p:pic>
        <p:pic>
          <p:nvPicPr>
            <p:cNvPr id="3" name="Picture 2" descr="50% complete contract.jpg"/>
            <p:cNvPicPr>
              <a:picLocks noChangeAspect="1"/>
            </p:cNvPicPr>
            <p:nvPr/>
          </p:nvPicPr>
          <p:blipFill>
            <a:blip r:embed="rId3"/>
            <a:stretch>
              <a:fillRect/>
            </a:stretch>
          </p:blipFill>
          <p:spPr>
            <a:xfrm>
              <a:off x="3276600" y="1066800"/>
              <a:ext cx="2619375" cy="1828800"/>
            </a:xfrm>
            <a:prstGeom prst="rect">
              <a:avLst/>
            </a:prstGeom>
          </p:spPr>
        </p:pic>
        <p:pic>
          <p:nvPicPr>
            <p:cNvPr id="4" name="Picture 3" descr="fully completed.jpg"/>
            <p:cNvPicPr>
              <a:picLocks noChangeAspect="1"/>
            </p:cNvPicPr>
            <p:nvPr/>
          </p:nvPicPr>
          <p:blipFill>
            <a:blip r:embed="rId4" cstate="print"/>
            <a:stretch>
              <a:fillRect/>
            </a:stretch>
          </p:blipFill>
          <p:spPr>
            <a:xfrm>
              <a:off x="6248400" y="1066800"/>
              <a:ext cx="2590800" cy="1828800"/>
            </a:xfrm>
            <a:prstGeom prst="rect">
              <a:avLst/>
            </a:prstGeom>
          </p:spPr>
        </p:pic>
      </p:grpSp>
      <p:sp>
        <p:nvSpPr>
          <p:cNvPr id="5" name="TextBox 4"/>
          <p:cNvSpPr txBox="1"/>
          <p:nvPr/>
        </p:nvSpPr>
        <p:spPr>
          <a:xfrm>
            <a:off x="0" y="0"/>
            <a:ext cx="9144000" cy="3600986"/>
          </a:xfrm>
          <a:prstGeom prst="rect">
            <a:avLst/>
          </a:prstGeom>
          <a:noFill/>
        </p:spPr>
        <p:txBody>
          <a:bodyPr wrap="square" rtlCol="0">
            <a:spAutoFit/>
          </a:bodyPr>
          <a:lstStyle/>
          <a:p>
            <a:pPr algn="ctr"/>
            <a:r>
              <a:rPr lang="en-US" sz="2000" b="1" i="1" u="sng" dirty="0" smtClean="0">
                <a:solidFill>
                  <a:srgbClr val="130F41"/>
                </a:solidFill>
                <a:latin typeface="Andalus" pitchFamily="18" charset="-78"/>
                <a:cs typeface="Andalus" pitchFamily="18" charset="-78"/>
              </a:rPr>
              <a:t>Profit of Incomplete Contract</a:t>
            </a:r>
          </a:p>
          <a:p>
            <a:pPr algn="just"/>
            <a:r>
              <a:rPr lang="en-US" sz="1600" b="1" i="1" dirty="0" smtClean="0">
                <a:latin typeface="Andalus" pitchFamily="18" charset="-78"/>
                <a:cs typeface="Andalus" pitchFamily="18" charset="-78"/>
              </a:rPr>
              <a:t>1. </a:t>
            </a:r>
            <a:r>
              <a:rPr lang="en-US" sz="1600" b="1" dirty="0" smtClean="0">
                <a:latin typeface="Andalus" pitchFamily="18" charset="-78"/>
                <a:cs typeface="Andalus" pitchFamily="18" charset="-78"/>
              </a:rPr>
              <a:t>Profit should be considered in respect of work certified only; work uncertified should always be valued at cost.</a:t>
            </a:r>
          </a:p>
          <a:p>
            <a:pPr algn="ctr"/>
            <a:endParaRPr lang="en-US" sz="2000" b="1" i="1" dirty="0">
              <a:latin typeface="Andalus" pitchFamily="18" charset="-78"/>
              <a:cs typeface="Andalus" pitchFamily="18" charset="-78"/>
            </a:endParaRPr>
          </a:p>
          <a:p>
            <a:pPr algn="ctr"/>
            <a:endParaRPr lang="en-US" sz="2000" b="1" i="1" dirty="0" smtClean="0">
              <a:latin typeface="Andalus" pitchFamily="18" charset="-78"/>
              <a:cs typeface="Andalus" pitchFamily="18" charset="-78"/>
            </a:endParaRPr>
          </a:p>
          <a:p>
            <a:pPr algn="ctr"/>
            <a:endParaRPr lang="en-US" sz="2000" b="1" i="1" dirty="0">
              <a:latin typeface="Andalus" pitchFamily="18" charset="-78"/>
              <a:cs typeface="Andalus" pitchFamily="18" charset="-78"/>
            </a:endParaRPr>
          </a:p>
          <a:p>
            <a:pPr algn="ctr"/>
            <a:endParaRPr lang="en-US" sz="2000" b="1" i="1" dirty="0" smtClean="0">
              <a:latin typeface="Andalus" pitchFamily="18" charset="-78"/>
              <a:cs typeface="Andalus" pitchFamily="18" charset="-78"/>
            </a:endParaRPr>
          </a:p>
          <a:p>
            <a:pPr algn="ctr"/>
            <a:endParaRPr lang="en-US" sz="2000" b="1" i="1" dirty="0" smtClean="0">
              <a:latin typeface="Andalus" pitchFamily="18" charset="-78"/>
              <a:cs typeface="Andalus" pitchFamily="18" charset="-78"/>
            </a:endParaRPr>
          </a:p>
          <a:p>
            <a:pPr algn="ctr"/>
            <a:endParaRPr lang="en-US" sz="2000" b="1" i="1" dirty="0" smtClean="0">
              <a:latin typeface="Andalus" pitchFamily="18" charset="-78"/>
              <a:cs typeface="Andalus" pitchFamily="18" charset="-78"/>
            </a:endParaRPr>
          </a:p>
          <a:p>
            <a:pPr algn="just"/>
            <a:r>
              <a:rPr lang="en-US" sz="1600" b="1" i="1" dirty="0" smtClean="0">
                <a:latin typeface="Andalus" pitchFamily="18" charset="-78"/>
                <a:cs typeface="Andalus" pitchFamily="18" charset="-78"/>
              </a:rPr>
              <a:t>2</a:t>
            </a:r>
            <a:r>
              <a:rPr lang="en-US" sz="1600" b="1" dirty="0" smtClean="0">
                <a:latin typeface="Andalus" pitchFamily="18" charset="-78"/>
                <a:cs typeface="Andalus" pitchFamily="18" charset="-78"/>
              </a:rPr>
              <a:t>. Recently Stated		    3. More than 25% completed            4. More than 50%  completed</a:t>
            </a:r>
          </a:p>
          <a:p>
            <a:pPr algn="ctr"/>
            <a:endParaRPr lang="en-US" sz="2000" b="1" i="1" dirty="0">
              <a:latin typeface="Andalus" pitchFamily="18" charset="-78"/>
              <a:cs typeface="Andalus" pitchFamily="18" charset="-78"/>
            </a:endParaRPr>
          </a:p>
          <a:p>
            <a:pPr algn="just"/>
            <a:endParaRPr lang="en-US" sz="2000" b="1" i="1" dirty="0" smtClean="0">
              <a:latin typeface="Andalus" pitchFamily="18" charset="-78"/>
              <a:cs typeface="Andalus" pitchFamily="18" charset="-78"/>
            </a:endParaRPr>
          </a:p>
        </p:txBody>
      </p:sp>
      <p:sp>
        <p:nvSpPr>
          <p:cNvPr id="7" name="Rounded Rectangle 6"/>
          <p:cNvSpPr/>
          <p:nvPr/>
        </p:nvSpPr>
        <p:spPr>
          <a:xfrm>
            <a:off x="228600" y="3048000"/>
            <a:ext cx="2286000" cy="19050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sz="1600" b="1" dirty="0">
                <a:solidFill>
                  <a:srgbClr val="130F41"/>
                </a:solidFill>
                <a:latin typeface="Andalus" pitchFamily="18" charset="-78"/>
                <a:cs typeface="Andalus" pitchFamily="18" charset="-78"/>
              </a:rPr>
              <a:t>If the work started recently and one-fourth or less is done no profit should be transferred to profit and loss account.</a:t>
            </a:r>
          </a:p>
        </p:txBody>
      </p:sp>
      <p:sp>
        <p:nvSpPr>
          <p:cNvPr id="8" name="Rounded Rectangle 7"/>
          <p:cNvSpPr/>
          <p:nvPr/>
        </p:nvSpPr>
        <p:spPr>
          <a:xfrm>
            <a:off x="2971800" y="3048000"/>
            <a:ext cx="3200400" cy="30480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sz="1600" b="1" dirty="0" smtClean="0">
                <a:solidFill>
                  <a:srgbClr val="130F41"/>
                </a:solidFill>
                <a:latin typeface="Andalus" pitchFamily="18" charset="-78"/>
                <a:cs typeface="Andalus" pitchFamily="18" charset="-78"/>
              </a:rPr>
              <a:t>If the </a:t>
            </a:r>
            <a:r>
              <a:rPr lang="en-US" sz="1600" b="1" dirty="0">
                <a:solidFill>
                  <a:srgbClr val="130F41"/>
                </a:solidFill>
                <a:latin typeface="Andalus" pitchFamily="18" charset="-78"/>
                <a:cs typeface="Andalus" pitchFamily="18" charset="-78"/>
              </a:rPr>
              <a:t>contract has advanced and if the architect of the </a:t>
            </a:r>
            <a:r>
              <a:rPr lang="en-US" sz="1600" b="1" dirty="0" err="1">
                <a:solidFill>
                  <a:srgbClr val="130F41"/>
                </a:solidFill>
                <a:latin typeface="Andalus" pitchFamily="18" charset="-78"/>
                <a:cs typeface="Andalus" pitchFamily="18" charset="-78"/>
              </a:rPr>
              <a:t>contractee</a:t>
            </a:r>
            <a:r>
              <a:rPr lang="en-US" sz="1600" b="1" dirty="0">
                <a:solidFill>
                  <a:srgbClr val="130F41"/>
                </a:solidFill>
                <a:latin typeface="Andalus" pitchFamily="18" charset="-78"/>
                <a:cs typeface="Andalus" pitchFamily="18" charset="-78"/>
              </a:rPr>
              <a:t> certifies that the work completed more than 25%, in that case, one-third of notional profit should be recognized as profit.</a:t>
            </a:r>
            <a:r>
              <a:rPr lang="en-US" sz="1600" b="1" dirty="0" smtClean="0">
                <a:latin typeface="Andalus" pitchFamily="18" charset="-78"/>
                <a:cs typeface="Andalus" pitchFamily="18" charset="-78"/>
              </a:rPr>
              <a:t/>
            </a:r>
            <a:br>
              <a:rPr lang="en-US" sz="1600" b="1" dirty="0" smtClean="0">
                <a:latin typeface="Andalus" pitchFamily="18" charset="-78"/>
                <a:cs typeface="Andalus" pitchFamily="18" charset="-78"/>
              </a:rPr>
            </a:br>
            <a:r>
              <a:rPr lang="en-US" sz="1600" b="1" dirty="0">
                <a:latin typeface="Andalus" pitchFamily="18" charset="-78"/>
                <a:cs typeface="Andalus" pitchFamily="18" charset="-78"/>
              </a:rPr>
              <a:t>PROFIT = 1/3 *cash received/work certified.</a:t>
            </a:r>
            <a:r>
              <a:rPr lang="en-US" sz="1600" b="1" dirty="0" smtClean="0">
                <a:latin typeface="Andalus" pitchFamily="18" charset="-78"/>
                <a:cs typeface="Andalus" pitchFamily="18" charset="-78"/>
              </a:rPr>
              <a:t/>
            </a:r>
            <a:br>
              <a:rPr lang="en-US" sz="1600" b="1" dirty="0" smtClean="0">
                <a:latin typeface="Andalus" pitchFamily="18" charset="-78"/>
                <a:cs typeface="Andalus" pitchFamily="18" charset="-78"/>
              </a:rPr>
            </a:br>
            <a:r>
              <a:rPr lang="en-US" sz="1600" b="1" dirty="0">
                <a:latin typeface="Andalus" pitchFamily="18" charset="-78"/>
                <a:cs typeface="Andalus" pitchFamily="18" charset="-78"/>
              </a:rPr>
              <a:t>NOTIONAL PROFIT = Value of work certified-(cost of work to date-uncertified amount)</a:t>
            </a:r>
          </a:p>
        </p:txBody>
      </p:sp>
      <p:sp>
        <p:nvSpPr>
          <p:cNvPr id="9" name="Rounded Rectangle 8"/>
          <p:cNvSpPr/>
          <p:nvPr/>
        </p:nvSpPr>
        <p:spPr>
          <a:xfrm>
            <a:off x="6477000" y="3124200"/>
            <a:ext cx="2362200" cy="24384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sz="1600" b="1" dirty="0">
                <a:solidFill>
                  <a:srgbClr val="130F41"/>
                </a:solidFill>
                <a:latin typeface="Andalus" pitchFamily="18" charset="-78"/>
                <a:cs typeface="Andalus" pitchFamily="18" charset="-78"/>
              </a:rPr>
              <a:t>If the contract is done more than 50% but less than 90% in that situation two-third of notional profit should be recognized as profit.</a:t>
            </a:r>
            <a:r>
              <a:rPr lang="en-US" sz="1600" b="1" dirty="0" smtClean="0">
                <a:solidFill>
                  <a:srgbClr val="130F41"/>
                </a:solidFill>
                <a:latin typeface="Andalus" pitchFamily="18" charset="-78"/>
                <a:cs typeface="Andalus" pitchFamily="18" charset="-78"/>
              </a:rPr>
              <a:t/>
            </a:r>
            <a:br>
              <a:rPr lang="en-US" sz="1600" b="1" dirty="0" smtClean="0">
                <a:solidFill>
                  <a:srgbClr val="130F41"/>
                </a:solidFill>
                <a:latin typeface="Andalus" pitchFamily="18" charset="-78"/>
                <a:cs typeface="Andalus" pitchFamily="18" charset="-78"/>
              </a:rPr>
            </a:br>
            <a:r>
              <a:rPr lang="en-US" sz="1600" b="1" dirty="0">
                <a:solidFill>
                  <a:srgbClr val="130F41"/>
                </a:solidFill>
                <a:latin typeface="Andalus" pitchFamily="18" charset="-78"/>
                <a:cs typeface="Andalus" pitchFamily="18" charset="-78"/>
              </a:rPr>
              <a:t>Profit = Notional profit *2/3*cash received /work certified.</a:t>
            </a:r>
          </a:p>
        </p:txBody>
      </p:sp>
      <p:sp>
        <p:nvSpPr>
          <p:cNvPr id="10" name="Rounded Rectangle 9"/>
          <p:cNvSpPr/>
          <p:nvPr/>
        </p:nvSpPr>
        <p:spPr>
          <a:xfrm>
            <a:off x="381000" y="6248400"/>
            <a:ext cx="8534400" cy="6096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smtClean="0">
                <a:latin typeface="Andalus" pitchFamily="18" charset="-78"/>
                <a:cs typeface="Andalus" pitchFamily="18" charset="-78"/>
              </a:rPr>
              <a:t>5. </a:t>
            </a:r>
            <a:r>
              <a:rPr lang="en-US" b="1" dirty="0" smtClean="0">
                <a:solidFill>
                  <a:srgbClr val="130F41"/>
                </a:solidFill>
                <a:latin typeface="Andalus" pitchFamily="18" charset="-78"/>
                <a:cs typeface="Andalus" pitchFamily="18" charset="-78"/>
              </a:rPr>
              <a:t>If </a:t>
            </a:r>
            <a:r>
              <a:rPr lang="en-US" b="1" dirty="0">
                <a:solidFill>
                  <a:srgbClr val="130F41"/>
                </a:solidFill>
                <a:latin typeface="Andalus" pitchFamily="18" charset="-78"/>
                <a:cs typeface="Andalus" pitchFamily="18" charset="-78"/>
              </a:rPr>
              <a:t>the contract is done 90% or more in that situation total profit may be recognized.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G.jpg"/>
          <p:cNvPicPr>
            <a:picLocks noChangeAspect="1"/>
          </p:cNvPicPr>
          <p:nvPr/>
        </p:nvPicPr>
        <p:blipFill>
          <a:blip r:embed="rId2"/>
          <a:srcRect l="4448" t="14246" r="4448" b="9776"/>
          <a:stretch>
            <a:fillRect/>
          </a:stretch>
        </p:blipFill>
        <p:spPr>
          <a:xfrm>
            <a:off x="0" y="0"/>
            <a:ext cx="9144000" cy="6858000"/>
          </a:xfrm>
          <a:prstGeom prst="rect">
            <a:avLst/>
          </a:prstGeom>
        </p:spPr>
      </p:pic>
      <p:graphicFrame>
        <p:nvGraphicFramePr>
          <p:cNvPr id="2" name="Table 1"/>
          <p:cNvGraphicFramePr>
            <a:graphicFrameLocks noGrp="1"/>
          </p:cNvGraphicFramePr>
          <p:nvPr/>
        </p:nvGraphicFramePr>
        <p:xfrm>
          <a:off x="-1" y="304800"/>
          <a:ext cx="9144001" cy="6301740"/>
        </p:xfrm>
        <a:graphic>
          <a:graphicData uri="http://schemas.openxmlformats.org/drawingml/2006/table">
            <a:tbl>
              <a:tblPr firstRow="1" bandRow="1">
                <a:tableStyleId>{5940675A-B579-460E-94D1-54222C63F5DA}</a:tableStyleId>
              </a:tblPr>
              <a:tblGrid>
                <a:gridCol w="3505201"/>
                <a:gridCol w="830317"/>
                <a:gridCol w="3970283"/>
                <a:gridCol w="838200"/>
              </a:tblGrid>
              <a:tr h="304800">
                <a:tc gridSpan="4">
                  <a:txBody>
                    <a:bodyPr/>
                    <a:lstStyle/>
                    <a:p>
                      <a:pPr algn="ctr" fontAlgn="t"/>
                      <a:r>
                        <a:rPr lang="en-US" b="1" i="1" dirty="0">
                          <a:latin typeface="Andalus" pitchFamily="18" charset="-78"/>
                          <a:cs typeface="Andalus" pitchFamily="18" charset="-78"/>
                        </a:rPr>
                        <a:t>Contract Account</a:t>
                      </a:r>
                    </a:p>
                  </a:txBody>
                  <a:tcPr marL="95250" marR="95250" marT="95250" marB="95250"/>
                </a:tc>
                <a:tc hMerge="1">
                  <a:txBody>
                    <a:bodyPr/>
                    <a:lstStyle/>
                    <a:p>
                      <a:endParaRPr lang="en-US"/>
                    </a:p>
                  </a:txBody>
                  <a:tcPr/>
                </a:tc>
                <a:tc hMerge="1">
                  <a:txBody>
                    <a:bodyPr/>
                    <a:lstStyle/>
                    <a:p>
                      <a:endParaRPr lang="en-US"/>
                    </a:p>
                  </a:txBody>
                  <a:tcPr/>
                </a:tc>
                <a:tc hMerge="1">
                  <a:txBody>
                    <a:bodyPr/>
                    <a:lstStyle/>
                    <a:p>
                      <a:endParaRPr lang="en-US"/>
                    </a:p>
                  </a:txBody>
                  <a:tcPr/>
                </a:tc>
              </a:tr>
              <a:tr h="220980">
                <a:tc>
                  <a:txBody>
                    <a:bodyPr/>
                    <a:lstStyle/>
                    <a:p>
                      <a:pPr algn="ctr" fontAlgn="t"/>
                      <a:r>
                        <a:rPr lang="en-US" sz="1200" b="1" dirty="0">
                          <a:latin typeface="Andalus" pitchFamily="18" charset="-78"/>
                          <a:cs typeface="Andalus" pitchFamily="18" charset="-78"/>
                        </a:rPr>
                        <a:t>Particulars</a:t>
                      </a:r>
                      <a:endParaRPr lang="en-US" sz="1200" dirty="0">
                        <a:latin typeface="Andalus" pitchFamily="18" charset="-78"/>
                        <a:cs typeface="Andalus" pitchFamily="18" charset="-78"/>
                      </a:endParaRPr>
                    </a:p>
                  </a:txBody>
                  <a:tcPr marL="95250" marR="95250" marT="95250" marB="95250"/>
                </a:tc>
                <a:tc>
                  <a:txBody>
                    <a:bodyPr/>
                    <a:lstStyle/>
                    <a:p>
                      <a:pPr algn="ctr" fontAlgn="t"/>
                      <a:r>
                        <a:rPr lang="en-US" sz="1200" b="1" dirty="0">
                          <a:latin typeface="Andalus" pitchFamily="18" charset="-78"/>
                          <a:cs typeface="Andalus" pitchFamily="18" charset="-78"/>
                        </a:rPr>
                        <a:t>Amount</a:t>
                      </a:r>
                      <a:endParaRPr lang="en-US" sz="1200" dirty="0">
                        <a:latin typeface="Andalus" pitchFamily="18" charset="-78"/>
                        <a:cs typeface="Andalus" pitchFamily="18" charset="-78"/>
                      </a:endParaRPr>
                    </a:p>
                  </a:txBody>
                  <a:tcPr marL="95250" marR="95250" marT="95250" marB="95250"/>
                </a:tc>
                <a:tc>
                  <a:txBody>
                    <a:bodyPr/>
                    <a:lstStyle/>
                    <a:p>
                      <a:pPr algn="ctr" fontAlgn="t"/>
                      <a:r>
                        <a:rPr lang="en-US" sz="1200" b="1" dirty="0">
                          <a:latin typeface="Andalus" pitchFamily="18" charset="-78"/>
                          <a:cs typeface="Andalus" pitchFamily="18" charset="-78"/>
                        </a:rPr>
                        <a:t>Particulars</a:t>
                      </a:r>
                      <a:endParaRPr lang="en-US" sz="1200" dirty="0">
                        <a:latin typeface="Andalus" pitchFamily="18" charset="-78"/>
                        <a:cs typeface="Andalus" pitchFamily="18" charset="-78"/>
                      </a:endParaRPr>
                    </a:p>
                  </a:txBody>
                  <a:tcPr marL="95250" marR="95250" marT="95250" marB="95250"/>
                </a:tc>
                <a:tc>
                  <a:txBody>
                    <a:bodyPr/>
                    <a:lstStyle/>
                    <a:p>
                      <a:pPr algn="ctr" fontAlgn="t"/>
                      <a:r>
                        <a:rPr lang="en-US" sz="1200" b="1" dirty="0">
                          <a:latin typeface="Andalus" pitchFamily="18" charset="-78"/>
                          <a:cs typeface="Andalus" pitchFamily="18" charset="-78"/>
                        </a:rPr>
                        <a:t>Amount</a:t>
                      </a:r>
                      <a:endParaRPr lang="en-US" sz="1200" dirty="0">
                        <a:latin typeface="Andalus" pitchFamily="18" charset="-78"/>
                        <a:cs typeface="Andalus" pitchFamily="18" charset="-78"/>
                      </a:endParaRPr>
                    </a:p>
                  </a:txBody>
                  <a:tcPr marL="95250" marR="95250" marT="95250" marB="95250"/>
                </a:tc>
              </a:tr>
              <a:tr h="231140">
                <a:tc>
                  <a:txBody>
                    <a:bodyPr/>
                    <a:lstStyle/>
                    <a:p>
                      <a:pPr fontAlgn="t"/>
                      <a:r>
                        <a:rPr lang="en-US" sz="1400" b="1" dirty="0">
                          <a:latin typeface="Andalus" pitchFamily="18" charset="-78"/>
                          <a:cs typeface="Andalus" pitchFamily="18" charset="-78"/>
                        </a:rPr>
                        <a:t>To Materials</a:t>
                      </a:r>
                      <a:endParaRPr lang="en-US" sz="1400" dirty="0">
                        <a:latin typeface="Andalus" pitchFamily="18" charset="-78"/>
                        <a:cs typeface="Andalus" pitchFamily="18" charset="-78"/>
                      </a:endParaRPr>
                    </a:p>
                  </a:txBody>
                  <a:tcPr marL="95250" marR="95250" marT="95250" marB="95250"/>
                </a:tc>
                <a:tc>
                  <a:txBody>
                    <a:bodyPr/>
                    <a:lstStyle/>
                    <a:p>
                      <a:pPr algn="ctr" fontAlgn="t"/>
                      <a:endParaRPr lang="en-US" sz="1400" dirty="0">
                        <a:latin typeface="Andalus" pitchFamily="18" charset="-78"/>
                        <a:cs typeface="Andalus" pitchFamily="18" charset="-78"/>
                      </a:endParaRPr>
                    </a:p>
                  </a:txBody>
                  <a:tcPr marL="95250" marR="95250" marT="95250" marB="95250"/>
                </a:tc>
                <a:tc>
                  <a:txBody>
                    <a:bodyPr/>
                    <a:lstStyle/>
                    <a:p>
                      <a:pPr fontAlgn="t"/>
                      <a:r>
                        <a:rPr lang="en-US" sz="1400" b="1" dirty="0">
                          <a:latin typeface="Andalus" pitchFamily="18" charset="-78"/>
                          <a:cs typeface="Andalus" pitchFamily="18" charset="-78"/>
                        </a:rPr>
                        <a:t>By Materials</a:t>
                      </a:r>
                      <a:endParaRPr lang="en-US" sz="1400" dirty="0">
                        <a:latin typeface="Andalus" pitchFamily="18" charset="-78"/>
                        <a:cs typeface="Andalus" pitchFamily="18" charset="-78"/>
                      </a:endParaRPr>
                    </a:p>
                  </a:txBody>
                  <a:tcPr marL="95250" marR="95250" marT="95250" marB="95250"/>
                </a:tc>
                <a:tc>
                  <a:txBody>
                    <a:bodyPr/>
                    <a:lstStyle/>
                    <a:p>
                      <a:pPr algn="ctr" fontAlgn="t"/>
                      <a:endParaRPr lang="en-US" sz="1400" dirty="0">
                        <a:latin typeface="Andalus" pitchFamily="18" charset="-78"/>
                        <a:cs typeface="Andalus" pitchFamily="18" charset="-78"/>
                      </a:endParaRPr>
                    </a:p>
                  </a:txBody>
                  <a:tcPr marL="95250" marR="95250" marT="95250" marB="95250"/>
                </a:tc>
              </a:tr>
              <a:tr h="388620">
                <a:tc>
                  <a:txBody>
                    <a:bodyPr/>
                    <a:lstStyle/>
                    <a:p>
                      <a:pPr fontAlgn="t"/>
                      <a:r>
                        <a:rPr lang="en-US" sz="1400" dirty="0">
                          <a:latin typeface="Andalus" pitchFamily="18" charset="-78"/>
                          <a:cs typeface="Andalus" pitchFamily="18" charset="-78"/>
                        </a:rPr>
                        <a:t>(</a:t>
                      </a:r>
                      <a:r>
                        <a:rPr lang="en-US" sz="1400" dirty="0" err="1">
                          <a:latin typeface="Andalus" pitchFamily="18" charset="-78"/>
                          <a:cs typeface="Andalus" pitchFamily="18" charset="-78"/>
                        </a:rPr>
                        <a:t>i</a:t>
                      </a:r>
                      <a:r>
                        <a:rPr lang="en-US" sz="1400" dirty="0">
                          <a:latin typeface="Andalus" pitchFamily="18" charset="-78"/>
                          <a:cs typeface="Andalus" pitchFamily="18" charset="-78"/>
                        </a:rPr>
                        <a:t>) Direct Purchases</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dirty="0">
                          <a:latin typeface="Andalus" pitchFamily="18" charset="-78"/>
                          <a:cs typeface="Andalus" pitchFamily="18" charset="-78"/>
                        </a:rPr>
                        <a:t>(</a:t>
                      </a:r>
                      <a:r>
                        <a:rPr lang="en-US" sz="1400" dirty="0" err="1">
                          <a:latin typeface="Andalus" pitchFamily="18" charset="-78"/>
                          <a:cs typeface="Andalus" pitchFamily="18" charset="-78"/>
                        </a:rPr>
                        <a:t>i</a:t>
                      </a:r>
                      <a:r>
                        <a:rPr lang="en-US" sz="1400" dirty="0">
                          <a:latin typeface="Andalus" pitchFamily="18" charset="-78"/>
                          <a:cs typeface="Andalus" pitchFamily="18" charset="-78"/>
                        </a:rPr>
                        <a:t>) Returned to </a:t>
                      </a:r>
                      <a:r>
                        <a:rPr lang="en-US" sz="1400" dirty="0" smtClean="0">
                          <a:latin typeface="Andalus" pitchFamily="18" charset="-78"/>
                          <a:cs typeface="Andalus" pitchFamily="18" charset="-78"/>
                        </a:rPr>
                        <a:t>Suppliers or  Returned </a:t>
                      </a:r>
                      <a:r>
                        <a:rPr lang="en-US" sz="1400" smtClean="0">
                          <a:latin typeface="Andalus" pitchFamily="18" charset="-78"/>
                          <a:cs typeface="Andalus" pitchFamily="18" charset="-78"/>
                        </a:rPr>
                        <a:t>to Stores</a:t>
                      </a:r>
                      <a:endParaRPr lang="en-US" sz="1400" dirty="0" smtClean="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370840">
                <a:tc>
                  <a:txBody>
                    <a:bodyPr/>
                    <a:lstStyle/>
                    <a:p>
                      <a:pPr fontAlgn="t"/>
                      <a:r>
                        <a:rPr lang="en-US" sz="1400">
                          <a:latin typeface="Andalus" pitchFamily="18" charset="-78"/>
                          <a:cs typeface="Andalus" pitchFamily="18" charset="-78"/>
                        </a:rPr>
                        <a:t>(ii) Issued from Stores</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dirty="0">
                          <a:latin typeface="Andalus" pitchFamily="18" charset="-78"/>
                          <a:cs typeface="Andalus" pitchFamily="18" charset="-78"/>
                        </a:rPr>
                        <a:t>(</a:t>
                      </a:r>
                      <a:r>
                        <a:rPr lang="en-US" sz="1400" dirty="0" smtClean="0">
                          <a:latin typeface="Andalus" pitchFamily="18" charset="-78"/>
                          <a:cs typeface="Andalus" pitchFamily="18" charset="-78"/>
                        </a:rPr>
                        <a:t>ii) Transferred to other Contracts or In Hand</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370840">
                <a:tc>
                  <a:txBody>
                    <a:bodyPr/>
                    <a:lstStyle/>
                    <a:p>
                      <a:pPr fontAlgn="t"/>
                      <a:r>
                        <a:rPr lang="en-US" sz="1400">
                          <a:latin typeface="Andalus" pitchFamily="18" charset="-78"/>
                          <a:cs typeface="Andalus" pitchFamily="18" charset="-78"/>
                        </a:rPr>
                        <a:t>(iii) Transferred from other Contracts</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fontAlgn="t"/>
                      <a:r>
                        <a:rPr lang="en-US" sz="1400" dirty="0">
                          <a:latin typeface="Andalus" pitchFamily="18" charset="-78"/>
                          <a:cs typeface="Andalus" pitchFamily="18" charset="-78"/>
                        </a:rPr>
                        <a:t>(iii</a:t>
                      </a:r>
                      <a:r>
                        <a:rPr lang="en-US" sz="1400" dirty="0" smtClean="0">
                          <a:latin typeface="Andalus" pitchFamily="18" charset="-78"/>
                          <a:cs typeface="Andalus" pitchFamily="18" charset="-78"/>
                        </a:rPr>
                        <a:t>) Sold</a:t>
                      </a:r>
                      <a:endParaRPr lang="en-US" sz="1400" dirty="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370840">
                <a:tc>
                  <a:txBody>
                    <a:bodyPr/>
                    <a:lstStyle/>
                    <a:p>
                      <a:pPr fontAlgn="t"/>
                      <a:r>
                        <a:rPr lang="en-US" sz="1400" b="1" dirty="0">
                          <a:latin typeface="Andalus" pitchFamily="18" charset="-78"/>
                          <a:cs typeface="Andalus" pitchFamily="18" charset="-78"/>
                        </a:rPr>
                        <a:t>To Wages</a:t>
                      </a:r>
                      <a:endParaRPr lang="en-US" sz="1400" dirty="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b="1" dirty="0">
                          <a:latin typeface="Andalus" pitchFamily="18" charset="-78"/>
                          <a:cs typeface="Andalus" pitchFamily="18" charset="-78"/>
                        </a:rPr>
                        <a:t>By </a:t>
                      </a:r>
                      <a:r>
                        <a:rPr lang="en-US" sz="1400" b="1" dirty="0" smtClean="0">
                          <a:latin typeface="Andalus" pitchFamily="18" charset="-78"/>
                          <a:cs typeface="Andalus" pitchFamily="18" charset="-78"/>
                        </a:rPr>
                        <a:t>Plant :</a:t>
                      </a:r>
                      <a:r>
                        <a:rPr lang="en-US" sz="1400" b="1" baseline="0" dirty="0" smtClean="0">
                          <a:latin typeface="Andalus" pitchFamily="18" charset="-78"/>
                          <a:cs typeface="Andalus" pitchFamily="18" charset="-78"/>
                        </a:rPr>
                        <a:t> </a:t>
                      </a:r>
                      <a:r>
                        <a:rPr lang="en-US" sz="1400" dirty="0" smtClean="0">
                          <a:latin typeface="Andalus" pitchFamily="18" charset="-78"/>
                          <a:cs typeface="Andalus" pitchFamily="18" charset="-78"/>
                        </a:rPr>
                        <a:t>Returned to Stores</a:t>
                      </a:r>
                    </a:p>
                  </a:txBody>
                  <a:tcPr marL="95250" marR="95250" marT="95250" marB="95250"/>
                </a:tc>
                <a:tc>
                  <a:txBody>
                    <a:bodyPr/>
                    <a:lstStyle/>
                    <a:p>
                      <a:pPr algn="ctr" fontAlgn="t"/>
                      <a:endParaRPr lang="en-US" sz="1400" dirty="0">
                        <a:latin typeface="Andalus" pitchFamily="18" charset="-78"/>
                        <a:cs typeface="Andalus" pitchFamily="18" charset="-78"/>
                      </a:endParaRPr>
                    </a:p>
                  </a:txBody>
                  <a:tcPr marL="95250" marR="95250" marT="95250" marB="95250"/>
                </a:tc>
              </a:tr>
              <a:tr h="370840">
                <a:tc>
                  <a:txBody>
                    <a:bodyPr/>
                    <a:lstStyle/>
                    <a:p>
                      <a:pPr fontAlgn="t"/>
                      <a:r>
                        <a:rPr lang="en-US" sz="1400" b="1" dirty="0">
                          <a:latin typeface="Andalus" pitchFamily="18" charset="-78"/>
                          <a:cs typeface="Andalus" pitchFamily="18" charset="-78"/>
                        </a:rPr>
                        <a:t>To Plant</a:t>
                      </a:r>
                      <a:endParaRPr lang="en-US" sz="1400" dirty="0">
                        <a:latin typeface="Andalus" pitchFamily="18" charset="-78"/>
                        <a:cs typeface="Andalus" pitchFamily="18" charset="-78"/>
                      </a:endParaRPr>
                    </a:p>
                  </a:txBody>
                  <a:tcPr marL="95250" marR="95250" marT="95250" marB="95250"/>
                </a:tc>
                <a:tc>
                  <a:txBody>
                    <a:bodyPr/>
                    <a:lstStyle/>
                    <a:p>
                      <a:pPr algn="ctr" fontAlgn="t"/>
                      <a:endParaRPr lang="en-US" sz="1400" dirty="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dirty="0" smtClean="0">
                          <a:latin typeface="Andalus" pitchFamily="18" charset="-78"/>
                          <a:cs typeface="Andalus" pitchFamily="18" charset="-78"/>
                        </a:rPr>
                        <a:t>(ii) Transferred to other Contracts or In Hand</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370840">
                <a:tc>
                  <a:txBody>
                    <a:bodyPr/>
                    <a:lstStyle/>
                    <a:p>
                      <a:pPr fontAlgn="t"/>
                      <a:r>
                        <a:rPr lang="en-US" sz="1400" dirty="0">
                          <a:latin typeface="Andalus" pitchFamily="18" charset="-78"/>
                          <a:cs typeface="Andalus" pitchFamily="18" charset="-78"/>
                        </a:rPr>
                        <a:t>(</a:t>
                      </a:r>
                      <a:r>
                        <a:rPr lang="en-US" sz="1400" dirty="0" err="1">
                          <a:latin typeface="Andalus" pitchFamily="18" charset="-78"/>
                          <a:cs typeface="Andalus" pitchFamily="18" charset="-78"/>
                        </a:rPr>
                        <a:t>i</a:t>
                      </a:r>
                      <a:r>
                        <a:rPr lang="en-US" sz="1400" dirty="0">
                          <a:latin typeface="Andalus" pitchFamily="18" charset="-78"/>
                          <a:cs typeface="Andalus" pitchFamily="18" charset="-78"/>
                        </a:rPr>
                        <a:t>) Cost of Special Plant</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fontAlgn="t"/>
                      <a:r>
                        <a:rPr lang="en-US" sz="1400" dirty="0" smtClean="0">
                          <a:latin typeface="Andalus" pitchFamily="18" charset="-78"/>
                          <a:cs typeface="Andalus" pitchFamily="18" charset="-78"/>
                        </a:rPr>
                        <a:t>(iii) Sold</a:t>
                      </a:r>
                      <a:endParaRPr lang="en-US" sz="1400" dirty="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370840">
                <a:tc>
                  <a:txBody>
                    <a:bodyPr/>
                    <a:lstStyle/>
                    <a:p>
                      <a:pPr fontAlgn="t"/>
                      <a:r>
                        <a:rPr lang="en-US" sz="1400" dirty="0">
                          <a:latin typeface="Andalus" pitchFamily="18" charset="-78"/>
                          <a:cs typeface="Andalus" pitchFamily="18" charset="-78"/>
                        </a:rPr>
                        <a:t>(ii) Depreciation of General Plant</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fontAlgn="t"/>
                      <a:r>
                        <a:rPr lang="en-US" sz="1400" b="1" dirty="0">
                          <a:latin typeface="Andalus" pitchFamily="18" charset="-78"/>
                          <a:cs typeface="Andalus" pitchFamily="18" charset="-78"/>
                        </a:rPr>
                        <a:t>By Profit and Loss Account</a:t>
                      </a:r>
                      <a:endParaRPr lang="en-US" sz="1400" dirty="0">
                        <a:latin typeface="Andalus" pitchFamily="18" charset="-78"/>
                        <a:cs typeface="Andalus" pitchFamily="18" charset="-78"/>
                      </a:endParaRPr>
                    </a:p>
                  </a:txBody>
                  <a:tcPr marL="95250" marR="95250" marT="95250" marB="95250"/>
                </a:tc>
                <a:tc>
                  <a:txBody>
                    <a:bodyPr/>
                    <a:lstStyle/>
                    <a:p>
                      <a:pPr algn="ctr" fontAlgn="t"/>
                      <a:endParaRPr lang="en-US" sz="1400" dirty="0">
                        <a:latin typeface="Andalus" pitchFamily="18" charset="-78"/>
                        <a:cs typeface="Andalus" pitchFamily="18" charset="-78"/>
                      </a:endParaRPr>
                    </a:p>
                  </a:txBody>
                  <a:tcPr marL="95250" marR="95250" marT="95250" marB="95250"/>
                </a:tc>
              </a:tr>
              <a:tr h="274320">
                <a:tc>
                  <a:txBody>
                    <a:bodyPr/>
                    <a:lstStyle/>
                    <a:p>
                      <a:pPr fontAlgn="t"/>
                      <a:r>
                        <a:rPr lang="en-US" sz="1400" b="1" dirty="0">
                          <a:latin typeface="Andalus" pitchFamily="18" charset="-78"/>
                          <a:cs typeface="Andalus" pitchFamily="18" charset="-78"/>
                        </a:rPr>
                        <a:t>To Direct Expenses</a:t>
                      </a:r>
                      <a:endParaRPr lang="en-US" sz="1400" dirty="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fontAlgn="t"/>
                      <a:r>
                        <a:rPr lang="en-US" sz="1400" dirty="0">
                          <a:latin typeface="Andalus" pitchFamily="18" charset="-78"/>
                          <a:cs typeface="Andalus" pitchFamily="18" charset="-78"/>
                        </a:rPr>
                        <a:t>(</a:t>
                      </a:r>
                      <a:r>
                        <a:rPr lang="en-US" sz="1400" dirty="0" err="1">
                          <a:latin typeface="Andalus" pitchFamily="18" charset="-78"/>
                          <a:cs typeface="Andalus" pitchFamily="18" charset="-78"/>
                        </a:rPr>
                        <a:t>i</a:t>
                      </a:r>
                      <a:r>
                        <a:rPr lang="en-US" sz="1400" dirty="0">
                          <a:latin typeface="Andalus" pitchFamily="18" charset="-78"/>
                          <a:cs typeface="Andalus" pitchFamily="18" charset="-78"/>
                        </a:rPr>
                        <a:t>) </a:t>
                      </a:r>
                      <a:r>
                        <a:rPr lang="en-US" sz="1400" dirty="0" smtClean="0">
                          <a:latin typeface="Andalus" pitchFamily="18" charset="-78"/>
                          <a:cs typeface="Andalus" pitchFamily="18" charset="-78"/>
                        </a:rPr>
                        <a:t>Materials or Plants  </a:t>
                      </a:r>
                      <a:r>
                        <a:rPr lang="en-US" sz="1400" dirty="0">
                          <a:latin typeface="Andalus" pitchFamily="18" charset="-78"/>
                          <a:cs typeface="Andalus" pitchFamily="18" charset="-78"/>
                        </a:rPr>
                        <a:t>Lost, Stolen or Destroyed</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434340">
                <a:tc>
                  <a:txBody>
                    <a:bodyPr/>
                    <a:lstStyle/>
                    <a:p>
                      <a:pPr fontAlgn="t"/>
                      <a:r>
                        <a:rPr lang="en-US" sz="1400" b="1" dirty="0">
                          <a:latin typeface="Andalus" pitchFamily="18" charset="-78"/>
                          <a:cs typeface="Andalus" pitchFamily="18" charset="-78"/>
                        </a:rPr>
                        <a:t>To Cost of Sub-contracts</a:t>
                      </a:r>
                      <a:endParaRPr lang="en-US" sz="1400" dirty="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fontAlgn="t"/>
                      <a:r>
                        <a:rPr lang="en-US" sz="1400" b="1" dirty="0">
                          <a:latin typeface="Andalus" pitchFamily="18" charset="-78"/>
                          <a:cs typeface="Andalus" pitchFamily="18" charset="-78"/>
                        </a:rPr>
                        <a:t>By </a:t>
                      </a:r>
                      <a:r>
                        <a:rPr lang="en-US" sz="1400" b="1" dirty="0" err="1">
                          <a:latin typeface="Andalus" pitchFamily="18" charset="-78"/>
                          <a:cs typeface="Andalus" pitchFamily="18" charset="-78"/>
                        </a:rPr>
                        <a:t>Contractee’s</a:t>
                      </a:r>
                      <a:r>
                        <a:rPr lang="en-US" sz="1400" b="1" dirty="0">
                          <a:latin typeface="Andalus" pitchFamily="18" charset="-78"/>
                          <a:cs typeface="Andalus" pitchFamily="18" charset="-78"/>
                        </a:rPr>
                        <a:t> </a:t>
                      </a:r>
                      <a:r>
                        <a:rPr lang="en-US" sz="1400" b="1" dirty="0" smtClean="0">
                          <a:latin typeface="Andalus" pitchFamily="18" charset="-78"/>
                          <a:cs typeface="Andalus" pitchFamily="18" charset="-78"/>
                        </a:rPr>
                        <a:t>A/c </a:t>
                      </a:r>
                      <a:r>
                        <a:rPr lang="en-US" sz="1400" dirty="0" smtClean="0">
                          <a:latin typeface="Andalus" pitchFamily="18" charset="-78"/>
                          <a:cs typeface="Andalus" pitchFamily="18" charset="-78"/>
                        </a:rPr>
                        <a:t>(Contract Price in case of a completed contract) </a:t>
                      </a:r>
                      <a:r>
                        <a:rPr lang="en-US" sz="1400" b="1" dirty="0" smtClean="0">
                          <a:latin typeface="Andalus" pitchFamily="18" charset="-78"/>
                          <a:cs typeface="Andalus" pitchFamily="18" charset="-78"/>
                        </a:rPr>
                        <a:t> OR</a:t>
                      </a:r>
                      <a:endParaRPr lang="en-US" sz="1400" b="1" dirty="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335280">
                <a:tc>
                  <a:txBody>
                    <a:bodyPr/>
                    <a:lstStyle/>
                    <a:p>
                      <a:pPr fontAlgn="t"/>
                      <a:r>
                        <a:rPr lang="en-US" sz="1400" b="1" dirty="0">
                          <a:latin typeface="Andalus" pitchFamily="18" charset="-78"/>
                          <a:cs typeface="Andalus" pitchFamily="18" charset="-78"/>
                        </a:rPr>
                        <a:t>To Cost of Extra Work</a:t>
                      </a:r>
                      <a:endParaRPr lang="en-US" sz="1400" dirty="0">
                        <a:latin typeface="Andalus" pitchFamily="18" charset="-78"/>
                        <a:cs typeface="Andalus" pitchFamily="18" charset="-78"/>
                      </a:endParaRPr>
                    </a:p>
                  </a:txBody>
                  <a:tcPr marL="95250" marR="95250" marT="95250" marB="95250"/>
                </a:tc>
                <a:tc>
                  <a:txBody>
                    <a:bodyPr/>
                    <a:lstStyle/>
                    <a:p>
                      <a:pPr algn="ctr" fontAlgn="t"/>
                      <a:endParaRPr lang="en-US" sz="1400" dirty="0">
                        <a:latin typeface="Andalus" pitchFamily="18" charset="-78"/>
                        <a:cs typeface="Andalus" pitchFamily="18" charset="-78"/>
                      </a:endParaRPr>
                    </a:p>
                  </a:txBody>
                  <a:tcPr marL="95250" marR="95250" marT="95250" marB="95250"/>
                </a:tc>
                <a:tc>
                  <a:txBody>
                    <a:bodyPr/>
                    <a:lstStyle/>
                    <a:p>
                      <a:pPr fontAlgn="t"/>
                      <a:r>
                        <a:rPr lang="en-US" sz="1400" b="1" dirty="0" smtClean="0">
                          <a:latin typeface="Andalus" pitchFamily="18" charset="-78"/>
                          <a:cs typeface="Andalus" pitchFamily="18" charset="-78"/>
                        </a:rPr>
                        <a:t>By WIP  </a:t>
                      </a:r>
                      <a:r>
                        <a:rPr lang="en-US" sz="1400" dirty="0" smtClean="0">
                          <a:latin typeface="Andalus" pitchFamily="18" charset="-78"/>
                          <a:cs typeface="Andalus" pitchFamily="18" charset="-78"/>
                        </a:rPr>
                        <a:t>(In </a:t>
                      </a:r>
                      <a:r>
                        <a:rPr lang="en-US" sz="1400" dirty="0">
                          <a:latin typeface="Andalus" pitchFamily="18" charset="-78"/>
                          <a:cs typeface="Andalus" pitchFamily="18" charset="-78"/>
                        </a:rPr>
                        <a:t>case of an incomplete contract)</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370840">
                <a:tc>
                  <a:txBody>
                    <a:bodyPr/>
                    <a:lstStyle/>
                    <a:p>
                      <a:pPr fontAlgn="t"/>
                      <a:r>
                        <a:rPr lang="en-US" sz="1400" b="1" dirty="0">
                          <a:latin typeface="Andalus" pitchFamily="18" charset="-78"/>
                          <a:cs typeface="Andalus" pitchFamily="18" charset="-78"/>
                        </a:rPr>
                        <a:t>To indirect Expenses</a:t>
                      </a:r>
                      <a:endParaRPr lang="en-US" sz="1400" dirty="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fontAlgn="t"/>
                      <a:r>
                        <a:rPr lang="en-US" sz="1400" dirty="0">
                          <a:latin typeface="Andalus" pitchFamily="18" charset="-78"/>
                          <a:cs typeface="Andalus" pitchFamily="18" charset="-78"/>
                        </a:rPr>
                        <a:t>(</a:t>
                      </a:r>
                      <a:r>
                        <a:rPr lang="en-US" sz="1400" dirty="0" err="1">
                          <a:latin typeface="Andalus" pitchFamily="18" charset="-78"/>
                          <a:cs typeface="Andalus" pitchFamily="18" charset="-78"/>
                        </a:rPr>
                        <a:t>i</a:t>
                      </a:r>
                      <a:r>
                        <a:rPr lang="en-US" sz="1400" dirty="0">
                          <a:latin typeface="Andalus" pitchFamily="18" charset="-78"/>
                          <a:cs typeface="Andalus" pitchFamily="18" charset="-78"/>
                        </a:rPr>
                        <a:t>) Value of Certified Work</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370840">
                <a:tc>
                  <a:txBody>
                    <a:bodyPr/>
                    <a:lstStyle/>
                    <a:p>
                      <a:pPr fontAlgn="t"/>
                      <a:r>
                        <a:rPr lang="en-US" sz="1400" b="1" dirty="0">
                          <a:latin typeface="Andalus" pitchFamily="18" charset="-78"/>
                          <a:cs typeface="Andalus" pitchFamily="18" charset="-78"/>
                        </a:rPr>
                        <a:t>To Expenses Accrued</a:t>
                      </a:r>
                      <a:endParaRPr lang="en-US" sz="1400" dirty="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fontAlgn="t"/>
                      <a:r>
                        <a:rPr lang="en-US" sz="1400" dirty="0">
                          <a:latin typeface="Andalus" pitchFamily="18" charset="-78"/>
                          <a:cs typeface="Andalus" pitchFamily="18" charset="-78"/>
                        </a:rPr>
                        <a:t>(ii) Cost of Uncertified Work</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bl>
          </a:graphicData>
        </a:graphic>
      </p:graphicFrame>
      <p:sp>
        <p:nvSpPr>
          <p:cNvPr id="3" name="TextBox 2"/>
          <p:cNvSpPr txBox="1"/>
          <p:nvPr/>
        </p:nvSpPr>
        <p:spPr>
          <a:xfrm>
            <a:off x="0" y="0"/>
            <a:ext cx="9144000" cy="369332"/>
          </a:xfrm>
          <a:prstGeom prst="rect">
            <a:avLst/>
          </a:prstGeom>
          <a:noFill/>
        </p:spPr>
        <p:txBody>
          <a:bodyPr wrap="square" rtlCol="0">
            <a:spAutoFit/>
          </a:bodyPr>
          <a:lstStyle/>
          <a:p>
            <a:pPr algn="ctr"/>
            <a:r>
              <a:rPr lang="en-US" b="1" i="1" dirty="0">
                <a:latin typeface="Andalus" pitchFamily="18" charset="-78"/>
                <a:cs typeface="Andalus" pitchFamily="18" charset="-78"/>
              </a:rPr>
              <a:t>Format of Contract Account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440</TotalTime>
  <Words>898</Words>
  <Application>Microsoft Office PowerPoint</Application>
  <PresentationFormat>On-screen Show (4:3)</PresentationFormat>
  <Paragraphs>249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Cost &amp; Management Accounting</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Allah</dc:creator>
  <cp:lastModifiedBy>Henry</cp:lastModifiedBy>
  <cp:revision>41</cp:revision>
  <dcterms:created xsi:type="dcterms:W3CDTF">2020-05-24T07:15:14Z</dcterms:created>
  <dcterms:modified xsi:type="dcterms:W3CDTF">2020-05-24T15:12:49Z</dcterms:modified>
</cp:coreProperties>
</file>