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6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207375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2422525"/>
            <a:ext cx="8212138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2155"/>
            <a:ext cx="8382000" cy="29610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latin typeface="Lucida Fax" panose="02060602050505020204" pitchFamily="18" charset="0"/>
              </a:rPr>
              <a:t>INTRODUCTION </a:t>
            </a:r>
            <a:br>
              <a:rPr lang="en-US" sz="5400" b="1" dirty="0" smtClean="0">
                <a:latin typeface="Lucida Fax" panose="02060602050505020204" pitchFamily="18" charset="0"/>
              </a:rPr>
            </a:br>
            <a:r>
              <a:rPr lang="en-US" sz="5400" b="1" dirty="0" smtClean="0">
                <a:latin typeface="Lucida Fax" panose="02060602050505020204" pitchFamily="18" charset="0"/>
              </a:rPr>
              <a:t>TO </a:t>
            </a:r>
            <a:br>
              <a:rPr lang="en-US" sz="5400" b="1" dirty="0" smtClean="0">
                <a:latin typeface="Lucida Fax" panose="02060602050505020204" pitchFamily="18" charset="0"/>
              </a:rPr>
            </a:br>
            <a:r>
              <a:rPr lang="en-US" sz="5400" b="1" dirty="0" smtClean="0">
                <a:latin typeface="Lucida Fax" panose="02060602050505020204" pitchFamily="18" charset="0"/>
              </a:rPr>
              <a:t>OBJECT ORIENTED PROGRAMMING </a:t>
            </a:r>
            <a:endParaRPr lang="en-US" sz="5400" b="1" dirty="0">
              <a:latin typeface="Lucida Fax" panose="02060602050505020204" pitchFamily="18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005965" y="4546600"/>
            <a:ext cx="528510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b="1">
                <a:sym typeface="+mn-ea"/>
              </a:rPr>
              <a:t>Presented By,</a:t>
            </a:r>
            <a:endParaRPr lang="en-US" b="1"/>
          </a:p>
          <a:p>
            <a:pPr algn="ctr"/>
            <a:r>
              <a:rPr lang="en-US" b="1">
                <a:sym typeface="+mn-ea"/>
              </a:rPr>
              <a:t>Ms.M.Jancypriya,</a:t>
            </a:r>
            <a:endParaRPr lang="en-US" b="1"/>
          </a:p>
          <a:p>
            <a:pPr algn="ctr"/>
            <a:r>
              <a:rPr lang="en-US" b="1">
                <a:sym typeface="+mn-ea"/>
              </a:rPr>
              <a:t>Asst. Prof., Dept. of CA,</a:t>
            </a:r>
            <a:endParaRPr lang="en-US" b="1"/>
          </a:p>
          <a:p>
            <a:pPr algn="ctr"/>
            <a:r>
              <a:rPr lang="en-US" b="1">
                <a:sym typeface="+mn-ea"/>
              </a:rPr>
              <a:t>Bon Secours College for Women,</a:t>
            </a:r>
            <a:endParaRPr lang="en-US" b="1"/>
          </a:p>
          <a:p>
            <a:pPr algn="ctr"/>
            <a:r>
              <a:rPr lang="en-US" b="1">
                <a:sym typeface="+mn-ea"/>
              </a:rPr>
              <a:t>Thanjavur.</a:t>
            </a:r>
            <a:endParaRPr lang="en-US" b="1"/>
          </a:p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35" y="266065"/>
            <a:ext cx="8686800" cy="1143000"/>
          </a:xfrm>
        </p:spPr>
        <p:txBody>
          <a:bodyPr/>
          <a:lstStyle/>
          <a:p>
            <a:pPr algn="ctr"/>
            <a:r>
              <a:rPr lang="en-US" dirty="0" smtClean="0"/>
              <a:t>Operator overloading &amp; </a:t>
            </a:r>
            <a:br>
              <a:rPr lang="en-US" dirty="0" smtClean="0"/>
            </a:br>
            <a:r>
              <a:rPr lang="en-US" dirty="0" smtClean="0"/>
              <a:t>                       Function overloading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355"/>
            <a:ext cx="8229600" cy="4953000"/>
          </a:xfrm>
        </p:spPr>
        <p:txBody>
          <a:bodyPr/>
          <a:lstStyle/>
          <a:p>
            <a:r>
              <a:rPr lang="en-US" dirty="0" smtClean="0"/>
              <a:t>The process of making an operator to exhibit different behaviors in different instances is known a </a:t>
            </a:r>
            <a:r>
              <a:rPr lang="en-US" i="1" dirty="0" smtClean="0"/>
              <a:t>operator overloading.</a:t>
            </a:r>
            <a:endParaRPr lang="en-US" i="1" dirty="0" smtClean="0"/>
          </a:p>
          <a:p>
            <a:r>
              <a:rPr lang="en-US" b="1" i="1" dirty="0" smtClean="0"/>
              <a:t>Example:</a:t>
            </a:r>
            <a:r>
              <a:rPr lang="en-US" i="1" dirty="0" smtClean="0"/>
              <a:t> two numbers operation sum</a:t>
            </a:r>
            <a:endParaRPr lang="en-US" i="1" dirty="0" smtClean="0"/>
          </a:p>
          <a:p>
            <a:r>
              <a:rPr lang="en-US" dirty="0" smtClean="0"/>
              <a:t>A single function name to perform different types of tasks is known as </a:t>
            </a:r>
            <a:r>
              <a:rPr lang="en-US" i="1" dirty="0" smtClean="0"/>
              <a:t>function overloading.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Dynamic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Binding refers to the linking of a procedure call to the code to be executed in response to the call. </a:t>
            </a:r>
            <a:endParaRPr lang="en-US" dirty="0" smtClean="0"/>
          </a:p>
          <a:p>
            <a:r>
              <a:rPr lang="en-US" dirty="0" smtClean="0"/>
              <a:t>Dynamic binding (also known as late binding) means that the code associated with a given procedure call is not known until the time of the call at run-time.</a:t>
            </a:r>
            <a:endParaRPr lang="en-US" dirty="0" smtClean="0"/>
          </a:p>
          <a:p>
            <a:r>
              <a:rPr lang="en-US" dirty="0" smtClean="0"/>
              <a:t>It is associated with polymorphism and inheritance.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Message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object- oriented program consists of a set of objects that communicate with each other.</a:t>
            </a:r>
            <a:endParaRPr lang="en-US" dirty="0" smtClean="0"/>
          </a:p>
          <a:p>
            <a:pPr lvl="1"/>
            <a:r>
              <a:rPr lang="en-US" dirty="0" smtClean="0"/>
              <a:t>Creating classes that define objects and their behavior</a:t>
            </a:r>
            <a:endParaRPr lang="en-US" dirty="0" smtClean="0"/>
          </a:p>
          <a:p>
            <a:pPr lvl="1"/>
            <a:r>
              <a:rPr lang="en-US" dirty="0" smtClean="0"/>
              <a:t>Creating objects from class definitions</a:t>
            </a:r>
            <a:endParaRPr lang="en-US" dirty="0" smtClean="0"/>
          </a:p>
          <a:p>
            <a:pPr lvl="1"/>
            <a:r>
              <a:rPr lang="en-US" dirty="0" smtClean="0"/>
              <a:t>Establishing communication among objects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Benefits of 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Eliminate redundant code and extend the use of exiting classes.</a:t>
            </a:r>
            <a:endParaRPr lang="en-US" sz="2800" dirty="0" smtClean="0"/>
          </a:p>
          <a:p>
            <a:r>
              <a:rPr lang="en-US" sz="2800" dirty="0" smtClean="0"/>
              <a:t>The principle of data hiding helps the programmer to build secure programs</a:t>
            </a:r>
            <a:endParaRPr lang="en-US" sz="2800" dirty="0" smtClean="0"/>
          </a:p>
          <a:p>
            <a:r>
              <a:rPr lang="en-US" sz="2800" dirty="0" smtClean="0"/>
              <a:t>It is easy to partition the work in a project based on objects.</a:t>
            </a:r>
            <a:endParaRPr lang="en-US" sz="2800" dirty="0" smtClean="0"/>
          </a:p>
          <a:p>
            <a:r>
              <a:rPr lang="en-US" sz="2800" dirty="0" smtClean="0"/>
              <a:t>Object oriented systems can be easily upgraded from small to large systems.</a:t>
            </a:r>
            <a:endParaRPr lang="en-US" sz="2800" dirty="0" smtClean="0"/>
          </a:p>
          <a:p>
            <a:pPr lvl="0"/>
            <a:r>
              <a:rPr lang="en-US" sz="2800" dirty="0" smtClean="0"/>
              <a:t>Software complexity can be easily managed.</a:t>
            </a:r>
            <a:endParaRPr lang="en-US" sz="2800" dirty="0" smtClean="0"/>
          </a:p>
          <a:p>
            <a:pPr lvl="0">
              <a:buNone/>
            </a:pPr>
            <a:br>
              <a:rPr lang="en-US" sz="2800" dirty="0" smtClean="0"/>
            </a:b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dirty="0" smtClean="0"/>
              <a:t>Applications of 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Real-time systems</a:t>
            </a:r>
            <a:endParaRPr lang="en-US" sz="2800" dirty="0" smtClean="0"/>
          </a:p>
          <a:p>
            <a:pPr lvl="0"/>
            <a:r>
              <a:rPr lang="en-US" sz="2800" dirty="0" smtClean="0"/>
              <a:t>Simulation and modeling</a:t>
            </a:r>
            <a:endParaRPr lang="en-US" sz="2800" dirty="0" smtClean="0"/>
          </a:p>
          <a:p>
            <a:pPr lvl="0"/>
            <a:r>
              <a:rPr lang="en-US" sz="2800" dirty="0" smtClean="0"/>
              <a:t>Object oriented databases</a:t>
            </a:r>
            <a:endParaRPr lang="en-US" sz="2800" dirty="0" smtClean="0"/>
          </a:p>
          <a:p>
            <a:pPr lvl="0"/>
            <a:r>
              <a:rPr lang="en-US" sz="2800" dirty="0" smtClean="0"/>
              <a:t>Hypertext, hypermedia and </a:t>
            </a:r>
            <a:r>
              <a:rPr lang="en-US" sz="2800" dirty="0" err="1" smtClean="0"/>
              <a:t>expertext</a:t>
            </a:r>
            <a:endParaRPr lang="en-US" sz="2800" dirty="0" smtClean="0"/>
          </a:p>
          <a:p>
            <a:pPr lvl="0"/>
            <a:r>
              <a:rPr lang="en-US" sz="2800" dirty="0" smtClean="0"/>
              <a:t>AI and expert systems</a:t>
            </a:r>
            <a:endParaRPr lang="en-US" sz="2800" dirty="0" smtClean="0"/>
          </a:p>
          <a:p>
            <a:pPr lvl="0"/>
            <a:r>
              <a:rPr lang="en-US" sz="2800" dirty="0" smtClean="0"/>
              <a:t>Neural networks and parallel programming</a:t>
            </a:r>
            <a:endParaRPr lang="en-US" sz="2800" dirty="0" smtClean="0"/>
          </a:p>
          <a:p>
            <a:pPr lvl="0"/>
            <a:r>
              <a:rPr lang="en-US" sz="2800" dirty="0" smtClean="0"/>
              <a:t>Decision support and office automation systems</a:t>
            </a:r>
            <a:endParaRPr lang="en-US" sz="2800" dirty="0" smtClean="0"/>
          </a:p>
          <a:p>
            <a:pPr lvl="0"/>
            <a:r>
              <a:rPr lang="en-US" sz="2800" dirty="0" smtClean="0"/>
              <a:t>CIM/CAM/CAD systems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" y="2080260"/>
            <a:ext cx="8229600" cy="1243965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pPr marL="0" indent="0">
              <a:buNone/>
            </a:pPr>
            <a:r>
              <a:rPr lang="en-US" sz="54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THANK YOU...</a:t>
            </a:r>
            <a:endParaRPr lang="en-US" sz="54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OOP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1054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bject-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riented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rogramming (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refers to a type of computer programming (software design) in which programmers define not only the data type of a data structure, but also the types of operations (functions) that can be applied to the data structure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OOP languages include Java, C++ and Smalltalk.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 smtClean="0"/>
          </a:p>
          <a:p>
            <a:r>
              <a:rPr lang="en-US" dirty="0" smtClean="0"/>
              <a:t>Classes</a:t>
            </a:r>
            <a:endParaRPr lang="en-US" dirty="0" smtClean="0"/>
          </a:p>
          <a:p>
            <a:r>
              <a:rPr lang="en-US" dirty="0" smtClean="0"/>
              <a:t>Data abstraction and encapsulation</a:t>
            </a:r>
            <a:endParaRPr lang="en-US" dirty="0" smtClean="0"/>
          </a:p>
          <a:p>
            <a:r>
              <a:rPr lang="en-US" dirty="0" smtClean="0"/>
              <a:t>Inheritance</a:t>
            </a:r>
            <a:endParaRPr lang="en-US" dirty="0" smtClean="0"/>
          </a:p>
          <a:p>
            <a:r>
              <a:rPr lang="en-US" dirty="0" smtClean="0"/>
              <a:t>Polymorphism</a:t>
            </a:r>
            <a:endParaRPr lang="en-US" dirty="0" smtClean="0"/>
          </a:p>
          <a:p>
            <a:r>
              <a:rPr lang="en-US" dirty="0" smtClean="0"/>
              <a:t>Dynamic binding</a:t>
            </a:r>
            <a:endParaRPr lang="en-US" dirty="0" smtClean="0"/>
          </a:p>
          <a:p>
            <a:r>
              <a:rPr lang="en-US" dirty="0" smtClean="0"/>
              <a:t>Message passing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basic run time entities in object oriented system.</a:t>
            </a:r>
            <a:endParaRPr lang="en-US" dirty="0" smtClean="0"/>
          </a:p>
          <a:p>
            <a:r>
              <a:rPr lang="en-US" dirty="0" smtClean="0"/>
              <a:t>It represent a person, a place, a bank account or any item that the program has to handle.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3810000"/>
            <a:ext cx="1905000" cy="281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Student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175260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Average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6019800"/>
            <a:ext cx="169000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Display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4191000"/>
            <a:ext cx="175260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Total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19800" y="3886200"/>
            <a:ext cx="2133600" cy="2819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Object: Student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Name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DOB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Marks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FUNCTIONS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Total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Average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019800" y="44196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19800" y="55626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entire set of data and code of an object can be made of user defined data types with the help of class.</a:t>
            </a:r>
            <a:endParaRPr lang="en-US" dirty="0" smtClean="0"/>
          </a:p>
          <a:p>
            <a:r>
              <a:rPr lang="en-US" dirty="0" smtClean="0"/>
              <a:t>Once class has been defined we can create number of object belongs to that class.</a:t>
            </a:r>
            <a:endParaRPr lang="en-US" dirty="0" smtClean="0"/>
          </a:p>
          <a:p>
            <a:r>
              <a:rPr lang="en-US" dirty="0" smtClean="0"/>
              <a:t>A class is a collection of object of similar data type.</a:t>
            </a:r>
            <a:endParaRPr lang="en-US" dirty="0" smtClean="0"/>
          </a:p>
          <a:p>
            <a:r>
              <a:rPr lang="en-US" dirty="0" smtClean="0"/>
              <a:t>Example:</a:t>
            </a:r>
            <a:endParaRPr lang="en-US" dirty="0" smtClean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Fruit mango;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534400" cy="1143000"/>
          </a:xfrm>
        </p:spPr>
        <p:txBody>
          <a:bodyPr/>
          <a:lstStyle/>
          <a:p>
            <a:r>
              <a:rPr lang="en-US" dirty="0" smtClean="0"/>
              <a:t>Data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924800" cy="4495800"/>
          </a:xfrm>
        </p:spPr>
        <p:txBody>
          <a:bodyPr/>
          <a:lstStyle/>
          <a:p>
            <a:r>
              <a:rPr lang="en-US" dirty="0" smtClean="0"/>
              <a:t>The wrapping up of data and functions into a single unit (called Class) is known as encapsulation.</a:t>
            </a:r>
            <a:endParaRPr lang="en-US" dirty="0" smtClean="0"/>
          </a:p>
          <a:p>
            <a:r>
              <a:rPr lang="en-US" dirty="0" smtClean="0"/>
              <a:t>Only access those functions which are wrapped in the class.</a:t>
            </a:r>
            <a:endParaRPr lang="en-US" dirty="0" smtClean="0"/>
          </a:p>
          <a:p>
            <a:r>
              <a:rPr lang="en-US" dirty="0" smtClean="0"/>
              <a:t>The insulation of the data from direct access by the program is called data hiding and information hiding.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534400" cy="1143000"/>
          </a:xfrm>
        </p:spPr>
        <p:txBody>
          <a:bodyPr/>
          <a:lstStyle/>
          <a:p>
            <a:r>
              <a:rPr lang="en-US" dirty="0" smtClean="0"/>
              <a:t>Data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458200" cy="4953000"/>
          </a:xfrm>
        </p:spPr>
        <p:txBody>
          <a:bodyPr/>
          <a:lstStyle/>
          <a:p>
            <a:r>
              <a:rPr lang="en-US" dirty="0" smtClean="0"/>
              <a:t>It represents essential features without including the background details or explanations.</a:t>
            </a:r>
            <a:endParaRPr lang="en-US" dirty="0" smtClean="0"/>
          </a:p>
          <a:p>
            <a:r>
              <a:rPr lang="en-US" dirty="0" smtClean="0"/>
              <a:t>It defined as a list of abstract attributes. Its sometime called data member because it holds information.</a:t>
            </a:r>
            <a:endParaRPr lang="en-US" dirty="0" smtClean="0"/>
          </a:p>
          <a:p>
            <a:r>
              <a:rPr lang="en-US" dirty="0" smtClean="0"/>
              <a:t>This functions are called as methods or member functions.</a:t>
            </a:r>
            <a:endParaRPr lang="en-US" dirty="0" smtClean="0"/>
          </a:p>
          <a:p>
            <a:r>
              <a:rPr lang="en-US" dirty="0" smtClean="0"/>
              <a:t>Abstraction is known as Abstract Data Type(ADT)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Inheritance is the process by which objects of one class acquire the properties of objects of another class. It supports the concept of </a:t>
            </a:r>
            <a:r>
              <a:rPr lang="en-US" i="1" dirty="0" smtClean="0"/>
              <a:t>hierarchical classification.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Bird	   Flying bird 	    Robin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1812925" y="413766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4718685" y="4137660"/>
            <a:ext cx="68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2125"/>
            <a:ext cx="8229600" cy="582613"/>
          </a:xfrm>
        </p:spPr>
        <p:txBody>
          <a:bodyPr/>
          <a:lstStyle/>
          <a:p>
            <a:r>
              <a:rPr lang="en-US" i="0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2090"/>
            <a:ext cx="7848600" cy="4343400"/>
          </a:xfrm>
        </p:spPr>
        <p:txBody>
          <a:bodyPr/>
          <a:lstStyle/>
          <a:p>
            <a:r>
              <a:rPr lang="en-US" sz="3600" dirty="0" smtClean="0"/>
              <a:t>An operation may exhibit different behaviors in different instances. The behavior depends upon the types of data used in the operation.</a:t>
            </a:r>
            <a:endParaRPr lang="en-US" sz="3600" dirty="0" smtClean="0"/>
          </a:p>
          <a:p>
            <a:r>
              <a:rPr lang="en-US" sz="3600" dirty="0" smtClean="0"/>
              <a:t>Polymorphism, a </a:t>
            </a:r>
            <a:r>
              <a:rPr lang="en-US" sz="3600" dirty="0" err="1" smtClean="0"/>
              <a:t>greek</a:t>
            </a:r>
            <a:r>
              <a:rPr lang="en-US" sz="3600" dirty="0" smtClean="0"/>
              <a:t> term means ability to take more than one form.</a:t>
            </a:r>
            <a:endParaRPr lang="en-US" sz="3600" dirty="0" smtClean="0"/>
          </a:p>
          <a:p>
            <a:endParaRPr lang="en-US" sz="3600" dirty="0" smtClean="0"/>
          </a:p>
          <a:p>
            <a:pPr lvl="8">
              <a:buNone/>
            </a:pPr>
            <a:r>
              <a:rPr lang="en-US" sz="2800" dirty="0" smtClean="0"/>
              <a:t>		</a:t>
            </a:r>
            <a:r>
              <a:rPr lang="en-US" sz="2800" b="1" dirty="0" smtClean="0"/>
              <a:t>To be continued…</a:t>
            </a:r>
            <a:endParaRPr lang="en-US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Theme5</Template>
  <TotalTime>0</TotalTime>
  <Words>3610</Words>
  <Application>WPS Presentation</Application>
  <PresentationFormat>On-screen Show (4:3)</PresentationFormat>
  <Paragraphs>141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SimSun</vt:lpstr>
      <vt:lpstr>Wingdings</vt:lpstr>
      <vt:lpstr>Lucida Fax</vt:lpstr>
      <vt:lpstr>Times New Roman</vt:lpstr>
      <vt:lpstr>Microsoft YaHei</vt:lpstr>
      <vt:lpstr>Arial Unicode MS</vt:lpstr>
      <vt:lpstr>Calibri</vt:lpstr>
      <vt:lpstr>Blue Waves</vt:lpstr>
      <vt:lpstr>INTRODUCTION  TO  OBJECT ORIENTED PROGRAMMING </vt:lpstr>
      <vt:lpstr>OOP</vt:lpstr>
      <vt:lpstr>Principles of OOP</vt:lpstr>
      <vt:lpstr>Objects</vt:lpstr>
      <vt:lpstr>Classes</vt:lpstr>
      <vt:lpstr>Data Encapsulation</vt:lpstr>
      <vt:lpstr>Data Abstraction</vt:lpstr>
      <vt:lpstr>Inheritance </vt:lpstr>
      <vt:lpstr>Polymorphism</vt:lpstr>
      <vt:lpstr>Operator overloading &amp;                         Function overloading </vt:lpstr>
      <vt:lpstr>Dynamic Binding</vt:lpstr>
      <vt:lpstr>Message passing</vt:lpstr>
      <vt:lpstr>Benefits of OOPs</vt:lpstr>
      <vt:lpstr>Applications of OOPs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</dc:title>
  <dc:creator>CHURCHIS</dc:creator>
  <cp:lastModifiedBy>Jancy</cp:lastModifiedBy>
  <cp:revision>16</cp:revision>
  <dcterms:created xsi:type="dcterms:W3CDTF">2006-08-16T00:00:00Z</dcterms:created>
  <dcterms:modified xsi:type="dcterms:W3CDTF">2020-05-20T13:57:30Z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1033-11.2.0.9327</vt:lpwstr>
  </property>
</Properties>
</file>