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3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F4D767-589E-416F-AE68-245697D857F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15144C-6CC7-4C88-A91C-14FDCA2CC2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49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D767-589E-416F-AE68-245697D857F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44C-6CC7-4C88-A91C-14FDCA2CC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9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D767-589E-416F-AE68-245697D857F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44C-6CC7-4C88-A91C-14FDCA2CC2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93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D767-589E-416F-AE68-245697D857F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44C-6CC7-4C88-A91C-14FDCA2CC27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266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D767-589E-416F-AE68-245697D857F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44C-6CC7-4C88-A91C-14FDCA2CC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5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D767-589E-416F-AE68-245697D857F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44C-6CC7-4C88-A91C-14FDCA2CC2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826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D767-589E-416F-AE68-245697D857F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44C-6CC7-4C88-A91C-14FDCA2CC2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495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D767-589E-416F-AE68-245697D857F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44C-6CC7-4C88-A91C-14FDCA2CC2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61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D767-589E-416F-AE68-245697D857F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44C-6CC7-4C88-A91C-14FDCA2CC2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0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D767-589E-416F-AE68-245697D857F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44C-6CC7-4C88-A91C-14FDCA2CC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4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D767-589E-416F-AE68-245697D857F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44C-6CC7-4C88-A91C-14FDCA2CC27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3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D767-589E-416F-AE68-245697D857F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44C-6CC7-4C88-A91C-14FDCA2CC2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62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D767-589E-416F-AE68-245697D857F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44C-6CC7-4C88-A91C-14FDCA2CC27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D767-589E-416F-AE68-245697D857F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44C-6CC7-4C88-A91C-14FDCA2CC2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54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D767-589E-416F-AE68-245697D857F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44C-6CC7-4C88-A91C-14FDCA2CC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0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D767-589E-416F-AE68-245697D857F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44C-6CC7-4C88-A91C-14FDCA2CC27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62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D767-589E-416F-AE68-245697D857F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144C-6CC7-4C88-A91C-14FDCA2CC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3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F4D767-589E-416F-AE68-245697D857F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15144C-6CC7-4C88-A91C-14FDCA2CC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FINANCIAL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162" y="3848667"/>
            <a:ext cx="6815669" cy="1320802"/>
          </a:xfrm>
        </p:spPr>
        <p:txBody>
          <a:bodyPr>
            <a:norm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Dr.S.BELLARMIN</a:t>
            </a:r>
            <a:r>
              <a:rPr lang="en-US" sz="1200" dirty="0">
                <a:solidFill>
                  <a:srgbClr val="002060"/>
                </a:solidFill>
                <a:latin typeface="Britannic Bold" panose="020B0903060703020204" pitchFamily="34" charset="0"/>
              </a:rPr>
              <a:t> DIANA</a:t>
            </a:r>
          </a:p>
          <a:p>
            <a:r>
              <a:rPr lang="en-US" sz="1200" dirty="0">
                <a:solidFill>
                  <a:srgbClr val="002060"/>
                </a:solidFill>
                <a:latin typeface="Britannic Bold" panose="020B0903060703020204" pitchFamily="34" charset="0"/>
              </a:rPr>
              <a:t>ASSISTANT PROFESSOR</a:t>
            </a:r>
          </a:p>
          <a:p>
            <a:r>
              <a:rPr lang="en-US" sz="1200" dirty="0">
                <a:solidFill>
                  <a:srgbClr val="002060"/>
                </a:solidFill>
                <a:latin typeface="Britannic Bold" panose="020B0903060703020204" pitchFamily="34" charset="0"/>
              </a:rPr>
              <a:t>PG &amp; RESEARCH DEPARTMENT OF MANAGEMENT STUDIES</a:t>
            </a:r>
          </a:p>
          <a:p>
            <a:r>
              <a:rPr lang="en-US" sz="1200" dirty="0">
                <a:solidFill>
                  <a:srgbClr val="002060"/>
                </a:solidFill>
                <a:latin typeface="Britannic Bold" panose="020B0903060703020204" pitchFamily="34" charset="0"/>
              </a:rPr>
              <a:t>BON SECOURS COLLEGE FOR WOMEN, THANJAVUR.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CRITICISM OF PROFIT MAXIMIZATION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19" y="2388359"/>
            <a:ext cx="7484656" cy="338464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Profit maximization leads to exploiting workers and consumers.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Profit 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maximization creates immoral practices such as corrupt practice, </a:t>
            </a:r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unfair trade 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practice, etc.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Profit 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maximization objectives leads to inequalities among the </a:t>
            </a:r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stake 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holders </a:t>
            </a:r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such as 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customers, suppliers, public shareholders, etc</a:t>
            </a:r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Perpetua" panose="02020502060401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575" y="2388358"/>
            <a:ext cx="3323374" cy="38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CRITICISM OF PROFIT MAXIMIZATION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54" y="2452550"/>
            <a:ext cx="8085157" cy="285971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It creates some unnecessary opinion regarding earning habits of the business concern.</a:t>
            </a:r>
          </a:p>
          <a:p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It ignores the time value of money</a:t>
            </a:r>
          </a:p>
          <a:p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Profit maximization does not consider risk of the business concern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814" y="2434102"/>
            <a:ext cx="3323374" cy="38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WEALTH MAXIMIZATION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7" y="2483893"/>
            <a:ext cx="7894088" cy="3425588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Wealth maximization is one of the modern </a:t>
            </a:r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approaches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The term wealth means </a:t>
            </a:r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shareholder wealth 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or the wealth of the persons those who are involved in the business </a:t>
            </a:r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concern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Wealth maximization is also known as value maximization or net present </a:t>
            </a:r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worth maximization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.</a:t>
            </a:r>
            <a:endParaRPr lang="en-US" sz="2800" dirty="0" smtClean="0">
              <a:solidFill>
                <a:srgbClr val="002060"/>
              </a:solidFill>
              <a:latin typeface="Perpetua" panose="02020502060401020303" pitchFamily="18" charset="0"/>
            </a:endParaRPr>
          </a:p>
          <a:p>
            <a:pPr algn="just"/>
            <a:endParaRPr lang="en-US" sz="3200" dirty="0">
              <a:solidFill>
                <a:srgbClr val="002060"/>
              </a:solidFill>
              <a:latin typeface="Perpetua" panose="02020502060401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885" y="2483640"/>
            <a:ext cx="3065064" cy="36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FAVORABLE ARGUMENTS FOR WEALTH MAXIMIZATION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309" y="2470244"/>
            <a:ext cx="7957780" cy="3296441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Wealth maximization is superior to the profit maximization because the main 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aim of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the business concern under this concept is to improve the value or wealth 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of the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shareholders.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It considers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the comparison of the value to cost associated 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with the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business concern. Total value detected from the total cost incurred for 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the  business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operation. It provides extract value of the business concern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Perpetua" panose="02020502060401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89" y="2470244"/>
            <a:ext cx="2895787" cy="34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FAVORABLE ARGUMENTS FOR WEALTH MAXIMIZATION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It  considers both time and risk of the business concern.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It provides efficient allocation of resources.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It ensures the economic </a:t>
            </a:r>
            <a:r>
              <a:rPr lang="en-US" dirty="0">
                <a:solidFill>
                  <a:srgbClr val="002060"/>
                </a:solidFill>
              </a:rPr>
              <a:t>interest of the society.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277" y="2478889"/>
            <a:ext cx="2895851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CRITICISM </a:t>
            </a:r>
            <a:r>
              <a:rPr lang="en-US" sz="3600" b="1" dirty="0" smtClean="0"/>
              <a:t>OF </a:t>
            </a:r>
            <a:r>
              <a:rPr lang="en-US" sz="3600" b="1" dirty="0"/>
              <a:t>WEALTH MAXIMIZATION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195" y="2449772"/>
            <a:ext cx="7425518" cy="316725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Wealth maximization leads to prescriptive idea of the business concern but it </a:t>
            </a:r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may not 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be suitable to present day business activities.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Wealth 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maximization is nothing, it is also profit maximization, it is the </a:t>
            </a:r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indirect name 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of the profit maximization.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Wealth 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maximization creates ownership-management controversy.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800" dirty="0">
              <a:solidFill>
                <a:srgbClr val="002060"/>
              </a:solidFill>
              <a:latin typeface="Perpetua" panose="02020502060401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730" y="2564620"/>
            <a:ext cx="2895851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CRITICISM OF WEALTH MAXIMIZATION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925" y="2455764"/>
            <a:ext cx="6843212" cy="347502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Management alone enjoy certain benefits.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ultimate aim of the wealth maximization objectives is to maximize the profit.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Wealth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maximization can be activated only with the help of the profitable 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position of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the business concern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743" y="2455764"/>
            <a:ext cx="2895851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LIQUIDITY MANAGEMENT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446" y="2347414"/>
            <a:ext cx="7630234" cy="36030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      Liquidity </a:t>
            </a:r>
            <a:r>
              <a:rPr lang="en-US" sz="1800" dirty="0">
                <a:solidFill>
                  <a:srgbClr val="002060"/>
                </a:solidFill>
                <a:latin typeface="Perpetua" panose="02020502060401020303" pitchFamily="18" charset="0"/>
              </a:rPr>
              <a:t>means that the firm has: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Adequate </a:t>
            </a:r>
            <a:r>
              <a:rPr lang="en-US" sz="1800" dirty="0">
                <a:solidFill>
                  <a:srgbClr val="002060"/>
                </a:solidFill>
                <a:latin typeface="Perpetua" panose="02020502060401020303" pitchFamily="18" charset="0"/>
              </a:rPr>
              <a:t>cash to pay bills as and when they fall due, and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Sufficient </a:t>
            </a:r>
            <a:r>
              <a:rPr lang="en-US" sz="1800" dirty="0">
                <a:solidFill>
                  <a:srgbClr val="002060"/>
                </a:solidFill>
                <a:latin typeface="Perpetua" panose="02020502060401020303" pitchFamily="18" charset="0"/>
              </a:rPr>
              <a:t>cash reserves to meet emergencies and unforeseen demands, at all time</a:t>
            </a:r>
            <a:r>
              <a:rPr lang="en-US" sz="1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.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latin typeface="Perpetua" panose="02020502060401020303" pitchFamily="18" charset="0"/>
              </a:rPr>
              <a:t>Liquidity and profitability are conflicting decisions. When one increases, the other decreases.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  <a:latin typeface="Perpetua" panose="02020502060401020303" pitchFamily="18" charset="0"/>
              </a:rPr>
              <a:t>More liquidity results in less profitability and vice versa. This conflict finance manager has to </a:t>
            </a:r>
            <a:r>
              <a:rPr lang="en-US" sz="1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face as </a:t>
            </a:r>
            <a:r>
              <a:rPr lang="en-US" sz="1800" dirty="0">
                <a:solidFill>
                  <a:srgbClr val="002060"/>
                </a:solidFill>
                <a:latin typeface="Perpetua" panose="02020502060401020303" pitchFamily="18" charset="0"/>
              </a:rPr>
              <a:t>all the financial decisions involve both liquidity and profitability.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680" y="2442948"/>
            <a:ext cx="2934269" cy="34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OTHER </a:t>
            </a:r>
            <a:r>
              <a:rPr lang="en-US" b="1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Ensuring a fair return to shareholders.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Ensuring 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maximum operational efficiency by efficient and effective </a:t>
            </a:r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utilization 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of finances.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Building 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up reserves for expansion and growth, and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Ensuring 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financial discipline in the </a:t>
            </a:r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organization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22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55616"/>
            <a:ext cx="9601196" cy="1103069"/>
          </a:xfrm>
        </p:spPr>
        <p:txBody>
          <a:bodyPr>
            <a:normAutofit/>
          </a:bodyPr>
          <a:lstStyle/>
          <a:p>
            <a:r>
              <a:rPr lang="en-US" sz="3200" b="1" dirty="0"/>
              <a:t>LIQUIDITY VS PROFITABILITY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(</a:t>
            </a:r>
            <a:r>
              <a:rPr lang="en-US" sz="3200" b="1" dirty="0"/>
              <a:t>RISK–RETURN TRADE-OFF)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01254" y="2040908"/>
            <a:ext cx="2565779" cy="18487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Risk                 Return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65325" y="2040907"/>
            <a:ext cx="2402006" cy="1725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Liquidity    Profitability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76717" y="3766782"/>
            <a:ext cx="2251880" cy="8627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Trade off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01253" y="4782530"/>
            <a:ext cx="2565779" cy="11838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r>
              <a:rPr lang="en-US" dirty="0" smtClean="0"/>
              <a:t>   Risk            Return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00663" y="4626908"/>
            <a:ext cx="2497540" cy="140150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Liquidity    Profitability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67032" y="3721115"/>
            <a:ext cx="709685" cy="1379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028597" y="3661139"/>
            <a:ext cx="436728" cy="2758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67032" y="4656225"/>
            <a:ext cx="709685" cy="877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028597" y="4465029"/>
            <a:ext cx="572066" cy="1911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246935" y="2040907"/>
            <a:ext cx="2959083" cy="2490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Role of Finance 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96787" y="2028709"/>
            <a:ext cx="2096072" cy="249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together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629099" y="2083304"/>
            <a:ext cx="1883391" cy="245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conflicting</a:t>
            </a:r>
            <a:endParaRPr lang="en-US" dirty="0"/>
          </a:p>
        </p:txBody>
      </p:sp>
      <p:sp>
        <p:nvSpPr>
          <p:cNvPr id="31" name="Down Arrow 30"/>
          <p:cNvSpPr/>
          <p:nvPr/>
        </p:nvSpPr>
        <p:spPr>
          <a:xfrm flipH="1">
            <a:off x="3041801" y="4872314"/>
            <a:ext cx="124479" cy="7851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925134" y="4872314"/>
            <a:ext cx="162973" cy="7851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>
            <a:off x="1925133" y="3316406"/>
            <a:ext cx="162973" cy="51874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3207222" y="3316406"/>
            <a:ext cx="150126" cy="51874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>
            <a:off x="7768648" y="3027213"/>
            <a:ext cx="162973" cy="51874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flipH="1">
            <a:off x="9050936" y="3032931"/>
            <a:ext cx="176799" cy="53478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flipH="1">
            <a:off x="7931621" y="5440610"/>
            <a:ext cx="176799" cy="53478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>
            <a:off x="9227735" y="5456657"/>
            <a:ext cx="162973" cy="51874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026" name="Picture 2" descr="Image result for finance related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79" y="2398404"/>
            <a:ext cx="5426231" cy="381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32310" y="2610683"/>
            <a:ext cx="509857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Finance is defined as the provision of money at the time it is wanted. It is the art and science of managing money.</a:t>
            </a:r>
          </a:p>
          <a:p>
            <a:pPr algn="just"/>
            <a:endParaRPr lang="en-US" sz="2000" dirty="0">
              <a:solidFill>
                <a:srgbClr val="002060"/>
              </a:solidFill>
              <a:latin typeface="Perpetua" panose="02020502060401020303" pitchFamily="18" charset="0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Finance is one of the basic foundation of all kinds of economic activities.</a:t>
            </a:r>
          </a:p>
          <a:p>
            <a:pPr algn="just"/>
            <a:endParaRPr lang="en-US" sz="2000" dirty="0">
              <a:solidFill>
                <a:srgbClr val="002060"/>
              </a:solidFill>
              <a:latin typeface="Perpetua" panose="02020502060401020303" pitchFamily="18" charset="0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It is the master key which provides access to all the sources for being employed in manufacturing and merchandising activities.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APPROACHES TO FINANCIAL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259" y="2491618"/>
            <a:ext cx="9601196" cy="331893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13116" y="3628572"/>
            <a:ext cx="1861455" cy="5878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Scope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5542" y="2556932"/>
            <a:ext cx="2917371" cy="6870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Traditional Approach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479970" y="2523064"/>
            <a:ext cx="2416628" cy="6870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Procurement of</a:t>
            </a:r>
          </a:p>
          <a:p>
            <a:pPr algn="ctr"/>
            <a:r>
              <a:rPr lang="en-US" dirty="0" smtClean="0"/>
              <a:t>Funds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15543" y="4985657"/>
            <a:ext cx="2917371" cy="5660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Modern Approach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490856" y="4856236"/>
            <a:ext cx="2416628" cy="8248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Effective Utilization of</a:t>
            </a:r>
          </a:p>
          <a:p>
            <a:pPr algn="ctr"/>
            <a:r>
              <a:rPr lang="en-US" dirty="0" smtClean="0"/>
              <a:t>Funds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3417653">
            <a:off x="3821416" y="2647254"/>
            <a:ext cx="396939" cy="141955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36822">
            <a:off x="3309458" y="4383772"/>
            <a:ext cx="1406203" cy="37370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532913" y="2803676"/>
            <a:ext cx="9470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9" idx="1"/>
          </p:cNvCxnSpPr>
          <p:nvPr/>
        </p:nvCxnSpPr>
        <p:spPr>
          <a:xfrm flipV="1">
            <a:off x="7532914" y="5268685"/>
            <a:ext cx="95794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7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TRADITIONAL APPROACH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661" y="2756847"/>
            <a:ext cx="8626521" cy="309172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As per this approach, the following aspects only were included in the scope 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of financial management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: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Estimation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of requirements of finance,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Arrangement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of funds from financial institutions,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Arrangement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of funds through financial instruments such as shares, debentures, bonds 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and loans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, and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Looking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after the accounting and legal work connected with the raising of funds.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182" y="2483893"/>
            <a:ext cx="2320119" cy="304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MODERN APPROACH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309" y="2470244"/>
            <a:ext cx="8606994" cy="329644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Perpetua" panose="02020502060401020303" pitchFamily="18" charset="0"/>
              </a:rPr>
              <a:t>The modern approach is analytical way </a:t>
            </a:r>
            <a:r>
              <a:rPr lang="en-US" b="1" dirty="0" smtClean="0">
                <a:solidFill>
                  <a:srgbClr val="002060"/>
                </a:solidFill>
                <a:latin typeface="Perpetua" panose="02020502060401020303" pitchFamily="18" charset="0"/>
              </a:rPr>
              <a:t>of looking </a:t>
            </a:r>
            <a:r>
              <a:rPr lang="en-US" b="1" dirty="0">
                <a:solidFill>
                  <a:srgbClr val="002060"/>
                </a:solidFill>
                <a:latin typeface="Perpetua" panose="02020502060401020303" pitchFamily="18" charset="0"/>
              </a:rPr>
              <a:t>into the financial problems of the firm</a:t>
            </a:r>
            <a:r>
              <a:rPr lang="en-US" b="1" dirty="0" smtClean="0">
                <a:solidFill>
                  <a:srgbClr val="002060"/>
                </a:solidFill>
                <a:latin typeface="Perpetua" panose="02020502060401020303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Perpetua" panose="02020502060401020303" pitchFamily="18" charset="0"/>
              </a:rPr>
              <a:t>The emphasis of Financial Management has been shifted from raising of funds to </a:t>
            </a:r>
            <a:r>
              <a:rPr lang="en-US" b="1" dirty="0" smtClean="0">
                <a:solidFill>
                  <a:srgbClr val="002060"/>
                </a:solidFill>
                <a:latin typeface="Perpetua" panose="02020502060401020303" pitchFamily="18" charset="0"/>
              </a:rPr>
              <a:t>the effective </a:t>
            </a:r>
            <a:r>
              <a:rPr lang="en-US" b="1" dirty="0">
                <a:solidFill>
                  <a:srgbClr val="002060"/>
                </a:solidFill>
                <a:latin typeface="Perpetua" panose="02020502060401020303" pitchFamily="18" charset="0"/>
              </a:rPr>
              <a:t>and judicious </a:t>
            </a:r>
            <a:r>
              <a:rPr lang="en-US" b="1" dirty="0" smtClean="0">
                <a:solidFill>
                  <a:srgbClr val="002060"/>
                </a:solidFill>
                <a:latin typeface="Perpetua" panose="02020502060401020303" pitchFamily="18" charset="0"/>
              </a:rPr>
              <a:t>utilization </a:t>
            </a:r>
            <a:r>
              <a:rPr lang="en-US" b="1" dirty="0">
                <a:solidFill>
                  <a:srgbClr val="002060"/>
                </a:solidFill>
                <a:latin typeface="Perpetua" panose="02020502060401020303" pitchFamily="18" charset="0"/>
              </a:rPr>
              <a:t>of funds</a:t>
            </a:r>
            <a:r>
              <a:rPr lang="en-US" b="1" dirty="0" smtClean="0">
                <a:solidFill>
                  <a:srgbClr val="002060"/>
                </a:solidFill>
                <a:latin typeface="Perpetua" panose="02020502060401020303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Perpetua" panose="02020502060401020303" pitchFamily="18" charset="0"/>
              </a:rPr>
              <a:t>The central issue of financial policy is the use of funds. It </a:t>
            </a:r>
            <a:r>
              <a:rPr lang="en-US" b="1" dirty="0" smtClean="0">
                <a:solidFill>
                  <a:srgbClr val="002060"/>
                </a:solidFill>
                <a:latin typeface="Perpetua" panose="02020502060401020303" pitchFamily="18" charset="0"/>
              </a:rPr>
              <a:t>is helpful </a:t>
            </a:r>
            <a:r>
              <a:rPr lang="en-US" b="1" dirty="0">
                <a:solidFill>
                  <a:srgbClr val="002060"/>
                </a:solidFill>
                <a:latin typeface="Perpetua" panose="02020502060401020303" pitchFamily="18" charset="0"/>
              </a:rPr>
              <a:t>in achieving the broad financial goals which an enterprise sets for itself</a:t>
            </a:r>
            <a:endParaRPr lang="en-US" dirty="0">
              <a:solidFill>
                <a:srgbClr val="002060"/>
              </a:solidFill>
              <a:latin typeface="Perpetua" panose="02020502060401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303" y="2470244"/>
            <a:ext cx="2322777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FINANCE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Investment Decision or Long-term Asset mix decision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Finance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Decision or Capital mix decision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Liquidity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Decision or Short-term asset mix decision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Dividend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Decision or Profit allocation decision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021" y="2429301"/>
            <a:ext cx="3166279" cy="38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Investment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30" y="2351851"/>
            <a:ext cx="9601196" cy="331893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Investment decisions relate to the total amount of assets to be held and 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their composition in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the form of fixed and current assets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The investment 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decisions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can be classified, 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in to two broad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categories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Long-term investment decisions – Long-term assets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Short-term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investment decisions – Short-term assets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113" y="3480037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Finance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8588828" cy="3318936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Perpetua" panose="02020502060401020303" pitchFamily="18" charset="0"/>
              </a:rPr>
              <a:t>Finance decision is concerned with the mix or composition of the sources </a:t>
            </a:r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of raising </a:t>
            </a:r>
            <a:r>
              <a:rPr lang="en-US" sz="2000" dirty="0">
                <a:solidFill>
                  <a:srgbClr val="002060"/>
                </a:solidFill>
                <a:latin typeface="Perpetua" panose="02020502060401020303" pitchFamily="18" charset="0"/>
              </a:rPr>
              <a:t>the funds required by the firm. In other words, it is related to the pattern </a:t>
            </a:r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of financing</a:t>
            </a:r>
            <a:r>
              <a:rPr lang="en-US" sz="2000" dirty="0">
                <a:solidFill>
                  <a:srgbClr val="002060"/>
                </a:solidFill>
                <a:latin typeface="Perpetua" panose="02020502060401020303" pitchFamily="18" charset="0"/>
              </a:rPr>
              <a:t>. </a:t>
            </a:r>
            <a:endParaRPr lang="en-US" sz="2000" dirty="0" smtClean="0">
              <a:solidFill>
                <a:srgbClr val="002060"/>
              </a:solidFill>
              <a:latin typeface="Perpetua" panose="02020502060401020303" pitchFamily="18" charset="0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In </a:t>
            </a:r>
            <a:r>
              <a:rPr lang="en-US" sz="2000" dirty="0">
                <a:solidFill>
                  <a:srgbClr val="002060"/>
                </a:solidFill>
                <a:latin typeface="Perpetua" panose="02020502060401020303" pitchFamily="18" charset="0"/>
              </a:rPr>
              <a:t>finance decision, the finance manager is required to determine the proportion </a:t>
            </a:r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of equity </a:t>
            </a:r>
            <a:r>
              <a:rPr lang="en-US" sz="2000" dirty="0">
                <a:solidFill>
                  <a:srgbClr val="002060"/>
                </a:solidFill>
                <a:latin typeface="Perpetua" panose="02020502060401020303" pitchFamily="18" charset="0"/>
              </a:rPr>
              <a:t>and debt, which is </a:t>
            </a:r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known </a:t>
            </a:r>
            <a:r>
              <a:rPr lang="en-US" sz="2000" dirty="0">
                <a:solidFill>
                  <a:srgbClr val="002060"/>
                </a:solidFill>
                <a:latin typeface="Perpetua" panose="02020502060401020303" pitchFamily="18" charset="0"/>
              </a:rPr>
              <a:t>as capital structure</a:t>
            </a:r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.</a:t>
            </a:r>
          </a:p>
          <a:p>
            <a:pPr marL="0" indent="0" algn="just">
              <a:buNone/>
            </a:pPr>
            <a:endParaRPr lang="en-US" sz="700" dirty="0" smtClean="0">
              <a:solidFill>
                <a:srgbClr val="002060"/>
              </a:solidFill>
              <a:latin typeface="Perpetua" panose="02020502060401020303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There </a:t>
            </a:r>
            <a:r>
              <a:rPr lang="en-US" sz="2000" dirty="0">
                <a:solidFill>
                  <a:srgbClr val="002060"/>
                </a:solidFill>
                <a:latin typeface="Perpetua" panose="02020502060401020303" pitchFamily="18" charset="0"/>
              </a:rPr>
              <a:t>are two main sources of </a:t>
            </a:r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funds:</a:t>
            </a:r>
            <a:endParaRPr lang="en-US" sz="2000" dirty="0">
              <a:solidFill>
                <a:srgbClr val="002060"/>
              </a:solidFill>
              <a:latin typeface="Perpetua" panose="02020502060401020303" pitchFamily="18" charset="0"/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Perpetua" panose="02020502060401020303" pitchFamily="18" charset="0"/>
              </a:rPr>
              <a:t>S</a:t>
            </a:r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hareholders</a:t>
            </a:r>
            <a:r>
              <a:rPr lang="en-US" sz="2000" dirty="0">
                <a:solidFill>
                  <a:srgbClr val="002060"/>
                </a:solidFill>
                <a:latin typeface="Perpetua" panose="02020502060401020303" pitchFamily="18" charset="0"/>
              </a:rPr>
              <a:t>’ </a:t>
            </a:r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funds </a:t>
            </a:r>
            <a:r>
              <a:rPr lang="en-US" sz="2000" dirty="0">
                <a:solidFill>
                  <a:srgbClr val="002060"/>
                </a:solidFill>
                <a:latin typeface="Perpetua" panose="02020502060401020303" pitchFamily="18" charset="0"/>
              </a:rPr>
              <a:t>(variable in the form of dividend</a:t>
            </a:r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)</a:t>
            </a: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Borrowed </a:t>
            </a:r>
            <a:r>
              <a:rPr lang="en-US" sz="2000" dirty="0">
                <a:solidFill>
                  <a:srgbClr val="002060"/>
                </a:solidFill>
                <a:latin typeface="Perpetua" panose="02020502060401020303" pitchFamily="18" charset="0"/>
              </a:rPr>
              <a:t>funds (fixed </a:t>
            </a:r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interest-bearing)</a:t>
            </a:r>
            <a:endParaRPr lang="en-US" sz="2000" dirty="0">
              <a:solidFill>
                <a:srgbClr val="002060"/>
              </a:solidFill>
              <a:latin typeface="Perpetua" panose="02020502060401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158" y="3984171"/>
            <a:ext cx="2972847" cy="21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Liquidity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253" y="2444371"/>
            <a:ext cx="8121553" cy="315996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Liquidity decision is concerned with the management of current assets. Basically, this is 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Working Capital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Management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It is concerned with short-term survival. Short term-survival is a prerequisite for 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long-term survival.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A proper balance must be maintained between liquidity 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and profitability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the firm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. This is the key area where finance manager has to play significant role.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806" y="2444371"/>
            <a:ext cx="2770495" cy="37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Dividend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659" y="2454576"/>
            <a:ext cx="8234312" cy="33373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  <a:latin typeface="Perpetua" panose="02020502060401020303" pitchFamily="18" charset="0"/>
              </a:rPr>
              <a:t>Dividend decision is concerned with the amount of profits to be distributed and retained in </a:t>
            </a:r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the firm.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  <a:latin typeface="Perpetua" panose="02020502060401020303" pitchFamily="18" charset="0"/>
              </a:rPr>
              <a:t>The dividend decision depends on the preference of the equity </a:t>
            </a:r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shareholders and </a:t>
            </a:r>
            <a:r>
              <a:rPr lang="en-US" sz="2000" dirty="0">
                <a:solidFill>
                  <a:srgbClr val="002060"/>
                </a:solidFill>
                <a:latin typeface="Perpetua" panose="02020502060401020303" pitchFamily="18" charset="0"/>
              </a:rPr>
              <a:t>investment opportunities, available within </a:t>
            </a:r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the </a:t>
            </a:r>
            <a:r>
              <a:rPr lang="en-US" sz="2000" dirty="0">
                <a:solidFill>
                  <a:srgbClr val="002060"/>
                </a:solidFill>
                <a:latin typeface="Perpetua" panose="02020502060401020303" pitchFamily="18" charset="0"/>
              </a:rPr>
              <a:t>firm</a:t>
            </a:r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Perpetua" panose="02020502060401020303" pitchFamily="18" charset="0"/>
              </a:rPr>
              <a:t>Retention of profit is related to</a:t>
            </a:r>
          </a:p>
          <a:p>
            <a:pPr marL="457200" lvl="1" indent="0" algn="just">
              <a:buNone/>
            </a:pP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• Reinvestment opportunities available to the firm.</a:t>
            </a:r>
          </a:p>
          <a:p>
            <a:pPr marL="457200" lvl="1" indent="0" algn="just">
              <a:buNone/>
            </a:pP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• Alternative rate of return available to equity shareholders, if they 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invest    </a:t>
            </a:r>
          </a:p>
          <a:p>
            <a:pPr marL="457200" lvl="1" indent="0" algn="just">
              <a:buNone/>
            </a:pPr>
            <a:r>
              <a:rPr lang="en-US">
                <a:solidFill>
                  <a:srgbClr val="002060"/>
                </a:solidFill>
                <a:latin typeface="Perpetua" panose="02020502060401020303" pitchFamily="18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Perpetua" panose="02020502060401020303" pitchFamily="18" charset="0"/>
              </a:rPr>
              <a:t>themselves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772" y="3156857"/>
            <a:ext cx="2536880" cy="28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7" y="504966"/>
            <a:ext cx="5349923" cy="5868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4072" y="2402006"/>
            <a:ext cx="4864287" cy="124876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Javanese Text" panose="02000000000000000000" pitchFamily="2" charset="0"/>
              </a:rPr>
              <a:t>THANK YOU</a:t>
            </a:r>
            <a:endParaRPr lang="en-US" dirty="0">
              <a:solidFill>
                <a:srgbClr val="FF0000"/>
              </a:solidFill>
              <a:latin typeface="Javanese Tex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220" y="804711"/>
            <a:ext cx="9601196" cy="805725"/>
          </a:xfrm>
        </p:spPr>
        <p:txBody>
          <a:bodyPr/>
          <a:lstStyle/>
          <a:p>
            <a:r>
              <a:rPr lang="en-US" dirty="0" smtClean="0"/>
              <a:t>Business Finance</a:t>
            </a:r>
            <a:endParaRPr lang="en-US" dirty="0"/>
          </a:p>
        </p:txBody>
      </p:sp>
      <p:pic>
        <p:nvPicPr>
          <p:cNvPr id="2050" name="Picture 2" descr="Image result for finance related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8" y="2393876"/>
            <a:ext cx="5869672" cy="38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95583" y="2448320"/>
            <a:ext cx="53499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Business finance is the activity which is concerned with the acquisition and conservation of capital funds in meeting financial needs and overall objectives of a business enterprises.</a:t>
            </a:r>
          </a:p>
          <a:p>
            <a:endParaRPr lang="en-US" sz="2000" dirty="0" smtClean="0">
              <a:solidFill>
                <a:srgbClr val="002060"/>
              </a:solidFill>
              <a:latin typeface="Perpetua" panose="02020502060401020303" pitchFamily="18" charset="0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In other words it is the activity concerned with planning, raising, controlling and administering of the funds used in the business</a:t>
            </a:r>
            <a:endParaRPr lang="en-US" sz="2000" dirty="0">
              <a:solidFill>
                <a:srgbClr val="002060"/>
              </a:solidFill>
              <a:latin typeface="Perpetua" panose="02020502060401020303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59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inancial management related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8" y="2191785"/>
            <a:ext cx="11204812" cy="409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8793" y="1146411"/>
            <a:ext cx="4653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TYPES OF FINANCE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490113" y="2593075"/>
            <a:ext cx="25248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FINANCE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752531" y="2962407"/>
            <a:ext cx="0" cy="381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10687" y="3343701"/>
            <a:ext cx="82500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37982" y="3343700"/>
            <a:ext cx="0" cy="32754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147110" y="3343701"/>
            <a:ext cx="13648" cy="4208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20170" y="3655381"/>
            <a:ext cx="25248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Private Finance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471848" y="3764563"/>
            <a:ext cx="25248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Public Finance</a:t>
            </a:r>
            <a:endParaRPr lang="en-US" dirty="0"/>
          </a:p>
        </p:txBody>
      </p:sp>
      <p:cxnSp>
        <p:nvCxnSpPr>
          <p:cNvPr id="4096" name="Straight Connector 4095"/>
          <p:cNvCxnSpPr/>
          <p:nvPr/>
        </p:nvCxnSpPr>
        <p:spPr>
          <a:xfrm>
            <a:off x="2292824" y="3954088"/>
            <a:ext cx="0" cy="313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9" name="Straight Connector 4098"/>
          <p:cNvCxnSpPr/>
          <p:nvPr/>
        </p:nvCxnSpPr>
        <p:spPr>
          <a:xfrm>
            <a:off x="1020170" y="4238950"/>
            <a:ext cx="4732361" cy="28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1" name="Straight Connector 4100"/>
          <p:cNvCxnSpPr/>
          <p:nvPr/>
        </p:nvCxnSpPr>
        <p:spPr>
          <a:xfrm>
            <a:off x="1020170" y="4271748"/>
            <a:ext cx="0" cy="2593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5" name="Straight Connector 4104"/>
          <p:cNvCxnSpPr/>
          <p:nvPr/>
        </p:nvCxnSpPr>
        <p:spPr>
          <a:xfrm>
            <a:off x="3545006" y="4271748"/>
            <a:ext cx="0" cy="2593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0" name="Straight Connector 4109"/>
          <p:cNvCxnSpPr/>
          <p:nvPr/>
        </p:nvCxnSpPr>
        <p:spPr>
          <a:xfrm>
            <a:off x="5752531" y="4267145"/>
            <a:ext cx="0" cy="263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4967" y="4603735"/>
            <a:ext cx="218705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Individual Finance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56847" y="4550629"/>
            <a:ext cx="20062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Partnership Finance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826191" y="4531055"/>
            <a:ext cx="191068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Business Finance</a:t>
            </a:r>
            <a:endParaRPr lang="en-US" dirty="0"/>
          </a:p>
        </p:txBody>
      </p:sp>
      <p:cxnSp>
        <p:nvCxnSpPr>
          <p:cNvPr id="4115" name="Straight Connector 4114"/>
          <p:cNvCxnSpPr/>
          <p:nvPr/>
        </p:nvCxnSpPr>
        <p:spPr>
          <a:xfrm>
            <a:off x="9734266" y="4124265"/>
            <a:ext cx="0" cy="229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7" name="Straight Connector 4116"/>
          <p:cNvCxnSpPr/>
          <p:nvPr/>
        </p:nvCxnSpPr>
        <p:spPr>
          <a:xfrm>
            <a:off x="7110484" y="4367284"/>
            <a:ext cx="4189863" cy="18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9" name="Straight Connector 4118"/>
          <p:cNvCxnSpPr/>
          <p:nvPr/>
        </p:nvCxnSpPr>
        <p:spPr>
          <a:xfrm>
            <a:off x="7110484" y="4360374"/>
            <a:ext cx="0" cy="7654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1" name="Straight Connector 4120"/>
          <p:cNvCxnSpPr/>
          <p:nvPr/>
        </p:nvCxnSpPr>
        <p:spPr>
          <a:xfrm>
            <a:off x="9205415" y="4406006"/>
            <a:ext cx="0" cy="2500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3" name="Straight Connector 4122"/>
          <p:cNvCxnSpPr/>
          <p:nvPr/>
        </p:nvCxnSpPr>
        <p:spPr>
          <a:xfrm>
            <a:off x="11286700" y="4367284"/>
            <a:ext cx="13647" cy="811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219968" y="5178904"/>
            <a:ext cx="219558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Central Govt. Finance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8324280" y="4674273"/>
            <a:ext cx="203863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State Govt. Finance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9389660" y="5178904"/>
            <a:ext cx="22552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Semi – Govt.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Management</a:t>
            </a:r>
            <a:endParaRPr lang="en-US" dirty="0"/>
          </a:p>
        </p:txBody>
      </p:sp>
      <p:pic>
        <p:nvPicPr>
          <p:cNvPr id="3074" name="Picture 2" descr="Image result for financial management related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5" y="2429301"/>
            <a:ext cx="5375513" cy="383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6818" y="2429301"/>
            <a:ext cx="55591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Financial Management is concerned with the efficient use of an important economic resource, namely capital funds.</a:t>
            </a:r>
          </a:p>
          <a:p>
            <a:pPr algn="just"/>
            <a:endParaRPr lang="en-US" sz="1400" dirty="0">
              <a:solidFill>
                <a:srgbClr val="002060"/>
              </a:solidFill>
              <a:latin typeface="Perpetua" panose="02020502060401020303" pitchFamily="18" charset="0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It is an application of general managerial principles to the area of financial decision making.</a:t>
            </a:r>
          </a:p>
          <a:p>
            <a:pPr algn="just"/>
            <a:endParaRPr lang="en-US" sz="2400" dirty="0">
              <a:solidFill>
                <a:srgbClr val="002060"/>
              </a:solidFill>
              <a:latin typeface="Perpetua" panose="02020502060401020303" pitchFamily="18" charset="0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It is the operational activity of a business that is responsible for obtaining and effectively utilizing the funds necessary for efficient operations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</a:t>
            </a:r>
            <a:endParaRPr lang="en-US" dirty="0"/>
          </a:p>
        </p:txBody>
      </p:sp>
      <p:pic>
        <p:nvPicPr>
          <p:cNvPr id="5122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2" y="2402006"/>
            <a:ext cx="4180428" cy="383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5647" y="2961565"/>
            <a:ext cx="6619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Financial management helps to determine the financial requirement of the business concern and leads to take financial planning of the concern.</a:t>
            </a:r>
          </a:p>
          <a:p>
            <a:pPr algn="just"/>
            <a:r>
              <a:rPr lang="en-US" dirty="0" smtClean="0"/>
              <a:t>It helps to acquire the needed funds from the best possible source at minimum cost.</a:t>
            </a:r>
          </a:p>
          <a:p>
            <a:pPr algn="just"/>
            <a:r>
              <a:rPr lang="en-US" dirty="0" smtClean="0"/>
              <a:t>It enable the finance manager to use the funds properly and thereby helps to reduce the cost of capital and increase in the value </a:t>
            </a:r>
            <a:r>
              <a:rPr lang="en-US" smtClean="0"/>
              <a:t>of the firm</a:t>
            </a:r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33520"/>
            <a:ext cx="9601196" cy="1303867"/>
          </a:xfrm>
        </p:spPr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4880958" y="3015933"/>
            <a:ext cx="1756794" cy="165095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OBJECTIVES</a:t>
            </a:r>
            <a:endParaRPr lang="en-US" sz="1400" dirty="0"/>
          </a:p>
        </p:txBody>
      </p:sp>
      <p:sp>
        <p:nvSpPr>
          <p:cNvPr id="20" name="Oval 19"/>
          <p:cNvSpPr/>
          <p:nvPr/>
        </p:nvSpPr>
        <p:spPr>
          <a:xfrm>
            <a:off x="6357332" y="3043612"/>
            <a:ext cx="1632755" cy="16232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OTHER </a:t>
            </a:r>
          </a:p>
          <a:p>
            <a:pPr algn="ctr"/>
            <a:r>
              <a:rPr lang="en-US" sz="1200" dirty="0" smtClean="0"/>
              <a:t>OBJECTIVES</a:t>
            </a:r>
            <a:endParaRPr lang="en-US" sz="1200" dirty="0"/>
          </a:p>
        </p:txBody>
      </p:sp>
      <p:sp>
        <p:nvSpPr>
          <p:cNvPr id="27" name="Oval 26"/>
          <p:cNvSpPr/>
          <p:nvPr/>
        </p:nvSpPr>
        <p:spPr>
          <a:xfrm>
            <a:off x="3227696" y="2953549"/>
            <a:ext cx="1924334" cy="18034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PROFIT </a:t>
            </a:r>
          </a:p>
          <a:p>
            <a:pPr algn="ctr"/>
            <a:r>
              <a:rPr lang="en-US" sz="1200" dirty="0" smtClean="0"/>
              <a:t>MAXIMIZATION</a:t>
            </a:r>
            <a:endParaRPr lang="en-US" sz="12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56487" y="2420452"/>
            <a:ext cx="144652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776716" y="1794506"/>
            <a:ext cx="1965277" cy="16447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WEALTH</a:t>
            </a:r>
          </a:p>
          <a:p>
            <a:pPr algn="ctr"/>
            <a:r>
              <a:rPr lang="en-US" sz="1200" dirty="0" smtClean="0"/>
              <a:t>MAXIMIZATION</a:t>
            </a:r>
            <a:endParaRPr lang="en-US" sz="1200" dirty="0"/>
          </a:p>
        </p:txBody>
      </p:sp>
      <p:sp>
        <p:nvSpPr>
          <p:cNvPr id="42" name="Oval 41"/>
          <p:cNvSpPr/>
          <p:nvPr/>
        </p:nvSpPr>
        <p:spPr>
          <a:xfrm>
            <a:off x="4757418" y="4433531"/>
            <a:ext cx="1880334" cy="16503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LIQUIDITY</a:t>
            </a:r>
          </a:p>
          <a:p>
            <a:pPr algn="ctr"/>
            <a:r>
              <a:rPr lang="en-US" sz="1200" dirty="0" smtClean="0"/>
              <a:t>MANAGEMENT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63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05204"/>
            <a:ext cx="9601196" cy="93375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PROFIT MAXIMIZATION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251" y="2433400"/>
            <a:ext cx="7552896" cy="3423114"/>
          </a:xfrm>
        </p:spPr>
        <p:txBody>
          <a:bodyPr>
            <a:no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Profit maximization is 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the traditional and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narrow approach, which aims at, maximizes the profit of the concern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Profit maximization is also called as cashing per share maximization. It leads 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to maximize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the business operation for profit maximization.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Ultimate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aim of the business concern is earning profit, hence, it considers all </a:t>
            </a:r>
            <a:r>
              <a:rPr lang="en-US" dirty="0" smtClean="0">
                <a:solidFill>
                  <a:srgbClr val="002060"/>
                </a:solidFill>
                <a:latin typeface="Perpetua" panose="02020502060401020303" pitchFamily="18" charset="0"/>
              </a:rPr>
              <a:t>the possible </a:t>
            </a:r>
            <a:r>
              <a:rPr lang="en-US" dirty="0">
                <a:solidFill>
                  <a:srgbClr val="002060"/>
                </a:solidFill>
                <a:latin typeface="Perpetua" panose="02020502060401020303" pitchFamily="18" charset="0"/>
              </a:rPr>
              <a:t>ways to increase the profitability of the concern</a:t>
            </a:r>
            <a:endParaRPr lang="en-US" dirty="0" smtClean="0">
              <a:solidFill>
                <a:srgbClr val="002060"/>
              </a:solidFill>
              <a:latin typeface="Perpetua" panose="02020502060401020303" pitchFamily="18" charset="0"/>
            </a:endParaRPr>
          </a:p>
          <a:p>
            <a:pPr algn="just"/>
            <a:endParaRPr lang="en-US" sz="3200" dirty="0">
              <a:solidFill>
                <a:srgbClr val="002060"/>
              </a:solidFill>
              <a:latin typeface="Perpetua" panose="02020502060401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147" y="2433400"/>
            <a:ext cx="2838734" cy="359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FAVORABLE ARGUMENTS FOR PROFIT MAXIMIZATION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Main aim is earning profit.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Profit 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is the parameter of the business operation.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Profit 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reduces risk of the business concern.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Profit 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is the main source of finance.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Perpetua" panose="02020502060401020303" pitchFamily="18" charset="0"/>
              </a:rPr>
              <a:t>Profitability </a:t>
            </a:r>
            <a:r>
              <a:rPr lang="en-US" sz="2800" dirty="0">
                <a:solidFill>
                  <a:srgbClr val="002060"/>
                </a:solidFill>
                <a:latin typeface="Perpetua" panose="02020502060401020303" pitchFamily="18" charset="0"/>
              </a:rPr>
              <a:t>meets the social needs also.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296" y="2478880"/>
            <a:ext cx="3028950" cy="384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408</TotalTime>
  <Words>1322</Words>
  <Application>Microsoft Office PowerPoint</Application>
  <PresentationFormat>Widescreen</PresentationFormat>
  <Paragraphs>160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Britannic Bold</vt:lpstr>
      <vt:lpstr>Garamond</vt:lpstr>
      <vt:lpstr>Javanese Text</vt:lpstr>
      <vt:lpstr>Perpetua</vt:lpstr>
      <vt:lpstr>Organic</vt:lpstr>
      <vt:lpstr>FINANCIAL MANAGEMENT</vt:lpstr>
      <vt:lpstr>INTRODUCTION</vt:lpstr>
      <vt:lpstr>Business Finance</vt:lpstr>
      <vt:lpstr>PowerPoint Presentation</vt:lpstr>
      <vt:lpstr>Financial Management</vt:lpstr>
      <vt:lpstr>IMPORTANCE </vt:lpstr>
      <vt:lpstr>OBJECTIVES</vt:lpstr>
      <vt:lpstr>PROFIT MAXIMIZATION</vt:lpstr>
      <vt:lpstr>FAVORABLE ARGUMENTS FOR PROFIT MAXIMIZATION</vt:lpstr>
      <vt:lpstr>CRITICISM OF PROFIT MAXIMIZATION</vt:lpstr>
      <vt:lpstr>CRITICISM OF PROFIT MAXIMIZATION</vt:lpstr>
      <vt:lpstr>WEALTH MAXIMIZATION</vt:lpstr>
      <vt:lpstr>FAVORABLE ARGUMENTS FOR WEALTH MAXIMIZATION</vt:lpstr>
      <vt:lpstr>FAVORABLE ARGUMENTS FOR WEALTH MAXIMIZATION</vt:lpstr>
      <vt:lpstr>CRITICISM OF WEALTH MAXIMIZATION</vt:lpstr>
      <vt:lpstr>CRITICISM OF WEALTH MAXIMIZATION</vt:lpstr>
      <vt:lpstr>LIQUIDITY MANAGEMENT</vt:lpstr>
      <vt:lpstr>OTHER OBJECTIVES</vt:lpstr>
      <vt:lpstr>LIQUIDITY VS PROFITABILITY  (RISK–RETURN TRADE-OFF)</vt:lpstr>
      <vt:lpstr>APPROACHES TO FINANCIAL MANAGEMENT</vt:lpstr>
      <vt:lpstr>TRADITIONAL APPROACH</vt:lpstr>
      <vt:lpstr>MODERN APPROACH</vt:lpstr>
      <vt:lpstr>FINANCE FUNCTION</vt:lpstr>
      <vt:lpstr>Investment Decision</vt:lpstr>
      <vt:lpstr>Finance Decision</vt:lpstr>
      <vt:lpstr>Liquidity Decision</vt:lpstr>
      <vt:lpstr>Dividend Decision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MANAGEMENT</dc:title>
  <dc:creator>user</dc:creator>
  <cp:lastModifiedBy>user</cp:lastModifiedBy>
  <cp:revision>49</cp:revision>
  <dcterms:created xsi:type="dcterms:W3CDTF">2019-12-27T13:26:54Z</dcterms:created>
  <dcterms:modified xsi:type="dcterms:W3CDTF">2020-05-18T13:51:15Z</dcterms:modified>
</cp:coreProperties>
</file>