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1" r:id="rId8"/>
    <p:sldId id="262"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320F490-7300-457D-933A-A7FAC49E34DB}" type="datetimeFigureOut">
              <a:rPr lang="en-US" smtClean="0"/>
              <a:t>5/22/2020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D575A6-5040-4300-87A2-D6B7CE40EA7C}"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320F490-7300-457D-933A-A7FAC49E34DB}" type="datetimeFigureOut">
              <a:rPr lang="en-US" smtClean="0"/>
              <a:t>5/22/2020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D575A6-5040-4300-87A2-D6B7CE40EA7C}"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320F490-7300-457D-933A-A7FAC49E34DB}" type="datetimeFigureOut">
              <a:rPr lang="en-US" smtClean="0"/>
              <a:t>5/22/2020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D575A6-5040-4300-87A2-D6B7CE40EA7C}"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320F490-7300-457D-933A-A7FAC49E34DB}" type="datetimeFigureOut">
              <a:rPr lang="en-US" smtClean="0"/>
              <a:t>5/22/2020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D575A6-5040-4300-87A2-D6B7CE40EA7C}"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20F490-7300-457D-933A-A7FAC49E34DB}" type="datetimeFigureOut">
              <a:rPr lang="en-US" smtClean="0"/>
              <a:t>5/22/2020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D575A6-5040-4300-87A2-D6B7CE40EA7C}"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320F490-7300-457D-933A-A7FAC49E34DB}" type="datetimeFigureOut">
              <a:rPr lang="en-US" smtClean="0"/>
              <a:t>5/22/2020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D575A6-5040-4300-87A2-D6B7CE40EA7C}"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320F490-7300-457D-933A-A7FAC49E34DB}" type="datetimeFigureOut">
              <a:rPr lang="en-US" smtClean="0"/>
              <a:t>5/22/2020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0D575A6-5040-4300-87A2-D6B7CE40EA7C}"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320F490-7300-457D-933A-A7FAC49E34DB}" type="datetimeFigureOut">
              <a:rPr lang="en-US" smtClean="0"/>
              <a:t>5/22/2020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0D575A6-5040-4300-87A2-D6B7CE40EA7C}"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20F490-7300-457D-933A-A7FAC49E34DB}" type="datetimeFigureOut">
              <a:rPr lang="en-US" smtClean="0"/>
              <a:t>5/22/2020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0D575A6-5040-4300-87A2-D6B7CE40EA7C}"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20F490-7300-457D-933A-A7FAC49E34DB}" type="datetimeFigureOut">
              <a:rPr lang="en-US" smtClean="0"/>
              <a:t>5/22/2020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D575A6-5040-4300-87A2-D6B7CE40EA7C}"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20F490-7300-457D-933A-A7FAC49E34DB}" type="datetimeFigureOut">
              <a:rPr lang="en-US" smtClean="0"/>
              <a:t>5/22/2020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D575A6-5040-4300-87A2-D6B7CE40EA7C}"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20F490-7300-457D-933A-A7FAC49E34DB}" type="datetimeFigureOut">
              <a:rPr lang="en-US" smtClean="0"/>
              <a:t>5/22/2020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D575A6-5040-4300-87A2-D6B7CE40EA7C}"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068960"/>
            <a:ext cx="8229600" cy="1143000"/>
          </a:xfrm>
        </p:spPr>
        <p:txBody>
          <a:bodyPr>
            <a:normAutofit fontScale="90000"/>
          </a:bodyPr>
          <a:lstStyle/>
          <a:p>
            <a:r>
              <a:rPr lang="en-US" dirty="0" smtClean="0">
                <a:latin typeface="Times New Roman" pitchFamily="18" charset="0"/>
                <a:cs typeface="Times New Roman" pitchFamily="18" charset="0"/>
              </a:rPr>
              <a:t>Advanced managerial communication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1892975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https://html2-f.scribdassets.com/7m3v025fb455ii4e/images/1-2360cf5602.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028" name="AutoShape 4" descr="https://html2-f.scribdassets.com/7m3v025fb455ii4e/images/1-2360cf5602.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030" name="AutoShape 6" descr="https://html2-f.scribdassets.com/7m3v025fb455ii4e/images/1-2360cf5602.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032" name="AutoShape 8" descr="https://html2-f.scribdassets.com/7m3v025fb455ii4e/images/1-2360cf5602.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8" name="Rectangle 7"/>
          <p:cNvSpPr/>
          <p:nvPr/>
        </p:nvSpPr>
        <p:spPr>
          <a:xfrm>
            <a:off x="714348" y="714356"/>
            <a:ext cx="7500990" cy="4031873"/>
          </a:xfrm>
          <a:prstGeom prst="rect">
            <a:avLst/>
          </a:prstGeom>
        </p:spPr>
        <p:txBody>
          <a:bodyPr wrap="square">
            <a:spAutoFit/>
          </a:bodyPr>
          <a:lstStyle/>
          <a:p>
            <a:r>
              <a:rPr lang="en-IN" sz="3200" b="1" dirty="0">
                <a:latin typeface="Times New Roman" pitchFamily="18" charset="0"/>
                <a:cs typeface="Times New Roman" pitchFamily="18" charset="0"/>
              </a:rPr>
              <a:t>What is Managerial Communication ?</a:t>
            </a:r>
          </a:p>
          <a:p>
            <a:pPr algn="just"/>
            <a:r>
              <a:rPr lang="en-IN" sz="3200" b="1" dirty="0">
                <a:latin typeface="Times New Roman" pitchFamily="18" charset="0"/>
                <a:cs typeface="Times New Roman" pitchFamily="18" charset="0"/>
              </a:rPr>
              <a:t>Managerial communication is a function which helps managers communicate with each other as well as with employees within the organization</a:t>
            </a:r>
            <a:r>
              <a:rPr lang="en-IN" sz="3200" dirty="0">
                <a:latin typeface="Times New Roman" pitchFamily="18" charset="0"/>
                <a:cs typeface="Times New Roman" pitchFamily="18" charset="0"/>
              </a:rPr>
              <a:t>.</a:t>
            </a:r>
          </a:p>
          <a:p>
            <a:r>
              <a:rPr lang="en-IN" sz="3200" dirty="0">
                <a:latin typeface="Times New Roman" pitchFamily="18" charset="0"/>
                <a:cs typeface="Times New Roman" pitchFamily="18" charset="0"/>
              </a:rPr>
              <a:t>Communication helps in the transfer of information from one party also called the sender to the other party called the receiver.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5786" y="474344"/>
            <a:ext cx="7572428" cy="6001643"/>
          </a:xfrm>
          <a:prstGeom prst="rect">
            <a:avLst/>
          </a:prstGeom>
        </p:spPr>
        <p:txBody>
          <a:bodyPr wrap="square">
            <a:spAutoFit/>
          </a:bodyPr>
          <a:lstStyle/>
          <a:p>
            <a:pPr algn="just"/>
            <a:r>
              <a:rPr lang="en-IN" sz="2400" b="1" dirty="0">
                <a:latin typeface="Times New Roman" pitchFamily="18" charset="0"/>
                <a:cs typeface="Times New Roman" pitchFamily="18" charset="0"/>
              </a:rPr>
              <a:t>Managerial Communication helps in the smooth flow of information among managers working towards a common goal</a:t>
            </a:r>
            <a:r>
              <a:rPr lang="en-IN" sz="2400" dirty="0">
                <a:latin typeface="Times New Roman" pitchFamily="18" charset="0"/>
                <a:cs typeface="Times New Roman" pitchFamily="18" charset="0"/>
              </a:rPr>
              <a:t>. The message has to be clear and well understood in effective communication.</a:t>
            </a:r>
          </a:p>
          <a:p>
            <a:pPr algn="just"/>
            <a:r>
              <a:rPr lang="en-IN" sz="2400" dirty="0">
                <a:latin typeface="Times New Roman" pitchFamily="18" charset="0"/>
                <a:cs typeface="Times New Roman" pitchFamily="18" charset="0"/>
              </a:rPr>
              <a:t>The team members should know what their manager or team leader intends to communicate.</a:t>
            </a:r>
          </a:p>
          <a:p>
            <a:pPr algn="just"/>
            <a:r>
              <a:rPr lang="en-IN" sz="2400" dirty="0">
                <a:latin typeface="Times New Roman" pitchFamily="18" charset="0"/>
                <a:cs typeface="Times New Roman" pitchFamily="18" charset="0"/>
              </a:rPr>
              <a:t>Effective managerial communication enables the information to flow in its desired form among managers, team leaders and their respective teams.</a:t>
            </a:r>
          </a:p>
          <a:p>
            <a:pPr algn="just"/>
            <a:r>
              <a:rPr lang="en-IN" sz="2400" dirty="0">
                <a:latin typeface="Times New Roman" pitchFamily="18" charset="0"/>
                <a:cs typeface="Times New Roman" pitchFamily="18" charset="0"/>
              </a:rPr>
              <a:t>Managerial communication is of the following two types:</a:t>
            </a:r>
          </a:p>
          <a:p>
            <a:pPr algn="just"/>
            <a:r>
              <a:rPr lang="en-IN" sz="2400" b="1" dirty="0">
                <a:latin typeface="Times New Roman" pitchFamily="18" charset="0"/>
                <a:cs typeface="Times New Roman" pitchFamily="18" charset="0"/>
              </a:rPr>
              <a:t>Interpersonal Communication -</a:t>
            </a:r>
            <a:r>
              <a:rPr lang="en-IN" sz="2400" dirty="0">
                <a:latin typeface="Times New Roman" pitchFamily="18" charset="0"/>
                <a:cs typeface="Times New Roman" pitchFamily="18" charset="0"/>
              </a:rPr>
              <a:t> Interpersonal communication generally takes place between two or more individuals at the workplace.</a:t>
            </a:r>
          </a:p>
          <a:p>
            <a:pPr algn="just"/>
            <a:r>
              <a:rPr lang="en-IN" sz="2400" b="1" dirty="0">
                <a:latin typeface="Times New Roman" pitchFamily="18" charset="0"/>
                <a:cs typeface="Times New Roman" pitchFamily="18" charset="0"/>
              </a:rPr>
              <a:t>Organizational Communication -</a:t>
            </a:r>
            <a:r>
              <a:rPr lang="en-IN" sz="2400" dirty="0">
                <a:latin typeface="Times New Roman" pitchFamily="18" charset="0"/>
                <a:cs typeface="Times New Roman" pitchFamily="18" charset="0"/>
              </a:rPr>
              <a:t> Communication taking place at all levels in the organization refers to organizational communication.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Autofit/>
          </a:bodyPr>
          <a:lstStyle/>
          <a:p>
            <a:pPr algn="just"/>
            <a:r>
              <a:rPr lang="en-IN" sz="2000" b="1" dirty="0">
                <a:latin typeface="Times New Roman" pitchFamily="18" charset="0"/>
                <a:cs typeface="Times New Roman" pitchFamily="18" charset="0"/>
              </a:rPr>
              <a:t>Ways of Managerial Communication</a:t>
            </a:r>
          </a:p>
          <a:p>
            <a:pPr algn="just"/>
            <a:r>
              <a:rPr lang="en-IN" sz="2000" dirty="0" smtClean="0">
                <a:latin typeface="Times New Roman" pitchFamily="18" charset="0"/>
                <a:cs typeface="Times New Roman" pitchFamily="18" charset="0"/>
              </a:rPr>
              <a:t>A successful manager is one who communicates effectively with his subordinates. It is really essential for managers to express their views clearly for the team members to understand what exactly is expected out of them.</a:t>
            </a:r>
          </a:p>
          <a:p>
            <a:pPr algn="just"/>
            <a:r>
              <a:rPr lang="en-IN" sz="2000" dirty="0" smtClean="0">
                <a:latin typeface="Times New Roman" pitchFamily="18" charset="0"/>
                <a:cs typeface="Times New Roman" pitchFamily="18" charset="0"/>
              </a:rPr>
              <a:t>Usually there are two ways managers communicate amongst themselves and with their subordinates:</a:t>
            </a:r>
          </a:p>
          <a:p>
            <a:pPr algn="just"/>
            <a:r>
              <a:rPr lang="en-IN" sz="2000" b="1" dirty="0">
                <a:latin typeface="Times New Roman" pitchFamily="18" charset="0"/>
                <a:cs typeface="Times New Roman" pitchFamily="18" charset="0"/>
              </a:rPr>
              <a:t>Verbal Communication</a:t>
            </a:r>
            <a:endParaRPr lang="en-IN" sz="2000" dirty="0">
              <a:latin typeface="Times New Roman" pitchFamily="18" charset="0"/>
              <a:cs typeface="Times New Roman" pitchFamily="18" charset="0"/>
            </a:endParaRPr>
          </a:p>
          <a:p>
            <a:pPr algn="just"/>
            <a:r>
              <a:rPr lang="en-IN" sz="2000" dirty="0">
                <a:latin typeface="Times New Roman" pitchFamily="18" charset="0"/>
                <a:cs typeface="Times New Roman" pitchFamily="18" charset="0"/>
              </a:rPr>
              <a:t>Communication done with the help of words is called as verbal communication. No written records are available in verbal communication.</a:t>
            </a:r>
          </a:p>
          <a:p>
            <a:pPr algn="just"/>
            <a:r>
              <a:rPr lang="en-IN" sz="2000" dirty="0">
                <a:latin typeface="Times New Roman" pitchFamily="18" charset="0"/>
                <a:cs typeface="Times New Roman" pitchFamily="18" charset="0"/>
              </a:rPr>
              <a:t>In verbal communication individuals need to be very careful about their speech. What they speak and how they speak matter a lot. Managers must choose the right words to address their team members. Make sure you do not confuse your team members.</a:t>
            </a:r>
          </a:p>
          <a:p>
            <a:pPr algn="just"/>
            <a:r>
              <a:rPr lang="en-IN" sz="2000" dirty="0">
                <a:latin typeface="Times New Roman" pitchFamily="18" charset="0"/>
                <a:cs typeface="Times New Roman" pitchFamily="18" charset="0"/>
              </a:rPr>
              <a:t>One has to be loud and clear while interacting with employees at the workplace. Be very clear and precise.</a:t>
            </a:r>
          </a:p>
          <a:p>
            <a:r>
              <a:rPr lang="en-IN" sz="2000" dirty="0" smtClean="0">
                <a:latin typeface="Times New Roman" pitchFamily="18" charset="0"/>
                <a:cs typeface="Times New Roman" pitchFamily="18" charset="0"/>
              </a:rPr>
              <a:t/>
            </a:r>
            <a:br>
              <a:rPr lang="en-IN" sz="2000" dirty="0" smtClean="0">
                <a:latin typeface="Times New Roman" pitchFamily="18" charset="0"/>
                <a:cs typeface="Times New Roman" pitchFamily="18" charset="0"/>
              </a:rPr>
            </a:br>
            <a:endParaRPr lang="en-IN"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IN" b="1" dirty="0"/>
              <a:t>Written Communication</a:t>
            </a:r>
            <a:endParaRPr lang="en-IN" dirty="0"/>
          </a:p>
          <a:p>
            <a:pPr algn="just"/>
            <a:r>
              <a:rPr lang="en-IN" dirty="0"/>
              <a:t>Communication is also done through emails, letters, manuals, notices and so on. Such mode of communication where written records are available is often called written communication.</a:t>
            </a:r>
          </a:p>
          <a:p>
            <a:pPr algn="just"/>
            <a:r>
              <a:rPr lang="en-IN" dirty="0"/>
              <a:t>Managers must inculcate a practice of communicating through emails with their juniors as it is the one of the most reliable modes of communication. It is essential for the managers to master the art of writing emails. Avoid using capitals, bright colours, designer font styles in official mails. Make sure your signatures are correct.</a:t>
            </a:r>
          </a:p>
          <a:p>
            <a:pPr algn="just"/>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IN" b="1" dirty="0"/>
              <a:t>Body Language</a:t>
            </a:r>
            <a:endParaRPr lang="en-IN" dirty="0"/>
          </a:p>
          <a:p>
            <a:r>
              <a:rPr lang="en-IN" dirty="0"/>
              <a:t>Managers must also take special care of their body language, facial expressions, gestures for effective communication.</a:t>
            </a:r>
          </a:p>
          <a:p>
            <a:r>
              <a:rPr lang="en-IN" dirty="0"/>
              <a:t>A manager who always has a frown on his face is generally not liked and respected by people. Being a Boss does not mean you need to shout at people. Be warm and friendly with your team members.</a:t>
            </a:r>
          </a:p>
          <a:p>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340369"/>
          </a:xfrm>
        </p:spPr>
        <p:txBody>
          <a:bodyPr>
            <a:normAutofit fontScale="85000" lnSpcReduction="20000"/>
          </a:bodyPr>
          <a:lstStyle/>
          <a:p>
            <a:r>
              <a:rPr lang="en-IN" b="1" dirty="0">
                <a:latin typeface="Times New Roman" pitchFamily="18" charset="0"/>
                <a:cs typeface="Times New Roman" pitchFamily="18" charset="0"/>
              </a:rPr>
              <a:t>Organizational Communication</a:t>
            </a:r>
          </a:p>
          <a:p>
            <a:r>
              <a:rPr lang="en-IN" dirty="0">
                <a:latin typeface="Times New Roman" pitchFamily="18" charset="0"/>
                <a:cs typeface="Times New Roman" pitchFamily="18" charset="0"/>
              </a:rPr>
              <a:t>Organizational Communication is of the following two types:</a:t>
            </a:r>
          </a:p>
          <a:p>
            <a:r>
              <a:rPr lang="en-IN" b="1" dirty="0">
                <a:latin typeface="Times New Roman" pitchFamily="18" charset="0"/>
                <a:cs typeface="Times New Roman" pitchFamily="18" charset="0"/>
              </a:rPr>
              <a:t>Formal Communication</a:t>
            </a:r>
            <a:endParaRPr lang="en-IN" dirty="0">
              <a:latin typeface="Times New Roman" pitchFamily="18" charset="0"/>
              <a:cs typeface="Times New Roman" pitchFamily="18" charset="0"/>
            </a:endParaRPr>
          </a:p>
          <a:p>
            <a:r>
              <a:rPr lang="en-IN" dirty="0">
                <a:latin typeface="Times New Roman" pitchFamily="18" charset="0"/>
                <a:cs typeface="Times New Roman" pitchFamily="18" charset="0"/>
              </a:rPr>
              <a:t>Communication which follows hierarchy at the workplace is called as formal communication. Employees communicate formally with each other to get work done within the desired time frame.</a:t>
            </a:r>
          </a:p>
          <a:p>
            <a:r>
              <a:rPr lang="en-IN" b="1" dirty="0">
                <a:latin typeface="Times New Roman" pitchFamily="18" charset="0"/>
                <a:cs typeface="Times New Roman" pitchFamily="18" charset="0"/>
              </a:rPr>
              <a:t>Informal Communication</a:t>
            </a:r>
            <a:endParaRPr lang="en-IN" dirty="0">
              <a:latin typeface="Times New Roman" pitchFamily="18" charset="0"/>
              <a:cs typeface="Times New Roman" pitchFamily="18" charset="0"/>
            </a:endParaRPr>
          </a:p>
          <a:p>
            <a:r>
              <a:rPr lang="en-IN" dirty="0">
                <a:latin typeface="Times New Roman" pitchFamily="18" charset="0"/>
                <a:cs typeface="Times New Roman" pitchFamily="18" charset="0"/>
              </a:rPr>
              <a:t>Employees also communicate with each other just to know what is happening around. Such type of communication is called as informal communication and it has nothing to do with designation of individuals, level in the hierarchy and so on.</a:t>
            </a:r>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642918"/>
            <a:ext cx="8258204" cy="5483245"/>
          </a:xfrm>
        </p:spPr>
        <p:txBody>
          <a:bodyPr>
            <a:normAutofit fontScale="85000" lnSpcReduction="20000"/>
          </a:bodyPr>
          <a:lstStyle/>
          <a:p>
            <a:pPr algn="just"/>
            <a:r>
              <a:rPr lang="en-IN" b="1" dirty="0">
                <a:latin typeface="Times New Roman" pitchFamily="18" charset="0"/>
                <a:cs typeface="Times New Roman" pitchFamily="18" charset="0"/>
              </a:rPr>
              <a:t>Direction of Communication Flow</a:t>
            </a:r>
          </a:p>
          <a:p>
            <a:pPr algn="just"/>
            <a:r>
              <a:rPr lang="en-IN" b="1" dirty="0">
                <a:latin typeface="Times New Roman" pitchFamily="18" charset="0"/>
                <a:cs typeface="Times New Roman" pitchFamily="18" charset="0"/>
              </a:rPr>
              <a:t>Upward Communication</a:t>
            </a:r>
            <a:endParaRPr lang="en-IN" dirty="0">
              <a:latin typeface="Times New Roman" pitchFamily="18" charset="0"/>
              <a:cs typeface="Times New Roman" pitchFamily="18" charset="0"/>
            </a:endParaRPr>
          </a:p>
          <a:p>
            <a:pPr algn="just"/>
            <a:r>
              <a:rPr lang="en-IN" dirty="0">
                <a:latin typeface="Times New Roman" pitchFamily="18" charset="0"/>
                <a:cs typeface="Times New Roman" pitchFamily="18" charset="0"/>
              </a:rPr>
              <a:t>Flow of information from employees to managers is called upward communication. Upward communication takes place when employees share their views with their managers on their nature of work, job responsibilities and how they feel about the organization on the whole.</a:t>
            </a:r>
          </a:p>
          <a:p>
            <a:pPr algn="just"/>
            <a:r>
              <a:rPr lang="en-IN" b="1" dirty="0">
                <a:latin typeface="Times New Roman" pitchFamily="18" charset="0"/>
                <a:cs typeface="Times New Roman" pitchFamily="18" charset="0"/>
              </a:rPr>
              <a:t>Downward Communication</a:t>
            </a:r>
            <a:endParaRPr lang="en-IN" dirty="0">
              <a:latin typeface="Times New Roman" pitchFamily="18" charset="0"/>
              <a:cs typeface="Times New Roman" pitchFamily="18" charset="0"/>
            </a:endParaRPr>
          </a:p>
          <a:p>
            <a:pPr algn="just"/>
            <a:r>
              <a:rPr lang="en-IN" dirty="0">
                <a:latin typeface="Times New Roman" pitchFamily="18" charset="0"/>
                <a:cs typeface="Times New Roman" pitchFamily="18" charset="0"/>
              </a:rPr>
              <a:t>Downward communication takes place when information flows from managers to the subordinates.</a:t>
            </a:r>
          </a:p>
          <a:p>
            <a:pPr algn="just"/>
            <a:r>
              <a:rPr lang="en-IN" dirty="0">
                <a:latin typeface="Times New Roman" pitchFamily="18" charset="0"/>
                <a:cs typeface="Times New Roman" pitchFamily="18" charset="0"/>
              </a:rPr>
              <a:t>Managers often give orders and directions to their subordinates as to what to do and how to do various tasks. Such type of communication is called downward communication.</a:t>
            </a:r>
          </a:p>
          <a:p>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r>
              <a:rPr lang="en-US" dirty="0" smtClean="0"/>
              <a:t>Thank you</a:t>
            </a:r>
            <a:endParaRPr lang="en-US" dirty="0"/>
          </a:p>
        </p:txBody>
      </p:sp>
    </p:spTree>
    <p:extLst>
      <p:ext uri="{BB962C8B-B14F-4D97-AF65-F5344CB8AC3E}">
        <p14:creationId xmlns:p14="http://schemas.microsoft.com/office/powerpoint/2010/main" val="3272629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613</Words>
  <Application>Microsoft Office PowerPoint</Application>
  <PresentationFormat>On-screen Show (4:3)</PresentationFormat>
  <Paragraphs>38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Advanced managerial communication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NEW</dc:creator>
  <cp:lastModifiedBy>Home</cp:lastModifiedBy>
  <cp:revision>4</cp:revision>
  <dcterms:created xsi:type="dcterms:W3CDTF">2020-01-21T16:26:48Z</dcterms:created>
  <dcterms:modified xsi:type="dcterms:W3CDTF">2020-05-22T12:10:49Z</dcterms:modified>
</cp:coreProperties>
</file>