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BB94C1-6182-43B3-8EFD-6D1F298673E4}" type="datetimeFigureOut">
              <a:rPr lang="en-US" smtClean="0"/>
              <a:t>5/27/2020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94E9ED-83B6-4603-85E8-EE383506A556}"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D94E9ED-83B6-4603-85E8-EE383506A556}" type="slidenum">
              <a:rPr lang="en-US" smtClean="0"/>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ED7A62DB-2998-4B44-8F07-878762AC6B5E}" type="datetimeFigureOut">
              <a:rPr lang="en-US" smtClean="0"/>
              <a:t>5/27/2020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3E5C0617-7A28-46F5-AF7B-59A126C65D15}"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7A62DB-2998-4B44-8F07-878762AC6B5E}" type="datetimeFigureOut">
              <a:rPr lang="en-US" smtClean="0"/>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5C0617-7A28-46F5-AF7B-59A126C65D1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7A62DB-2998-4B44-8F07-878762AC6B5E}" type="datetimeFigureOut">
              <a:rPr lang="en-US" smtClean="0"/>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5C0617-7A28-46F5-AF7B-59A126C65D1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7A62DB-2998-4B44-8F07-878762AC6B5E}" type="datetimeFigureOut">
              <a:rPr lang="en-US" smtClean="0"/>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5C0617-7A28-46F5-AF7B-59A126C65D1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D7A62DB-2998-4B44-8F07-878762AC6B5E}" type="datetimeFigureOut">
              <a:rPr lang="en-US" smtClean="0"/>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3E5C0617-7A28-46F5-AF7B-59A126C65D1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D7A62DB-2998-4B44-8F07-878762AC6B5E}" type="datetimeFigureOut">
              <a:rPr lang="en-US" smtClean="0"/>
              <a:t>5/27/2020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5C0617-7A28-46F5-AF7B-59A126C65D1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D7A62DB-2998-4B44-8F07-878762AC6B5E}" type="datetimeFigureOut">
              <a:rPr lang="en-US" smtClean="0"/>
              <a:t>5/27/2020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5C0617-7A28-46F5-AF7B-59A126C65D1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7A62DB-2998-4B44-8F07-878762AC6B5E}" type="datetimeFigureOut">
              <a:rPr lang="en-US" smtClean="0"/>
              <a:t>5/27/2020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5C0617-7A28-46F5-AF7B-59A126C65D1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7A62DB-2998-4B44-8F07-878762AC6B5E}" type="datetimeFigureOut">
              <a:rPr lang="en-US" smtClean="0"/>
              <a:t>5/27/2020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5C0617-7A28-46F5-AF7B-59A126C65D1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D7A62DB-2998-4B44-8F07-878762AC6B5E}" type="datetimeFigureOut">
              <a:rPr lang="en-US" smtClean="0"/>
              <a:t>5/27/2020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5C0617-7A28-46F5-AF7B-59A126C65D1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D7A62DB-2998-4B44-8F07-878762AC6B5E}" type="datetimeFigureOut">
              <a:rPr lang="en-US" smtClean="0"/>
              <a:t>5/27/2020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5C0617-7A28-46F5-AF7B-59A126C65D1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D7A62DB-2998-4B44-8F07-878762AC6B5E}" type="datetimeFigureOut">
              <a:rPr lang="en-US" smtClean="0"/>
              <a:t>5/27/2020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E5C0617-7A28-46F5-AF7B-59A126C65D15}"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971800"/>
            <a:ext cx="8229600" cy="914400"/>
          </a:xfrm>
        </p:spPr>
        <p:txBody>
          <a:bodyPr>
            <a:noAutofit/>
          </a:bodyPr>
          <a:lstStyle/>
          <a:p>
            <a:r>
              <a:rPr lang="en-US" sz="3600" dirty="0" smtClean="0">
                <a:latin typeface="Algerian" pitchFamily="82" charset="0"/>
              </a:rPr>
              <a:t/>
            </a:r>
            <a:br>
              <a:rPr lang="en-US" sz="3600" dirty="0" smtClean="0">
                <a:latin typeface="Algerian" pitchFamily="82" charset="0"/>
              </a:rPr>
            </a:br>
            <a:r>
              <a:rPr lang="en-US" sz="3600" dirty="0" smtClean="0">
                <a:latin typeface="Algerian" pitchFamily="82" charset="0"/>
              </a:rPr>
              <a:t/>
            </a:r>
            <a:br>
              <a:rPr lang="en-US" sz="3600" dirty="0" smtClean="0">
                <a:latin typeface="Algerian" pitchFamily="82" charset="0"/>
              </a:rPr>
            </a:br>
            <a:r>
              <a:rPr lang="en-US" sz="3600" dirty="0" smtClean="0">
                <a:latin typeface="Algerian" pitchFamily="82" charset="0"/>
              </a:rPr>
              <a:t/>
            </a:r>
            <a:br>
              <a:rPr lang="en-US" sz="3600" dirty="0" smtClean="0">
                <a:latin typeface="Algerian" pitchFamily="82" charset="0"/>
              </a:rPr>
            </a:br>
            <a:r>
              <a:rPr lang="en-US" sz="3600" dirty="0" smtClean="0">
                <a:latin typeface="Algerian" pitchFamily="82" charset="0"/>
              </a:rPr>
              <a:t/>
            </a:r>
            <a:br>
              <a:rPr lang="en-US" sz="3600" dirty="0" smtClean="0">
                <a:latin typeface="Algerian" pitchFamily="82" charset="0"/>
              </a:rPr>
            </a:br>
            <a:r>
              <a:rPr lang="en-US" sz="3600" dirty="0" smtClean="0">
                <a:latin typeface="Algerian" pitchFamily="82" charset="0"/>
              </a:rPr>
              <a:t/>
            </a:r>
            <a:br>
              <a:rPr lang="en-US" sz="3600" dirty="0" smtClean="0">
                <a:latin typeface="Algerian" pitchFamily="82" charset="0"/>
              </a:rPr>
            </a:br>
            <a:r>
              <a:rPr lang="en-US" sz="3600" dirty="0" smtClean="0">
                <a:latin typeface="Algerian" pitchFamily="82" charset="0"/>
              </a:rPr>
              <a:t/>
            </a:r>
            <a:br>
              <a:rPr lang="en-US" sz="3600" dirty="0" smtClean="0">
                <a:latin typeface="Algerian" pitchFamily="82" charset="0"/>
              </a:rPr>
            </a:br>
            <a:r>
              <a:rPr lang="en-US" sz="3600" dirty="0" smtClean="0">
                <a:latin typeface="Algerian" pitchFamily="82" charset="0"/>
              </a:rPr>
              <a:t/>
            </a:r>
            <a:br>
              <a:rPr lang="en-US" sz="3600" dirty="0" smtClean="0">
                <a:latin typeface="Algerian" pitchFamily="82" charset="0"/>
              </a:rPr>
            </a:br>
            <a:r>
              <a:rPr lang="en-US" sz="3600" dirty="0" smtClean="0">
                <a:latin typeface="Algerian" pitchFamily="82" charset="0"/>
              </a:rPr>
              <a:t/>
            </a:r>
            <a:br>
              <a:rPr lang="en-US" sz="3600" dirty="0" smtClean="0">
                <a:latin typeface="Algerian" pitchFamily="82" charset="0"/>
              </a:rPr>
            </a:br>
            <a:r>
              <a:rPr lang="en-US" sz="3600" dirty="0" smtClean="0">
                <a:latin typeface="Algerian" pitchFamily="82" charset="0"/>
              </a:rPr>
              <a:t/>
            </a:r>
            <a:br>
              <a:rPr lang="en-US" sz="3600" dirty="0" smtClean="0">
                <a:latin typeface="Algerian" pitchFamily="82" charset="0"/>
              </a:rPr>
            </a:br>
            <a:r>
              <a:rPr lang="en-US" sz="3600" dirty="0" smtClean="0">
                <a:latin typeface="Algerian" pitchFamily="82" charset="0"/>
              </a:rPr>
              <a:t/>
            </a:r>
            <a:br>
              <a:rPr lang="en-US" sz="3600" dirty="0" smtClean="0">
                <a:latin typeface="Algerian" pitchFamily="82" charset="0"/>
              </a:rPr>
            </a:br>
            <a:r>
              <a:rPr lang="en-US" sz="3600" dirty="0" smtClean="0">
                <a:latin typeface="Algerian" pitchFamily="82" charset="0"/>
              </a:rPr>
              <a:t/>
            </a:r>
            <a:br>
              <a:rPr lang="en-US" sz="3600" dirty="0" smtClean="0">
                <a:latin typeface="Algerian" pitchFamily="82" charset="0"/>
              </a:rPr>
            </a:br>
            <a:r>
              <a:rPr lang="en-US" sz="5400" dirty="0" smtClean="0">
                <a:latin typeface="Algerian" pitchFamily="82" charset="0"/>
              </a:rPr>
              <a:t>POLYMER</a:t>
            </a:r>
            <a:r>
              <a:rPr lang="en-US" sz="3600" dirty="0" smtClean="0">
                <a:latin typeface="Algerian" pitchFamily="82" charset="0"/>
              </a:rPr>
              <a:t/>
            </a:r>
            <a:br>
              <a:rPr lang="en-US" sz="3600" dirty="0" smtClean="0">
                <a:latin typeface="Algerian" pitchFamily="82" charset="0"/>
              </a:rPr>
            </a:br>
            <a:endParaRPr lang="en-US" sz="3600" dirty="0">
              <a:latin typeface="Algerian"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699760"/>
          </a:xfrm>
        </p:spPr>
        <p:txBody>
          <a:bodyPr/>
          <a:lstStyle/>
          <a:p>
            <a:r>
              <a:rPr lang="en-US" dirty="0" smtClean="0">
                <a:solidFill>
                  <a:schemeClr val="bg1"/>
                </a:solidFill>
                <a:latin typeface="Times New Roman" pitchFamily="18" charset="0"/>
                <a:cs typeface="Times New Roman" pitchFamily="18" charset="0"/>
              </a:rPr>
              <a:t>The polymer chains still have some freedom to move, but are prevented from permanently moving relative to each other by the cross-links. To stretch, the polymer chains must not be part of a rigid solid - either a glass or a crystal. An elastomer must be above its glass transition temperature, TgTg, and have a low degree of crystallinity. Rubber bands and other elastics are made of elastomers.</a:t>
            </a:r>
          </a:p>
          <a:p>
            <a:endParaRPr 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lgerian" pitchFamily="82" charset="0"/>
              </a:rPr>
              <a:t>Chemical properties</a:t>
            </a:r>
            <a:br>
              <a:rPr lang="en-US" dirty="0" smtClean="0">
                <a:latin typeface="Algerian" pitchFamily="82" charset="0"/>
              </a:rPr>
            </a:br>
            <a:endParaRPr lang="en-US" dirty="0">
              <a:latin typeface="Algerian" pitchFamily="82" charset="0"/>
            </a:endParaRPr>
          </a:p>
        </p:txBody>
      </p:sp>
      <p:sp>
        <p:nvSpPr>
          <p:cNvPr id="3" name="Content Placeholder 2"/>
          <p:cNvSpPr>
            <a:spLocks noGrp="1"/>
          </p:cNvSpPr>
          <p:nvPr>
            <p:ph idx="1"/>
          </p:nvPr>
        </p:nvSpPr>
        <p:spPr/>
        <p:txBody>
          <a:bodyPr>
            <a:normAutofit/>
          </a:bodyPr>
          <a:lstStyle/>
          <a:p>
            <a:r>
              <a:rPr lang="en-US" dirty="0" smtClean="0">
                <a:solidFill>
                  <a:schemeClr val="bg1"/>
                </a:solidFill>
                <a:latin typeface="Times New Roman" pitchFamily="18" charset="0"/>
                <a:cs typeface="Times New Roman" pitchFamily="18" charset="0"/>
              </a:rPr>
              <a:t>The attractive forces between polymer chains play a large part in determining polymer's properties. Because polymer chains are so long, these interchain forces are amplified far beyond the attractions between conventional molecules. Different side groups on the polymer can lend the polymer to ionic bonding or hydrogen bonding between its own chains. These stronger forces typically result in higher tensile strength and higher crystalline melting points.</a:t>
            </a:r>
            <a:endParaRPr 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04560"/>
          </a:xfrm>
        </p:spPr>
        <p:txBody>
          <a:bodyPr>
            <a:noAutofit/>
          </a:bodyPr>
          <a:lstStyle/>
          <a:p>
            <a:r>
              <a:rPr lang="en-US" dirty="0" smtClean="0">
                <a:solidFill>
                  <a:schemeClr val="bg1"/>
                </a:solidFill>
                <a:latin typeface="Times New Roman" pitchFamily="18" charset="0"/>
                <a:cs typeface="Times New Roman" pitchFamily="18" charset="0"/>
              </a:rPr>
              <a:t>The intermolecular forces in polymers can be affected by dipoles in the monomer units. Polymers containing amide or carbonyl groups can form hydrogen bonds between adjacent chains; the partially positively charged hydrogen atoms in N-H groups of one chain are strongly attracted to the partially negatively charged oxygen atoms in C=O groups on another. </a:t>
            </a:r>
            <a:endParaRPr lang="en-US" dirty="0" smtClean="0">
              <a:solidFill>
                <a:schemeClr val="bg1"/>
              </a:solidFill>
              <a:latin typeface="Times New Roman" pitchFamily="18" charset="0"/>
              <a:cs typeface="Times New Roman" pitchFamily="18" charset="0"/>
            </a:endParaRPr>
          </a:p>
          <a:p>
            <a:r>
              <a:rPr lang="en-US" dirty="0" smtClean="0">
                <a:solidFill>
                  <a:schemeClr val="bg1"/>
                </a:solidFill>
                <a:latin typeface="Times New Roman" pitchFamily="18" charset="0"/>
                <a:cs typeface="Times New Roman" pitchFamily="18" charset="0"/>
              </a:rPr>
              <a:t>These </a:t>
            </a:r>
            <a:r>
              <a:rPr lang="en-US" dirty="0" smtClean="0">
                <a:solidFill>
                  <a:schemeClr val="bg1"/>
                </a:solidFill>
                <a:latin typeface="Times New Roman" pitchFamily="18" charset="0"/>
                <a:cs typeface="Times New Roman" pitchFamily="18" charset="0"/>
              </a:rPr>
              <a:t>strong hydrogen bonds, for example, result in the high tensile strength and melting point of polymers containing urethane or urea linkages</a:t>
            </a:r>
            <a:r>
              <a:rPr lang="en-US" dirty="0" smtClean="0">
                <a:solidFill>
                  <a:schemeClr val="bg1"/>
                </a:solidFill>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42560"/>
          </a:xfrm>
        </p:spPr>
        <p:txBody>
          <a:bodyPr>
            <a:normAutofit lnSpcReduction="10000"/>
          </a:bodyPr>
          <a:lstStyle/>
          <a:p>
            <a:r>
              <a:rPr lang="en-US" dirty="0" smtClean="0">
                <a:solidFill>
                  <a:schemeClr val="bg1"/>
                </a:solidFill>
                <a:latin typeface="Times New Roman" pitchFamily="18" charset="0"/>
                <a:cs typeface="Times New Roman" pitchFamily="18" charset="0"/>
              </a:rPr>
              <a:t> Polyesters have dipole-dipole bonding between the oxygen atoms in C=O groups and the hydrogen atoms in H-C groups. Dipole bonding is not as strong as hydrogen bonding, so a polyester's melting point and strength are lower than Kevlar's (Twaron), but polyesters have greater flexibility.</a:t>
            </a:r>
          </a:p>
          <a:p>
            <a:r>
              <a:rPr lang="en-US" dirty="0" smtClean="0">
                <a:solidFill>
                  <a:schemeClr val="bg1"/>
                </a:solidFill>
                <a:latin typeface="Times New Roman" pitchFamily="18" charset="0"/>
                <a:cs typeface="Times New Roman" pitchFamily="18" charset="0"/>
              </a:rPr>
              <a:t>Ethene, however, has no permanent dipole. The attractive forces between polyethylene chains arise from weak Van der Waals forces. Molecules can be thought of as being surrounded by a cloud of negative electrons. As two polymer chains approach, their electron clouds repel one another. </a:t>
            </a:r>
            <a:endParaRPr 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700" dirty="0" smtClean="0">
                <a:latin typeface="Algerian" pitchFamily="82" charset="0"/>
              </a:rPr>
              <a:t>POLYMERIZATION KINETICS</a:t>
            </a:r>
            <a:endParaRPr lang="en-US" sz="3700" dirty="0">
              <a:latin typeface="Algerian" pitchFamily="82" charset="0"/>
            </a:endParaRPr>
          </a:p>
        </p:txBody>
      </p:sp>
      <p:sp>
        <p:nvSpPr>
          <p:cNvPr id="3" name="Content Placeholder 2"/>
          <p:cNvSpPr>
            <a:spLocks noGrp="1"/>
          </p:cNvSpPr>
          <p:nvPr>
            <p:ph idx="1"/>
          </p:nvPr>
        </p:nvSpPr>
        <p:spPr/>
        <p:txBody>
          <a:bodyPr/>
          <a:lstStyle/>
          <a:p>
            <a:r>
              <a:rPr lang="en-US" dirty="0" smtClean="0">
                <a:solidFill>
                  <a:schemeClr val="bg1"/>
                </a:solidFill>
                <a:latin typeface="Times New Roman" pitchFamily="18" charset="0"/>
                <a:cs typeface="Times New Roman" pitchFamily="18" charset="0"/>
              </a:rPr>
              <a:t>STEP GROWTH - SLOW Can use statistical methods as well as kinetics to describe mol. wt. distributions - more on this later </a:t>
            </a:r>
            <a:endParaRPr lang="en-US" dirty="0" smtClean="0">
              <a:solidFill>
                <a:schemeClr val="bg1"/>
              </a:solidFill>
              <a:latin typeface="Times New Roman" pitchFamily="18" charset="0"/>
              <a:cs typeface="Times New Roman" pitchFamily="18" charset="0"/>
            </a:endParaRPr>
          </a:p>
          <a:p>
            <a:endParaRPr lang="en-US" dirty="0" smtClean="0">
              <a:solidFill>
                <a:schemeClr val="bg1"/>
              </a:solidFill>
              <a:latin typeface="Times New Roman" pitchFamily="18" charset="0"/>
              <a:cs typeface="Times New Roman" pitchFamily="18" charset="0"/>
            </a:endParaRPr>
          </a:p>
          <a:p>
            <a:r>
              <a:rPr lang="en-US" dirty="0" smtClean="0">
                <a:solidFill>
                  <a:schemeClr val="bg1"/>
                </a:solidFill>
                <a:latin typeface="Times New Roman" pitchFamily="18" charset="0"/>
                <a:cs typeface="Times New Roman" pitchFamily="18" charset="0"/>
              </a:rPr>
              <a:t>CHAIN </a:t>
            </a:r>
            <a:r>
              <a:rPr lang="en-US" dirty="0" smtClean="0">
                <a:solidFill>
                  <a:schemeClr val="bg1"/>
                </a:solidFill>
                <a:latin typeface="Times New Roman" pitchFamily="18" charset="0"/>
                <a:cs typeface="Times New Roman" pitchFamily="18" charset="0"/>
              </a:rPr>
              <a:t>Polymerization - FAST Can apply statistical methods to an analysis of the microstructure of the products, but not the polymerization process and things like mol .wt.</a:t>
            </a:r>
            <a:endParaRPr 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700" dirty="0" smtClean="0">
                <a:latin typeface="Algerian" pitchFamily="82" charset="0"/>
              </a:rPr>
              <a:t>KINETICS OF POLYCONDENSATION</a:t>
            </a:r>
            <a:endParaRPr lang="en-US" sz="3700" dirty="0">
              <a:latin typeface="Algerian" pitchFamily="82" charset="0"/>
            </a:endParaRPr>
          </a:p>
        </p:txBody>
      </p:sp>
      <p:sp>
        <p:nvSpPr>
          <p:cNvPr id="3" name="Content Placeholder 2"/>
          <p:cNvSpPr>
            <a:spLocks noGrp="1"/>
          </p:cNvSpPr>
          <p:nvPr>
            <p:ph idx="1"/>
          </p:nvPr>
        </p:nvSpPr>
        <p:spPr/>
        <p:txBody>
          <a:bodyPr/>
          <a:lstStyle/>
          <a:p>
            <a:r>
              <a:rPr lang="en-US" dirty="0" smtClean="0">
                <a:solidFill>
                  <a:schemeClr val="bg1"/>
                </a:solidFill>
                <a:latin typeface="Times New Roman" pitchFamily="18" charset="0"/>
                <a:cs typeface="Times New Roman" pitchFamily="18" charset="0"/>
              </a:rPr>
              <a:t>The reactivity of a functional group is independent of the length of </a:t>
            </a:r>
            <a:r>
              <a:rPr lang="en-US" dirty="0" smtClean="0">
                <a:solidFill>
                  <a:schemeClr val="bg1"/>
                </a:solidFill>
                <a:latin typeface="Times New Roman" pitchFamily="18" charset="0"/>
                <a:cs typeface="Times New Roman" pitchFamily="18" charset="0"/>
              </a:rPr>
              <a:t>the. chain </a:t>
            </a:r>
            <a:r>
              <a:rPr lang="en-US" dirty="0" smtClean="0">
                <a:solidFill>
                  <a:schemeClr val="bg1"/>
                </a:solidFill>
                <a:latin typeface="Times New Roman" pitchFamily="18" charset="0"/>
                <a:cs typeface="Times New Roman" pitchFamily="18" charset="0"/>
              </a:rPr>
              <a:t>to which it is </a:t>
            </a:r>
            <a:r>
              <a:rPr lang="en-US" dirty="0" smtClean="0">
                <a:solidFill>
                  <a:schemeClr val="bg1"/>
                </a:solidFill>
                <a:latin typeface="Times New Roman" pitchFamily="18" charset="0"/>
                <a:cs typeface="Times New Roman" pitchFamily="18" charset="0"/>
              </a:rPr>
              <a:t>attached.</a:t>
            </a:r>
          </a:p>
          <a:p>
            <a:r>
              <a:rPr lang="pt-BR" dirty="0" smtClean="0">
                <a:solidFill>
                  <a:schemeClr val="bg1"/>
                </a:solidFill>
                <a:latin typeface="Times New Roman" pitchFamily="18" charset="0"/>
                <a:cs typeface="Times New Roman" pitchFamily="18" charset="0"/>
              </a:rPr>
              <a:t>A - A + B - B A- AB </a:t>
            </a:r>
            <a:r>
              <a:rPr lang="pt-BR" dirty="0" smtClean="0">
                <a:solidFill>
                  <a:schemeClr val="bg1"/>
                </a:solidFill>
                <a:latin typeface="Times New Roman" pitchFamily="18" charset="0"/>
                <a:cs typeface="Times New Roman" pitchFamily="18" charset="0"/>
              </a:rPr>
              <a:t>– B</a:t>
            </a:r>
          </a:p>
          <a:p>
            <a:r>
              <a:rPr lang="en-US" dirty="0" smtClean="0">
                <a:solidFill>
                  <a:schemeClr val="bg1"/>
                </a:solidFill>
                <a:latin typeface="Times New Roman" pitchFamily="18" charset="0"/>
                <a:cs typeface="Times New Roman" pitchFamily="18" charset="0"/>
              </a:rPr>
              <a:t>Kinetic equation for this type of reaction is usually of the form:  </a:t>
            </a:r>
            <a:endParaRPr lang="en-US" dirty="0" smtClean="0">
              <a:solidFill>
                <a:schemeClr val="bg1"/>
              </a:solidFill>
              <a:latin typeface="Times New Roman" pitchFamily="18" charset="0"/>
              <a:cs typeface="Times New Roman" pitchFamily="18" charset="0"/>
            </a:endParaRPr>
          </a:p>
          <a:p>
            <a:r>
              <a:rPr lang="en-US" dirty="0" smtClean="0">
                <a:solidFill>
                  <a:schemeClr val="bg1"/>
                </a:solidFill>
                <a:latin typeface="Times New Roman" pitchFamily="18" charset="0"/>
                <a:cs typeface="Times New Roman" pitchFamily="18" charset="0"/>
              </a:rPr>
              <a:t>Reaction </a:t>
            </a:r>
            <a:r>
              <a:rPr lang="en-US" dirty="0" smtClean="0">
                <a:solidFill>
                  <a:schemeClr val="bg1"/>
                </a:solidFill>
                <a:latin typeface="Times New Roman" pitchFamily="18" charset="0"/>
                <a:cs typeface="Times New Roman" pitchFamily="18" charset="0"/>
              </a:rPr>
              <a:t>Rate = - d[A] dt = k2 [A][B</a:t>
            </a:r>
            <a:r>
              <a:rPr lang="en-US" dirty="0" smtClean="0">
                <a:solidFill>
                  <a:schemeClr val="bg1"/>
                </a:solidFill>
                <a:latin typeface="Times New Roman" pitchFamily="18" charset="0"/>
                <a:cs typeface="Times New Roman" pitchFamily="18" charset="0"/>
              </a:rPr>
              <a:t>]</a:t>
            </a:r>
            <a:endParaRPr 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700" dirty="0" smtClean="0">
                <a:latin typeface="Algerian" pitchFamily="82" charset="0"/>
              </a:rPr>
              <a:t>Copolymerization</a:t>
            </a:r>
            <a:endParaRPr lang="en-US" sz="3700" dirty="0">
              <a:latin typeface="Algerian" pitchFamily="82" charset="0"/>
            </a:endParaRPr>
          </a:p>
        </p:txBody>
      </p:sp>
      <p:sp>
        <p:nvSpPr>
          <p:cNvPr id="3" name="Content Placeholder 2"/>
          <p:cNvSpPr>
            <a:spLocks noGrp="1"/>
          </p:cNvSpPr>
          <p:nvPr>
            <p:ph idx="1"/>
          </p:nvPr>
        </p:nvSpPr>
        <p:spPr/>
        <p:txBody>
          <a:bodyPr/>
          <a:lstStyle/>
          <a:p>
            <a:r>
              <a:rPr lang="en-US" dirty="0" smtClean="0">
                <a:solidFill>
                  <a:schemeClr val="bg1"/>
                </a:solidFill>
                <a:latin typeface="Times New Roman" pitchFamily="18" charset="0"/>
                <a:cs typeface="Times New Roman" pitchFamily="18" charset="0"/>
              </a:rPr>
              <a:t>A copolymer is a polymer derived from more than one species of monomer. The polymerization of monomers into copolymers is called copolymerization. Copolymers obtained by copolymerization of two monomer species are sometimes called bipolymers. Those obtained from three and four monomers are called terpolymers and quaterpolymers, respectively. </a:t>
            </a:r>
            <a:endParaRPr 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52160"/>
          </a:xfrm>
        </p:spPr>
        <p:txBody>
          <a:bodyPr/>
          <a:lstStyle/>
          <a:p>
            <a:r>
              <a:rPr lang="en-US" dirty="0" smtClean="0">
                <a:solidFill>
                  <a:schemeClr val="bg1"/>
                </a:solidFill>
                <a:latin typeface="Times New Roman" pitchFamily="18" charset="0"/>
                <a:cs typeface="Times New Roman" pitchFamily="18" charset="0"/>
              </a:rPr>
              <a:t>Since a copolymer consists of at least two types of constituent units (also structural units), copolymers can be classified based on how these units are arranged along the chain</a:t>
            </a:r>
            <a:r>
              <a:rPr lang="en-US" dirty="0" smtClean="0">
                <a:solidFill>
                  <a:schemeClr val="bg1"/>
                </a:solidFill>
                <a:latin typeface="Times New Roman" pitchFamily="18" charset="0"/>
                <a:cs typeface="Times New Roman" pitchFamily="18" charset="0"/>
              </a:rPr>
              <a:t>.</a:t>
            </a:r>
          </a:p>
          <a:p>
            <a:r>
              <a:rPr lang="en-US" dirty="0" smtClean="0">
                <a:solidFill>
                  <a:schemeClr val="bg1"/>
                </a:solidFill>
                <a:latin typeface="Times New Roman" pitchFamily="18" charset="0"/>
                <a:cs typeface="Times New Roman" pitchFamily="18" charset="0"/>
              </a:rPr>
              <a:t> Linear copolymers consist of a single main chain, and include alternating copolymers, statistical copolymers and block copolymers. Branched copolymers consist of a single main chain with one or more polymeric side chains, and can be grafted, star shaped or have other architectures.</a:t>
            </a:r>
            <a:endParaRPr 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700" dirty="0" smtClean="0">
                <a:effectLst>
                  <a:outerShdw blurRad="38100" dist="38100" dir="2700000" algn="tl">
                    <a:srgbClr val="000000">
                      <a:alpha val="43137"/>
                    </a:srgbClr>
                  </a:outerShdw>
                </a:effectLst>
                <a:latin typeface="Algerian" pitchFamily="82" charset="0"/>
              </a:rPr>
              <a:t>Mechanism of </a:t>
            </a:r>
            <a:r>
              <a:rPr lang="en-US" sz="3700" dirty="0" err="1" smtClean="0">
                <a:effectLst>
                  <a:outerShdw blurRad="38100" dist="38100" dir="2700000" algn="tl">
                    <a:srgbClr val="000000">
                      <a:alpha val="43137"/>
                    </a:srgbClr>
                  </a:outerShdw>
                </a:effectLst>
                <a:latin typeface="Algerian" pitchFamily="82" charset="0"/>
              </a:rPr>
              <a:t>ZieglEr-Nata</a:t>
            </a:r>
            <a:r>
              <a:rPr lang="en-US" sz="3700" dirty="0" smtClean="0">
                <a:effectLst>
                  <a:outerShdw blurRad="38100" dist="38100" dir="2700000" algn="tl">
                    <a:srgbClr val="000000">
                      <a:alpha val="43137"/>
                    </a:srgbClr>
                  </a:outerShdw>
                </a:effectLst>
                <a:latin typeface="Algerian" pitchFamily="82" charset="0"/>
              </a:rPr>
              <a:t> </a:t>
            </a:r>
            <a:endParaRPr lang="en-US" sz="3700" dirty="0">
              <a:effectLst>
                <a:outerShdw blurRad="38100" dist="38100" dir="2700000" algn="tl">
                  <a:srgbClr val="000000">
                    <a:alpha val="43137"/>
                  </a:srgbClr>
                </a:outerShdw>
              </a:effectLst>
              <a:latin typeface="Algerian" pitchFamily="82" charset="0"/>
            </a:endParaRPr>
          </a:p>
        </p:txBody>
      </p:sp>
      <p:sp>
        <p:nvSpPr>
          <p:cNvPr id="3" name="Content Placeholder 2"/>
          <p:cNvSpPr>
            <a:spLocks noGrp="1"/>
          </p:cNvSpPr>
          <p:nvPr>
            <p:ph idx="1"/>
          </p:nvPr>
        </p:nvSpPr>
        <p:spPr/>
        <p:txBody>
          <a:bodyPr>
            <a:normAutofit lnSpcReduction="10000"/>
          </a:bodyPr>
          <a:lstStyle/>
          <a:p>
            <a:r>
              <a:rPr lang="en-US" dirty="0" smtClean="0">
                <a:solidFill>
                  <a:schemeClr val="bg1"/>
                </a:solidFill>
                <a:latin typeface="Times New Roman" pitchFamily="18" charset="0"/>
                <a:cs typeface="Times New Roman" pitchFamily="18" charset="0"/>
              </a:rPr>
              <a:t>The structure of active centers in Ziegler–Natta catalysts is well established only for metallocene catalysts. An idealized and simplified metallocene complex Cp</a:t>
            </a:r>
            <a:r>
              <a:rPr lang="en-US" baseline="-25000" dirty="0" smtClean="0">
                <a:solidFill>
                  <a:schemeClr val="bg1"/>
                </a:solidFill>
                <a:latin typeface="Times New Roman" pitchFamily="18" charset="0"/>
                <a:cs typeface="Times New Roman" pitchFamily="18" charset="0"/>
              </a:rPr>
              <a:t>2</a:t>
            </a:r>
            <a:r>
              <a:rPr lang="en-US" dirty="0" smtClean="0">
                <a:solidFill>
                  <a:schemeClr val="bg1"/>
                </a:solidFill>
                <a:latin typeface="Times New Roman" pitchFamily="18" charset="0"/>
                <a:cs typeface="Times New Roman" pitchFamily="18" charset="0"/>
              </a:rPr>
              <a:t>ZrCl</a:t>
            </a:r>
            <a:r>
              <a:rPr lang="en-US" baseline="-25000" dirty="0" smtClean="0">
                <a:solidFill>
                  <a:schemeClr val="bg1"/>
                </a:solidFill>
                <a:latin typeface="Times New Roman" pitchFamily="18" charset="0"/>
                <a:cs typeface="Times New Roman" pitchFamily="18" charset="0"/>
              </a:rPr>
              <a:t>2</a:t>
            </a:r>
            <a:r>
              <a:rPr lang="en-US" dirty="0" smtClean="0">
                <a:solidFill>
                  <a:schemeClr val="bg1"/>
                </a:solidFill>
                <a:latin typeface="Times New Roman" pitchFamily="18" charset="0"/>
                <a:cs typeface="Times New Roman" pitchFamily="18" charset="0"/>
              </a:rPr>
              <a:t> represents a typical precatalyst. It is unreactive toward alkenes. </a:t>
            </a:r>
            <a:endParaRPr lang="en-US" dirty="0" smtClean="0">
              <a:solidFill>
                <a:schemeClr val="bg1"/>
              </a:solidFill>
              <a:latin typeface="Times New Roman" pitchFamily="18" charset="0"/>
              <a:cs typeface="Times New Roman" pitchFamily="18" charset="0"/>
            </a:endParaRPr>
          </a:p>
          <a:p>
            <a:r>
              <a:rPr lang="en-US" dirty="0" smtClean="0">
                <a:solidFill>
                  <a:schemeClr val="bg1"/>
                </a:solidFill>
                <a:latin typeface="Times New Roman" pitchFamily="18" charset="0"/>
                <a:cs typeface="Times New Roman" pitchFamily="18" charset="0"/>
              </a:rPr>
              <a:t>The </a:t>
            </a:r>
            <a:r>
              <a:rPr lang="en-US" dirty="0" smtClean="0">
                <a:solidFill>
                  <a:schemeClr val="bg1"/>
                </a:solidFill>
                <a:latin typeface="Times New Roman" pitchFamily="18" charset="0"/>
                <a:cs typeface="Times New Roman" pitchFamily="18" charset="0"/>
              </a:rPr>
              <a:t>dihalide reacts with MAO and is transformed into a metallocenium ion Cp</a:t>
            </a:r>
            <a:r>
              <a:rPr lang="en-US" baseline="-25000" dirty="0" smtClean="0">
                <a:solidFill>
                  <a:schemeClr val="bg1"/>
                </a:solidFill>
                <a:latin typeface="Times New Roman" pitchFamily="18" charset="0"/>
                <a:cs typeface="Times New Roman" pitchFamily="18" charset="0"/>
              </a:rPr>
              <a:t>2</a:t>
            </a:r>
            <a:r>
              <a:rPr lang="en-US" dirty="0" smtClean="0">
                <a:solidFill>
                  <a:schemeClr val="bg1"/>
                </a:solidFill>
                <a:latin typeface="Times New Roman" pitchFamily="18" charset="0"/>
                <a:cs typeface="Times New Roman" pitchFamily="18" charset="0"/>
              </a:rPr>
              <a:t>Zr</a:t>
            </a:r>
            <a:r>
              <a:rPr lang="en-US" baseline="30000" dirty="0" smtClean="0">
                <a:solidFill>
                  <a:schemeClr val="bg1"/>
                </a:solidFill>
                <a:latin typeface="Times New Roman" pitchFamily="18" charset="0"/>
                <a:cs typeface="Times New Roman" pitchFamily="18" charset="0"/>
              </a:rPr>
              <a:t>+</a:t>
            </a:r>
            <a:r>
              <a:rPr lang="en-US" dirty="0" smtClean="0">
                <a:solidFill>
                  <a:schemeClr val="bg1"/>
                </a:solidFill>
                <a:latin typeface="Times New Roman" pitchFamily="18" charset="0"/>
                <a:cs typeface="Times New Roman" pitchFamily="18" charset="0"/>
              </a:rPr>
              <a:t>CH</a:t>
            </a:r>
            <a:r>
              <a:rPr lang="en-US" baseline="-25000" dirty="0" smtClean="0">
                <a:solidFill>
                  <a:schemeClr val="bg1"/>
                </a:solidFill>
                <a:latin typeface="Times New Roman" pitchFamily="18" charset="0"/>
                <a:cs typeface="Times New Roman" pitchFamily="18" charset="0"/>
              </a:rPr>
              <a:t>3</a:t>
            </a:r>
            <a:r>
              <a:rPr lang="en-US" dirty="0" smtClean="0">
                <a:solidFill>
                  <a:schemeClr val="bg1"/>
                </a:solidFill>
                <a:latin typeface="Times New Roman" pitchFamily="18" charset="0"/>
                <a:cs typeface="Times New Roman" pitchFamily="18" charset="0"/>
              </a:rPr>
              <a:t>, which is ion-paired to some derivative(s) of MAO. A polymer molecule grows by numerous insertion reactions of C=C bonds of 1-alkene molecules into the Zr–C bond in the </a:t>
            </a:r>
            <a:r>
              <a:rPr lang="en-US" dirty="0" smtClean="0">
                <a:solidFill>
                  <a:schemeClr val="bg1"/>
                </a:solidFill>
                <a:latin typeface="Times New Roman" pitchFamily="18" charset="0"/>
                <a:cs typeface="Times New Roman" pitchFamily="18" charset="0"/>
              </a:rPr>
              <a:t>ion</a:t>
            </a:r>
            <a:endParaRPr 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52160"/>
          </a:xfrm>
        </p:spPr>
        <p:txBody>
          <a:bodyPr>
            <a:normAutofit/>
          </a:bodyPr>
          <a:lstStyle/>
          <a:p>
            <a:r>
              <a:rPr lang="en-US" dirty="0" smtClean="0">
                <a:solidFill>
                  <a:schemeClr val="bg1"/>
                </a:solidFill>
                <a:latin typeface="Times New Roman" pitchFamily="18" charset="0"/>
                <a:cs typeface="Times New Roman" pitchFamily="18" charset="0"/>
              </a:rPr>
              <a:t>Many thousands of alkene insertion reactions occur at each active center resulting in the formation of long polymer chains attached to the center. The Cossee–Arlman mechanism describes the growth of stereospecific polymers</a:t>
            </a:r>
            <a:r>
              <a:rPr lang="en-US" dirty="0" smtClean="0">
                <a:solidFill>
                  <a:schemeClr val="bg1"/>
                </a:solidFill>
                <a:latin typeface="Times New Roman" pitchFamily="18" charset="0"/>
                <a:cs typeface="Times New Roman" pitchFamily="18" charset="0"/>
              </a:rPr>
              <a:t>.</a:t>
            </a:r>
            <a:r>
              <a:rPr lang="en-US" baseline="30000" dirty="0" smtClean="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This </a:t>
            </a:r>
            <a:r>
              <a:rPr lang="en-US" dirty="0" smtClean="0">
                <a:solidFill>
                  <a:schemeClr val="bg1"/>
                </a:solidFill>
                <a:latin typeface="Times New Roman" pitchFamily="18" charset="0"/>
                <a:cs typeface="Times New Roman" pitchFamily="18" charset="0"/>
              </a:rPr>
              <a:t>mechanism states that the polymer grows through alkene coordination at a vacant site at the titanium atom, which is followed by insertion of the C=C bond into the Ti−C bond at the active center.</a:t>
            </a:r>
            <a:endParaRPr 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gerian" pitchFamily="82" charset="0"/>
              </a:rPr>
              <a:t>Introduction </a:t>
            </a:r>
            <a:endParaRPr lang="en-US" dirty="0">
              <a:latin typeface="Algerian" pitchFamily="82" charset="0"/>
            </a:endParaRPr>
          </a:p>
        </p:txBody>
      </p:sp>
      <p:sp>
        <p:nvSpPr>
          <p:cNvPr id="3" name="Content Placeholder 2"/>
          <p:cNvSpPr>
            <a:spLocks noGrp="1"/>
          </p:cNvSpPr>
          <p:nvPr>
            <p:ph idx="1"/>
          </p:nvPr>
        </p:nvSpPr>
        <p:spPr>
          <a:xfrm>
            <a:off x="457200" y="1371600"/>
            <a:ext cx="8229600" cy="4937760"/>
          </a:xfrm>
        </p:spPr>
        <p:txBody>
          <a:bodyPr>
            <a:normAutofit/>
          </a:bodyPr>
          <a:lstStyle/>
          <a:p>
            <a:r>
              <a:rPr lang="en-US" dirty="0" smtClean="0">
                <a:solidFill>
                  <a:schemeClr val="bg1"/>
                </a:solidFill>
                <a:latin typeface="Times New Roman" pitchFamily="18" charset="0"/>
                <a:cs typeface="Times New Roman" pitchFamily="18" charset="0"/>
              </a:rPr>
              <a:t>A polymer </a:t>
            </a:r>
            <a:r>
              <a:rPr lang="en-US" dirty="0" smtClean="0">
                <a:solidFill>
                  <a:schemeClr val="bg1"/>
                </a:solidFill>
                <a:latin typeface="Times New Roman" pitchFamily="18" charset="0"/>
                <a:cs typeface="Times New Roman" pitchFamily="18" charset="0"/>
              </a:rPr>
              <a:t>is </a:t>
            </a:r>
            <a:r>
              <a:rPr lang="en-US" dirty="0" smtClean="0">
                <a:solidFill>
                  <a:schemeClr val="bg1"/>
                </a:solidFill>
                <a:latin typeface="Times New Roman" pitchFamily="18" charset="0"/>
                <a:cs typeface="Times New Roman" pitchFamily="18" charset="0"/>
              </a:rPr>
              <a:t>a large molecule, or macromolecule, composed of many repeated subunits</a:t>
            </a:r>
            <a:r>
              <a:rPr lang="en-US" dirty="0" smtClean="0">
                <a:solidFill>
                  <a:schemeClr val="bg1"/>
                </a:solidFill>
                <a:latin typeface="Times New Roman" pitchFamily="18" charset="0"/>
                <a:cs typeface="Times New Roman" pitchFamily="18" charset="0"/>
              </a:rPr>
              <a:t>.</a:t>
            </a:r>
            <a:r>
              <a:rPr lang="en-US" dirty="0" smtClean="0">
                <a:solidFill>
                  <a:schemeClr val="bg1"/>
                </a:solidFill>
                <a:latin typeface="Times New Roman" pitchFamily="18" charset="0"/>
                <a:cs typeface="Times New Roman" pitchFamily="18" charset="0"/>
              </a:rPr>
              <a:t> Due to their broad range of properties</a:t>
            </a:r>
            <a:r>
              <a:rPr lang="en-US" dirty="0" smtClean="0">
                <a:solidFill>
                  <a:schemeClr val="bg1"/>
                </a:solidFill>
                <a:latin typeface="Times New Roman" pitchFamily="18" charset="0"/>
                <a:cs typeface="Times New Roman" pitchFamily="18" charset="0"/>
              </a:rPr>
              <a:t>,</a:t>
            </a:r>
            <a:r>
              <a:rPr lang="en-US" dirty="0" smtClean="0">
                <a:solidFill>
                  <a:schemeClr val="bg1"/>
                </a:solidFill>
                <a:latin typeface="Times New Roman" pitchFamily="18" charset="0"/>
                <a:cs typeface="Times New Roman" pitchFamily="18" charset="0"/>
              </a:rPr>
              <a:t> both synthetic and natural polymers play essential and ubiquitous roles in everyday life</a:t>
            </a:r>
            <a:r>
              <a:rPr lang="en-US" dirty="0" smtClean="0">
                <a:solidFill>
                  <a:schemeClr val="bg1"/>
                </a:solidFill>
                <a:latin typeface="Times New Roman" pitchFamily="18" charset="0"/>
                <a:cs typeface="Times New Roman" pitchFamily="18" charset="0"/>
              </a:rPr>
              <a:t>.</a:t>
            </a:r>
            <a:r>
              <a:rPr lang="en-US" dirty="0" smtClean="0">
                <a:solidFill>
                  <a:schemeClr val="bg1"/>
                </a:solidFill>
                <a:latin typeface="Times New Roman" pitchFamily="18" charset="0"/>
                <a:cs typeface="Times New Roman" pitchFamily="18" charset="0"/>
              </a:rPr>
              <a:t> Polymers range from familiar synthetic plastics such as polystyrene to natural biopolymers such as DNA and proteins that are fundamental to biological structure and function. </a:t>
            </a:r>
            <a:endParaRPr 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lgerian" pitchFamily="82" charset="0"/>
              </a:rPr>
              <a:t>Termination </a:t>
            </a:r>
            <a:r>
              <a:rPr lang="en-US" b="0" dirty="0" smtClean="0">
                <a:latin typeface="Algerian" pitchFamily="82" charset="0"/>
              </a:rPr>
              <a:t/>
            </a:r>
            <a:br>
              <a:rPr lang="en-US" b="0" dirty="0" smtClean="0">
                <a:latin typeface="Algerian" pitchFamily="82" charset="0"/>
              </a:rPr>
            </a:br>
            <a:endParaRPr lang="en-US" dirty="0">
              <a:latin typeface="Algerian" pitchFamily="82" charset="0"/>
            </a:endParaRPr>
          </a:p>
        </p:txBody>
      </p:sp>
      <p:sp>
        <p:nvSpPr>
          <p:cNvPr id="3" name="Content Placeholder 2"/>
          <p:cNvSpPr>
            <a:spLocks noGrp="1"/>
          </p:cNvSpPr>
          <p:nvPr>
            <p:ph idx="1"/>
          </p:nvPr>
        </p:nvSpPr>
        <p:spPr/>
        <p:txBody>
          <a:bodyPr>
            <a:normAutofit/>
          </a:bodyPr>
          <a:lstStyle/>
          <a:p>
            <a:r>
              <a:rPr lang="en-US" dirty="0" smtClean="0">
                <a:solidFill>
                  <a:schemeClr val="bg1"/>
                </a:solidFill>
                <a:latin typeface="Times New Roman" pitchFamily="18" charset="0"/>
                <a:cs typeface="Times New Roman" pitchFamily="18" charset="0"/>
              </a:rPr>
              <a:t>On occasion, the polymer chain is disengaged from the active centers in the chain termination reaction. Several pathways exist for termination:</a:t>
            </a:r>
          </a:p>
          <a:p>
            <a:r>
              <a:rPr lang="en-US" dirty="0" smtClean="0">
                <a:solidFill>
                  <a:schemeClr val="bg1"/>
                </a:solidFill>
                <a:latin typeface="Times New Roman" pitchFamily="18" charset="0"/>
                <a:cs typeface="Times New Roman" pitchFamily="18" charset="0"/>
              </a:rPr>
              <a:t>Cp</a:t>
            </a:r>
            <a:r>
              <a:rPr lang="en-US" baseline="-25000" dirty="0" smtClean="0">
                <a:solidFill>
                  <a:schemeClr val="bg1"/>
                </a:solidFill>
                <a:latin typeface="Times New Roman" pitchFamily="18" charset="0"/>
                <a:cs typeface="Times New Roman" pitchFamily="18" charset="0"/>
              </a:rPr>
              <a:t>2</a:t>
            </a:r>
            <a:r>
              <a:rPr lang="en-US" dirty="0" smtClean="0">
                <a:solidFill>
                  <a:schemeClr val="bg1"/>
                </a:solidFill>
                <a:latin typeface="Times New Roman" pitchFamily="18" charset="0"/>
                <a:cs typeface="Times New Roman" pitchFamily="18" charset="0"/>
              </a:rPr>
              <a:t>+Zr−(CH</a:t>
            </a:r>
            <a:r>
              <a:rPr lang="en-US" baseline="-25000" dirty="0" smtClean="0">
                <a:solidFill>
                  <a:schemeClr val="bg1"/>
                </a:solidFill>
                <a:latin typeface="Times New Roman" pitchFamily="18" charset="0"/>
                <a:cs typeface="Times New Roman" pitchFamily="18" charset="0"/>
              </a:rPr>
              <a:t>2</a:t>
            </a:r>
            <a:r>
              <a:rPr lang="en-US" dirty="0" smtClean="0">
                <a:solidFill>
                  <a:schemeClr val="bg1"/>
                </a:solidFill>
                <a:latin typeface="Times New Roman" pitchFamily="18" charset="0"/>
                <a:cs typeface="Times New Roman" pitchFamily="18" charset="0"/>
              </a:rPr>
              <a:t>−CHR)</a:t>
            </a:r>
            <a:r>
              <a:rPr lang="en-US" i="1" baseline="-25000" dirty="0" smtClean="0">
                <a:solidFill>
                  <a:schemeClr val="bg1"/>
                </a:solidFill>
                <a:latin typeface="Times New Roman" pitchFamily="18" charset="0"/>
                <a:cs typeface="Times New Roman" pitchFamily="18" charset="0"/>
              </a:rPr>
              <a:t>n</a:t>
            </a:r>
            <a:r>
              <a:rPr lang="en-US" dirty="0" smtClean="0">
                <a:solidFill>
                  <a:schemeClr val="bg1"/>
                </a:solidFill>
                <a:latin typeface="Times New Roman" pitchFamily="18" charset="0"/>
                <a:cs typeface="Times New Roman" pitchFamily="18" charset="0"/>
              </a:rPr>
              <a:t>−CH</a:t>
            </a:r>
            <a:r>
              <a:rPr lang="en-US" baseline="-25000" dirty="0" smtClean="0">
                <a:solidFill>
                  <a:schemeClr val="bg1"/>
                </a:solidFill>
                <a:latin typeface="Times New Roman" pitchFamily="18" charset="0"/>
                <a:cs typeface="Times New Roman" pitchFamily="18" charset="0"/>
              </a:rPr>
              <a:t>3</a:t>
            </a:r>
            <a:r>
              <a:rPr lang="en-US" dirty="0" smtClean="0">
                <a:solidFill>
                  <a:schemeClr val="bg1"/>
                </a:solidFill>
                <a:latin typeface="Times New Roman" pitchFamily="18" charset="0"/>
                <a:cs typeface="Times New Roman" pitchFamily="18" charset="0"/>
              </a:rPr>
              <a:t> + CH</a:t>
            </a:r>
            <a:r>
              <a:rPr lang="en-US" baseline="-25000" dirty="0" smtClean="0">
                <a:solidFill>
                  <a:schemeClr val="bg1"/>
                </a:solidFill>
                <a:latin typeface="Times New Roman" pitchFamily="18" charset="0"/>
                <a:cs typeface="Times New Roman" pitchFamily="18" charset="0"/>
              </a:rPr>
              <a:t>2</a:t>
            </a:r>
            <a:r>
              <a:rPr lang="en-US" dirty="0" smtClean="0">
                <a:solidFill>
                  <a:schemeClr val="bg1"/>
                </a:solidFill>
                <a:latin typeface="Times New Roman" pitchFamily="18" charset="0"/>
                <a:cs typeface="Times New Roman" pitchFamily="18" charset="0"/>
              </a:rPr>
              <a:t>=CHR → Cp</a:t>
            </a:r>
            <a:r>
              <a:rPr lang="en-US" baseline="-25000" dirty="0" smtClean="0">
                <a:solidFill>
                  <a:schemeClr val="bg1"/>
                </a:solidFill>
                <a:latin typeface="Times New Roman" pitchFamily="18" charset="0"/>
                <a:cs typeface="Times New Roman" pitchFamily="18" charset="0"/>
              </a:rPr>
              <a:t>2</a:t>
            </a:r>
            <a:r>
              <a:rPr lang="en-US" dirty="0" smtClean="0">
                <a:solidFill>
                  <a:schemeClr val="bg1"/>
                </a:solidFill>
                <a:latin typeface="Times New Roman" pitchFamily="18" charset="0"/>
                <a:cs typeface="Times New Roman" pitchFamily="18" charset="0"/>
              </a:rPr>
              <a:t>+Zr−CH</a:t>
            </a:r>
            <a:r>
              <a:rPr lang="en-US" baseline="-25000" dirty="0" smtClean="0">
                <a:solidFill>
                  <a:schemeClr val="bg1"/>
                </a:solidFill>
                <a:latin typeface="Times New Roman" pitchFamily="18" charset="0"/>
                <a:cs typeface="Times New Roman" pitchFamily="18" charset="0"/>
              </a:rPr>
              <a:t>2</a:t>
            </a:r>
            <a:r>
              <a:rPr lang="en-US" dirty="0" smtClean="0">
                <a:solidFill>
                  <a:schemeClr val="bg1"/>
                </a:solidFill>
                <a:latin typeface="Times New Roman" pitchFamily="18" charset="0"/>
                <a:cs typeface="Times New Roman" pitchFamily="18" charset="0"/>
              </a:rPr>
              <a:t>−CH</a:t>
            </a:r>
            <a:r>
              <a:rPr lang="en-US" baseline="-25000" dirty="0" smtClean="0">
                <a:solidFill>
                  <a:schemeClr val="bg1"/>
                </a:solidFill>
                <a:latin typeface="Times New Roman" pitchFamily="18" charset="0"/>
                <a:cs typeface="Times New Roman" pitchFamily="18" charset="0"/>
              </a:rPr>
              <a:t>2</a:t>
            </a:r>
            <a:r>
              <a:rPr lang="en-US" dirty="0" smtClean="0">
                <a:solidFill>
                  <a:schemeClr val="bg1"/>
                </a:solidFill>
                <a:latin typeface="Times New Roman" pitchFamily="18" charset="0"/>
                <a:cs typeface="Times New Roman" pitchFamily="18" charset="0"/>
              </a:rPr>
              <a:t>R + </a:t>
            </a:r>
            <a:r>
              <a:rPr lang="en-US" dirty="0" smtClean="0">
                <a:solidFill>
                  <a:schemeClr val="bg1"/>
                </a:solidFill>
                <a:latin typeface="Times New Roman" pitchFamily="18" charset="0"/>
                <a:cs typeface="Times New Roman" pitchFamily="18" charset="0"/>
              </a:rPr>
              <a:t>CH</a:t>
            </a:r>
            <a:r>
              <a:rPr lang="en-US" baseline="-25000" dirty="0" smtClean="0">
                <a:solidFill>
                  <a:schemeClr val="bg1"/>
                </a:solidFill>
                <a:latin typeface="Times New Roman" pitchFamily="18" charset="0"/>
                <a:cs typeface="Times New Roman" pitchFamily="18" charset="0"/>
              </a:rPr>
              <a:t>2</a:t>
            </a:r>
            <a:r>
              <a:rPr lang="en-US" dirty="0" smtClean="0">
                <a:solidFill>
                  <a:schemeClr val="bg1"/>
                </a:solidFill>
                <a:latin typeface="Times New Roman" pitchFamily="18" charset="0"/>
                <a:cs typeface="Times New Roman" pitchFamily="18" charset="0"/>
              </a:rPr>
              <a:t>=CR–polymer</a:t>
            </a:r>
          </a:p>
          <a:p>
            <a:r>
              <a:rPr lang="en-US" dirty="0" smtClean="0">
                <a:solidFill>
                  <a:schemeClr val="bg1"/>
                </a:solidFill>
                <a:latin typeface="Times New Roman" pitchFamily="18" charset="0"/>
                <a:cs typeface="Times New Roman" pitchFamily="18" charset="0"/>
              </a:rPr>
              <a:t>Another type of chain termination reaction called </a:t>
            </a:r>
            <a:r>
              <a:rPr lang="el-GR" dirty="0" smtClean="0">
                <a:solidFill>
                  <a:schemeClr val="bg1"/>
                </a:solidFill>
                <a:latin typeface="Times New Roman" pitchFamily="18" charset="0"/>
                <a:cs typeface="Times New Roman" pitchFamily="18" charset="0"/>
              </a:rPr>
              <a:t>β-</a:t>
            </a:r>
            <a:r>
              <a:rPr lang="en-US" dirty="0" smtClean="0">
                <a:solidFill>
                  <a:schemeClr val="bg1"/>
                </a:solidFill>
                <a:latin typeface="Times New Roman" pitchFamily="18" charset="0"/>
                <a:cs typeface="Times New Roman" pitchFamily="18" charset="0"/>
              </a:rPr>
              <a:t>hydrogen elimination reaction also occurs periodically:</a:t>
            </a:r>
          </a:p>
          <a:p>
            <a:r>
              <a:rPr lang="en-US" dirty="0" smtClean="0">
                <a:solidFill>
                  <a:schemeClr val="bg1"/>
                </a:solidFill>
                <a:latin typeface="Times New Roman" pitchFamily="18" charset="0"/>
                <a:cs typeface="Times New Roman" pitchFamily="18" charset="0"/>
              </a:rPr>
              <a:t>Cp</a:t>
            </a:r>
            <a:r>
              <a:rPr lang="en-US" baseline="-25000" dirty="0" smtClean="0">
                <a:solidFill>
                  <a:schemeClr val="bg1"/>
                </a:solidFill>
                <a:latin typeface="Times New Roman" pitchFamily="18" charset="0"/>
                <a:cs typeface="Times New Roman" pitchFamily="18" charset="0"/>
              </a:rPr>
              <a:t>2</a:t>
            </a:r>
            <a:r>
              <a:rPr lang="en-US" dirty="0" smtClean="0">
                <a:solidFill>
                  <a:schemeClr val="bg1"/>
                </a:solidFill>
                <a:latin typeface="Times New Roman" pitchFamily="18" charset="0"/>
                <a:cs typeface="Times New Roman" pitchFamily="18" charset="0"/>
              </a:rPr>
              <a:t>+Zr−(CH</a:t>
            </a:r>
            <a:r>
              <a:rPr lang="en-US" baseline="-25000" dirty="0" smtClean="0">
                <a:solidFill>
                  <a:schemeClr val="bg1"/>
                </a:solidFill>
                <a:latin typeface="Times New Roman" pitchFamily="18" charset="0"/>
                <a:cs typeface="Times New Roman" pitchFamily="18" charset="0"/>
              </a:rPr>
              <a:t>2</a:t>
            </a:r>
            <a:r>
              <a:rPr lang="en-US" dirty="0" smtClean="0">
                <a:solidFill>
                  <a:schemeClr val="bg1"/>
                </a:solidFill>
                <a:latin typeface="Times New Roman" pitchFamily="18" charset="0"/>
                <a:cs typeface="Times New Roman" pitchFamily="18" charset="0"/>
              </a:rPr>
              <a:t>−CHR)</a:t>
            </a:r>
            <a:r>
              <a:rPr lang="en-US" baseline="-25000" dirty="0" smtClean="0">
                <a:solidFill>
                  <a:schemeClr val="bg1"/>
                </a:solidFill>
                <a:latin typeface="Times New Roman" pitchFamily="18" charset="0"/>
                <a:cs typeface="Times New Roman" pitchFamily="18" charset="0"/>
              </a:rPr>
              <a:t>n</a:t>
            </a:r>
            <a:r>
              <a:rPr lang="en-US" dirty="0" smtClean="0">
                <a:solidFill>
                  <a:schemeClr val="bg1"/>
                </a:solidFill>
                <a:latin typeface="Times New Roman" pitchFamily="18" charset="0"/>
                <a:cs typeface="Times New Roman" pitchFamily="18" charset="0"/>
              </a:rPr>
              <a:t>−CH</a:t>
            </a:r>
            <a:r>
              <a:rPr lang="en-US" baseline="-25000" dirty="0" smtClean="0">
                <a:solidFill>
                  <a:schemeClr val="bg1"/>
                </a:solidFill>
                <a:latin typeface="Times New Roman" pitchFamily="18" charset="0"/>
                <a:cs typeface="Times New Roman" pitchFamily="18" charset="0"/>
              </a:rPr>
              <a:t>3</a:t>
            </a:r>
            <a:r>
              <a:rPr lang="en-US" dirty="0" smtClean="0">
                <a:solidFill>
                  <a:schemeClr val="bg1"/>
                </a:solidFill>
                <a:latin typeface="Times New Roman" pitchFamily="18" charset="0"/>
                <a:cs typeface="Times New Roman" pitchFamily="18" charset="0"/>
              </a:rPr>
              <a:t> → Cp</a:t>
            </a:r>
            <a:r>
              <a:rPr lang="en-US" baseline="-25000" dirty="0" smtClean="0">
                <a:solidFill>
                  <a:schemeClr val="bg1"/>
                </a:solidFill>
                <a:latin typeface="Times New Roman" pitchFamily="18" charset="0"/>
                <a:cs typeface="Times New Roman" pitchFamily="18" charset="0"/>
              </a:rPr>
              <a:t>2</a:t>
            </a:r>
            <a:r>
              <a:rPr lang="en-US" dirty="0" smtClean="0">
                <a:solidFill>
                  <a:schemeClr val="bg1"/>
                </a:solidFill>
                <a:latin typeface="Times New Roman" pitchFamily="18" charset="0"/>
                <a:cs typeface="Times New Roman" pitchFamily="18" charset="0"/>
              </a:rPr>
              <a:t>+Zr−H + CH</a:t>
            </a:r>
            <a:r>
              <a:rPr lang="en-US" baseline="-25000" dirty="0" smtClean="0">
                <a:solidFill>
                  <a:schemeClr val="bg1"/>
                </a:solidFill>
                <a:latin typeface="Times New Roman" pitchFamily="18" charset="0"/>
                <a:cs typeface="Times New Roman" pitchFamily="18" charset="0"/>
              </a:rPr>
              <a:t>2</a:t>
            </a:r>
            <a:r>
              <a:rPr lang="en-US" dirty="0" smtClean="0">
                <a:solidFill>
                  <a:schemeClr val="bg1"/>
                </a:solidFill>
                <a:latin typeface="Times New Roman" pitchFamily="18" charset="0"/>
                <a:cs typeface="Times New Roman" pitchFamily="18" charset="0"/>
              </a:rPr>
              <a:t>=CR–polymer</a:t>
            </a:r>
            <a:endParaRPr 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52160"/>
          </a:xfrm>
        </p:spPr>
        <p:txBody>
          <a:bodyPr/>
          <a:lstStyle/>
          <a:p>
            <a:r>
              <a:rPr lang="en-US" dirty="0" smtClean="0">
                <a:solidFill>
                  <a:schemeClr val="bg1"/>
                </a:solidFill>
                <a:latin typeface="Times New Roman" pitchFamily="18" charset="0"/>
                <a:cs typeface="Times New Roman" pitchFamily="18" charset="0"/>
              </a:rPr>
              <a:t>Polymerization reactions of alkene with solid titanium-based catalysts occur at special titanium centers located on the exterior of the catalyst crystallites. Some titanium atoms in these crystallites react with organoaluminum cocatalysts with the formation of Ti–C bonds. The polymerization reaction of alkenes occurs similarly to the reactions in metallocene </a:t>
            </a:r>
            <a:r>
              <a:rPr lang="en-US" dirty="0" smtClean="0">
                <a:solidFill>
                  <a:schemeClr val="bg1"/>
                </a:solidFill>
                <a:latin typeface="Times New Roman" pitchFamily="18" charset="0"/>
                <a:cs typeface="Times New Roman" pitchFamily="18" charset="0"/>
              </a:rPr>
              <a:t>catalysts</a:t>
            </a:r>
          </a:p>
          <a:p>
            <a:r>
              <a:rPr lang="en-US" dirty="0" smtClean="0">
                <a:solidFill>
                  <a:schemeClr val="bg1"/>
                </a:solidFill>
                <a:latin typeface="Times New Roman" pitchFamily="18" charset="0"/>
                <a:cs typeface="Times New Roman" pitchFamily="18" charset="0"/>
              </a:rPr>
              <a:t>L</a:t>
            </a:r>
            <a:r>
              <a:rPr lang="en-US" i="1" baseline="-25000" dirty="0" smtClean="0">
                <a:solidFill>
                  <a:schemeClr val="bg1"/>
                </a:solidFill>
                <a:latin typeface="Times New Roman" pitchFamily="18" charset="0"/>
                <a:cs typeface="Times New Roman" pitchFamily="18" charset="0"/>
              </a:rPr>
              <a:t>n</a:t>
            </a:r>
            <a:r>
              <a:rPr lang="en-US" dirty="0" smtClean="0">
                <a:solidFill>
                  <a:schemeClr val="bg1"/>
                </a:solidFill>
                <a:latin typeface="Times New Roman" pitchFamily="18" charset="0"/>
                <a:cs typeface="Times New Roman" pitchFamily="18" charset="0"/>
              </a:rPr>
              <a:t>Ti–CH</a:t>
            </a:r>
            <a:r>
              <a:rPr lang="en-US" baseline="-25000" dirty="0" smtClean="0">
                <a:solidFill>
                  <a:schemeClr val="bg1"/>
                </a:solidFill>
                <a:latin typeface="Times New Roman" pitchFamily="18" charset="0"/>
                <a:cs typeface="Times New Roman" pitchFamily="18" charset="0"/>
              </a:rPr>
              <a:t>2</a:t>
            </a:r>
            <a:r>
              <a:rPr lang="en-US" dirty="0" smtClean="0">
                <a:solidFill>
                  <a:schemeClr val="bg1"/>
                </a:solidFill>
                <a:latin typeface="Times New Roman" pitchFamily="18" charset="0"/>
                <a:cs typeface="Times New Roman" pitchFamily="18" charset="0"/>
              </a:rPr>
              <a:t>−CHR–polymer + CH</a:t>
            </a:r>
            <a:r>
              <a:rPr lang="en-US" baseline="-25000" dirty="0" smtClean="0">
                <a:solidFill>
                  <a:schemeClr val="bg1"/>
                </a:solidFill>
                <a:latin typeface="Times New Roman" pitchFamily="18" charset="0"/>
                <a:cs typeface="Times New Roman" pitchFamily="18" charset="0"/>
              </a:rPr>
              <a:t>2</a:t>
            </a:r>
            <a:r>
              <a:rPr lang="en-US" dirty="0" smtClean="0">
                <a:solidFill>
                  <a:schemeClr val="bg1"/>
                </a:solidFill>
                <a:latin typeface="Times New Roman" pitchFamily="18" charset="0"/>
                <a:cs typeface="Times New Roman" pitchFamily="18" charset="0"/>
              </a:rPr>
              <a:t>=CHR → L</a:t>
            </a:r>
            <a:r>
              <a:rPr lang="en-US" baseline="-25000" dirty="0" smtClean="0">
                <a:solidFill>
                  <a:schemeClr val="bg1"/>
                </a:solidFill>
                <a:latin typeface="Times New Roman" pitchFamily="18" charset="0"/>
                <a:cs typeface="Times New Roman" pitchFamily="18" charset="0"/>
              </a:rPr>
              <a:t>n</a:t>
            </a:r>
            <a:r>
              <a:rPr lang="en-US" dirty="0" smtClean="0">
                <a:solidFill>
                  <a:schemeClr val="bg1"/>
                </a:solidFill>
                <a:latin typeface="Times New Roman" pitchFamily="18" charset="0"/>
                <a:cs typeface="Times New Roman" pitchFamily="18" charset="0"/>
              </a:rPr>
              <a:t>Ti–CH</a:t>
            </a:r>
            <a:r>
              <a:rPr lang="en-US" baseline="-25000" dirty="0" smtClean="0">
                <a:solidFill>
                  <a:schemeClr val="bg1"/>
                </a:solidFill>
                <a:latin typeface="Times New Roman" pitchFamily="18" charset="0"/>
                <a:cs typeface="Times New Roman" pitchFamily="18" charset="0"/>
              </a:rPr>
              <a:t>2</a:t>
            </a:r>
            <a:r>
              <a:rPr lang="en-US" dirty="0" smtClean="0">
                <a:solidFill>
                  <a:schemeClr val="bg1"/>
                </a:solidFill>
                <a:latin typeface="Times New Roman" pitchFamily="18" charset="0"/>
                <a:cs typeface="Times New Roman" pitchFamily="18" charset="0"/>
              </a:rPr>
              <a:t>-CHR–CH</a:t>
            </a:r>
            <a:r>
              <a:rPr lang="en-US" baseline="-25000" dirty="0" smtClean="0">
                <a:solidFill>
                  <a:schemeClr val="bg1"/>
                </a:solidFill>
                <a:latin typeface="Times New Roman" pitchFamily="18" charset="0"/>
                <a:cs typeface="Times New Roman" pitchFamily="18" charset="0"/>
              </a:rPr>
              <a:t>2</a:t>
            </a:r>
            <a:r>
              <a:rPr lang="en-US" dirty="0" smtClean="0">
                <a:solidFill>
                  <a:schemeClr val="bg1"/>
                </a:solidFill>
                <a:latin typeface="Times New Roman" pitchFamily="18" charset="0"/>
                <a:cs typeface="Times New Roman" pitchFamily="18" charset="0"/>
              </a:rPr>
              <a:t>−CHR–polymer</a:t>
            </a:r>
            <a:r>
              <a:rPr lang="en-US" dirty="0" smtClean="0">
                <a:solidFill>
                  <a:schemeClr val="bg1"/>
                </a:solidFill>
                <a:latin typeface="Times New Roman" pitchFamily="18" charset="0"/>
                <a:cs typeface="Times New Roman" pitchFamily="18" charset="0"/>
              </a:rPr>
              <a:t>  </a:t>
            </a:r>
            <a:endParaRPr 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75960"/>
          </a:xfrm>
        </p:spPr>
        <p:txBody>
          <a:bodyPr/>
          <a:lstStyle/>
          <a:p>
            <a:r>
              <a:rPr lang="en-US" dirty="0" smtClean="0">
                <a:solidFill>
                  <a:schemeClr val="bg1"/>
                </a:solidFill>
                <a:latin typeface="Times New Roman" pitchFamily="18" charset="0"/>
                <a:cs typeface="Times New Roman" pitchFamily="18" charset="0"/>
              </a:rPr>
              <a:t>The two chain termination reactions occurs quite rarely in Ziegler–Natta catalysis and the formed polymers have a too high molecular weight to be of commercial use. To reduce the molecular weight, hydrogen is added to the polymerization reaction:</a:t>
            </a:r>
          </a:p>
          <a:p>
            <a:r>
              <a:rPr lang="en-US" dirty="0" smtClean="0">
                <a:solidFill>
                  <a:schemeClr val="bg1"/>
                </a:solidFill>
                <a:latin typeface="Times New Roman" pitchFamily="18" charset="0"/>
                <a:cs typeface="Times New Roman" pitchFamily="18" charset="0"/>
              </a:rPr>
              <a:t>L</a:t>
            </a:r>
            <a:r>
              <a:rPr lang="en-US" i="1" baseline="-25000" dirty="0" smtClean="0">
                <a:solidFill>
                  <a:schemeClr val="bg1"/>
                </a:solidFill>
                <a:latin typeface="Times New Roman" pitchFamily="18" charset="0"/>
                <a:cs typeface="Times New Roman" pitchFamily="18" charset="0"/>
              </a:rPr>
              <a:t>n</a:t>
            </a:r>
            <a:r>
              <a:rPr lang="en-US" dirty="0" smtClean="0">
                <a:solidFill>
                  <a:schemeClr val="bg1"/>
                </a:solidFill>
                <a:latin typeface="Times New Roman" pitchFamily="18" charset="0"/>
                <a:cs typeface="Times New Roman" pitchFamily="18" charset="0"/>
              </a:rPr>
              <a:t>Ti–CH</a:t>
            </a:r>
            <a:r>
              <a:rPr lang="en-US" baseline="-25000" dirty="0" smtClean="0">
                <a:solidFill>
                  <a:schemeClr val="bg1"/>
                </a:solidFill>
                <a:latin typeface="Times New Roman" pitchFamily="18" charset="0"/>
                <a:cs typeface="Times New Roman" pitchFamily="18" charset="0"/>
              </a:rPr>
              <a:t>2</a:t>
            </a:r>
            <a:r>
              <a:rPr lang="en-US" dirty="0" smtClean="0">
                <a:solidFill>
                  <a:schemeClr val="bg1"/>
                </a:solidFill>
                <a:latin typeface="Times New Roman" pitchFamily="18" charset="0"/>
                <a:cs typeface="Times New Roman" pitchFamily="18" charset="0"/>
              </a:rPr>
              <a:t>−CHR–polymer + H</a:t>
            </a:r>
            <a:r>
              <a:rPr lang="en-US" baseline="-25000" dirty="0" smtClean="0">
                <a:solidFill>
                  <a:schemeClr val="bg1"/>
                </a:solidFill>
                <a:latin typeface="Times New Roman" pitchFamily="18" charset="0"/>
                <a:cs typeface="Times New Roman" pitchFamily="18" charset="0"/>
              </a:rPr>
              <a:t>2</a:t>
            </a:r>
            <a:r>
              <a:rPr lang="en-US" dirty="0" smtClean="0">
                <a:solidFill>
                  <a:schemeClr val="bg1"/>
                </a:solidFill>
                <a:latin typeface="Times New Roman" pitchFamily="18" charset="0"/>
                <a:cs typeface="Times New Roman" pitchFamily="18" charset="0"/>
              </a:rPr>
              <a:t> → L</a:t>
            </a:r>
            <a:r>
              <a:rPr lang="en-US" i="1" baseline="-25000" dirty="0" smtClean="0">
                <a:solidFill>
                  <a:schemeClr val="bg1"/>
                </a:solidFill>
                <a:latin typeface="Times New Roman" pitchFamily="18" charset="0"/>
                <a:cs typeface="Times New Roman" pitchFamily="18" charset="0"/>
              </a:rPr>
              <a:t>n</a:t>
            </a:r>
            <a:r>
              <a:rPr lang="en-US" dirty="0" smtClean="0">
                <a:solidFill>
                  <a:schemeClr val="bg1"/>
                </a:solidFill>
                <a:latin typeface="Times New Roman" pitchFamily="18" charset="0"/>
                <a:cs typeface="Times New Roman" pitchFamily="18" charset="0"/>
              </a:rPr>
              <a:t>Ti−H + CH</a:t>
            </a:r>
            <a:r>
              <a:rPr lang="en-US" baseline="-25000" dirty="0" smtClean="0">
                <a:solidFill>
                  <a:schemeClr val="bg1"/>
                </a:solidFill>
                <a:latin typeface="Times New Roman" pitchFamily="18" charset="0"/>
                <a:cs typeface="Times New Roman" pitchFamily="18" charset="0"/>
              </a:rPr>
              <a:t>3</a:t>
            </a:r>
            <a:r>
              <a:rPr lang="en-US" dirty="0" smtClean="0">
                <a:solidFill>
                  <a:schemeClr val="bg1"/>
                </a:solidFill>
                <a:latin typeface="Times New Roman" pitchFamily="18" charset="0"/>
                <a:cs typeface="Times New Roman" pitchFamily="18" charset="0"/>
              </a:rPr>
              <a:t>−CHR–polymerAnother termination process involves the action of protic reagents, which can be intentionally added or adventitious.</a:t>
            </a:r>
          </a:p>
          <a:p>
            <a:endParaRPr 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chemeClr val="bg1"/>
                </a:solidFill>
                <a:latin typeface="Times New Roman" pitchFamily="18" charset="0"/>
                <a:cs typeface="Times New Roman" pitchFamily="18" charset="0"/>
              </a:rPr>
              <a:t>Polymers, both natural and synthetic, are created via polymerization of many small molecules, known as monomers. Their consequently large molecular mass, relative to small molecule compounds, produces unique physical properties including toughness, viscoelasticity, and a tendency to form glasses and semicrystalline structures rather than crystals. The terms polymer and resin are often synonymous with plastic.</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gerian" pitchFamily="82" charset="0"/>
              </a:rPr>
              <a:t>Classification </a:t>
            </a:r>
            <a:endParaRPr lang="en-US" dirty="0">
              <a:latin typeface="Algerian" pitchFamily="82" charset="0"/>
            </a:endParaRPr>
          </a:p>
        </p:txBody>
      </p:sp>
      <p:sp>
        <p:nvSpPr>
          <p:cNvPr id="3" name="Content Placeholder 2"/>
          <p:cNvSpPr>
            <a:spLocks noGrp="1"/>
          </p:cNvSpPr>
          <p:nvPr>
            <p:ph idx="1"/>
          </p:nvPr>
        </p:nvSpPr>
        <p:spPr>
          <a:xfrm>
            <a:off x="457200" y="1600200"/>
            <a:ext cx="8229600" cy="3048000"/>
          </a:xfrm>
        </p:spPr>
        <p:txBody>
          <a:bodyPr>
            <a:normAutofit/>
          </a:bodyPr>
          <a:lstStyle/>
          <a:p>
            <a:r>
              <a:rPr lang="en-US" dirty="0" smtClean="0">
                <a:solidFill>
                  <a:schemeClr val="bg1"/>
                </a:solidFill>
                <a:latin typeface="Times New Roman" pitchFamily="18" charset="0"/>
                <a:cs typeface="Times New Roman" pitchFamily="18" charset="0"/>
              </a:rPr>
              <a:t>The most common way of classifying polymers is to separate them into three groups - thermoplastics, thermosets, and elastomers. The thermoplastics can be divided into two types - those that are crystalline and those that are amorphous.</a:t>
            </a:r>
            <a:endParaRPr 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12838"/>
          </a:xfrm>
        </p:spPr>
        <p:txBody>
          <a:bodyPr>
            <a:normAutofit fontScale="90000"/>
          </a:bodyPr>
          <a:lstStyle/>
          <a:p>
            <a:r>
              <a:rPr lang="en-US" b="0" dirty="0" smtClean="0">
                <a:latin typeface="Algerian" pitchFamily="82" charset="0"/>
              </a:rPr>
              <a:t>Thermoplastics</a:t>
            </a:r>
            <a:r>
              <a:rPr lang="en-US" b="0" dirty="0" smtClean="0"/>
              <a:t/>
            </a:r>
            <a:br>
              <a:rPr lang="en-US" b="0" dirty="0" smtClean="0"/>
            </a:br>
            <a:endParaRPr lang="en-US" dirty="0"/>
          </a:p>
        </p:txBody>
      </p:sp>
      <p:sp>
        <p:nvSpPr>
          <p:cNvPr id="3" name="Content Placeholder 2"/>
          <p:cNvSpPr>
            <a:spLocks noGrp="1"/>
          </p:cNvSpPr>
          <p:nvPr>
            <p:ph idx="1"/>
          </p:nvPr>
        </p:nvSpPr>
        <p:spPr/>
        <p:txBody>
          <a:bodyPr>
            <a:normAutofit/>
          </a:bodyPr>
          <a:lstStyle/>
          <a:p>
            <a:r>
              <a:rPr lang="en-US" dirty="0" smtClean="0">
                <a:solidFill>
                  <a:schemeClr val="bg1"/>
                </a:solidFill>
                <a:latin typeface="Times New Roman" pitchFamily="18" charset="0"/>
                <a:cs typeface="Times New Roman" pitchFamily="18" charset="0"/>
              </a:rPr>
              <a:t>Molecules in a thermoplastic are held together by relatively weak intermolecular forces so that the material softens when exposed to heat and then returns to its original condition when cooled. Thermoplastic polymers can be repeatedly softened by heating and then solidified by cooling - a process similar to the repeated melting and cooling of </a:t>
            </a:r>
            <a:r>
              <a:rPr lang="en-US" dirty="0" smtClean="0">
                <a:solidFill>
                  <a:schemeClr val="bg1"/>
                </a:solidFill>
                <a:latin typeface="Times New Roman" pitchFamily="18" charset="0"/>
                <a:cs typeface="Times New Roman" pitchFamily="18" charset="0"/>
              </a:rPr>
              <a:t>metals</a:t>
            </a:r>
            <a:endParaRPr 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71160"/>
          </a:xfrm>
        </p:spPr>
        <p:txBody>
          <a:bodyPr/>
          <a:lstStyle/>
          <a:p>
            <a:r>
              <a:rPr lang="en-US" dirty="0" smtClean="0"/>
              <a:t> </a:t>
            </a:r>
            <a:r>
              <a:rPr lang="en-US" dirty="0" smtClean="0">
                <a:solidFill>
                  <a:schemeClr val="bg1"/>
                </a:solidFill>
                <a:latin typeface="Times New Roman" pitchFamily="18" charset="0"/>
                <a:cs typeface="Times New Roman" pitchFamily="18" charset="0"/>
              </a:rPr>
              <a:t>Most linear and slightly branched polymers are thermoplastic. All the major thermoplastics are produced by chain </a:t>
            </a:r>
            <a:r>
              <a:rPr lang="en-US" dirty="0" smtClean="0">
                <a:solidFill>
                  <a:schemeClr val="bg1"/>
                </a:solidFill>
                <a:latin typeface="Times New Roman" pitchFamily="18" charset="0"/>
                <a:cs typeface="Times New Roman" pitchFamily="18" charset="0"/>
              </a:rPr>
              <a:t>polymerization.</a:t>
            </a:r>
          </a:p>
          <a:p>
            <a:r>
              <a:rPr lang="en-US" dirty="0" smtClean="0">
                <a:solidFill>
                  <a:schemeClr val="bg1"/>
                </a:solidFill>
                <a:latin typeface="Times New Roman" pitchFamily="18" charset="0"/>
                <a:cs typeface="Times New Roman" pitchFamily="18" charset="0"/>
              </a:rPr>
              <a:t>Thermoplastics </a:t>
            </a:r>
            <a:r>
              <a:rPr lang="en-US" dirty="0" smtClean="0">
                <a:solidFill>
                  <a:schemeClr val="bg1"/>
                </a:solidFill>
                <a:latin typeface="Times New Roman" pitchFamily="18" charset="0"/>
                <a:cs typeface="Times New Roman" pitchFamily="18" charset="0"/>
              </a:rPr>
              <a:t>have a wide range of applications because they can be formed and reformed in so many shapes. Some examples are food packaging, insulation, automobile bumpers, and credit cards.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smtClean="0">
                <a:latin typeface="Algerian" pitchFamily="82" charset="0"/>
              </a:rPr>
              <a:t>Thermosets</a:t>
            </a:r>
            <a:br>
              <a:rPr lang="en-US" b="0" dirty="0" smtClean="0">
                <a:latin typeface="Algerian" pitchFamily="82" charset="0"/>
              </a:rPr>
            </a:br>
            <a:endParaRPr lang="en-US" dirty="0">
              <a:latin typeface="Algerian" pitchFamily="82" charset="0"/>
            </a:endParaRPr>
          </a:p>
        </p:txBody>
      </p:sp>
      <p:sp>
        <p:nvSpPr>
          <p:cNvPr id="3" name="Content Placeholder 2"/>
          <p:cNvSpPr>
            <a:spLocks noGrp="1"/>
          </p:cNvSpPr>
          <p:nvPr>
            <p:ph idx="1"/>
          </p:nvPr>
        </p:nvSpPr>
        <p:spPr/>
        <p:txBody>
          <a:bodyPr/>
          <a:lstStyle/>
          <a:p>
            <a:r>
              <a:rPr lang="en-US" dirty="0" smtClean="0">
                <a:solidFill>
                  <a:schemeClr val="bg1"/>
                </a:solidFill>
                <a:latin typeface="Times New Roman" pitchFamily="18" charset="0"/>
                <a:cs typeface="Times New Roman" pitchFamily="18" charset="0"/>
              </a:rPr>
              <a:t>A thermosetting plastic, or </a:t>
            </a:r>
            <a:r>
              <a:rPr lang="en-US" dirty="0" err="1" smtClean="0">
                <a:solidFill>
                  <a:schemeClr val="bg1"/>
                </a:solidFill>
                <a:latin typeface="Times New Roman" pitchFamily="18" charset="0"/>
                <a:cs typeface="Times New Roman" pitchFamily="18" charset="0"/>
              </a:rPr>
              <a:t>thermoset</a:t>
            </a:r>
            <a:r>
              <a:rPr lang="en-US" dirty="0" smtClean="0">
                <a:solidFill>
                  <a:schemeClr val="bg1"/>
                </a:solidFill>
                <a:latin typeface="Times New Roman" pitchFamily="18" charset="0"/>
                <a:cs typeface="Times New Roman" pitchFamily="18" charset="0"/>
              </a:rPr>
              <a:t>, solidifies or "sets" irreversibly when heated; they cannot be reshaped by heating. Thermosets usually are three-dimensional networked polymers in which there is a high degree of cross-linking between polymer chains. The cross-linking restricts the motion of the chains and leads to a rigid material. </a:t>
            </a:r>
            <a:endParaRPr 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2514600"/>
          </a:xfrm>
        </p:spPr>
        <p:txBody>
          <a:bodyPr/>
          <a:lstStyle/>
          <a:p>
            <a:r>
              <a:rPr lang="en-US" dirty="0" smtClean="0">
                <a:solidFill>
                  <a:schemeClr val="bg1"/>
                </a:solidFill>
                <a:latin typeface="Times New Roman" pitchFamily="18" charset="0"/>
                <a:cs typeface="Times New Roman" pitchFamily="18" charset="0"/>
              </a:rPr>
              <a:t>Thermosets are strong and durable. They primarily are used in automobiles and construction. They also are used to make toys, varnishes, boat hulls, and glues.</a:t>
            </a:r>
            <a:endParaRPr 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smtClean="0">
                <a:latin typeface="Algerian" pitchFamily="82" charset="0"/>
              </a:rPr>
              <a:t>Elastomers</a:t>
            </a:r>
            <a:br>
              <a:rPr lang="en-US" b="0" dirty="0" smtClean="0">
                <a:latin typeface="Algerian" pitchFamily="82" charset="0"/>
              </a:rPr>
            </a:br>
            <a:endParaRPr lang="en-US" dirty="0">
              <a:latin typeface="Algerian" pitchFamily="82" charset="0"/>
            </a:endParaRPr>
          </a:p>
        </p:txBody>
      </p:sp>
      <p:sp>
        <p:nvSpPr>
          <p:cNvPr id="3" name="Content Placeholder 2"/>
          <p:cNvSpPr>
            <a:spLocks noGrp="1"/>
          </p:cNvSpPr>
          <p:nvPr>
            <p:ph idx="1"/>
          </p:nvPr>
        </p:nvSpPr>
        <p:spPr/>
        <p:txBody>
          <a:bodyPr>
            <a:normAutofit/>
          </a:bodyPr>
          <a:lstStyle/>
          <a:p>
            <a:r>
              <a:rPr lang="en-US" dirty="0" smtClean="0">
                <a:solidFill>
                  <a:schemeClr val="bg1"/>
                </a:solidFill>
                <a:latin typeface="Times New Roman" pitchFamily="18" charset="0"/>
                <a:cs typeface="Times New Roman" pitchFamily="18" charset="0"/>
              </a:rPr>
              <a:t>Elastomers are rubbery polymers that can be stretched easily to several times their </a:t>
            </a:r>
            <a:r>
              <a:rPr lang="en-US" dirty="0" err="1" smtClean="0">
                <a:solidFill>
                  <a:schemeClr val="bg1"/>
                </a:solidFill>
                <a:latin typeface="Times New Roman" pitchFamily="18" charset="0"/>
                <a:cs typeface="Times New Roman" pitchFamily="18" charset="0"/>
              </a:rPr>
              <a:t>unstretched</a:t>
            </a:r>
            <a:r>
              <a:rPr lang="en-US" dirty="0" smtClean="0">
                <a:solidFill>
                  <a:schemeClr val="bg1"/>
                </a:solidFill>
                <a:latin typeface="Times New Roman" pitchFamily="18" charset="0"/>
                <a:cs typeface="Times New Roman" pitchFamily="18" charset="0"/>
              </a:rPr>
              <a:t> length and which rapidly return to their original dimensions when the applied stress is released. Elastomers are cross-linked, but have a low cross-link density. </a:t>
            </a:r>
            <a:br>
              <a:rPr lang="en-US" dirty="0" smtClean="0">
                <a:solidFill>
                  <a:schemeClr val="bg1"/>
                </a:solidFill>
                <a:latin typeface="Times New Roman" pitchFamily="18" charset="0"/>
                <a:cs typeface="Times New Roman" pitchFamily="18" charset="0"/>
              </a:rPr>
            </a:br>
            <a:endParaRPr 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34</TotalTime>
  <Words>709</Words>
  <Application>Microsoft Office PowerPoint</Application>
  <PresentationFormat>On-screen Show (4:3)</PresentationFormat>
  <Paragraphs>49</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Apex</vt:lpstr>
      <vt:lpstr>           POLYMER </vt:lpstr>
      <vt:lpstr>Introduction </vt:lpstr>
      <vt:lpstr>Slide 3</vt:lpstr>
      <vt:lpstr>Classification </vt:lpstr>
      <vt:lpstr>Thermoplastics </vt:lpstr>
      <vt:lpstr>Slide 6</vt:lpstr>
      <vt:lpstr>Thermosets </vt:lpstr>
      <vt:lpstr>Slide 8</vt:lpstr>
      <vt:lpstr>Elastomers </vt:lpstr>
      <vt:lpstr>Slide 10</vt:lpstr>
      <vt:lpstr>Chemical properties </vt:lpstr>
      <vt:lpstr>Slide 12</vt:lpstr>
      <vt:lpstr>Slide 13</vt:lpstr>
      <vt:lpstr>POLYMERIZATION KINETICS</vt:lpstr>
      <vt:lpstr>KINETICS OF POLYCONDENSATION</vt:lpstr>
      <vt:lpstr>Copolymerization</vt:lpstr>
      <vt:lpstr>Slide 17</vt:lpstr>
      <vt:lpstr>Mechanism of ZieglEr-Nata </vt:lpstr>
      <vt:lpstr>Slide 19</vt:lpstr>
      <vt:lpstr>Termination  </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POLYMER </dc:title>
  <dc:creator>Admin</dc:creator>
  <cp:lastModifiedBy>Admin</cp:lastModifiedBy>
  <cp:revision>17</cp:revision>
  <dcterms:created xsi:type="dcterms:W3CDTF">2020-05-27T14:31:24Z</dcterms:created>
  <dcterms:modified xsi:type="dcterms:W3CDTF">2020-05-27T15:05:45Z</dcterms:modified>
</cp:coreProperties>
</file>