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D5371-6AB8-4DCE-AA9D-4BB9FF18F704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FA07-26DB-40E4-88F8-DECCEE955C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D5371-6AB8-4DCE-AA9D-4BB9FF18F704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FA07-26DB-40E4-88F8-DECCEE955C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D5371-6AB8-4DCE-AA9D-4BB9FF18F704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FA07-26DB-40E4-88F8-DECCEE955C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D5371-6AB8-4DCE-AA9D-4BB9FF18F704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FA07-26DB-40E4-88F8-DECCEE955C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D5371-6AB8-4DCE-AA9D-4BB9FF18F704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FA07-26DB-40E4-88F8-DECCEE955C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D5371-6AB8-4DCE-AA9D-4BB9FF18F704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FA07-26DB-40E4-88F8-DECCEE955C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D5371-6AB8-4DCE-AA9D-4BB9FF18F704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FA07-26DB-40E4-88F8-DECCEE955C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D5371-6AB8-4DCE-AA9D-4BB9FF18F704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FA07-26DB-40E4-88F8-DECCEE955C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D5371-6AB8-4DCE-AA9D-4BB9FF18F704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FA07-26DB-40E4-88F8-DECCEE955C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D5371-6AB8-4DCE-AA9D-4BB9FF18F704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FA07-26DB-40E4-88F8-DECCEE955C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D5371-6AB8-4DCE-AA9D-4BB9FF18F704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8FA07-26DB-40E4-88F8-DECCEE955C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D5371-6AB8-4DCE-AA9D-4BB9FF18F704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8FA07-26DB-40E4-88F8-DECCEE955C3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6562" y="3399282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4">
                <a:moveTo>
                  <a:pt x="0" y="0"/>
                </a:moveTo>
                <a:lnTo>
                  <a:pt x="7848600" y="1523"/>
                </a:lnTo>
              </a:path>
            </a:pathLst>
          </a:custGeom>
          <a:ln w="19812">
            <a:solidFill>
              <a:srgbClr val="1F48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55370" y="1020521"/>
            <a:ext cx="7520305" cy="16725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21665">
              <a:lnSpc>
                <a:spcPct val="100000"/>
              </a:lnSpc>
              <a:spcBef>
                <a:spcPts val="100"/>
              </a:spcBef>
            </a:pPr>
            <a:r>
              <a:rPr sz="5400" spc="-85" dirty="0">
                <a:latin typeface="Times New Roman" pitchFamily="18" charset="0"/>
                <a:cs typeface="Times New Roman" pitchFamily="18" charset="0"/>
              </a:rPr>
              <a:t>OBJECT </a:t>
            </a:r>
            <a:r>
              <a:rPr sz="5400" spc="-90" dirty="0">
                <a:latin typeface="Times New Roman" pitchFamily="18" charset="0"/>
                <a:cs typeface="Times New Roman" pitchFamily="18" charset="0"/>
              </a:rPr>
              <a:t>ORIENTED  </a:t>
            </a:r>
            <a:r>
              <a:rPr sz="5400" spc="-140" dirty="0">
                <a:latin typeface="Times New Roman" pitchFamily="18" charset="0"/>
                <a:cs typeface="Times New Roman" pitchFamily="18" charset="0"/>
              </a:rPr>
              <a:t>ANALYSIS </a:t>
            </a:r>
            <a:r>
              <a:rPr sz="5400" spc="-70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5400" spc="-6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5400" spc="-85" dirty="0">
                <a:latin typeface="Times New Roman" pitchFamily="18" charset="0"/>
                <a:cs typeface="Times New Roman" pitchFamily="18" charset="0"/>
              </a:rPr>
              <a:t>DESIGN</a:t>
            </a:r>
            <a:endParaRPr sz="5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40" y="3531489"/>
            <a:ext cx="6757034" cy="28341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3600" spc="-70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Prepared 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3600" spc="-70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by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3600" spc="-70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R. </a:t>
            </a:r>
            <a:r>
              <a:rPr lang="en-US" sz="3600" spc="-70" dirty="0" err="1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Gomathijayam</a:t>
            </a:r>
            <a:endParaRPr lang="en-US" sz="3600" spc="-70" dirty="0" smtClean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3600" spc="-70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Assistant Professor of CA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3600" spc="-70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Bon Secours College for Women</a:t>
            </a:r>
            <a:endParaRPr sz="36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85607" y="469138"/>
            <a:ext cx="8350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90" dirty="0">
                <a:solidFill>
                  <a:srgbClr val="1F487C"/>
                </a:solidFill>
                <a:latin typeface="Times New Roman"/>
                <a:cs typeface="Times New Roman"/>
              </a:rPr>
              <a:t>Continued…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24024"/>
            <a:ext cx="7022465" cy="39154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5425" indent="-213360">
              <a:lnSpc>
                <a:spcPct val="100000"/>
              </a:lnSpc>
              <a:spcBef>
                <a:spcPts val="95"/>
              </a:spcBef>
              <a:buClr>
                <a:srgbClr val="4F81BC"/>
              </a:buClr>
              <a:buSzPct val="79545"/>
              <a:buFont typeface="Wingdings"/>
              <a:buChar char=""/>
              <a:tabLst>
                <a:tab pos="226060" algn="l"/>
              </a:tabLst>
            </a:pPr>
            <a:r>
              <a:rPr sz="2200" dirty="0">
                <a:latin typeface="Times New Roman"/>
                <a:cs typeface="Times New Roman"/>
              </a:rPr>
              <a:t>Others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4F81BC"/>
              </a:buClr>
              <a:buFont typeface="Wingdings"/>
              <a:buChar char=""/>
            </a:pPr>
            <a:endParaRPr sz="32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buClr>
                <a:srgbClr val="4F81BC"/>
              </a:buClr>
              <a:buSzPct val="84090"/>
              <a:buFont typeface="Arial"/>
              <a:buChar char="•"/>
              <a:tabLst>
                <a:tab pos="470534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Higher level </a:t>
            </a:r>
            <a:r>
              <a:rPr sz="2200" b="1" dirty="0">
                <a:latin typeface="Times New Roman"/>
                <a:cs typeface="Times New Roman"/>
              </a:rPr>
              <a:t>of</a:t>
            </a:r>
            <a:r>
              <a:rPr sz="2200" b="1" spc="-3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abstraction</a:t>
            </a:r>
            <a:endParaRPr sz="2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Clr>
                <a:srgbClr val="4F81BC"/>
              </a:buClr>
              <a:buFont typeface="Arial"/>
              <a:buChar char="•"/>
            </a:pPr>
            <a:endParaRPr sz="32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spcBef>
                <a:spcPts val="5"/>
              </a:spcBef>
              <a:buClr>
                <a:srgbClr val="4F81BC"/>
              </a:buClr>
              <a:buSzPct val="84090"/>
              <a:buFont typeface="Arial"/>
              <a:buChar char="•"/>
              <a:tabLst>
                <a:tab pos="470534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Seamless transition among </a:t>
            </a:r>
            <a:r>
              <a:rPr sz="2200" b="1" spc="-10" dirty="0">
                <a:latin typeface="Times New Roman"/>
                <a:cs typeface="Times New Roman"/>
              </a:rPr>
              <a:t>different </a:t>
            </a:r>
            <a:r>
              <a:rPr sz="2200" b="1" spc="-5" dirty="0">
                <a:latin typeface="Times New Roman"/>
                <a:cs typeface="Times New Roman"/>
              </a:rPr>
              <a:t>phases of</a:t>
            </a:r>
            <a:r>
              <a:rPr sz="2200" b="1" spc="130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software</a:t>
            </a:r>
            <a:endParaRPr sz="22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sz="2200" b="1" spc="-5" dirty="0">
                <a:latin typeface="Times New Roman"/>
                <a:cs typeface="Times New Roman"/>
              </a:rPr>
              <a:t>development.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2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buClr>
                <a:srgbClr val="4F81BC"/>
              </a:buClr>
              <a:buSzPct val="84090"/>
              <a:buFont typeface="Arial"/>
              <a:buChar char="•"/>
              <a:tabLst>
                <a:tab pos="470534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Encouragement of </a:t>
            </a:r>
            <a:r>
              <a:rPr sz="2200" b="1" dirty="0">
                <a:latin typeface="Times New Roman"/>
                <a:cs typeface="Times New Roman"/>
              </a:rPr>
              <a:t>good </a:t>
            </a:r>
            <a:r>
              <a:rPr sz="2200" b="1" spc="-10" dirty="0">
                <a:latin typeface="Times New Roman"/>
                <a:cs typeface="Times New Roman"/>
              </a:rPr>
              <a:t>programming</a:t>
            </a:r>
            <a:r>
              <a:rPr sz="2200" b="1" spc="5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technique.</a:t>
            </a:r>
            <a:endParaRPr sz="2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Clr>
                <a:srgbClr val="4F81BC"/>
              </a:buClr>
              <a:buFont typeface="Arial"/>
              <a:buChar char="•"/>
            </a:pPr>
            <a:endParaRPr sz="32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buClr>
                <a:srgbClr val="4F81BC"/>
              </a:buClr>
              <a:buSzPct val="84090"/>
              <a:buFont typeface="Arial"/>
              <a:buChar char="•"/>
              <a:tabLst>
                <a:tab pos="470534" algn="l"/>
              </a:tabLst>
            </a:pPr>
            <a:r>
              <a:rPr sz="2200" b="1" spc="-10" dirty="0">
                <a:latin typeface="Times New Roman"/>
                <a:cs typeface="Times New Roman"/>
              </a:rPr>
              <a:t>Promotion </a:t>
            </a:r>
            <a:r>
              <a:rPr sz="2200" b="1" spc="-5" dirty="0">
                <a:latin typeface="Times New Roman"/>
                <a:cs typeface="Times New Roman"/>
              </a:rPr>
              <a:t>of</a:t>
            </a:r>
            <a:r>
              <a:rPr sz="2200" b="1" spc="15" dirty="0">
                <a:latin typeface="Times New Roman"/>
                <a:cs typeface="Times New Roman"/>
              </a:rPr>
              <a:t> </a:t>
            </a:r>
            <a:r>
              <a:rPr sz="2200" b="1" spc="-15" dirty="0">
                <a:latin typeface="Times New Roman"/>
                <a:cs typeface="Times New Roman"/>
              </a:rPr>
              <a:t>reusability.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47217"/>
            <a:ext cx="59207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5" dirty="0">
                <a:latin typeface="Times New Roman"/>
                <a:cs typeface="Times New Roman"/>
              </a:rPr>
              <a:t>OVERVIEW</a:t>
            </a:r>
            <a:r>
              <a:rPr sz="2800" b="1" spc="-265" dirty="0">
                <a:latin typeface="Times New Roman"/>
                <a:cs typeface="Times New Roman"/>
              </a:rPr>
              <a:t> </a:t>
            </a:r>
            <a:r>
              <a:rPr sz="2800" b="1" spc="-60" dirty="0">
                <a:latin typeface="Times New Roman"/>
                <a:cs typeface="Times New Roman"/>
              </a:rPr>
              <a:t>OF</a:t>
            </a:r>
            <a:r>
              <a:rPr sz="2800" b="1" spc="-325" dirty="0">
                <a:latin typeface="Times New Roman"/>
                <a:cs typeface="Times New Roman"/>
              </a:rPr>
              <a:t> </a:t>
            </a:r>
            <a:r>
              <a:rPr sz="2800" b="1" spc="-90" dirty="0">
                <a:latin typeface="Times New Roman"/>
                <a:cs typeface="Times New Roman"/>
              </a:rPr>
              <a:t>UNIFIED</a:t>
            </a:r>
            <a:r>
              <a:rPr sz="2800" b="1" spc="-360" dirty="0">
                <a:latin typeface="Times New Roman"/>
                <a:cs typeface="Times New Roman"/>
              </a:rPr>
              <a:t> </a:t>
            </a:r>
            <a:r>
              <a:rPr sz="2800" b="1" spc="-95" dirty="0">
                <a:latin typeface="Times New Roman"/>
                <a:cs typeface="Times New Roman"/>
              </a:rPr>
              <a:t>APPROACH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167129"/>
            <a:ext cx="8060690" cy="47872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4945" marR="1144270" indent="-182880" algn="just">
              <a:lnSpc>
                <a:spcPct val="100000"/>
              </a:lnSpc>
              <a:spcBef>
                <a:spcPts val="95"/>
              </a:spcBef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dirty="0">
                <a:latin typeface="Times New Roman"/>
                <a:cs typeface="Times New Roman"/>
              </a:rPr>
              <a:t>The </a:t>
            </a:r>
            <a:r>
              <a:rPr sz="2200" b="1" spc="-5" dirty="0">
                <a:latin typeface="Times New Roman"/>
                <a:cs typeface="Times New Roman"/>
              </a:rPr>
              <a:t>unified </a:t>
            </a:r>
            <a:r>
              <a:rPr sz="2200" b="1" spc="-10" dirty="0">
                <a:latin typeface="Times New Roman"/>
                <a:cs typeface="Times New Roman"/>
              </a:rPr>
              <a:t>approach </a:t>
            </a:r>
            <a:r>
              <a:rPr sz="2200" b="1" spc="-5" dirty="0">
                <a:latin typeface="Times New Roman"/>
                <a:cs typeface="Times New Roman"/>
              </a:rPr>
              <a:t>(UA) </a:t>
            </a:r>
            <a:r>
              <a:rPr sz="2200" spc="-5" dirty="0">
                <a:latin typeface="Times New Roman"/>
                <a:cs typeface="Times New Roman"/>
              </a:rPr>
              <a:t>is a methodology for </a:t>
            </a:r>
            <a:r>
              <a:rPr sz="2200" b="1" spc="-10" dirty="0">
                <a:latin typeface="Times New Roman"/>
                <a:cs typeface="Times New Roman"/>
              </a:rPr>
              <a:t>software  </a:t>
            </a:r>
            <a:r>
              <a:rPr sz="2200" b="1" spc="-5" dirty="0">
                <a:latin typeface="Times New Roman"/>
                <a:cs typeface="Times New Roman"/>
              </a:rPr>
              <a:t>development.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4F81BC"/>
              </a:buClr>
              <a:buFont typeface="Wingdings"/>
              <a:buChar char=""/>
            </a:pPr>
            <a:endParaRPr sz="3200">
              <a:latin typeface="Times New Roman"/>
              <a:cs typeface="Times New Roman"/>
            </a:endParaRPr>
          </a:p>
          <a:p>
            <a:pPr marL="194945" marR="998855" indent="-182880" algn="just">
              <a:lnSpc>
                <a:spcPct val="100000"/>
              </a:lnSpc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Booch, Rumbaugh, </a:t>
            </a:r>
            <a:r>
              <a:rPr sz="2200" b="1" dirty="0">
                <a:latin typeface="Times New Roman"/>
                <a:cs typeface="Times New Roman"/>
              </a:rPr>
              <a:t>Jacobson methodologies </a:t>
            </a:r>
            <a:r>
              <a:rPr sz="2200" spc="-5" dirty="0">
                <a:latin typeface="Times New Roman"/>
                <a:cs typeface="Times New Roman"/>
              </a:rPr>
              <a:t>gives </a:t>
            </a:r>
            <a:r>
              <a:rPr sz="2200" dirty="0">
                <a:latin typeface="Times New Roman"/>
                <a:cs typeface="Times New Roman"/>
              </a:rPr>
              <a:t>the </a:t>
            </a:r>
            <a:r>
              <a:rPr sz="2200" spc="-5" dirty="0">
                <a:latin typeface="Times New Roman"/>
                <a:cs typeface="Times New Roman"/>
              </a:rPr>
              <a:t>best  practices, processes and </a:t>
            </a:r>
            <a:r>
              <a:rPr sz="2200" dirty="0">
                <a:latin typeface="Times New Roman"/>
                <a:cs typeface="Times New Roman"/>
              </a:rPr>
              <a:t>guidelines for </a:t>
            </a:r>
            <a:r>
              <a:rPr sz="2200" spc="-5" dirty="0">
                <a:latin typeface="Times New Roman"/>
                <a:cs typeface="Times New Roman"/>
              </a:rPr>
              <a:t>OO oriented software  development.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4F81BC"/>
              </a:buClr>
              <a:buFont typeface="Wingdings"/>
              <a:buChar char=""/>
            </a:pPr>
            <a:endParaRPr sz="3200">
              <a:latin typeface="Times New Roman"/>
              <a:cs typeface="Times New Roman"/>
            </a:endParaRPr>
          </a:p>
          <a:p>
            <a:pPr marL="355600" marR="1081405" indent="-343535">
              <a:lnSpc>
                <a:spcPct val="100000"/>
              </a:lnSpc>
              <a:buClr>
                <a:srgbClr val="4F81BC"/>
              </a:buClr>
              <a:buSzPct val="79545"/>
              <a:buFont typeface="Wingdings"/>
              <a:buChar char=""/>
              <a:tabLst>
                <a:tab pos="355600" algn="l"/>
                <a:tab pos="356235" algn="l"/>
              </a:tabLst>
            </a:pPr>
            <a:r>
              <a:rPr sz="2200" spc="-5" dirty="0">
                <a:latin typeface="Times New Roman"/>
                <a:cs typeface="Times New Roman"/>
              </a:rPr>
              <a:t>Combines with the </a:t>
            </a:r>
            <a:r>
              <a:rPr sz="2200" b="1" spc="-5" dirty="0">
                <a:latin typeface="Times New Roman"/>
                <a:cs typeface="Times New Roman"/>
              </a:rPr>
              <a:t>object management </a:t>
            </a:r>
            <a:r>
              <a:rPr sz="2200" b="1" spc="-10" dirty="0">
                <a:latin typeface="Times New Roman"/>
                <a:cs typeface="Times New Roman"/>
              </a:rPr>
              <a:t>groups </a:t>
            </a:r>
            <a:r>
              <a:rPr sz="2200" b="1" spc="-5" dirty="0">
                <a:latin typeface="Times New Roman"/>
                <a:cs typeface="Times New Roman"/>
              </a:rPr>
              <a:t>in unified  modelling</a:t>
            </a:r>
            <a:r>
              <a:rPr sz="2200" b="1" spc="1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language.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4F81BC"/>
              </a:buClr>
              <a:buFont typeface="Wingdings"/>
              <a:buChar char=""/>
            </a:pPr>
            <a:endParaRPr sz="320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100000"/>
              </a:lnSpc>
              <a:buClr>
                <a:srgbClr val="4F81BC"/>
              </a:buClr>
              <a:buSzPct val="79545"/>
              <a:buFont typeface="Wingdings"/>
              <a:buChar char=""/>
              <a:tabLst>
                <a:tab pos="355600" algn="l"/>
                <a:tab pos="356235" algn="l"/>
              </a:tabLst>
            </a:pPr>
            <a:r>
              <a:rPr sz="2200" spc="-5" dirty="0">
                <a:latin typeface="Times New Roman"/>
                <a:cs typeface="Times New Roman"/>
              </a:rPr>
              <a:t>UA utilizes </a:t>
            </a:r>
            <a:r>
              <a:rPr sz="2200" dirty="0">
                <a:latin typeface="Times New Roman"/>
                <a:cs typeface="Times New Roman"/>
              </a:rPr>
              <a:t>the </a:t>
            </a:r>
            <a:r>
              <a:rPr sz="2200" b="1" spc="-5" dirty="0">
                <a:latin typeface="Times New Roman"/>
                <a:cs typeface="Times New Roman"/>
              </a:rPr>
              <a:t>unified modeling language (UML) </a:t>
            </a:r>
            <a:r>
              <a:rPr sz="2200" spc="-5" dirty="0">
                <a:latin typeface="Times New Roman"/>
                <a:cs typeface="Times New Roman"/>
              </a:rPr>
              <a:t>which is a set of  </a:t>
            </a:r>
            <a:r>
              <a:rPr sz="2200" b="1" spc="-5" dirty="0">
                <a:latin typeface="Times New Roman"/>
                <a:cs typeface="Times New Roman"/>
              </a:rPr>
              <a:t>notations and conventions </a:t>
            </a:r>
            <a:r>
              <a:rPr sz="2200" spc="-5" dirty="0">
                <a:latin typeface="Times New Roman"/>
                <a:cs typeface="Times New Roman"/>
              </a:rPr>
              <a:t>used to describe and </a:t>
            </a:r>
            <a:r>
              <a:rPr sz="2200" b="1" spc="-5" dirty="0">
                <a:latin typeface="Times New Roman"/>
                <a:cs typeface="Times New Roman"/>
              </a:rPr>
              <a:t>model an  application.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85607" y="469138"/>
            <a:ext cx="8350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90" dirty="0">
                <a:solidFill>
                  <a:srgbClr val="1F487C"/>
                </a:solidFill>
                <a:latin typeface="Times New Roman"/>
                <a:cs typeface="Times New Roman"/>
              </a:rPr>
              <a:t>Continued…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947063"/>
            <a:ext cx="8051165" cy="505587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24790" indent="-212725">
              <a:lnSpc>
                <a:spcPct val="100000"/>
              </a:lnSpc>
              <a:spcBef>
                <a:spcPts val="625"/>
              </a:spcBef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Layered</a:t>
            </a:r>
            <a:r>
              <a:rPr sz="2200" b="1" u="heavy" spc="-1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Architecture</a:t>
            </a:r>
            <a:endParaRPr sz="22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spcBef>
                <a:spcPts val="530"/>
              </a:spcBef>
              <a:buClr>
                <a:srgbClr val="4F81BC"/>
              </a:buClr>
              <a:buSzPct val="84090"/>
              <a:buFont typeface="Arial"/>
              <a:buChar char="•"/>
              <a:tabLst>
                <a:tab pos="470534" algn="l"/>
              </a:tabLst>
            </a:pPr>
            <a:r>
              <a:rPr sz="2200" spc="-5" dirty="0">
                <a:latin typeface="Times New Roman"/>
                <a:cs typeface="Times New Roman"/>
              </a:rPr>
              <a:t>UA uses </a:t>
            </a:r>
            <a:r>
              <a:rPr sz="2200" b="1" spc="-10" dirty="0">
                <a:latin typeface="Times New Roman"/>
                <a:cs typeface="Times New Roman"/>
              </a:rPr>
              <a:t>layered architecture </a:t>
            </a:r>
            <a:r>
              <a:rPr sz="2200" b="1" spc="-5" dirty="0">
                <a:latin typeface="Times New Roman"/>
                <a:cs typeface="Times New Roman"/>
              </a:rPr>
              <a:t>to develop</a:t>
            </a:r>
            <a:r>
              <a:rPr sz="2200" b="1" spc="-85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applications</a:t>
            </a:r>
            <a:r>
              <a:rPr sz="220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Clr>
                <a:srgbClr val="4F81BC"/>
              </a:buClr>
              <a:buFont typeface="Arial"/>
              <a:buChar char="•"/>
            </a:pPr>
            <a:endParaRPr sz="32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buClr>
                <a:srgbClr val="4F81BC"/>
              </a:buClr>
              <a:buSzPct val="84090"/>
              <a:buFont typeface="Arial"/>
              <a:buChar char="•"/>
              <a:tabLst>
                <a:tab pos="470534" algn="l"/>
              </a:tabLst>
            </a:pPr>
            <a:r>
              <a:rPr sz="2200" b="1" spc="-10" dirty="0">
                <a:latin typeface="Times New Roman"/>
                <a:cs typeface="Times New Roman"/>
              </a:rPr>
              <a:t>Creates </a:t>
            </a:r>
            <a:r>
              <a:rPr sz="2200" b="1" spc="-5" dirty="0">
                <a:latin typeface="Times New Roman"/>
                <a:cs typeface="Times New Roman"/>
              </a:rPr>
              <a:t>object </a:t>
            </a:r>
            <a:r>
              <a:rPr sz="2200" spc="-5" dirty="0">
                <a:latin typeface="Times New Roman"/>
                <a:cs typeface="Times New Roman"/>
              </a:rPr>
              <a:t>that </a:t>
            </a:r>
            <a:r>
              <a:rPr sz="2200" b="1" spc="-15" dirty="0">
                <a:latin typeface="Times New Roman"/>
                <a:cs typeface="Times New Roman"/>
              </a:rPr>
              <a:t>represent </a:t>
            </a:r>
            <a:r>
              <a:rPr sz="2200" b="1" spc="-5" dirty="0">
                <a:latin typeface="Times New Roman"/>
                <a:cs typeface="Times New Roman"/>
              </a:rPr>
              <a:t>elements to the user</a:t>
            </a:r>
            <a:r>
              <a:rPr sz="2200" b="1" spc="13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through</a:t>
            </a:r>
            <a:endParaRPr sz="22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sz="2200" b="1" spc="-5" dirty="0">
                <a:latin typeface="Times New Roman"/>
                <a:cs typeface="Times New Roman"/>
              </a:rPr>
              <a:t>interface or physically </a:t>
            </a:r>
            <a:r>
              <a:rPr sz="2200" b="1" spc="-10" dirty="0">
                <a:latin typeface="Times New Roman"/>
                <a:cs typeface="Times New Roman"/>
              </a:rPr>
              <a:t>stored </a:t>
            </a:r>
            <a:r>
              <a:rPr sz="2200" b="1" spc="-5" dirty="0">
                <a:latin typeface="Times New Roman"/>
                <a:cs typeface="Times New Roman"/>
              </a:rPr>
              <a:t>in</a:t>
            </a:r>
            <a:r>
              <a:rPr sz="2200" b="1" spc="-1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database.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200">
              <a:latin typeface="Times New Roman"/>
              <a:cs typeface="Times New Roman"/>
            </a:endParaRPr>
          </a:p>
          <a:p>
            <a:pPr marL="469900" marR="196850" lvl="1" indent="-182880">
              <a:lnSpc>
                <a:spcPct val="100000"/>
              </a:lnSpc>
              <a:spcBef>
                <a:spcPts val="5"/>
              </a:spcBef>
              <a:buClr>
                <a:srgbClr val="4F81BC"/>
              </a:buClr>
              <a:buSzPct val="84090"/>
              <a:buFont typeface="Arial"/>
              <a:buChar char="•"/>
              <a:tabLst>
                <a:tab pos="470534" algn="l"/>
              </a:tabLst>
            </a:pPr>
            <a:r>
              <a:rPr sz="2200" spc="-5" dirty="0">
                <a:latin typeface="Times New Roman"/>
                <a:cs typeface="Times New Roman"/>
              </a:rPr>
              <a:t>The layered approach consists of </a:t>
            </a:r>
            <a:r>
              <a:rPr sz="2200" b="1" spc="-5" dirty="0">
                <a:latin typeface="Times New Roman"/>
                <a:cs typeface="Times New Roman"/>
              </a:rPr>
              <a:t>user interface, business, access  layers.</a:t>
            </a:r>
            <a:endParaRPr sz="2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Clr>
                <a:srgbClr val="4F81BC"/>
              </a:buClr>
              <a:buFont typeface="Arial"/>
              <a:buChar char="•"/>
            </a:pPr>
            <a:endParaRPr sz="32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buClr>
                <a:srgbClr val="4F81BC"/>
              </a:buClr>
              <a:buSzPct val="84090"/>
              <a:buFont typeface="Arial"/>
              <a:buChar char="•"/>
              <a:tabLst>
                <a:tab pos="470534" algn="l"/>
              </a:tabLst>
            </a:pPr>
            <a:r>
              <a:rPr sz="2200" spc="-5" dirty="0">
                <a:latin typeface="Times New Roman"/>
                <a:cs typeface="Times New Roman"/>
              </a:rPr>
              <a:t>This approach </a:t>
            </a:r>
            <a:r>
              <a:rPr sz="2200" b="1" spc="-10" dirty="0">
                <a:latin typeface="Times New Roman"/>
                <a:cs typeface="Times New Roman"/>
              </a:rPr>
              <a:t>reduces </a:t>
            </a:r>
            <a:r>
              <a:rPr sz="2200" b="1" spc="-5" dirty="0">
                <a:latin typeface="Times New Roman"/>
                <a:cs typeface="Times New Roman"/>
              </a:rPr>
              <a:t>the interdependence of the user</a:t>
            </a:r>
            <a:r>
              <a:rPr sz="2200" b="1" spc="114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interface,</a:t>
            </a:r>
            <a:endParaRPr sz="22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sz="2200" b="1" spc="-5" dirty="0">
                <a:latin typeface="Times New Roman"/>
                <a:cs typeface="Times New Roman"/>
              </a:rPr>
              <a:t>database access and business</a:t>
            </a:r>
            <a:r>
              <a:rPr sz="2200" b="1" spc="-1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control.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2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spcBef>
                <a:spcPts val="5"/>
              </a:spcBef>
              <a:buClr>
                <a:srgbClr val="4F81BC"/>
              </a:buClr>
              <a:buSzPct val="84090"/>
              <a:buFont typeface="Arial"/>
              <a:buChar char="•"/>
              <a:tabLst>
                <a:tab pos="470534" algn="l"/>
              </a:tabLst>
            </a:pPr>
            <a:r>
              <a:rPr sz="2200" b="1" spc="-15" dirty="0">
                <a:latin typeface="Times New Roman"/>
                <a:cs typeface="Times New Roman"/>
              </a:rPr>
              <a:t>More </a:t>
            </a:r>
            <a:r>
              <a:rPr sz="2200" b="1" spc="-10" dirty="0">
                <a:latin typeface="Times New Roman"/>
                <a:cs typeface="Times New Roman"/>
              </a:rPr>
              <a:t>robust </a:t>
            </a:r>
            <a:r>
              <a:rPr sz="2200" b="1" spc="-5" dirty="0">
                <a:latin typeface="Times New Roman"/>
                <a:cs typeface="Times New Roman"/>
              </a:rPr>
              <a:t>and flexible</a:t>
            </a:r>
            <a:r>
              <a:rPr sz="2200" b="1" spc="2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system.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93542" y="507238"/>
            <a:ext cx="2767965" cy="4679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900" b="1" spc="-85" dirty="0">
                <a:latin typeface="Times New Roman"/>
                <a:cs typeface="Times New Roman"/>
              </a:rPr>
              <a:t>OBJECT</a:t>
            </a:r>
            <a:r>
              <a:rPr sz="2900" b="1" spc="-335" dirty="0">
                <a:latin typeface="Times New Roman"/>
                <a:cs typeface="Times New Roman"/>
              </a:rPr>
              <a:t> </a:t>
            </a:r>
            <a:r>
              <a:rPr sz="2900" b="1" spc="-80" dirty="0">
                <a:latin typeface="Times New Roman"/>
                <a:cs typeface="Times New Roman"/>
              </a:rPr>
              <a:t>BASICS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023873"/>
            <a:ext cx="7909559" cy="4250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Goals:</a:t>
            </a:r>
            <a:endParaRPr sz="2200">
              <a:latin typeface="Times New Roman"/>
              <a:cs typeface="Times New Roman"/>
            </a:endParaRPr>
          </a:p>
          <a:p>
            <a:pPr marL="194945">
              <a:lnSpc>
                <a:spcPct val="100000"/>
              </a:lnSpc>
            </a:pPr>
            <a:r>
              <a:rPr sz="2200" dirty="0">
                <a:latin typeface="Times New Roman"/>
                <a:cs typeface="Times New Roman"/>
              </a:rPr>
              <a:t>The developer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should</a:t>
            </a:r>
            <a:endParaRPr sz="2200">
              <a:latin typeface="Times New Roman"/>
              <a:cs typeface="Times New Roman"/>
            </a:endParaRPr>
          </a:p>
          <a:p>
            <a:pPr marL="225425" indent="-213360">
              <a:lnSpc>
                <a:spcPct val="100000"/>
              </a:lnSpc>
              <a:buClr>
                <a:srgbClr val="4F81BC"/>
              </a:buClr>
              <a:buSzPct val="79545"/>
              <a:buFont typeface="Wingdings"/>
              <a:buChar char=""/>
              <a:tabLst>
                <a:tab pos="226060" algn="l"/>
              </a:tabLst>
            </a:pPr>
            <a:r>
              <a:rPr sz="2200" dirty="0">
                <a:latin typeface="Times New Roman"/>
                <a:cs typeface="Times New Roman"/>
              </a:rPr>
              <a:t>Define </a:t>
            </a:r>
            <a:r>
              <a:rPr sz="2200" spc="-5" dirty="0">
                <a:latin typeface="Times New Roman"/>
                <a:cs typeface="Times New Roman"/>
              </a:rPr>
              <a:t>Objects </a:t>
            </a:r>
            <a:r>
              <a:rPr sz="2200" dirty="0">
                <a:latin typeface="Times New Roman"/>
                <a:cs typeface="Times New Roman"/>
              </a:rPr>
              <a:t>and </a:t>
            </a:r>
            <a:r>
              <a:rPr sz="2200" spc="-5" dirty="0">
                <a:latin typeface="Times New Roman"/>
                <a:cs typeface="Times New Roman"/>
              </a:rPr>
              <a:t>classes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4F81BC"/>
              </a:buClr>
              <a:buFont typeface="Wingdings"/>
              <a:buChar char=""/>
            </a:pPr>
            <a:endParaRPr sz="2750">
              <a:latin typeface="Times New Roman"/>
              <a:cs typeface="Times New Roman"/>
            </a:endParaRPr>
          </a:p>
          <a:p>
            <a:pPr marL="194945" marR="422275" indent="-182880">
              <a:lnSpc>
                <a:spcPct val="80000"/>
              </a:lnSpc>
              <a:spcBef>
                <a:spcPts val="5"/>
              </a:spcBef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spc="-5" dirty="0">
                <a:latin typeface="Times New Roman"/>
                <a:cs typeface="Times New Roman"/>
              </a:rPr>
              <a:t>Describe objects, methods, attributes and </a:t>
            </a:r>
            <a:r>
              <a:rPr sz="2200" dirty="0">
                <a:latin typeface="Times New Roman"/>
                <a:cs typeface="Times New Roman"/>
              </a:rPr>
              <a:t>how objects respond </a:t>
            </a:r>
            <a:r>
              <a:rPr sz="2200" spc="-5" dirty="0">
                <a:latin typeface="Times New Roman"/>
                <a:cs typeface="Times New Roman"/>
              </a:rPr>
              <a:t>to  messages,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4F81BC"/>
              </a:buClr>
              <a:buFont typeface="Wingdings"/>
              <a:buChar char=""/>
            </a:pPr>
            <a:endParaRPr sz="2700">
              <a:latin typeface="Times New Roman"/>
              <a:cs typeface="Times New Roman"/>
            </a:endParaRPr>
          </a:p>
          <a:p>
            <a:pPr marL="194945" marR="5080" indent="-182880">
              <a:lnSpc>
                <a:spcPts val="2110"/>
              </a:lnSpc>
              <a:spcBef>
                <a:spcPts val="5"/>
              </a:spcBef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  <a:tab pos="4312920" algn="l"/>
                <a:tab pos="6287135" algn="l"/>
              </a:tabLst>
            </a:pPr>
            <a:r>
              <a:rPr sz="2200" spc="-5" dirty="0">
                <a:latin typeface="Times New Roman"/>
                <a:cs typeface="Times New Roman"/>
              </a:rPr>
              <a:t>Defi</a:t>
            </a:r>
            <a:r>
              <a:rPr sz="2200" dirty="0">
                <a:latin typeface="Times New Roman"/>
                <a:cs typeface="Times New Roman"/>
              </a:rPr>
              <a:t>n</a:t>
            </a:r>
            <a:r>
              <a:rPr sz="2200" spc="-5" dirty="0">
                <a:latin typeface="Times New Roman"/>
                <a:cs typeface="Times New Roman"/>
              </a:rPr>
              <a:t>e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P</a:t>
            </a:r>
            <a:r>
              <a:rPr sz="2200" spc="5" dirty="0">
                <a:latin typeface="Times New Roman"/>
                <a:cs typeface="Times New Roman"/>
              </a:rPr>
              <a:t>o</a:t>
            </a:r>
            <a:r>
              <a:rPr sz="2200" spc="-5" dirty="0">
                <a:latin typeface="Times New Roman"/>
                <a:cs typeface="Times New Roman"/>
              </a:rPr>
              <a:t>l</a:t>
            </a:r>
            <a:r>
              <a:rPr sz="2200" spc="15" dirty="0">
                <a:latin typeface="Times New Roman"/>
                <a:cs typeface="Times New Roman"/>
              </a:rPr>
              <a:t>y</a:t>
            </a:r>
            <a:r>
              <a:rPr sz="2200" spc="-20" dirty="0">
                <a:latin typeface="Times New Roman"/>
                <a:cs typeface="Times New Roman"/>
              </a:rPr>
              <a:t>m</a:t>
            </a:r>
            <a:r>
              <a:rPr sz="2200" dirty="0">
                <a:latin typeface="Times New Roman"/>
                <a:cs typeface="Times New Roman"/>
              </a:rPr>
              <a:t>o</a:t>
            </a:r>
            <a:r>
              <a:rPr sz="2200" spc="-5" dirty="0">
                <a:latin typeface="Times New Roman"/>
                <a:cs typeface="Times New Roman"/>
              </a:rPr>
              <a:t>r</a:t>
            </a:r>
            <a:r>
              <a:rPr sz="2200" dirty="0">
                <a:latin typeface="Times New Roman"/>
                <a:cs typeface="Times New Roman"/>
              </a:rPr>
              <a:t>ph</a:t>
            </a:r>
            <a:r>
              <a:rPr sz="2200" spc="-5" dirty="0">
                <a:latin typeface="Times New Roman"/>
                <a:cs typeface="Times New Roman"/>
              </a:rPr>
              <a:t>is</a:t>
            </a:r>
            <a:r>
              <a:rPr sz="2200" spc="-20" dirty="0">
                <a:latin typeface="Times New Roman"/>
                <a:cs typeface="Times New Roman"/>
              </a:rPr>
              <a:t>m</a:t>
            </a:r>
            <a:r>
              <a:rPr sz="2200" spc="-5" dirty="0">
                <a:latin typeface="Times New Roman"/>
                <a:cs typeface="Times New Roman"/>
              </a:rPr>
              <a:t>,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I</a:t>
            </a:r>
            <a:r>
              <a:rPr sz="2200" dirty="0">
                <a:latin typeface="Times New Roman"/>
                <a:cs typeface="Times New Roman"/>
              </a:rPr>
              <a:t>nh</a:t>
            </a:r>
            <a:r>
              <a:rPr sz="2200" spc="-5" dirty="0">
                <a:latin typeface="Times New Roman"/>
                <a:cs typeface="Times New Roman"/>
              </a:rPr>
              <a:t>eri</a:t>
            </a:r>
            <a:r>
              <a:rPr sz="2200" dirty="0">
                <a:latin typeface="Times New Roman"/>
                <a:cs typeface="Times New Roman"/>
              </a:rPr>
              <a:t>t</a:t>
            </a:r>
            <a:r>
              <a:rPr sz="2200" spc="-5" dirty="0">
                <a:latin typeface="Times New Roman"/>
                <a:cs typeface="Times New Roman"/>
              </a:rPr>
              <a:t>a</a:t>
            </a:r>
            <a:r>
              <a:rPr sz="2200" dirty="0">
                <a:latin typeface="Times New Roman"/>
                <a:cs typeface="Times New Roman"/>
              </a:rPr>
              <a:t>n</a:t>
            </a:r>
            <a:r>
              <a:rPr sz="2200" spc="-5" dirty="0">
                <a:latin typeface="Times New Roman"/>
                <a:cs typeface="Times New Roman"/>
              </a:rPr>
              <a:t>ce,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5" dirty="0">
                <a:latin typeface="Times New Roman"/>
                <a:cs typeface="Times New Roman"/>
              </a:rPr>
              <a:t>d</a:t>
            </a:r>
            <a:r>
              <a:rPr sz="2200" spc="-5" dirty="0">
                <a:latin typeface="Times New Roman"/>
                <a:cs typeface="Times New Roman"/>
              </a:rPr>
              <a:t>ata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a</a:t>
            </a:r>
            <a:r>
              <a:rPr sz="2200" dirty="0">
                <a:latin typeface="Times New Roman"/>
                <a:cs typeface="Times New Roman"/>
              </a:rPr>
              <a:t>b</a:t>
            </a:r>
            <a:r>
              <a:rPr sz="2200" spc="-5" dirty="0">
                <a:latin typeface="Times New Roman"/>
                <a:cs typeface="Times New Roman"/>
              </a:rPr>
              <a:t>stracti</a:t>
            </a:r>
            <a:r>
              <a:rPr sz="2200" spc="5" dirty="0">
                <a:latin typeface="Times New Roman"/>
                <a:cs typeface="Times New Roman"/>
              </a:rPr>
              <a:t>o</a:t>
            </a:r>
            <a:r>
              <a:rPr sz="2200" dirty="0">
                <a:latin typeface="Times New Roman"/>
                <a:cs typeface="Times New Roman"/>
              </a:rPr>
              <a:t>n</a:t>
            </a:r>
            <a:r>
              <a:rPr sz="2200" spc="-5" dirty="0">
                <a:latin typeface="Times New Roman"/>
                <a:cs typeface="Times New Roman"/>
              </a:rPr>
              <a:t>,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5" dirty="0">
                <a:latin typeface="Times New Roman"/>
                <a:cs typeface="Times New Roman"/>
              </a:rPr>
              <a:t>e</a:t>
            </a:r>
            <a:r>
              <a:rPr sz="2200" spc="5" dirty="0">
                <a:latin typeface="Times New Roman"/>
                <a:cs typeface="Times New Roman"/>
              </a:rPr>
              <a:t>n</a:t>
            </a:r>
            <a:r>
              <a:rPr sz="2200" spc="-5" dirty="0">
                <a:latin typeface="Times New Roman"/>
                <a:cs typeface="Times New Roman"/>
              </a:rPr>
              <a:t>caps</a:t>
            </a:r>
            <a:r>
              <a:rPr sz="2200" dirty="0">
                <a:latin typeface="Times New Roman"/>
                <a:cs typeface="Times New Roman"/>
              </a:rPr>
              <a:t>u</a:t>
            </a:r>
            <a:r>
              <a:rPr sz="2200" spc="-5" dirty="0">
                <a:latin typeface="Times New Roman"/>
                <a:cs typeface="Times New Roman"/>
              </a:rPr>
              <a:t>lati</a:t>
            </a:r>
            <a:r>
              <a:rPr sz="2200" spc="5" dirty="0">
                <a:latin typeface="Times New Roman"/>
                <a:cs typeface="Times New Roman"/>
              </a:rPr>
              <a:t>o</a:t>
            </a:r>
            <a:r>
              <a:rPr sz="2200" dirty="0">
                <a:latin typeface="Times New Roman"/>
                <a:cs typeface="Times New Roman"/>
              </a:rPr>
              <a:t>n</a:t>
            </a:r>
            <a:r>
              <a:rPr sz="2200" spc="-5" dirty="0">
                <a:latin typeface="Times New Roman"/>
                <a:cs typeface="Times New Roman"/>
              </a:rPr>
              <a:t>,  and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protocol,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4F81BC"/>
              </a:buClr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224790" indent="-212725">
              <a:lnSpc>
                <a:spcPct val="100000"/>
              </a:lnSpc>
              <a:spcBef>
                <a:spcPts val="5"/>
              </a:spcBef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spc="-5" dirty="0">
                <a:latin typeface="Times New Roman"/>
                <a:cs typeface="Times New Roman"/>
              </a:rPr>
              <a:t>Describe objects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relationships,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4F81BC"/>
              </a:buClr>
              <a:buFont typeface="Wingdings"/>
              <a:buChar char=""/>
            </a:pPr>
            <a:endParaRPr sz="2250">
              <a:latin typeface="Times New Roman"/>
              <a:cs typeface="Times New Roman"/>
            </a:endParaRPr>
          </a:p>
          <a:p>
            <a:pPr marL="224790" indent="-212725">
              <a:lnSpc>
                <a:spcPct val="100000"/>
              </a:lnSpc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spc="-5" dirty="0">
                <a:latin typeface="Times New Roman"/>
                <a:cs typeface="Times New Roman"/>
              </a:rPr>
              <a:t>Describe </a:t>
            </a:r>
            <a:r>
              <a:rPr sz="2200" dirty="0">
                <a:latin typeface="Times New Roman"/>
                <a:cs typeface="Times New Roman"/>
              </a:rPr>
              <a:t>object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persistence,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58697"/>
            <a:ext cx="641921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80" dirty="0">
                <a:latin typeface="Times New Roman"/>
                <a:cs typeface="Times New Roman"/>
              </a:rPr>
              <a:t>OBJECT </a:t>
            </a:r>
            <a:r>
              <a:rPr sz="3200" b="1" spc="-85" dirty="0">
                <a:latin typeface="Times New Roman"/>
                <a:cs typeface="Times New Roman"/>
              </a:rPr>
              <a:t>ORIENTED</a:t>
            </a:r>
            <a:r>
              <a:rPr sz="3200" b="1" spc="-475" dirty="0">
                <a:latin typeface="Times New Roman"/>
                <a:cs typeface="Times New Roman"/>
              </a:rPr>
              <a:t> </a:t>
            </a:r>
            <a:r>
              <a:rPr sz="3200" b="1" spc="-90" dirty="0">
                <a:latin typeface="Times New Roman"/>
                <a:cs typeface="Times New Roman"/>
              </a:rPr>
              <a:t>PHILOSOPHY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319529"/>
            <a:ext cx="7850505" cy="44519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4790" indent="-212725">
              <a:lnSpc>
                <a:spcPct val="100000"/>
              </a:lnSpc>
              <a:spcBef>
                <a:spcPts val="95"/>
              </a:spcBef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dirty="0">
                <a:latin typeface="Times New Roman"/>
                <a:cs typeface="Times New Roman"/>
              </a:rPr>
              <a:t>The </a:t>
            </a:r>
            <a:r>
              <a:rPr sz="2200" b="1" spc="-10" dirty="0">
                <a:latin typeface="Times New Roman"/>
                <a:cs typeface="Times New Roman"/>
              </a:rPr>
              <a:t>programming </a:t>
            </a:r>
            <a:r>
              <a:rPr sz="2200" b="1" spc="-5" dirty="0">
                <a:latin typeface="Times New Roman"/>
                <a:cs typeface="Times New Roman"/>
              </a:rPr>
              <a:t>languages </a:t>
            </a:r>
            <a:r>
              <a:rPr sz="2200" dirty="0">
                <a:latin typeface="Times New Roman"/>
                <a:cs typeface="Times New Roman"/>
              </a:rPr>
              <a:t>provide the </a:t>
            </a:r>
            <a:r>
              <a:rPr sz="2200" spc="-5" dirty="0">
                <a:latin typeface="Times New Roman"/>
                <a:cs typeface="Times New Roman"/>
              </a:rPr>
              <a:t>programmers </a:t>
            </a:r>
            <a:r>
              <a:rPr sz="2200" dirty="0">
                <a:latin typeface="Times New Roman"/>
                <a:cs typeface="Times New Roman"/>
              </a:rPr>
              <a:t>the </a:t>
            </a:r>
            <a:r>
              <a:rPr sz="2200" spc="-5" dirty="0">
                <a:latin typeface="Times New Roman"/>
                <a:cs typeface="Times New Roman"/>
              </a:rPr>
              <a:t>way</a:t>
            </a:r>
            <a:r>
              <a:rPr sz="2200" spc="114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endParaRPr sz="2200">
              <a:latin typeface="Times New Roman"/>
              <a:cs typeface="Times New Roman"/>
            </a:endParaRPr>
          </a:p>
          <a:p>
            <a:pPr marL="194945">
              <a:lnSpc>
                <a:spcPct val="100000"/>
              </a:lnSpc>
            </a:pPr>
            <a:r>
              <a:rPr sz="2200" b="1" spc="-5" dirty="0">
                <a:latin typeface="Times New Roman"/>
                <a:cs typeface="Times New Roman"/>
              </a:rPr>
              <a:t>describing the</a:t>
            </a:r>
            <a:r>
              <a:rPr sz="2200" b="1" spc="20" dirty="0">
                <a:latin typeface="Times New Roman"/>
                <a:cs typeface="Times New Roman"/>
              </a:rPr>
              <a:t> </a:t>
            </a:r>
            <a:r>
              <a:rPr sz="2200" b="1" spc="-15" dirty="0">
                <a:latin typeface="Times New Roman"/>
                <a:cs typeface="Times New Roman"/>
              </a:rPr>
              <a:t>process</a:t>
            </a:r>
            <a:r>
              <a:rPr sz="2200" spc="-15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200">
              <a:latin typeface="Times New Roman"/>
              <a:cs typeface="Times New Roman"/>
            </a:endParaRPr>
          </a:p>
          <a:p>
            <a:pPr marL="194945" marR="457200" indent="-182880" algn="just">
              <a:lnSpc>
                <a:spcPct val="100000"/>
              </a:lnSpc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dirty="0">
                <a:latin typeface="Times New Roman"/>
                <a:cs typeface="Times New Roman"/>
              </a:rPr>
              <a:t>The </a:t>
            </a:r>
            <a:r>
              <a:rPr sz="2200" b="1" spc="-5" dirty="0">
                <a:latin typeface="Times New Roman"/>
                <a:cs typeface="Times New Roman"/>
              </a:rPr>
              <a:t>ease of description, </a:t>
            </a:r>
            <a:r>
              <a:rPr sz="2200" b="1" spc="-15" dirty="0">
                <a:latin typeface="Times New Roman"/>
                <a:cs typeface="Times New Roman"/>
              </a:rPr>
              <a:t>reusability, extensibility, readability,  </a:t>
            </a:r>
            <a:r>
              <a:rPr sz="2200" b="1" dirty="0">
                <a:latin typeface="Times New Roman"/>
                <a:cs typeface="Times New Roman"/>
              </a:rPr>
              <a:t>computational </a:t>
            </a:r>
            <a:r>
              <a:rPr sz="2200" b="1" spc="-15" dirty="0">
                <a:latin typeface="Times New Roman"/>
                <a:cs typeface="Times New Roman"/>
              </a:rPr>
              <a:t>efficiency, </a:t>
            </a:r>
            <a:r>
              <a:rPr sz="2200" b="1" spc="-5" dirty="0">
                <a:latin typeface="Times New Roman"/>
                <a:cs typeface="Times New Roman"/>
              </a:rPr>
              <a:t>and </a:t>
            </a:r>
            <a:r>
              <a:rPr sz="2200" b="1" dirty="0">
                <a:latin typeface="Times New Roman"/>
                <a:cs typeface="Times New Roman"/>
              </a:rPr>
              <a:t>ability to </a:t>
            </a:r>
            <a:r>
              <a:rPr sz="2200" b="1" spc="-5" dirty="0">
                <a:latin typeface="Times New Roman"/>
                <a:cs typeface="Times New Roman"/>
              </a:rPr>
              <a:t>maintain </a:t>
            </a:r>
            <a:r>
              <a:rPr sz="2200" spc="-5" dirty="0">
                <a:latin typeface="Times New Roman"/>
                <a:cs typeface="Times New Roman"/>
              </a:rPr>
              <a:t>depends on  languages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used.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4F81BC"/>
              </a:buClr>
              <a:buFont typeface="Wingdings"/>
              <a:buChar char=""/>
            </a:pPr>
            <a:endParaRPr sz="3200">
              <a:latin typeface="Times New Roman"/>
              <a:cs typeface="Times New Roman"/>
            </a:endParaRPr>
          </a:p>
          <a:p>
            <a:pPr marL="194945" marR="340360" indent="-182880" algn="just">
              <a:lnSpc>
                <a:spcPct val="100000"/>
              </a:lnSpc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System </a:t>
            </a:r>
            <a:r>
              <a:rPr sz="2200" b="1" spc="-10" dirty="0">
                <a:latin typeface="Times New Roman"/>
                <a:cs typeface="Times New Roman"/>
              </a:rPr>
              <a:t>Software </a:t>
            </a:r>
            <a:r>
              <a:rPr sz="2200" spc="-5" dirty="0">
                <a:latin typeface="Times New Roman"/>
                <a:cs typeface="Times New Roman"/>
              </a:rPr>
              <a:t>– Machine Understandable language (Integers,  floating </a:t>
            </a:r>
            <a:r>
              <a:rPr sz="2200" dirty="0">
                <a:latin typeface="Times New Roman"/>
                <a:cs typeface="Times New Roman"/>
              </a:rPr>
              <a:t>point </a:t>
            </a:r>
            <a:r>
              <a:rPr sz="2200" spc="-5" dirty="0">
                <a:latin typeface="Times New Roman"/>
                <a:cs typeface="Times New Roman"/>
              </a:rPr>
              <a:t>numbers, chars, Addressing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Modes,….)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4F81BC"/>
              </a:buClr>
              <a:buFont typeface="Wingdings"/>
              <a:buChar char=""/>
            </a:pPr>
            <a:endParaRPr sz="3200">
              <a:latin typeface="Times New Roman"/>
              <a:cs typeface="Times New Roman"/>
            </a:endParaRPr>
          </a:p>
          <a:p>
            <a:pPr marL="194945" marR="5080" indent="-182880">
              <a:lnSpc>
                <a:spcPct val="100000"/>
              </a:lnSpc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dirty="0">
                <a:latin typeface="Times New Roman"/>
                <a:cs typeface="Times New Roman"/>
              </a:rPr>
              <a:t>Eg., </a:t>
            </a:r>
            <a:r>
              <a:rPr sz="2200" b="1" spc="-5" dirty="0">
                <a:latin typeface="Times New Roman"/>
                <a:cs typeface="Times New Roman"/>
              </a:rPr>
              <a:t>Financial Investment </a:t>
            </a:r>
            <a:r>
              <a:rPr sz="2200" spc="-5" dirty="0">
                <a:latin typeface="Wingdings"/>
                <a:cs typeface="Wingdings"/>
              </a:rPr>
              <a:t></a:t>
            </a:r>
            <a:r>
              <a:rPr sz="2200" spc="-5" dirty="0">
                <a:latin typeface="Times New Roman"/>
                <a:cs typeface="Times New Roman"/>
              </a:rPr>
              <a:t>Development of Financial Investment  </a:t>
            </a:r>
            <a:r>
              <a:rPr sz="2200" dirty="0">
                <a:latin typeface="Times New Roman"/>
                <a:cs typeface="Times New Roman"/>
              </a:rPr>
              <a:t>Machine </a:t>
            </a:r>
            <a:r>
              <a:rPr sz="2200" b="1" spc="-10" dirty="0">
                <a:latin typeface="Times New Roman"/>
                <a:cs typeface="Times New Roman"/>
              </a:rPr>
              <a:t>directly </a:t>
            </a:r>
            <a:r>
              <a:rPr sz="2200" b="1" spc="-5" dirty="0">
                <a:latin typeface="Times New Roman"/>
                <a:cs typeface="Times New Roman"/>
              </a:rPr>
              <a:t>would </a:t>
            </a:r>
            <a:r>
              <a:rPr sz="2200" b="1" spc="-10" dirty="0">
                <a:latin typeface="Times New Roman"/>
                <a:cs typeface="Times New Roman"/>
              </a:rPr>
              <a:t>reduce</a:t>
            </a:r>
            <a:r>
              <a:rPr sz="2200" b="1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translation.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28929"/>
            <a:ext cx="8084820" cy="3143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95"/>
              </a:spcBef>
            </a:pPr>
            <a:r>
              <a:rPr sz="2200" spc="-105" dirty="0">
                <a:solidFill>
                  <a:srgbClr val="1F487C"/>
                </a:solidFill>
                <a:latin typeface="Times New Roman"/>
                <a:cs typeface="Times New Roman"/>
              </a:rPr>
              <a:t>C</a:t>
            </a:r>
            <a:r>
              <a:rPr sz="2200" spc="-95" dirty="0">
                <a:solidFill>
                  <a:srgbClr val="1F487C"/>
                </a:solidFill>
                <a:latin typeface="Times New Roman"/>
                <a:cs typeface="Times New Roman"/>
              </a:rPr>
              <a:t>on</a:t>
            </a:r>
            <a:r>
              <a:rPr sz="2200" spc="-100" dirty="0">
                <a:solidFill>
                  <a:srgbClr val="1F487C"/>
                </a:solidFill>
                <a:latin typeface="Times New Roman"/>
                <a:cs typeface="Times New Roman"/>
              </a:rPr>
              <a:t>ti</a:t>
            </a:r>
            <a:r>
              <a:rPr sz="2200" spc="-5" dirty="0">
                <a:solidFill>
                  <a:srgbClr val="1F487C"/>
                </a:solidFill>
                <a:latin typeface="Times New Roman"/>
                <a:cs typeface="Times New Roman"/>
              </a:rPr>
              <a:t>…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400">
              <a:latin typeface="Times New Roman"/>
              <a:cs typeface="Times New Roman"/>
            </a:endParaRPr>
          </a:p>
          <a:p>
            <a:pPr marL="194945" marR="233679" indent="-182880">
              <a:lnSpc>
                <a:spcPct val="100000"/>
              </a:lnSpc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Object-Oriented </a:t>
            </a:r>
            <a:r>
              <a:rPr sz="2200" b="1" spc="-10" dirty="0">
                <a:latin typeface="Times New Roman"/>
                <a:cs typeface="Times New Roman"/>
              </a:rPr>
              <a:t>Programming </a:t>
            </a:r>
            <a:r>
              <a:rPr sz="2200" b="1" spc="-5" dirty="0">
                <a:latin typeface="Times New Roman"/>
                <a:cs typeface="Times New Roman"/>
              </a:rPr>
              <a:t>Concepts </a:t>
            </a:r>
            <a:r>
              <a:rPr sz="2200" spc="-5" dirty="0">
                <a:latin typeface="Times New Roman"/>
                <a:cs typeface="Times New Roman"/>
              </a:rPr>
              <a:t>allows closer </a:t>
            </a:r>
            <a:r>
              <a:rPr sz="2200" b="1" spc="-5" dirty="0">
                <a:latin typeface="Times New Roman"/>
                <a:cs typeface="Times New Roman"/>
              </a:rPr>
              <a:t>ideas and  terms </a:t>
            </a:r>
            <a:r>
              <a:rPr sz="2200" spc="-5" dirty="0">
                <a:latin typeface="Times New Roman"/>
                <a:cs typeface="Times New Roman"/>
              </a:rPr>
              <a:t>for </a:t>
            </a:r>
            <a:r>
              <a:rPr sz="2200" dirty="0">
                <a:latin typeface="Times New Roman"/>
                <a:cs typeface="Times New Roman"/>
              </a:rPr>
              <a:t>the </a:t>
            </a:r>
            <a:r>
              <a:rPr sz="2200" b="1" spc="-5" dirty="0">
                <a:latin typeface="Times New Roman"/>
                <a:cs typeface="Times New Roman"/>
              </a:rPr>
              <a:t>development </a:t>
            </a:r>
            <a:r>
              <a:rPr sz="2200" spc="-5" dirty="0">
                <a:latin typeface="Times New Roman"/>
                <a:cs typeface="Times New Roman"/>
              </a:rPr>
              <a:t>of certain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applications.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4F81BC"/>
              </a:buClr>
              <a:buFont typeface="Wingdings"/>
              <a:buChar char=""/>
            </a:pPr>
            <a:endParaRPr sz="3200">
              <a:latin typeface="Times New Roman"/>
              <a:cs typeface="Times New Roman"/>
            </a:endParaRPr>
          </a:p>
          <a:p>
            <a:pPr marL="224790" indent="-212725">
              <a:lnSpc>
                <a:spcPct val="100000"/>
              </a:lnSpc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b="1" dirty="0">
                <a:latin typeface="Times New Roman"/>
                <a:cs typeface="Times New Roman"/>
              </a:rPr>
              <a:t>Financial </a:t>
            </a:r>
            <a:r>
              <a:rPr sz="2200" b="1" spc="-5" dirty="0">
                <a:latin typeface="Times New Roman"/>
                <a:cs typeface="Times New Roman"/>
              </a:rPr>
              <a:t>Investment</a:t>
            </a:r>
            <a:r>
              <a:rPr sz="2200" b="1" spc="3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:</a:t>
            </a:r>
            <a:endParaRPr sz="22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spcBef>
                <a:spcPts val="525"/>
              </a:spcBef>
              <a:buClr>
                <a:srgbClr val="4F81BC"/>
              </a:buClr>
              <a:buSzPct val="84090"/>
              <a:buFont typeface="Arial"/>
              <a:buChar char="•"/>
              <a:tabLst>
                <a:tab pos="470534" algn="l"/>
              </a:tabLst>
            </a:pPr>
            <a:r>
              <a:rPr sz="2200" spc="-5" dirty="0">
                <a:latin typeface="Times New Roman"/>
                <a:cs typeface="Times New Roman"/>
              </a:rPr>
              <a:t>Bond (data </a:t>
            </a:r>
            <a:r>
              <a:rPr sz="2200" dirty="0">
                <a:latin typeface="Times New Roman"/>
                <a:cs typeface="Times New Roman"/>
              </a:rPr>
              <a:t>type) </a:t>
            </a:r>
            <a:r>
              <a:rPr sz="2200" spc="-5" dirty="0">
                <a:latin typeface="Wingdings"/>
                <a:cs typeface="Wingdings"/>
              </a:rPr>
              <a:t>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character</a:t>
            </a:r>
            <a:endParaRPr sz="22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spcBef>
                <a:spcPts val="530"/>
              </a:spcBef>
              <a:buClr>
                <a:srgbClr val="4F81BC"/>
              </a:buClr>
              <a:buSzPct val="84090"/>
              <a:buFont typeface="Arial"/>
              <a:buChar char="•"/>
              <a:tabLst>
                <a:tab pos="470534" algn="l"/>
              </a:tabLst>
            </a:pPr>
            <a:r>
              <a:rPr sz="2200" spc="-5" dirty="0">
                <a:latin typeface="Times New Roman"/>
                <a:cs typeface="Times New Roman"/>
              </a:rPr>
              <a:t>Buy operation on a </a:t>
            </a:r>
            <a:r>
              <a:rPr sz="2200" dirty="0">
                <a:latin typeface="Times New Roman"/>
                <a:cs typeface="Times New Roman"/>
              </a:rPr>
              <a:t>bond </a:t>
            </a:r>
            <a:r>
              <a:rPr sz="2200" spc="-5" dirty="0">
                <a:latin typeface="Times New Roman"/>
                <a:cs typeface="Times New Roman"/>
              </a:rPr>
              <a:t>(+) </a:t>
            </a:r>
            <a:r>
              <a:rPr sz="2200" spc="-5" dirty="0">
                <a:latin typeface="Wingdings"/>
                <a:cs typeface="Wingdings"/>
              </a:rPr>
              <a:t></a:t>
            </a:r>
            <a:r>
              <a:rPr sz="2200" spc="-5" dirty="0">
                <a:latin typeface="Times New Roman"/>
                <a:cs typeface="Times New Roman"/>
              </a:rPr>
              <a:t>operation on a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number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09118"/>
            <a:ext cx="4573905" cy="467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b="1" spc="-80" dirty="0">
                <a:latin typeface="Times New Roman"/>
                <a:cs typeface="Times New Roman"/>
              </a:rPr>
              <a:t>TRADITIONALAPPROACH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014729"/>
            <a:ext cx="7797800" cy="41167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4790" indent="-212725">
              <a:lnSpc>
                <a:spcPct val="100000"/>
              </a:lnSpc>
              <a:spcBef>
                <a:spcPts val="95"/>
              </a:spcBef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dirty="0">
                <a:latin typeface="Times New Roman"/>
                <a:cs typeface="Times New Roman"/>
              </a:rPr>
              <a:t>The traditional approach to </a:t>
            </a:r>
            <a:r>
              <a:rPr sz="2200" spc="-5" dirty="0">
                <a:latin typeface="Times New Roman"/>
                <a:cs typeface="Times New Roman"/>
              </a:rPr>
              <a:t>software development </a:t>
            </a:r>
            <a:r>
              <a:rPr sz="2200" dirty="0">
                <a:latin typeface="Times New Roman"/>
                <a:cs typeface="Times New Roman"/>
              </a:rPr>
              <a:t>tends</a:t>
            </a:r>
            <a:r>
              <a:rPr sz="2200" spc="4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toward</a:t>
            </a:r>
            <a:endParaRPr sz="2200">
              <a:latin typeface="Times New Roman"/>
              <a:cs typeface="Times New Roman"/>
            </a:endParaRPr>
          </a:p>
          <a:p>
            <a:pPr marL="194945">
              <a:lnSpc>
                <a:spcPct val="100000"/>
              </a:lnSpc>
            </a:pPr>
            <a:r>
              <a:rPr sz="2200" b="1" spc="-5" dirty="0">
                <a:latin typeface="Times New Roman"/>
                <a:cs typeface="Times New Roman"/>
              </a:rPr>
              <a:t>writing a </a:t>
            </a:r>
            <a:r>
              <a:rPr sz="2200" b="1" dirty="0">
                <a:latin typeface="Times New Roman"/>
                <a:cs typeface="Times New Roman"/>
              </a:rPr>
              <a:t>lot of </a:t>
            </a:r>
            <a:r>
              <a:rPr sz="2200" b="1" spc="-5" dirty="0">
                <a:latin typeface="Times New Roman"/>
                <a:cs typeface="Times New Roman"/>
              </a:rPr>
              <a:t>code to </a:t>
            </a:r>
            <a:r>
              <a:rPr sz="2200" b="1" dirty="0">
                <a:latin typeface="Times New Roman"/>
                <a:cs typeface="Times New Roman"/>
              </a:rPr>
              <a:t>do all </a:t>
            </a:r>
            <a:r>
              <a:rPr sz="2200" b="1" spc="-5" dirty="0">
                <a:latin typeface="Times New Roman"/>
                <a:cs typeface="Times New Roman"/>
              </a:rPr>
              <a:t>the </a:t>
            </a:r>
            <a:r>
              <a:rPr sz="2200" b="1" dirty="0">
                <a:latin typeface="Times New Roman"/>
                <a:cs typeface="Times New Roman"/>
              </a:rPr>
              <a:t>things that have to be</a:t>
            </a:r>
            <a:r>
              <a:rPr sz="2200" b="1" spc="65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done.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200">
              <a:latin typeface="Times New Roman"/>
              <a:cs typeface="Times New Roman"/>
            </a:endParaRPr>
          </a:p>
          <a:p>
            <a:pPr marL="194945" marR="222885" indent="-182880">
              <a:lnSpc>
                <a:spcPct val="100000"/>
              </a:lnSpc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Algorithmic Centric </a:t>
            </a:r>
            <a:r>
              <a:rPr sz="2200" b="1" dirty="0">
                <a:latin typeface="Times New Roman"/>
                <a:cs typeface="Times New Roman"/>
              </a:rPr>
              <a:t>Methodology </a:t>
            </a:r>
            <a:r>
              <a:rPr sz="2200" spc="-5" dirty="0">
                <a:latin typeface="Times New Roman"/>
                <a:cs typeface="Times New Roman"/>
              </a:rPr>
              <a:t>– only the algorithm that can  accomplish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task.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4F81BC"/>
              </a:buClr>
              <a:buFont typeface="Wingdings"/>
              <a:buChar char=""/>
            </a:pPr>
            <a:endParaRPr sz="3200">
              <a:latin typeface="Times New Roman"/>
              <a:cs typeface="Times New Roman"/>
            </a:endParaRPr>
          </a:p>
          <a:p>
            <a:pPr marL="194945" marR="712470" indent="-182880">
              <a:lnSpc>
                <a:spcPct val="100000"/>
              </a:lnSpc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  <a:tab pos="3571240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Data-Centric</a:t>
            </a:r>
            <a:r>
              <a:rPr sz="2200" b="1" spc="9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Methodology	</a:t>
            </a:r>
            <a:r>
              <a:rPr sz="2200" spc="-5" dirty="0">
                <a:latin typeface="Times New Roman"/>
                <a:cs typeface="Times New Roman"/>
              </a:rPr>
              <a:t>- </a:t>
            </a:r>
            <a:r>
              <a:rPr sz="2200" dirty="0">
                <a:latin typeface="Times New Roman"/>
                <a:cs typeface="Times New Roman"/>
              </a:rPr>
              <a:t>think about the data </a:t>
            </a:r>
            <a:r>
              <a:rPr sz="2200" spc="-5" dirty="0">
                <a:latin typeface="Times New Roman"/>
                <a:cs typeface="Times New Roman"/>
              </a:rPr>
              <a:t>to </a:t>
            </a:r>
            <a:r>
              <a:rPr sz="2200" dirty="0">
                <a:latin typeface="Times New Roman"/>
                <a:cs typeface="Times New Roman"/>
              </a:rPr>
              <a:t>build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a  structure based </a:t>
            </a:r>
            <a:r>
              <a:rPr sz="2200" dirty="0">
                <a:latin typeface="Times New Roman"/>
                <a:cs typeface="Times New Roman"/>
              </a:rPr>
              <a:t>on the algorithm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4F81BC"/>
              </a:buClr>
              <a:buFont typeface="Wingdings"/>
              <a:buChar char=""/>
            </a:pPr>
            <a:endParaRPr sz="3200">
              <a:latin typeface="Times New Roman"/>
              <a:cs typeface="Times New Roman"/>
            </a:endParaRPr>
          </a:p>
          <a:p>
            <a:pPr marL="194945" marR="5080" indent="-182880">
              <a:lnSpc>
                <a:spcPct val="100000"/>
              </a:lnSpc>
              <a:spcBef>
                <a:spcPts val="5"/>
              </a:spcBef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spc="-75" dirty="0">
                <a:latin typeface="Times New Roman"/>
                <a:cs typeface="Times New Roman"/>
              </a:rPr>
              <a:t>You </a:t>
            </a:r>
            <a:r>
              <a:rPr sz="2200" spc="-5" dirty="0">
                <a:latin typeface="Times New Roman"/>
                <a:cs typeface="Times New Roman"/>
              </a:rPr>
              <a:t>are </a:t>
            </a:r>
            <a:r>
              <a:rPr sz="2200" dirty="0">
                <a:latin typeface="Times New Roman"/>
                <a:cs typeface="Times New Roman"/>
              </a:rPr>
              <a:t>the only active entity </a:t>
            </a:r>
            <a:r>
              <a:rPr sz="2200" spc="-5" dirty="0">
                <a:latin typeface="Times New Roman"/>
                <a:cs typeface="Times New Roman"/>
              </a:rPr>
              <a:t>and </a:t>
            </a:r>
            <a:r>
              <a:rPr sz="2200" dirty="0">
                <a:latin typeface="Times New Roman"/>
                <a:cs typeface="Times New Roman"/>
              </a:rPr>
              <a:t>the </a:t>
            </a:r>
            <a:r>
              <a:rPr sz="2200" b="1" spc="-5" dirty="0">
                <a:latin typeface="Times New Roman"/>
                <a:cs typeface="Times New Roman"/>
              </a:rPr>
              <a:t>code is just basically a lot </a:t>
            </a:r>
            <a:r>
              <a:rPr sz="2200" b="1" dirty="0">
                <a:latin typeface="Times New Roman"/>
                <a:cs typeface="Times New Roman"/>
              </a:rPr>
              <a:t>of  </a:t>
            </a:r>
            <a:r>
              <a:rPr sz="2200" b="1" spc="-5" dirty="0">
                <a:latin typeface="Times New Roman"/>
                <a:cs typeface="Times New Roman"/>
              </a:rPr>
              <a:t>building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materials.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66446"/>
            <a:ext cx="463105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b="1" spc="-110" dirty="0">
                <a:latin typeface="Times New Roman"/>
                <a:cs typeface="Times New Roman"/>
              </a:rPr>
              <a:t>OBJECT-ORIENTED</a:t>
            </a:r>
            <a:r>
              <a:rPr sz="2500" b="1" spc="-440" dirty="0">
                <a:latin typeface="Times New Roman"/>
                <a:cs typeface="Times New Roman"/>
              </a:rPr>
              <a:t> </a:t>
            </a:r>
            <a:r>
              <a:rPr sz="2500" b="1" spc="-90" dirty="0">
                <a:latin typeface="Times New Roman"/>
                <a:cs typeface="Times New Roman"/>
              </a:rPr>
              <a:t>APPROACH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938529"/>
            <a:ext cx="7170420" cy="39147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4790" indent="-212725">
              <a:lnSpc>
                <a:spcPct val="100000"/>
              </a:lnSpc>
              <a:spcBef>
                <a:spcPts val="95"/>
              </a:spcBef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spc="-5" dirty="0">
                <a:latin typeface="Times New Roman"/>
                <a:cs typeface="Times New Roman"/>
              </a:rPr>
              <a:t>OO </a:t>
            </a:r>
            <a:r>
              <a:rPr sz="2200" dirty="0">
                <a:latin typeface="Times New Roman"/>
                <a:cs typeface="Times New Roman"/>
              </a:rPr>
              <a:t>approach is </a:t>
            </a:r>
            <a:r>
              <a:rPr sz="2200" spc="-5" dirty="0">
                <a:latin typeface="Times New Roman"/>
                <a:cs typeface="Times New Roman"/>
              </a:rPr>
              <a:t>more </a:t>
            </a:r>
            <a:r>
              <a:rPr sz="2200" dirty="0">
                <a:latin typeface="Times New Roman"/>
                <a:cs typeface="Times New Roman"/>
              </a:rPr>
              <a:t>like </a:t>
            </a:r>
            <a:r>
              <a:rPr sz="2200" b="1" spc="-10" dirty="0">
                <a:latin typeface="Times New Roman"/>
                <a:cs typeface="Times New Roman"/>
              </a:rPr>
              <a:t>creating </a:t>
            </a:r>
            <a:r>
              <a:rPr sz="2200" b="1" spc="-5" dirty="0">
                <a:latin typeface="Times New Roman"/>
                <a:cs typeface="Times New Roman"/>
              </a:rPr>
              <a:t>a lot of</a:t>
            </a:r>
            <a:r>
              <a:rPr sz="2200" b="1" spc="1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helpers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4F81BC"/>
              </a:buClr>
              <a:buFont typeface="Wingdings"/>
              <a:buChar char=""/>
            </a:pPr>
            <a:endParaRPr sz="3200">
              <a:latin typeface="Times New Roman"/>
              <a:cs typeface="Times New Roman"/>
            </a:endParaRPr>
          </a:p>
          <a:p>
            <a:pPr marL="225425" indent="-213360">
              <a:lnSpc>
                <a:spcPct val="100000"/>
              </a:lnSpc>
              <a:buClr>
                <a:srgbClr val="4F81BC"/>
              </a:buClr>
              <a:buSzPct val="79545"/>
              <a:buFont typeface="Wingdings"/>
              <a:buChar char=""/>
              <a:tabLst>
                <a:tab pos="226060" algn="l"/>
              </a:tabLst>
            </a:pPr>
            <a:r>
              <a:rPr sz="2200" dirty="0">
                <a:latin typeface="Times New Roman"/>
                <a:cs typeface="Times New Roman"/>
              </a:rPr>
              <a:t>take on </a:t>
            </a:r>
            <a:r>
              <a:rPr sz="2200" spc="-5" dirty="0">
                <a:latin typeface="Times New Roman"/>
                <a:cs typeface="Times New Roman"/>
              </a:rPr>
              <a:t>an </a:t>
            </a:r>
            <a:r>
              <a:rPr sz="2200" b="1" spc="-5" dirty="0">
                <a:latin typeface="Times New Roman"/>
                <a:cs typeface="Times New Roman"/>
              </a:rPr>
              <a:t>active </a:t>
            </a:r>
            <a:r>
              <a:rPr sz="2200" b="1" spc="-10" dirty="0">
                <a:latin typeface="Times New Roman"/>
                <a:cs typeface="Times New Roman"/>
              </a:rPr>
              <a:t>role, </a:t>
            </a:r>
            <a:r>
              <a:rPr sz="2200" b="1" spc="-5" dirty="0">
                <a:latin typeface="Times New Roman"/>
                <a:cs typeface="Times New Roman"/>
              </a:rPr>
              <a:t>a spirit</a:t>
            </a:r>
            <a:r>
              <a:rPr sz="2200" spc="-5" dirty="0">
                <a:latin typeface="Times New Roman"/>
                <a:cs typeface="Times New Roman"/>
              </a:rPr>
              <a:t>, </a:t>
            </a:r>
            <a:r>
              <a:rPr sz="2200" dirty="0">
                <a:latin typeface="Times New Roman"/>
                <a:cs typeface="Times New Roman"/>
              </a:rPr>
              <a:t>that </a:t>
            </a:r>
            <a:r>
              <a:rPr sz="2200" spc="-5" dirty="0">
                <a:latin typeface="Times New Roman"/>
                <a:cs typeface="Times New Roman"/>
              </a:rPr>
              <a:t>form a community</a:t>
            </a:r>
            <a:r>
              <a:rPr sz="2200" spc="9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whose</a:t>
            </a:r>
            <a:endParaRPr sz="2200">
              <a:latin typeface="Times New Roman"/>
              <a:cs typeface="Times New Roman"/>
            </a:endParaRPr>
          </a:p>
          <a:p>
            <a:pPr marL="194945">
              <a:lnSpc>
                <a:spcPct val="100000"/>
              </a:lnSpc>
              <a:spcBef>
                <a:spcPts val="5"/>
              </a:spcBef>
            </a:pPr>
            <a:r>
              <a:rPr sz="2200" b="1" spc="-5" dirty="0">
                <a:latin typeface="Times New Roman"/>
                <a:cs typeface="Times New Roman"/>
              </a:rPr>
              <a:t>interactions become the</a:t>
            </a:r>
            <a:r>
              <a:rPr sz="2200" b="1" spc="4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application</a:t>
            </a:r>
            <a:r>
              <a:rPr sz="2200" spc="-5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200">
              <a:latin typeface="Times New Roman"/>
              <a:cs typeface="Times New Roman"/>
            </a:endParaRPr>
          </a:p>
          <a:p>
            <a:pPr marL="224790" indent="-212725">
              <a:lnSpc>
                <a:spcPct val="100000"/>
              </a:lnSpc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spc="-5" dirty="0">
                <a:latin typeface="Times New Roman"/>
                <a:cs typeface="Times New Roman"/>
              </a:rPr>
              <a:t>Reusable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4F81BC"/>
              </a:buClr>
              <a:buFont typeface="Wingdings"/>
              <a:buChar char=""/>
            </a:pPr>
            <a:endParaRPr sz="3200">
              <a:latin typeface="Times New Roman"/>
              <a:cs typeface="Times New Roman"/>
            </a:endParaRPr>
          </a:p>
          <a:p>
            <a:pPr marL="224790" indent="-212725">
              <a:lnSpc>
                <a:spcPct val="100000"/>
              </a:lnSpc>
              <a:spcBef>
                <a:spcPts val="5"/>
              </a:spcBef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dirty="0">
                <a:latin typeface="Times New Roman"/>
                <a:cs typeface="Times New Roman"/>
              </a:rPr>
              <a:t>Modified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4F81BC"/>
              </a:buClr>
              <a:buFont typeface="Wingdings"/>
              <a:buChar char=""/>
            </a:pPr>
            <a:endParaRPr sz="3200">
              <a:latin typeface="Times New Roman"/>
              <a:cs typeface="Times New Roman"/>
            </a:endParaRPr>
          </a:p>
          <a:p>
            <a:pPr marL="225425" indent="-213360">
              <a:lnSpc>
                <a:spcPct val="100000"/>
              </a:lnSpc>
              <a:buClr>
                <a:srgbClr val="4F81BC"/>
              </a:buClr>
              <a:buSzPct val="79545"/>
              <a:buFont typeface="Wingdings"/>
              <a:buChar char=""/>
              <a:tabLst>
                <a:tab pos="226060" algn="l"/>
              </a:tabLst>
            </a:pPr>
            <a:r>
              <a:rPr sz="2200" spc="-5" dirty="0">
                <a:latin typeface="Times New Roman"/>
                <a:cs typeface="Times New Roman"/>
              </a:rPr>
              <a:t>Replaced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94461"/>
            <a:ext cx="73767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95" dirty="0">
                <a:latin typeface="Times New Roman"/>
                <a:cs typeface="Times New Roman"/>
              </a:rPr>
              <a:t>EXAMPLES</a:t>
            </a:r>
            <a:r>
              <a:rPr sz="2800" b="1" spc="-195" dirty="0">
                <a:latin typeface="Times New Roman"/>
                <a:cs typeface="Times New Roman"/>
              </a:rPr>
              <a:t> </a:t>
            </a:r>
            <a:r>
              <a:rPr sz="2800" b="1" spc="-60" dirty="0">
                <a:latin typeface="Times New Roman"/>
                <a:cs typeface="Times New Roman"/>
              </a:rPr>
              <a:t>OF</a:t>
            </a:r>
            <a:r>
              <a:rPr sz="2800" b="1" spc="-300" dirty="0">
                <a:latin typeface="Times New Roman"/>
                <a:cs typeface="Times New Roman"/>
              </a:rPr>
              <a:t> </a:t>
            </a:r>
            <a:r>
              <a:rPr sz="2800" b="1" spc="-90" dirty="0">
                <a:latin typeface="Times New Roman"/>
                <a:cs typeface="Times New Roman"/>
              </a:rPr>
              <a:t>OBJECT</a:t>
            </a:r>
            <a:r>
              <a:rPr sz="2800" b="1" spc="-265" dirty="0">
                <a:latin typeface="Times New Roman"/>
                <a:cs typeface="Times New Roman"/>
              </a:rPr>
              <a:t> </a:t>
            </a:r>
            <a:r>
              <a:rPr sz="2800" b="1" spc="-95" dirty="0">
                <a:latin typeface="Times New Roman"/>
                <a:cs typeface="Times New Roman"/>
              </a:rPr>
              <a:t>ORIENTED</a:t>
            </a:r>
            <a:r>
              <a:rPr sz="2800" b="1" spc="-200" dirty="0">
                <a:latin typeface="Times New Roman"/>
                <a:cs typeface="Times New Roman"/>
              </a:rPr>
              <a:t> </a:t>
            </a:r>
            <a:r>
              <a:rPr sz="2800" b="1" spc="-90" dirty="0">
                <a:latin typeface="Times New Roman"/>
                <a:cs typeface="Times New Roman"/>
              </a:rPr>
              <a:t>SYSTEMS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417066"/>
            <a:ext cx="7960359" cy="45859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4790" indent="-212725">
              <a:lnSpc>
                <a:spcPct val="100000"/>
              </a:lnSpc>
              <a:spcBef>
                <a:spcPts val="95"/>
              </a:spcBef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spc="-5" dirty="0">
                <a:latin typeface="Times New Roman"/>
                <a:cs typeface="Times New Roman"/>
              </a:rPr>
              <a:t>In OO </a:t>
            </a:r>
            <a:r>
              <a:rPr sz="2200" dirty="0">
                <a:latin typeface="Times New Roman"/>
                <a:cs typeface="Times New Roman"/>
              </a:rPr>
              <a:t>system </a:t>
            </a:r>
            <a:r>
              <a:rPr sz="2200" spc="-5" dirty="0">
                <a:latin typeface="Times New Roman"/>
                <a:cs typeface="Times New Roman"/>
              </a:rPr>
              <a:t>, </a:t>
            </a:r>
            <a:r>
              <a:rPr sz="2200" b="1" dirty="0">
                <a:latin typeface="Times New Roman"/>
                <a:cs typeface="Times New Roman"/>
              </a:rPr>
              <a:t>“everything is</a:t>
            </a:r>
            <a:r>
              <a:rPr sz="2200" b="1" spc="-2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object”.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4F81BC"/>
              </a:buClr>
              <a:buFont typeface="Wingdings"/>
              <a:buChar char=""/>
            </a:pPr>
            <a:endParaRPr sz="3200">
              <a:latin typeface="Times New Roman"/>
              <a:cs typeface="Times New Roman"/>
            </a:endParaRPr>
          </a:p>
          <a:p>
            <a:pPr marL="224790" indent="-212725">
              <a:lnSpc>
                <a:spcPct val="100000"/>
              </a:lnSpc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A spreadsheet cell, </a:t>
            </a:r>
            <a:r>
              <a:rPr sz="2200" b="1" dirty="0">
                <a:latin typeface="Times New Roman"/>
                <a:cs typeface="Times New Roman"/>
              </a:rPr>
              <a:t>bar </a:t>
            </a:r>
            <a:r>
              <a:rPr sz="2200" b="1" spc="-5" dirty="0">
                <a:latin typeface="Times New Roman"/>
                <a:cs typeface="Times New Roman"/>
              </a:rPr>
              <a:t>chart, title in </a:t>
            </a:r>
            <a:r>
              <a:rPr sz="2200" b="1" dirty="0">
                <a:latin typeface="Times New Roman"/>
                <a:cs typeface="Times New Roman"/>
              </a:rPr>
              <a:t>bar </a:t>
            </a:r>
            <a:r>
              <a:rPr sz="2200" b="1" spc="-5" dirty="0">
                <a:latin typeface="Times New Roman"/>
                <a:cs typeface="Times New Roman"/>
              </a:rPr>
              <a:t>chart,</a:t>
            </a:r>
            <a:r>
              <a:rPr sz="2200" b="1" spc="-90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report,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4F81BC"/>
              </a:buClr>
              <a:buFont typeface="Wingdings"/>
              <a:buChar char=""/>
            </a:pPr>
            <a:endParaRPr sz="3200">
              <a:latin typeface="Times New Roman"/>
              <a:cs typeface="Times New Roman"/>
            </a:endParaRPr>
          </a:p>
          <a:p>
            <a:pPr marL="225425" indent="-213360">
              <a:lnSpc>
                <a:spcPct val="100000"/>
              </a:lnSpc>
              <a:buClr>
                <a:srgbClr val="4F81BC"/>
              </a:buClr>
              <a:buSzPct val="79545"/>
              <a:buFont typeface="Wingdings"/>
              <a:buChar char=""/>
              <a:tabLst>
                <a:tab pos="226060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numbers, </a:t>
            </a:r>
            <a:r>
              <a:rPr sz="2200" b="1" dirty="0">
                <a:latin typeface="Times New Roman"/>
                <a:cs typeface="Times New Roman"/>
              </a:rPr>
              <a:t>arrays, </a:t>
            </a:r>
            <a:r>
              <a:rPr sz="2200" b="1" spc="-10" dirty="0">
                <a:latin typeface="Times New Roman"/>
                <a:cs typeface="Times New Roman"/>
              </a:rPr>
              <a:t>records, </a:t>
            </a:r>
            <a:r>
              <a:rPr sz="2200" b="1" dirty="0">
                <a:latin typeface="Times New Roman"/>
                <a:cs typeface="Times New Roman"/>
              </a:rPr>
              <a:t>fields, files,</a:t>
            </a:r>
            <a:r>
              <a:rPr sz="2200" b="1" spc="4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forms,</a:t>
            </a:r>
            <a:endParaRPr sz="2200">
              <a:latin typeface="Times New Roman"/>
              <a:cs typeface="Times New Roman"/>
            </a:endParaRPr>
          </a:p>
          <a:p>
            <a:pPr marL="194945">
              <a:lnSpc>
                <a:spcPct val="100000"/>
              </a:lnSpc>
            </a:pPr>
            <a:r>
              <a:rPr sz="2200" b="1" dirty="0">
                <a:latin typeface="Times New Roman"/>
                <a:cs typeface="Times New Roman"/>
              </a:rPr>
              <a:t>an invoice,</a:t>
            </a:r>
            <a:r>
              <a:rPr sz="2200" b="1" spc="-5" dirty="0">
                <a:latin typeface="Times New Roman"/>
                <a:cs typeface="Times New Roman"/>
              </a:rPr>
              <a:t> etc.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200">
              <a:latin typeface="Times New Roman"/>
              <a:cs typeface="Times New Roman"/>
            </a:endParaRPr>
          </a:p>
          <a:p>
            <a:pPr marL="224790" indent="-212725">
              <a:lnSpc>
                <a:spcPct val="100000"/>
              </a:lnSpc>
              <a:spcBef>
                <a:spcPts val="5"/>
              </a:spcBef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A </a:t>
            </a:r>
            <a:r>
              <a:rPr sz="2200" b="1" dirty="0">
                <a:latin typeface="Times New Roman"/>
                <a:cs typeface="Times New Roman"/>
              </a:rPr>
              <a:t>window object </a:t>
            </a:r>
            <a:r>
              <a:rPr sz="2200" spc="-5" dirty="0">
                <a:latin typeface="Times New Roman"/>
                <a:cs typeface="Times New Roman"/>
              </a:rPr>
              <a:t>is responsible for things like </a:t>
            </a:r>
            <a:r>
              <a:rPr sz="2200" b="1" spc="-5" dirty="0">
                <a:latin typeface="Times New Roman"/>
                <a:cs typeface="Times New Roman"/>
              </a:rPr>
              <a:t>opening, sizing,</a:t>
            </a:r>
            <a:r>
              <a:rPr sz="2200" b="1" spc="-4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and</a:t>
            </a:r>
            <a:endParaRPr sz="2200">
              <a:latin typeface="Times New Roman"/>
              <a:cs typeface="Times New Roman"/>
            </a:endParaRPr>
          </a:p>
          <a:p>
            <a:pPr marL="194945">
              <a:lnSpc>
                <a:spcPct val="100000"/>
              </a:lnSpc>
            </a:pPr>
            <a:r>
              <a:rPr sz="2200" b="1" spc="-5" dirty="0">
                <a:latin typeface="Times New Roman"/>
                <a:cs typeface="Times New Roman"/>
              </a:rPr>
              <a:t>closing </a:t>
            </a:r>
            <a:r>
              <a:rPr sz="2200" b="1" dirty="0">
                <a:latin typeface="Times New Roman"/>
                <a:cs typeface="Times New Roman"/>
              </a:rPr>
              <a:t>itself.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200">
              <a:latin typeface="Times New Roman"/>
              <a:cs typeface="Times New Roman"/>
            </a:endParaRPr>
          </a:p>
          <a:p>
            <a:pPr marL="194945" marR="165735" indent="-182880">
              <a:lnSpc>
                <a:spcPct val="100000"/>
              </a:lnSpc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spc="-5" dirty="0">
                <a:latin typeface="Times New Roman"/>
                <a:cs typeface="Times New Roman"/>
              </a:rPr>
              <a:t>A </a:t>
            </a:r>
            <a:r>
              <a:rPr sz="2200" b="1" spc="-5" dirty="0">
                <a:latin typeface="Times New Roman"/>
                <a:cs typeface="Times New Roman"/>
              </a:rPr>
              <a:t>chart object </a:t>
            </a:r>
            <a:r>
              <a:rPr sz="2200" spc="-5" dirty="0">
                <a:latin typeface="Times New Roman"/>
                <a:cs typeface="Times New Roman"/>
              </a:rPr>
              <a:t>is </a:t>
            </a:r>
            <a:r>
              <a:rPr sz="2200" dirty="0">
                <a:latin typeface="Times New Roman"/>
                <a:cs typeface="Times New Roman"/>
              </a:rPr>
              <a:t>responsible for things </a:t>
            </a:r>
            <a:r>
              <a:rPr sz="2200" spc="-5" dirty="0">
                <a:latin typeface="Times New Roman"/>
                <a:cs typeface="Times New Roman"/>
              </a:rPr>
              <a:t>like </a:t>
            </a:r>
            <a:r>
              <a:rPr sz="2200" b="1" spc="-5" dirty="0">
                <a:latin typeface="Times New Roman"/>
                <a:cs typeface="Times New Roman"/>
              </a:rPr>
              <a:t>maintaining data and  </a:t>
            </a:r>
            <a:r>
              <a:rPr sz="2200" b="1" dirty="0">
                <a:latin typeface="Times New Roman"/>
                <a:cs typeface="Times New Roman"/>
              </a:rPr>
              <a:t>labels even for drawing</a:t>
            </a:r>
            <a:r>
              <a:rPr sz="2200" b="1" spc="-45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itself.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24357"/>
            <a:ext cx="4151629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130" dirty="0">
                <a:latin typeface="Times New Roman"/>
                <a:cs typeface="Times New Roman"/>
              </a:rPr>
              <a:t>WHAT</a:t>
            </a:r>
            <a:r>
              <a:rPr sz="3200" b="1" spc="-310" dirty="0">
                <a:latin typeface="Times New Roman"/>
                <a:cs typeface="Times New Roman"/>
              </a:rPr>
              <a:t> </a:t>
            </a:r>
            <a:r>
              <a:rPr sz="3200" b="1" spc="-50" dirty="0">
                <a:latin typeface="Times New Roman"/>
                <a:cs typeface="Times New Roman"/>
              </a:rPr>
              <a:t>IS</a:t>
            </a:r>
            <a:r>
              <a:rPr sz="3200" b="1" spc="-405" dirty="0">
                <a:latin typeface="Times New Roman"/>
                <a:cs typeface="Times New Roman"/>
              </a:rPr>
              <a:t> </a:t>
            </a:r>
            <a:r>
              <a:rPr sz="3200" b="1" spc="-45" dirty="0">
                <a:latin typeface="Times New Roman"/>
                <a:cs typeface="Times New Roman"/>
              </a:rPr>
              <a:t>AN</a:t>
            </a:r>
            <a:r>
              <a:rPr sz="3200" b="1" spc="-235" dirty="0">
                <a:latin typeface="Times New Roman"/>
                <a:cs typeface="Times New Roman"/>
              </a:rPr>
              <a:t> </a:t>
            </a:r>
            <a:r>
              <a:rPr sz="3200" b="1" spc="-80" dirty="0">
                <a:latin typeface="Times New Roman"/>
                <a:cs typeface="Times New Roman"/>
              </a:rPr>
              <a:t>OBJECT?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441449"/>
            <a:ext cx="8010525" cy="45859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4790" indent="-212725">
              <a:lnSpc>
                <a:spcPts val="2375"/>
              </a:lnSpc>
              <a:spcBef>
                <a:spcPts val="95"/>
              </a:spcBef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dirty="0">
                <a:latin typeface="Times New Roman"/>
                <a:cs typeface="Times New Roman"/>
              </a:rPr>
              <a:t>The </a:t>
            </a:r>
            <a:r>
              <a:rPr sz="2200" spc="-5" dirty="0">
                <a:latin typeface="Times New Roman"/>
                <a:cs typeface="Times New Roman"/>
              </a:rPr>
              <a:t>term </a:t>
            </a:r>
            <a:r>
              <a:rPr sz="2200" dirty="0">
                <a:latin typeface="Times New Roman"/>
                <a:cs typeface="Times New Roman"/>
              </a:rPr>
              <a:t>object </a:t>
            </a:r>
            <a:r>
              <a:rPr sz="2200" spc="-5" dirty="0">
                <a:latin typeface="Times New Roman"/>
                <a:cs typeface="Times New Roman"/>
              </a:rPr>
              <a:t>was first formally </a:t>
            </a:r>
            <a:r>
              <a:rPr sz="2200" dirty="0">
                <a:latin typeface="Times New Roman"/>
                <a:cs typeface="Times New Roman"/>
              </a:rPr>
              <a:t>utilized in the </a:t>
            </a:r>
            <a:r>
              <a:rPr sz="2200" b="1" spc="-5" dirty="0">
                <a:latin typeface="Times New Roman"/>
                <a:cs typeface="Times New Roman"/>
              </a:rPr>
              <a:t>Simula language</a:t>
            </a:r>
            <a:r>
              <a:rPr sz="2200" b="1" spc="6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to</a:t>
            </a:r>
            <a:endParaRPr sz="2200">
              <a:latin typeface="Times New Roman"/>
              <a:cs typeface="Times New Roman"/>
            </a:endParaRPr>
          </a:p>
          <a:p>
            <a:pPr marL="194945">
              <a:lnSpc>
                <a:spcPts val="2375"/>
              </a:lnSpc>
            </a:pPr>
            <a:r>
              <a:rPr sz="2200" b="1" dirty="0">
                <a:latin typeface="Times New Roman"/>
                <a:cs typeface="Times New Roman"/>
              </a:rPr>
              <a:t>simulate </a:t>
            </a:r>
            <a:r>
              <a:rPr sz="2200" b="1" spc="-5" dirty="0">
                <a:latin typeface="Times New Roman"/>
                <a:cs typeface="Times New Roman"/>
              </a:rPr>
              <a:t>some aspect of</a:t>
            </a:r>
            <a:r>
              <a:rPr sz="2200" b="1" spc="35" dirty="0">
                <a:latin typeface="Times New Roman"/>
                <a:cs typeface="Times New Roman"/>
              </a:rPr>
              <a:t> </a:t>
            </a:r>
            <a:r>
              <a:rPr sz="2200" b="1" spc="-20" dirty="0">
                <a:latin typeface="Times New Roman"/>
                <a:cs typeface="Times New Roman"/>
              </a:rPr>
              <a:t>reality.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>
              <a:latin typeface="Times New Roman"/>
              <a:cs typeface="Times New Roman"/>
            </a:endParaRPr>
          </a:p>
          <a:p>
            <a:pPr marL="194945" marR="409575" indent="-182880">
              <a:lnSpc>
                <a:spcPct val="80000"/>
              </a:lnSpc>
              <a:spcBef>
                <a:spcPts val="5"/>
              </a:spcBef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spc="-5" dirty="0">
                <a:latin typeface="Times New Roman"/>
                <a:cs typeface="Times New Roman"/>
              </a:rPr>
              <a:t>Attributes </a:t>
            </a:r>
            <a:r>
              <a:rPr sz="2200" dirty="0">
                <a:latin typeface="Times New Roman"/>
                <a:cs typeface="Times New Roman"/>
              </a:rPr>
              <a:t>or properties describe object‘s </a:t>
            </a:r>
            <a:r>
              <a:rPr sz="2200" spc="-5" dirty="0">
                <a:latin typeface="Times New Roman"/>
                <a:cs typeface="Times New Roman"/>
              </a:rPr>
              <a:t>state (data) and methods  </a:t>
            </a:r>
            <a:r>
              <a:rPr sz="2200" dirty="0">
                <a:latin typeface="Times New Roman"/>
                <a:cs typeface="Times New Roman"/>
              </a:rPr>
              <a:t>(properties or functions) define its </a:t>
            </a:r>
            <a:r>
              <a:rPr sz="2200" spc="-15" dirty="0">
                <a:latin typeface="Times New Roman"/>
                <a:cs typeface="Times New Roman"/>
              </a:rPr>
              <a:t>behavior.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4F81BC"/>
              </a:buClr>
              <a:buFont typeface="Wingdings"/>
              <a:buChar char="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4F81BC"/>
              </a:buClr>
              <a:buFont typeface="Wingdings"/>
              <a:buChar char=""/>
            </a:pPr>
            <a:endParaRPr sz="2150">
              <a:latin typeface="Times New Roman"/>
              <a:cs typeface="Times New Roman"/>
            </a:endParaRPr>
          </a:p>
          <a:p>
            <a:pPr marL="224790" indent="-212725">
              <a:lnSpc>
                <a:spcPct val="100000"/>
              </a:lnSpc>
              <a:spcBef>
                <a:spcPts val="5"/>
              </a:spcBef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spc="-5" dirty="0">
                <a:latin typeface="Times New Roman"/>
                <a:cs typeface="Times New Roman"/>
              </a:rPr>
              <a:t>An </a:t>
            </a:r>
            <a:r>
              <a:rPr sz="2200" dirty="0">
                <a:latin typeface="Times New Roman"/>
                <a:cs typeface="Times New Roman"/>
              </a:rPr>
              <a:t>object </a:t>
            </a:r>
            <a:r>
              <a:rPr sz="2200" spc="-5" dirty="0">
                <a:latin typeface="Times New Roman"/>
                <a:cs typeface="Times New Roman"/>
              </a:rPr>
              <a:t>is an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entity.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4F81BC"/>
              </a:buClr>
              <a:buFont typeface="Wingdings"/>
              <a:buChar char=""/>
            </a:pPr>
            <a:endParaRPr sz="225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buClr>
                <a:srgbClr val="4F81BC"/>
              </a:buClr>
              <a:buSzPct val="84090"/>
              <a:buFont typeface="Arial"/>
              <a:buChar char="•"/>
              <a:tabLst>
                <a:tab pos="470534" algn="l"/>
              </a:tabLst>
            </a:pPr>
            <a:r>
              <a:rPr sz="2200" spc="-5" dirty="0">
                <a:latin typeface="Times New Roman"/>
                <a:cs typeface="Times New Roman"/>
              </a:rPr>
              <a:t>It knows things (has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attributes)</a:t>
            </a:r>
            <a:endParaRPr sz="2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buClr>
                <a:srgbClr val="4F81BC"/>
              </a:buClr>
              <a:buFont typeface="Arial"/>
              <a:buChar char="•"/>
            </a:pPr>
            <a:endParaRPr sz="23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buClr>
                <a:srgbClr val="4F81BC"/>
              </a:buClr>
              <a:buSzPct val="84090"/>
              <a:buFont typeface="Arial"/>
              <a:buChar char="•"/>
              <a:tabLst>
                <a:tab pos="470534" algn="l"/>
              </a:tabLst>
            </a:pPr>
            <a:r>
              <a:rPr sz="2200" spc="-5" dirty="0">
                <a:latin typeface="Times New Roman"/>
                <a:cs typeface="Times New Roman"/>
              </a:rPr>
              <a:t>It does things (provides services </a:t>
            </a:r>
            <a:r>
              <a:rPr sz="2200" dirty="0">
                <a:latin typeface="Times New Roman"/>
                <a:cs typeface="Times New Roman"/>
              </a:rPr>
              <a:t>or </a:t>
            </a:r>
            <a:r>
              <a:rPr sz="2200" spc="-5" dirty="0">
                <a:latin typeface="Times New Roman"/>
                <a:cs typeface="Times New Roman"/>
              </a:rPr>
              <a:t>has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methods</a:t>
            </a:r>
            <a:endParaRPr sz="2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lr>
                <a:srgbClr val="4F81BC"/>
              </a:buClr>
              <a:buFont typeface="Arial"/>
              <a:buChar char="•"/>
            </a:pPr>
            <a:endParaRPr sz="225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buClr>
                <a:srgbClr val="4F81BC"/>
              </a:buClr>
              <a:buSzPct val="84090"/>
              <a:buFont typeface="Arial"/>
              <a:buChar char="•"/>
              <a:tabLst>
                <a:tab pos="470534" algn="l"/>
              </a:tabLst>
            </a:pPr>
            <a:r>
              <a:rPr sz="2200" spc="-5" dirty="0">
                <a:latin typeface="Times New Roman"/>
                <a:cs typeface="Times New Roman"/>
              </a:rPr>
              <a:t>Examples in next Slide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……….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3960" y="560577"/>
            <a:ext cx="5208270" cy="90601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900" b="1" spc="-95" dirty="0">
                <a:latin typeface="Times New Roman"/>
                <a:cs typeface="Times New Roman"/>
              </a:rPr>
              <a:t>Object-oriented </a:t>
            </a:r>
            <a:r>
              <a:rPr sz="2900" b="1" spc="-90">
                <a:latin typeface="Times New Roman"/>
                <a:cs typeface="Times New Roman"/>
              </a:rPr>
              <a:t>analysis </a:t>
            </a:r>
            <a:r>
              <a:rPr sz="2900" b="1" spc="-65" smtClean="0">
                <a:latin typeface="Times New Roman"/>
                <a:cs typeface="Times New Roman"/>
              </a:rPr>
              <a:t>and</a:t>
            </a:r>
            <a:r>
              <a:rPr lang="en-US" sz="2900" b="1" spc="-65" dirty="0" smtClean="0">
                <a:latin typeface="Times New Roman"/>
                <a:cs typeface="Times New Roman"/>
              </a:rPr>
              <a:t> </a:t>
            </a:r>
            <a:r>
              <a:rPr sz="2900" b="1" spc="-560" smtClean="0">
                <a:latin typeface="Times New Roman"/>
                <a:cs typeface="Times New Roman"/>
              </a:rPr>
              <a:t> </a:t>
            </a:r>
            <a:r>
              <a:rPr lang="en-US" sz="2900" b="1" spc="-85" dirty="0">
                <a:latin typeface="Times New Roman"/>
                <a:cs typeface="Times New Roman"/>
              </a:rPr>
              <a:t>D</a:t>
            </a:r>
            <a:r>
              <a:rPr sz="2900" b="1" spc="-85" smtClean="0">
                <a:latin typeface="Times New Roman"/>
                <a:cs typeface="Times New Roman"/>
              </a:rPr>
              <a:t>esign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24024"/>
            <a:ext cx="8073390" cy="4667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95"/>
              </a:spcBef>
              <a:buClr>
                <a:srgbClr val="4F81BC"/>
              </a:buClr>
              <a:buSzPct val="84090"/>
              <a:buFont typeface="Arial"/>
              <a:buChar char="•"/>
              <a:tabLst>
                <a:tab pos="195580" algn="l"/>
              </a:tabLst>
            </a:pPr>
            <a:r>
              <a:rPr sz="2200" spc="-5" dirty="0">
                <a:latin typeface="Times New Roman"/>
                <a:cs typeface="Times New Roman"/>
              </a:rPr>
              <a:t>Object-oriented</a:t>
            </a:r>
            <a:r>
              <a:rPr sz="2200" spc="36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analysis</a:t>
            </a:r>
            <a:r>
              <a:rPr sz="2200" spc="35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and</a:t>
            </a:r>
            <a:r>
              <a:rPr sz="2200" spc="36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design</a:t>
            </a:r>
            <a:r>
              <a:rPr sz="2200" spc="36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(OOAD)</a:t>
            </a:r>
            <a:r>
              <a:rPr sz="2200" spc="36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is</a:t>
            </a:r>
            <a:r>
              <a:rPr sz="2200" spc="35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a</a:t>
            </a:r>
            <a:r>
              <a:rPr sz="2200" spc="3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popular</a:t>
            </a:r>
            <a:r>
              <a:rPr sz="2200" spc="36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technical</a:t>
            </a:r>
            <a:endParaRPr sz="2200">
              <a:latin typeface="Times New Roman"/>
              <a:cs typeface="Times New Roman"/>
            </a:endParaRPr>
          </a:p>
          <a:p>
            <a:pPr marL="194945">
              <a:lnSpc>
                <a:spcPct val="100000"/>
              </a:lnSpc>
              <a:spcBef>
                <a:spcPts val="5"/>
              </a:spcBef>
            </a:pPr>
            <a:r>
              <a:rPr sz="2200" dirty="0">
                <a:latin typeface="Times New Roman"/>
                <a:cs typeface="Times New Roman"/>
              </a:rPr>
              <a:t>approach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for</a:t>
            </a:r>
            <a:endParaRPr sz="22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spcBef>
                <a:spcPts val="450"/>
              </a:spcBef>
              <a:buClr>
                <a:srgbClr val="4F81BC"/>
              </a:buClr>
              <a:buSzPct val="83333"/>
              <a:buFont typeface="Arial"/>
              <a:buChar char="•"/>
              <a:tabLst>
                <a:tab pos="470534" algn="l"/>
              </a:tabLst>
            </a:pPr>
            <a:r>
              <a:rPr sz="1800" dirty="0">
                <a:latin typeface="Times New Roman"/>
                <a:cs typeface="Times New Roman"/>
              </a:rPr>
              <a:t>analyzing,</a:t>
            </a:r>
            <a:endParaRPr sz="18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spcBef>
                <a:spcPts val="430"/>
              </a:spcBef>
              <a:buClr>
                <a:srgbClr val="4F81BC"/>
              </a:buClr>
              <a:buSzPct val="83333"/>
              <a:buFont typeface="Arial"/>
              <a:buChar char="•"/>
              <a:tabLst>
                <a:tab pos="470534" algn="l"/>
              </a:tabLst>
            </a:pPr>
            <a:r>
              <a:rPr sz="1800" dirty="0">
                <a:latin typeface="Times New Roman"/>
                <a:cs typeface="Times New Roman"/>
              </a:rPr>
              <a:t>designing an application, system, </a:t>
            </a:r>
            <a:r>
              <a:rPr sz="1800" spc="-5" dirty="0">
                <a:latin typeface="Times New Roman"/>
                <a:cs typeface="Times New Roman"/>
              </a:rPr>
              <a:t>or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business</a:t>
            </a:r>
            <a:endParaRPr sz="18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spcBef>
                <a:spcPts val="430"/>
              </a:spcBef>
              <a:buClr>
                <a:srgbClr val="4F81BC"/>
              </a:buClr>
              <a:buSzPct val="83333"/>
              <a:buFont typeface="Arial"/>
              <a:buChar char="•"/>
              <a:tabLst>
                <a:tab pos="470534" algn="l"/>
              </a:tabLst>
            </a:pPr>
            <a:r>
              <a:rPr sz="1800" dirty="0">
                <a:latin typeface="Times New Roman"/>
                <a:cs typeface="Times New Roman"/>
              </a:rPr>
              <a:t>by applying the object oriented paradigm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endParaRPr sz="18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spcBef>
                <a:spcPts val="434"/>
              </a:spcBef>
              <a:buClr>
                <a:srgbClr val="4F81BC"/>
              </a:buClr>
              <a:buSzPct val="83333"/>
              <a:buFont typeface="Arial"/>
              <a:buChar char="•"/>
              <a:tabLst>
                <a:tab pos="470534" algn="l"/>
              </a:tabLst>
            </a:pPr>
            <a:r>
              <a:rPr sz="1800" dirty="0">
                <a:latin typeface="Times New Roman"/>
                <a:cs typeface="Times New Roman"/>
              </a:rPr>
              <a:t>visual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modeling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throughout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development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life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cycles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better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communication</a:t>
            </a:r>
            <a:endParaRPr sz="18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and product</a:t>
            </a:r>
            <a:r>
              <a:rPr sz="1800" spc="-10" dirty="0">
                <a:latin typeface="Times New Roman"/>
                <a:cs typeface="Times New Roman"/>
              </a:rPr>
              <a:t> quality.</a:t>
            </a:r>
            <a:endParaRPr sz="18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515"/>
              </a:spcBef>
              <a:buClr>
                <a:srgbClr val="4F81BC"/>
              </a:buClr>
              <a:buSzPct val="84090"/>
              <a:buFont typeface="Arial"/>
              <a:buChar char="•"/>
              <a:tabLst>
                <a:tab pos="195580" algn="l"/>
              </a:tabLst>
            </a:pPr>
            <a:r>
              <a:rPr sz="2200" spc="-5" dirty="0">
                <a:latin typeface="Times New Roman"/>
                <a:cs typeface="Times New Roman"/>
              </a:rPr>
              <a:t>Object-oriented </a:t>
            </a:r>
            <a:r>
              <a:rPr sz="2200" spc="-10" dirty="0">
                <a:latin typeface="Times New Roman"/>
                <a:cs typeface="Times New Roman"/>
              </a:rPr>
              <a:t>programming </a:t>
            </a:r>
            <a:r>
              <a:rPr sz="2200" spc="-5" dirty="0">
                <a:latin typeface="Times New Roman"/>
                <a:cs typeface="Times New Roman"/>
              </a:rPr>
              <a:t>(OOP) is a</a:t>
            </a:r>
            <a:r>
              <a:rPr sz="2200" spc="1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method</a:t>
            </a:r>
            <a:endParaRPr sz="22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spcBef>
                <a:spcPts val="445"/>
              </a:spcBef>
              <a:buClr>
                <a:srgbClr val="4F81BC"/>
              </a:buClr>
              <a:buSzPct val="83333"/>
              <a:buFont typeface="Arial"/>
              <a:buChar char="•"/>
              <a:tabLst>
                <a:tab pos="470534" algn="l"/>
              </a:tabLst>
            </a:pPr>
            <a:r>
              <a:rPr sz="1800" dirty="0">
                <a:latin typeface="Times New Roman"/>
                <a:cs typeface="Times New Roman"/>
              </a:rPr>
              <a:t>based on the concept of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“objects",</a:t>
            </a:r>
            <a:endParaRPr sz="18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spcBef>
                <a:spcPts val="434"/>
              </a:spcBef>
              <a:buClr>
                <a:srgbClr val="4F81BC"/>
              </a:buClr>
              <a:buSzPct val="83333"/>
              <a:buFont typeface="Arial"/>
              <a:buChar char="•"/>
              <a:tabLst>
                <a:tab pos="470534" algn="l"/>
              </a:tabLst>
            </a:pPr>
            <a:r>
              <a:rPr sz="1800" dirty="0">
                <a:latin typeface="Times New Roman"/>
                <a:cs typeface="Times New Roman"/>
              </a:rPr>
              <a:t>which are data structures that contain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data,</a:t>
            </a:r>
            <a:endParaRPr sz="18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spcBef>
                <a:spcPts val="434"/>
              </a:spcBef>
              <a:buClr>
                <a:srgbClr val="4F81BC"/>
              </a:buClr>
              <a:buSzPct val="83333"/>
              <a:buFont typeface="Arial"/>
              <a:buChar char="•"/>
              <a:tabLst>
                <a:tab pos="470534" algn="l"/>
              </a:tabLst>
            </a:pPr>
            <a:r>
              <a:rPr sz="1800" dirty="0">
                <a:latin typeface="Times New Roman"/>
                <a:cs typeface="Times New Roman"/>
              </a:rPr>
              <a:t>in the form of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fields,</a:t>
            </a:r>
            <a:endParaRPr sz="18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spcBef>
                <a:spcPts val="430"/>
              </a:spcBef>
              <a:buClr>
                <a:srgbClr val="4F81BC"/>
              </a:buClr>
              <a:buSzPct val="83333"/>
              <a:buFont typeface="Arial"/>
              <a:buChar char="•"/>
              <a:tabLst>
                <a:tab pos="470534" algn="l"/>
              </a:tabLst>
            </a:pPr>
            <a:r>
              <a:rPr sz="1800" dirty="0">
                <a:latin typeface="Times New Roman"/>
                <a:cs typeface="Times New Roman"/>
              </a:rPr>
              <a:t>often known </a:t>
            </a:r>
            <a:r>
              <a:rPr sz="1800" spc="-5" dirty="0">
                <a:latin typeface="Times New Roman"/>
                <a:cs typeface="Times New Roman"/>
              </a:rPr>
              <a:t>as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attributes;</a:t>
            </a:r>
            <a:endParaRPr sz="18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spcBef>
                <a:spcPts val="430"/>
              </a:spcBef>
              <a:buClr>
                <a:srgbClr val="4F81BC"/>
              </a:buClr>
              <a:buSzPct val="83333"/>
              <a:buFont typeface="Arial"/>
              <a:buChar char="•"/>
              <a:tabLst>
                <a:tab pos="470534" algn="l"/>
              </a:tabLst>
            </a:pPr>
            <a:r>
              <a:rPr sz="1800" dirty="0">
                <a:latin typeface="Times New Roman"/>
                <a:cs typeface="Times New Roman"/>
              </a:rPr>
              <a:t>and code, in the form of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procedures,</a:t>
            </a:r>
            <a:endParaRPr sz="18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spcBef>
                <a:spcPts val="434"/>
              </a:spcBef>
              <a:buClr>
                <a:srgbClr val="4F81BC"/>
              </a:buClr>
              <a:buSzPct val="83333"/>
              <a:buFont typeface="Arial"/>
              <a:buChar char="•"/>
              <a:tabLst>
                <a:tab pos="470534" algn="l"/>
              </a:tabLst>
            </a:pPr>
            <a:r>
              <a:rPr sz="1800" dirty="0">
                <a:latin typeface="Times New Roman"/>
                <a:cs typeface="Times New Roman"/>
              </a:rPr>
              <a:t>often </a:t>
            </a:r>
            <a:r>
              <a:rPr sz="1800" spc="-5" dirty="0">
                <a:latin typeface="Times New Roman"/>
                <a:cs typeface="Times New Roman"/>
              </a:rPr>
              <a:t>known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methods.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504190"/>
            <a:ext cx="386905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95">
                <a:latin typeface="Times New Roman"/>
                <a:cs typeface="Times New Roman"/>
              </a:rPr>
              <a:t>OBJECT’S</a:t>
            </a:r>
            <a:r>
              <a:rPr sz="2800" b="1" spc="-375">
                <a:latin typeface="Times New Roman"/>
                <a:cs typeface="Times New Roman"/>
              </a:rPr>
              <a:t> </a:t>
            </a:r>
            <a:r>
              <a:rPr lang="en-US" sz="2800" b="1" spc="-375" dirty="0" smtClean="0">
                <a:latin typeface="Times New Roman"/>
                <a:cs typeface="Times New Roman"/>
              </a:rPr>
              <a:t> </a:t>
            </a:r>
            <a:r>
              <a:rPr sz="2800" b="1" spc="-120" smtClean="0">
                <a:latin typeface="Times New Roman"/>
                <a:cs typeface="Times New Roman"/>
              </a:rPr>
              <a:t>ATTRIBUTES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773377"/>
            <a:ext cx="5480050" cy="24974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5425" indent="-213360">
              <a:lnSpc>
                <a:spcPct val="100000"/>
              </a:lnSpc>
              <a:spcBef>
                <a:spcPts val="95"/>
              </a:spcBef>
              <a:buClr>
                <a:srgbClr val="4F81BC"/>
              </a:buClr>
              <a:buSzPct val="79545"/>
              <a:buFont typeface="Wingdings"/>
              <a:buChar char=""/>
              <a:tabLst>
                <a:tab pos="226060" algn="l"/>
              </a:tabLst>
            </a:pPr>
            <a:r>
              <a:rPr sz="2200" spc="-5" dirty="0">
                <a:latin typeface="Times New Roman"/>
                <a:cs typeface="Times New Roman"/>
              </a:rPr>
              <a:t>Attributes </a:t>
            </a:r>
            <a:r>
              <a:rPr sz="2200" spc="-10" dirty="0">
                <a:latin typeface="Times New Roman"/>
                <a:cs typeface="Times New Roman"/>
              </a:rPr>
              <a:t>represented </a:t>
            </a:r>
            <a:r>
              <a:rPr sz="2200" spc="-5" dirty="0">
                <a:latin typeface="Times New Roman"/>
                <a:cs typeface="Times New Roman"/>
              </a:rPr>
              <a:t>by </a:t>
            </a:r>
            <a:r>
              <a:rPr sz="2200" dirty="0">
                <a:latin typeface="Times New Roman"/>
                <a:cs typeface="Times New Roman"/>
              </a:rPr>
              <a:t>data</a:t>
            </a:r>
            <a:r>
              <a:rPr sz="2200" spc="7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type.</a:t>
            </a:r>
            <a:endParaRPr sz="2200">
              <a:latin typeface="Times New Roman"/>
              <a:cs typeface="Times New Roman"/>
            </a:endParaRPr>
          </a:p>
          <a:p>
            <a:pPr marL="224790" indent="-212725">
              <a:lnSpc>
                <a:spcPct val="100000"/>
              </a:lnSpc>
              <a:spcBef>
                <a:spcPts val="2070"/>
              </a:spcBef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spc="-5" dirty="0">
                <a:latin typeface="Times New Roman"/>
                <a:cs typeface="Times New Roman"/>
              </a:rPr>
              <a:t>They describe objects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states.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4F81BC"/>
              </a:buClr>
              <a:buFont typeface="Wingdings"/>
              <a:buChar char=""/>
            </a:pPr>
            <a:endParaRPr sz="2400">
              <a:latin typeface="Times New Roman"/>
              <a:cs typeface="Times New Roman"/>
            </a:endParaRPr>
          </a:p>
          <a:p>
            <a:pPr marL="224790" indent="-212725">
              <a:lnSpc>
                <a:spcPct val="100000"/>
              </a:lnSpc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spc="-5" smtClean="0">
                <a:latin typeface="Times New Roman"/>
                <a:cs typeface="Times New Roman"/>
              </a:rPr>
              <a:t>In </a:t>
            </a:r>
            <a:r>
              <a:rPr sz="2200" spc="-5" dirty="0">
                <a:latin typeface="Times New Roman"/>
                <a:cs typeface="Times New Roman"/>
              </a:rPr>
              <a:t>the Car </a:t>
            </a:r>
            <a:r>
              <a:rPr sz="2200" dirty="0">
                <a:latin typeface="Times New Roman"/>
                <a:cs typeface="Times New Roman"/>
              </a:rPr>
              <a:t>example </a:t>
            </a:r>
            <a:r>
              <a:rPr sz="2200" spc="-5" dirty="0">
                <a:latin typeface="Times New Roman"/>
                <a:cs typeface="Times New Roman"/>
              </a:rPr>
              <a:t>the </a:t>
            </a:r>
            <a:r>
              <a:rPr sz="2200" spc="-15" dirty="0">
                <a:latin typeface="Times New Roman"/>
                <a:cs typeface="Times New Roman"/>
              </a:rPr>
              <a:t>car’s </a:t>
            </a:r>
            <a:r>
              <a:rPr sz="2200" spc="-5" dirty="0">
                <a:latin typeface="Times New Roman"/>
                <a:cs typeface="Times New Roman"/>
              </a:rPr>
              <a:t>attributes</a:t>
            </a:r>
            <a:r>
              <a:rPr sz="2200" spc="7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are: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4F81BC"/>
              </a:buClr>
              <a:buFont typeface="Wingdings"/>
              <a:buChar char=""/>
            </a:pPr>
            <a:endParaRPr sz="3200">
              <a:latin typeface="Times New Roman"/>
              <a:cs typeface="Times New Roman"/>
            </a:endParaRPr>
          </a:p>
          <a:p>
            <a:pPr marL="224790" indent="-212725">
              <a:lnSpc>
                <a:spcPct val="100000"/>
              </a:lnSpc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spc="-35" dirty="0">
                <a:latin typeface="Times New Roman"/>
                <a:cs typeface="Times New Roman"/>
              </a:rPr>
              <a:t>color, </a:t>
            </a:r>
            <a:r>
              <a:rPr sz="2200" spc="-20" dirty="0">
                <a:latin typeface="Times New Roman"/>
                <a:cs typeface="Times New Roman"/>
              </a:rPr>
              <a:t>manufacturer, </a:t>
            </a:r>
            <a:r>
              <a:rPr sz="2200" spc="-5" dirty="0">
                <a:latin typeface="Times New Roman"/>
                <a:cs typeface="Times New Roman"/>
              </a:rPr>
              <a:t>cost, </a:t>
            </a:r>
            <a:r>
              <a:rPr sz="2200" spc="-35" dirty="0">
                <a:latin typeface="Times New Roman"/>
                <a:cs typeface="Times New Roman"/>
              </a:rPr>
              <a:t>owner, </a:t>
            </a:r>
            <a:r>
              <a:rPr sz="2200" spc="-5" dirty="0">
                <a:latin typeface="Times New Roman"/>
                <a:cs typeface="Times New Roman"/>
              </a:rPr>
              <a:t>model,</a:t>
            </a:r>
            <a:r>
              <a:rPr sz="2200" spc="14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etc.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52373"/>
            <a:ext cx="45281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85" dirty="0">
                <a:latin typeface="Times New Roman"/>
                <a:cs typeface="Times New Roman"/>
              </a:rPr>
              <a:t>OBJECT’S</a:t>
            </a:r>
            <a:r>
              <a:rPr sz="3600" b="1" spc="-305" dirty="0">
                <a:latin typeface="Times New Roman"/>
                <a:cs typeface="Times New Roman"/>
              </a:rPr>
              <a:t> </a:t>
            </a:r>
            <a:r>
              <a:rPr sz="3600" b="1" spc="-85" dirty="0">
                <a:latin typeface="Times New Roman"/>
                <a:cs typeface="Times New Roman"/>
              </a:rPr>
              <a:t>METHODS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24024"/>
            <a:ext cx="7766684" cy="2351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5425" indent="-213360">
              <a:lnSpc>
                <a:spcPct val="100000"/>
              </a:lnSpc>
              <a:spcBef>
                <a:spcPts val="95"/>
              </a:spcBef>
              <a:buClr>
                <a:srgbClr val="4F81BC"/>
              </a:buClr>
              <a:buSzPct val="79545"/>
              <a:buFont typeface="Wingdings"/>
              <a:buChar char=""/>
              <a:tabLst>
                <a:tab pos="226060" algn="l"/>
              </a:tabLst>
            </a:pPr>
            <a:r>
              <a:rPr sz="2200" spc="-5" dirty="0">
                <a:latin typeface="Times New Roman"/>
                <a:cs typeface="Times New Roman"/>
              </a:rPr>
              <a:t>Methods </a:t>
            </a:r>
            <a:r>
              <a:rPr sz="2200" dirty="0">
                <a:latin typeface="Times New Roman"/>
                <a:cs typeface="Times New Roman"/>
              </a:rPr>
              <a:t>define </a:t>
            </a:r>
            <a:r>
              <a:rPr sz="2200" spc="-5" dirty="0">
                <a:latin typeface="Times New Roman"/>
                <a:cs typeface="Times New Roman"/>
              </a:rPr>
              <a:t>objects </a:t>
            </a:r>
            <a:r>
              <a:rPr sz="2200" dirty="0">
                <a:latin typeface="Times New Roman"/>
                <a:cs typeface="Times New Roman"/>
              </a:rPr>
              <a:t>behaviour </a:t>
            </a:r>
            <a:r>
              <a:rPr sz="2200" spc="-5" dirty="0">
                <a:latin typeface="Times New Roman"/>
                <a:cs typeface="Times New Roman"/>
              </a:rPr>
              <a:t>and specify the way in</a:t>
            </a:r>
            <a:r>
              <a:rPr sz="2200" spc="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which</a:t>
            </a:r>
            <a:endParaRPr sz="2200">
              <a:latin typeface="Times New Roman"/>
              <a:cs typeface="Times New Roman"/>
            </a:endParaRPr>
          </a:p>
          <a:p>
            <a:pPr marL="194945">
              <a:lnSpc>
                <a:spcPct val="100000"/>
              </a:lnSpc>
              <a:spcBef>
                <a:spcPts val="5"/>
              </a:spcBef>
            </a:pPr>
            <a:r>
              <a:rPr sz="2200" dirty="0">
                <a:latin typeface="Times New Roman"/>
                <a:cs typeface="Times New Roman"/>
              </a:rPr>
              <a:t>an </a:t>
            </a:r>
            <a:r>
              <a:rPr sz="2200" spc="-15" dirty="0">
                <a:latin typeface="Times New Roman"/>
                <a:cs typeface="Times New Roman"/>
              </a:rPr>
              <a:t>Object’s </a:t>
            </a:r>
            <a:r>
              <a:rPr sz="2200" spc="-5" dirty="0">
                <a:latin typeface="Times New Roman"/>
                <a:cs typeface="Times New Roman"/>
              </a:rPr>
              <a:t>data </a:t>
            </a:r>
            <a:r>
              <a:rPr sz="2200" spc="-15" dirty="0">
                <a:latin typeface="Times New Roman"/>
                <a:cs typeface="Times New Roman"/>
              </a:rPr>
              <a:t>are</a:t>
            </a:r>
            <a:r>
              <a:rPr sz="2200" spc="4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manipulated.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200">
              <a:latin typeface="Times New Roman"/>
              <a:cs typeface="Times New Roman"/>
            </a:endParaRPr>
          </a:p>
          <a:p>
            <a:pPr marL="224790" indent="-212725">
              <a:lnSpc>
                <a:spcPct val="100000"/>
              </a:lnSpc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spc="-5" dirty="0">
                <a:latin typeface="Times New Roman"/>
                <a:cs typeface="Times New Roman"/>
              </a:rPr>
              <a:t>In the Car </a:t>
            </a:r>
            <a:r>
              <a:rPr sz="2200" dirty="0">
                <a:latin typeface="Times New Roman"/>
                <a:cs typeface="Times New Roman"/>
              </a:rPr>
              <a:t>example </a:t>
            </a:r>
            <a:r>
              <a:rPr sz="2200" spc="-5" dirty="0">
                <a:latin typeface="Times New Roman"/>
                <a:cs typeface="Times New Roman"/>
              </a:rPr>
              <a:t>the </a:t>
            </a:r>
            <a:r>
              <a:rPr sz="2200" spc="-15" dirty="0">
                <a:latin typeface="Times New Roman"/>
                <a:cs typeface="Times New Roman"/>
              </a:rPr>
              <a:t>car’s </a:t>
            </a:r>
            <a:r>
              <a:rPr sz="2200" spc="-5" dirty="0">
                <a:latin typeface="Times New Roman"/>
                <a:cs typeface="Times New Roman"/>
              </a:rPr>
              <a:t>methods</a:t>
            </a:r>
            <a:r>
              <a:rPr sz="2200" spc="5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are: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4F81BC"/>
              </a:buClr>
              <a:buFont typeface="Wingdings"/>
              <a:buChar char=""/>
            </a:pPr>
            <a:endParaRPr sz="3200">
              <a:latin typeface="Times New Roman"/>
              <a:cs typeface="Times New Roman"/>
            </a:endParaRPr>
          </a:p>
          <a:p>
            <a:pPr marL="224790" indent="-212725">
              <a:lnSpc>
                <a:spcPct val="100000"/>
              </a:lnSpc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dirty="0">
                <a:latin typeface="Times New Roman"/>
                <a:cs typeface="Times New Roman"/>
              </a:rPr>
              <a:t>drive it, lock </a:t>
            </a:r>
            <a:r>
              <a:rPr sz="2200" spc="-5" dirty="0">
                <a:latin typeface="Times New Roman"/>
                <a:cs typeface="Times New Roman"/>
              </a:rPr>
              <a:t>it, tow it, carry </a:t>
            </a:r>
            <a:r>
              <a:rPr sz="2200" dirty="0">
                <a:latin typeface="Times New Roman"/>
                <a:cs typeface="Times New Roman"/>
              </a:rPr>
              <a:t>passenger </a:t>
            </a:r>
            <a:r>
              <a:rPr sz="2200" spc="-5" dirty="0">
                <a:latin typeface="Times New Roman"/>
                <a:cs typeface="Times New Roman"/>
              </a:rPr>
              <a:t>in </a:t>
            </a:r>
            <a:r>
              <a:rPr sz="2200" dirty="0">
                <a:latin typeface="Times New Roman"/>
                <a:cs typeface="Times New Roman"/>
              </a:rPr>
              <a:t>it.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09952" y="1108024"/>
            <a:ext cx="59651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45465" algn="l"/>
              </a:tabLst>
            </a:pPr>
            <a:r>
              <a:rPr sz="2800" b="1" i="1" spc="-5" dirty="0">
                <a:solidFill>
                  <a:srgbClr val="000000"/>
                </a:solidFill>
                <a:latin typeface="TeXGyrePagella"/>
                <a:cs typeface="TeXGyrePagella"/>
              </a:rPr>
              <a:t>IT	</a:t>
            </a:r>
            <a:r>
              <a:rPr sz="2800" b="1" i="1" spc="-10" dirty="0">
                <a:solidFill>
                  <a:srgbClr val="000000"/>
                </a:solidFill>
                <a:latin typeface="TeXGyrePagella"/>
                <a:cs typeface="TeXGyrePagella"/>
              </a:rPr>
              <a:t>KNOWS THINGS</a:t>
            </a:r>
            <a:r>
              <a:rPr sz="2800" b="1" i="1" spc="25" dirty="0">
                <a:solidFill>
                  <a:srgbClr val="000000"/>
                </a:solidFill>
                <a:latin typeface="TeXGyrePagella"/>
                <a:cs typeface="TeXGyrePagella"/>
              </a:rPr>
              <a:t> </a:t>
            </a:r>
            <a:r>
              <a:rPr sz="2800" b="1" i="1" spc="-10" dirty="0">
                <a:solidFill>
                  <a:srgbClr val="000000"/>
                </a:solidFill>
                <a:latin typeface="TeXGyrePagella"/>
                <a:cs typeface="TeXGyrePagella"/>
              </a:rPr>
              <a:t>(ATTRIBUTES)</a:t>
            </a:r>
            <a:endParaRPr sz="2800">
              <a:latin typeface="TeXGyrePagella"/>
              <a:cs typeface="TeXGyrePagell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98011" y="2019045"/>
            <a:ext cx="4114165" cy="1758950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 marR="1249680">
              <a:lnSpc>
                <a:spcPct val="102600"/>
              </a:lnSpc>
              <a:spcBef>
                <a:spcPts val="5"/>
              </a:spcBef>
            </a:pP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I am an</a:t>
            </a:r>
            <a:r>
              <a:rPr sz="28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Employee.  I </a:t>
            </a:r>
            <a:r>
              <a:rPr sz="2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know </a:t>
            </a: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my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name,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ts val="3300"/>
              </a:lnSpc>
              <a:spcBef>
                <a:spcPts val="345"/>
              </a:spcBef>
            </a:pP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social </a:t>
            </a:r>
            <a:r>
              <a:rPr sz="2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security </a:t>
            </a: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2800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and  my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address.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4644" y="6339941"/>
            <a:ext cx="242252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Object-Oriented Systems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Development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04386" y="6339941"/>
            <a:ext cx="54927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B</a:t>
            </a:r>
            <a:r>
              <a:rPr sz="1200" spc="-5" dirty="0">
                <a:latin typeface="Times New Roman"/>
                <a:cs typeface="Times New Roman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h</a:t>
            </a:r>
            <a:r>
              <a:rPr sz="1200" spc="-10" dirty="0">
                <a:latin typeface="Times New Roman"/>
                <a:cs typeface="Times New Roman"/>
              </a:rPr>
              <a:t>ra</a:t>
            </a:r>
            <a:r>
              <a:rPr sz="1200" dirty="0">
                <a:latin typeface="Times New Roman"/>
                <a:cs typeface="Times New Roman"/>
              </a:rPr>
              <a:t>mi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81905" y="6339941"/>
            <a:ext cx="137096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? </a:t>
            </a:r>
            <a:r>
              <a:rPr sz="1200" spc="-10" dirty="0">
                <a:latin typeface="Times New Roman"/>
                <a:cs typeface="Times New Roman"/>
              </a:rPr>
              <a:t>Irwin/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McGraw-Hill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52750" y="1025727"/>
            <a:ext cx="2817495" cy="560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b="1" i="1" spc="-5" dirty="0">
                <a:solidFill>
                  <a:srgbClr val="000000"/>
                </a:solidFill>
                <a:latin typeface="TeXGyrePagella"/>
                <a:cs typeface="TeXGyrePagella"/>
              </a:rPr>
              <a:t>ATTRIBUTES</a:t>
            </a:r>
            <a:endParaRPr sz="3500">
              <a:latin typeface="TeXGyrePagella"/>
              <a:cs typeface="TeXGyrePagell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0682" y="2571749"/>
            <a:ext cx="3114040" cy="17551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FFFFFF"/>
                </a:solidFill>
                <a:latin typeface="Palladio Uralic"/>
                <a:cs typeface="Palladio Uralic"/>
              </a:rPr>
              <a:t>I am a</a:t>
            </a:r>
            <a:r>
              <a:rPr sz="2800" b="1" spc="-15" dirty="0">
                <a:solidFill>
                  <a:srgbClr val="FFFFFF"/>
                </a:solidFill>
                <a:latin typeface="Palladio Uralic"/>
                <a:cs typeface="Palladio Uralic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Palladio Uralic"/>
                <a:cs typeface="Palladio Uralic"/>
              </a:rPr>
              <a:t>Car.</a:t>
            </a:r>
            <a:endParaRPr sz="2800">
              <a:latin typeface="Palladio Uralic"/>
              <a:cs typeface="Palladio Uralic"/>
            </a:endParaRPr>
          </a:p>
          <a:p>
            <a:pPr marL="12700" marR="5080">
              <a:lnSpc>
                <a:spcPct val="101099"/>
              </a:lnSpc>
              <a:spcBef>
                <a:spcPts val="70"/>
              </a:spcBef>
            </a:pPr>
            <a:r>
              <a:rPr sz="2800" b="1" spc="-5" dirty="0">
                <a:solidFill>
                  <a:srgbClr val="FFFFFF"/>
                </a:solidFill>
                <a:latin typeface="Palladio Uralic"/>
                <a:cs typeface="Palladio Uralic"/>
              </a:rPr>
              <a:t>I </a:t>
            </a:r>
            <a:r>
              <a:rPr sz="2800" b="1" spc="-10" dirty="0">
                <a:solidFill>
                  <a:srgbClr val="FFFFFF"/>
                </a:solidFill>
                <a:latin typeface="Palladio Uralic"/>
                <a:cs typeface="Palladio Uralic"/>
              </a:rPr>
              <a:t>know </a:t>
            </a:r>
            <a:r>
              <a:rPr sz="2800" b="1" spc="-5" dirty="0">
                <a:solidFill>
                  <a:srgbClr val="FFFFFF"/>
                </a:solidFill>
                <a:latin typeface="Palladio Uralic"/>
                <a:cs typeface="Palladio Uralic"/>
              </a:rPr>
              <a:t>my </a:t>
            </a:r>
            <a:r>
              <a:rPr sz="2800" b="1" dirty="0">
                <a:solidFill>
                  <a:srgbClr val="FFFFFF"/>
                </a:solidFill>
                <a:latin typeface="Palladio Uralic"/>
                <a:cs typeface="Palladio Uralic"/>
              </a:rPr>
              <a:t>color,  </a:t>
            </a:r>
            <a:r>
              <a:rPr sz="2800" b="1" spc="-10" dirty="0">
                <a:solidFill>
                  <a:srgbClr val="FFFFFF"/>
                </a:solidFill>
                <a:latin typeface="Palladio Uralic"/>
                <a:cs typeface="Palladio Uralic"/>
              </a:rPr>
              <a:t>manufacturer, </a:t>
            </a:r>
            <a:r>
              <a:rPr sz="2800" b="1" spc="-5" dirty="0">
                <a:solidFill>
                  <a:srgbClr val="FFFFFF"/>
                </a:solidFill>
                <a:latin typeface="Palladio Uralic"/>
                <a:cs typeface="Palladio Uralic"/>
              </a:rPr>
              <a:t>cost,  </a:t>
            </a:r>
            <a:r>
              <a:rPr sz="2800" b="1" spc="-10" dirty="0">
                <a:solidFill>
                  <a:srgbClr val="FFFFFF"/>
                </a:solidFill>
                <a:latin typeface="Palladio Uralic"/>
                <a:cs typeface="Palladio Uralic"/>
              </a:rPr>
              <a:t>owner </a:t>
            </a:r>
            <a:r>
              <a:rPr sz="2800" b="1" spc="-5" dirty="0">
                <a:solidFill>
                  <a:srgbClr val="FFFFFF"/>
                </a:solidFill>
                <a:latin typeface="Palladio Uralic"/>
                <a:cs typeface="Palladio Uralic"/>
              </a:rPr>
              <a:t>and</a:t>
            </a:r>
            <a:r>
              <a:rPr sz="2800" b="1" spc="-15" dirty="0">
                <a:solidFill>
                  <a:srgbClr val="FFFFFF"/>
                </a:solidFill>
                <a:latin typeface="Palladio Uralic"/>
                <a:cs typeface="Palladio Uralic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Palladio Uralic"/>
                <a:cs typeface="Palladio Uralic"/>
              </a:rPr>
              <a:t>model.</a:t>
            </a:r>
            <a:endParaRPr sz="2800">
              <a:latin typeface="Palladio Uralic"/>
              <a:cs typeface="Palladio Ural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4644" y="6339941"/>
            <a:ext cx="242252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Object-Oriented Systems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Development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04386" y="6339941"/>
            <a:ext cx="54927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B</a:t>
            </a:r>
            <a:r>
              <a:rPr sz="1200" spc="-5" dirty="0">
                <a:latin typeface="Times New Roman"/>
                <a:cs typeface="Times New Roman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h</a:t>
            </a:r>
            <a:r>
              <a:rPr sz="1200" spc="-10" dirty="0">
                <a:latin typeface="Times New Roman"/>
                <a:cs typeface="Times New Roman"/>
              </a:rPr>
              <a:t>ra</a:t>
            </a:r>
            <a:r>
              <a:rPr sz="1200" dirty="0">
                <a:latin typeface="Times New Roman"/>
                <a:cs typeface="Times New Roman"/>
              </a:rPr>
              <a:t>mi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81905" y="6339941"/>
            <a:ext cx="137096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? </a:t>
            </a:r>
            <a:r>
              <a:rPr sz="1200" spc="-10" dirty="0">
                <a:latin typeface="Times New Roman"/>
                <a:cs typeface="Times New Roman"/>
              </a:rPr>
              <a:t>Irwin/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McGraw-Hill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79142" y="987678"/>
            <a:ext cx="57943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i="1" spc="-5" dirty="0">
                <a:solidFill>
                  <a:srgbClr val="000000"/>
                </a:solidFill>
                <a:latin typeface="TeXGyrePagella"/>
                <a:cs typeface="TeXGyrePagella"/>
              </a:rPr>
              <a:t>IT </a:t>
            </a:r>
            <a:r>
              <a:rPr sz="3200" b="1" i="1" dirty="0">
                <a:solidFill>
                  <a:srgbClr val="000000"/>
                </a:solidFill>
                <a:latin typeface="TeXGyrePagella"/>
                <a:cs typeface="TeXGyrePagella"/>
              </a:rPr>
              <a:t>DOES THINGS</a:t>
            </a:r>
            <a:r>
              <a:rPr sz="3200" b="1" i="1" spc="-100" dirty="0">
                <a:solidFill>
                  <a:srgbClr val="000000"/>
                </a:solidFill>
                <a:latin typeface="TeXGyrePagella"/>
                <a:cs typeface="TeXGyrePagella"/>
              </a:rPr>
              <a:t> </a:t>
            </a:r>
            <a:r>
              <a:rPr sz="3200" b="1" i="1" dirty="0">
                <a:solidFill>
                  <a:srgbClr val="000000"/>
                </a:solidFill>
                <a:latin typeface="TeXGyrePagella"/>
                <a:cs typeface="TeXGyrePagella"/>
              </a:rPr>
              <a:t>(METHODS)</a:t>
            </a:r>
            <a:endParaRPr sz="3200">
              <a:latin typeface="TeXGyrePagella"/>
              <a:cs typeface="TeXGyrePagell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30779" y="1811527"/>
            <a:ext cx="2189480" cy="133921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"/>
              </a:spcBef>
            </a:pP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I </a:t>
            </a:r>
            <a:r>
              <a:rPr sz="2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know </a:t>
            </a: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how</a:t>
            </a:r>
            <a:r>
              <a:rPr sz="28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to  compute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my </a:t>
            </a:r>
            <a:r>
              <a:rPr sz="2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payroll.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4644" y="6339941"/>
            <a:ext cx="242252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Object-Oriented Systems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Development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04386" y="6339941"/>
            <a:ext cx="54927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B</a:t>
            </a:r>
            <a:r>
              <a:rPr sz="1200" spc="-5" dirty="0">
                <a:latin typeface="Times New Roman"/>
                <a:cs typeface="Times New Roman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h</a:t>
            </a:r>
            <a:r>
              <a:rPr sz="1200" spc="-10" dirty="0">
                <a:latin typeface="Times New Roman"/>
                <a:cs typeface="Times New Roman"/>
              </a:rPr>
              <a:t>ra</a:t>
            </a:r>
            <a:r>
              <a:rPr sz="1200" dirty="0">
                <a:latin typeface="Times New Roman"/>
                <a:cs typeface="Times New Roman"/>
              </a:rPr>
              <a:t>mi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81905" y="6339941"/>
            <a:ext cx="137096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? </a:t>
            </a:r>
            <a:r>
              <a:rPr sz="1200" spc="-10" dirty="0">
                <a:latin typeface="Times New Roman"/>
                <a:cs typeface="Times New Roman"/>
              </a:rPr>
              <a:t>Irwin/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McGraw-Hill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2209800"/>
            <a:ext cx="644477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09409" y="103124"/>
            <a:ext cx="10763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Continued…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415797"/>
            <a:ext cx="8286115" cy="5220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marR="242570" indent="-182880">
              <a:lnSpc>
                <a:spcPct val="100000"/>
              </a:lnSpc>
              <a:spcBef>
                <a:spcPts val="100"/>
              </a:spcBef>
              <a:buClr>
                <a:srgbClr val="4F81BC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b="1" dirty="0">
                <a:latin typeface="Times New Roman"/>
                <a:cs typeface="Times New Roman"/>
              </a:rPr>
              <a:t>What </a:t>
            </a:r>
            <a:r>
              <a:rPr sz="2400" b="1" spc="-5" dirty="0">
                <a:latin typeface="Times New Roman"/>
                <a:cs typeface="Times New Roman"/>
              </a:rPr>
              <a:t>is OOAD?- </a:t>
            </a:r>
            <a:r>
              <a:rPr sz="2400" dirty="0">
                <a:latin typeface="Times New Roman"/>
                <a:cs typeface="Times New Roman"/>
              </a:rPr>
              <a:t>Object-oriented analysis and design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(OOAD)  is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software </a:t>
            </a:r>
            <a:r>
              <a:rPr sz="2400" dirty="0">
                <a:latin typeface="Times New Roman"/>
                <a:cs typeface="Times New Roman"/>
              </a:rPr>
              <a:t>engineering approach that </a:t>
            </a:r>
            <a:r>
              <a:rPr sz="2400" spc="-5" dirty="0">
                <a:latin typeface="Times New Roman"/>
                <a:cs typeface="Times New Roman"/>
              </a:rPr>
              <a:t>models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system as </a:t>
            </a:r>
            <a:r>
              <a:rPr sz="2400" dirty="0">
                <a:latin typeface="Times New Roman"/>
                <a:cs typeface="Times New Roman"/>
              </a:rPr>
              <a:t>a  group of </a:t>
            </a:r>
            <a:r>
              <a:rPr sz="2400" spc="-5" dirty="0">
                <a:latin typeface="Times New Roman"/>
                <a:cs typeface="Times New Roman"/>
              </a:rPr>
              <a:t>interacting </a:t>
            </a:r>
            <a:r>
              <a:rPr sz="2400" dirty="0">
                <a:latin typeface="Times New Roman"/>
                <a:cs typeface="Times New Roman"/>
              </a:rPr>
              <a:t>objects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4F81BC"/>
              </a:buClr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195580" marR="5080" indent="-182880">
              <a:lnSpc>
                <a:spcPct val="100000"/>
              </a:lnSpc>
              <a:buClr>
                <a:srgbClr val="4F81BC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Analysis </a:t>
            </a:r>
            <a:r>
              <a:rPr sz="2400" dirty="0">
                <a:latin typeface="Times New Roman"/>
                <a:cs typeface="Times New Roman"/>
              </a:rPr>
              <a:t>— understanding, finding and describing concepts in</a:t>
            </a:r>
            <a:r>
              <a:rPr sz="2400" spc="-1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  problem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domain.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4F81BC"/>
              </a:buClr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195580" marR="278765" indent="-182880">
              <a:lnSpc>
                <a:spcPct val="100000"/>
              </a:lnSpc>
              <a:buClr>
                <a:srgbClr val="4F81BC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b="1" dirty="0">
                <a:latin typeface="Times New Roman"/>
                <a:cs typeface="Times New Roman"/>
              </a:rPr>
              <a:t>Design </a:t>
            </a:r>
            <a:r>
              <a:rPr sz="2400" dirty="0">
                <a:latin typeface="Times New Roman"/>
                <a:cs typeface="Times New Roman"/>
              </a:rPr>
              <a:t>— understanding and </a:t>
            </a:r>
            <a:r>
              <a:rPr sz="2400" spc="-5" dirty="0">
                <a:latin typeface="Times New Roman"/>
                <a:cs typeface="Times New Roman"/>
              </a:rPr>
              <a:t>defining software solution/objects  </a:t>
            </a:r>
            <a:r>
              <a:rPr sz="2400" dirty="0">
                <a:latin typeface="Times New Roman"/>
                <a:cs typeface="Times New Roman"/>
              </a:rPr>
              <a:t>that represent the analysis concepts and </a:t>
            </a:r>
            <a:r>
              <a:rPr sz="2400" spc="-5" dirty="0">
                <a:latin typeface="Times New Roman"/>
                <a:cs typeface="Times New Roman"/>
              </a:rPr>
              <a:t>will </a:t>
            </a:r>
            <a:r>
              <a:rPr sz="2400" dirty="0">
                <a:latin typeface="Times New Roman"/>
                <a:cs typeface="Times New Roman"/>
              </a:rPr>
              <a:t>eventually be  </a:t>
            </a:r>
            <a:r>
              <a:rPr sz="2400" spc="-5" dirty="0">
                <a:latin typeface="Times New Roman"/>
                <a:cs typeface="Times New Roman"/>
              </a:rPr>
              <a:t>implemented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code.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4F81BC"/>
              </a:buClr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195580" marR="464820" indent="-182880">
              <a:lnSpc>
                <a:spcPct val="100000"/>
              </a:lnSpc>
              <a:buClr>
                <a:srgbClr val="4F81BC"/>
              </a:buClr>
              <a:buSzPct val="85416"/>
              <a:buFont typeface="Arial"/>
              <a:buChar char="•"/>
              <a:tabLst>
                <a:tab pos="195580" algn="l"/>
                <a:tab pos="1423670" algn="l"/>
              </a:tabLst>
            </a:pPr>
            <a:r>
              <a:rPr sz="2400" b="1" dirty="0">
                <a:latin typeface="Times New Roman"/>
                <a:cs typeface="Times New Roman"/>
              </a:rPr>
              <a:t>OOAD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-	</a:t>
            </a:r>
            <a:r>
              <a:rPr sz="2400" spc="-5" dirty="0">
                <a:latin typeface="Times New Roman"/>
                <a:cs typeface="Times New Roman"/>
              </a:rPr>
              <a:t>A </a:t>
            </a:r>
            <a:r>
              <a:rPr sz="2400" dirty="0">
                <a:latin typeface="Times New Roman"/>
                <a:cs typeface="Times New Roman"/>
              </a:rPr>
              <a:t>software </a:t>
            </a:r>
            <a:r>
              <a:rPr sz="2400" spc="-5" dirty="0">
                <a:latin typeface="Times New Roman"/>
                <a:cs typeface="Times New Roman"/>
              </a:rPr>
              <a:t>development </a:t>
            </a:r>
            <a:r>
              <a:rPr sz="2400" dirty="0">
                <a:latin typeface="Times New Roman"/>
                <a:cs typeface="Times New Roman"/>
              </a:rPr>
              <a:t>approach that </a:t>
            </a:r>
            <a:r>
              <a:rPr sz="2400" spc="-5" dirty="0">
                <a:latin typeface="Times New Roman"/>
                <a:cs typeface="Times New Roman"/>
              </a:rPr>
              <a:t>emphasizes</a:t>
            </a:r>
            <a:r>
              <a:rPr sz="2400" spc="-20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  logical solution based on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objects.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359837"/>
            <a:ext cx="7804150" cy="632015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R="457200" algn="r">
              <a:lnSpc>
                <a:spcPct val="100000"/>
              </a:lnSpc>
              <a:spcBef>
                <a:spcPts val="240"/>
              </a:spcBef>
            </a:pPr>
            <a:r>
              <a:rPr sz="1400" dirty="0">
                <a:latin typeface="Times New Roman"/>
                <a:cs typeface="Times New Roman"/>
              </a:rPr>
              <a:t>Co</a:t>
            </a:r>
            <a:r>
              <a:rPr sz="1400" spc="5" dirty="0">
                <a:latin typeface="Times New Roman"/>
                <a:cs typeface="Times New Roman"/>
              </a:rPr>
              <a:t>n</a:t>
            </a:r>
            <a:r>
              <a:rPr sz="1400" dirty="0">
                <a:latin typeface="Times New Roman"/>
                <a:cs typeface="Times New Roman"/>
              </a:rPr>
              <a:t>tin</a:t>
            </a:r>
            <a:r>
              <a:rPr sz="1400" spc="-10" dirty="0">
                <a:latin typeface="Times New Roman"/>
                <a:cs typeface="Times New Roman"/>
              </a:rPr>
              <a:t>u</a:t>
            </a:r>
            <a:r>
              <a:rPr sz="1400" dirty="0">
                <a:latin typeface="Times New Roman"/>
                <a:cs typeface="Times New Roman"/>
              </a:rPr>
              <a:t>ed…</a:t>
            </a:r>
            <a:endParaRPr sz="1400">
              <a:latin typeface="Times New Roman"/>
              <a:cs typeface="Times New Roman"/>
            </a:endParaRPr>
          </a:p>
          <a:p>
            <a:pPr marL="194945" marR="391160" indent="-182880">
              <a:lnSpc>
                <a:spcPct val="100000"/>
              </a:lnSpc>
              <a:spcBef>
                <a:spcPts val="210"/>
              </a:spcBef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spc="-5" dirty="0">
                <a:latin typeface="Times New Roman"/>
                <a:cs typeface="Times New Roman"/>
              </a:rPr>
              <a:t>Software development is dynamic and always undergoing </a:t>
            </a:r>
            <a:r>
              <a:rPr sz="2200" spc="-10" dirty="0">
                <a:latin typeface="Times New Roman"/>
                <a:cs typeface="Times New Roman"/>
              </a:rPr>
              <a:t>major  </a:t>
            </a:r>
            <a:r>
              <a:rPr sz="2200" dirty="0">
                <a:latin typeface="Times New Roman"/>
                <a:cs typeface="Times New Roman"/>
              </a:rPr>
              <a:t>change.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4F81BC"/>
              </a:buClr>
              <a:buFont typeface="Wingdings"/>
              <a:buChar char=""/>
            </a:pPr>
            <a:endParaRPr sz="2250">
              <a:latin typeface="Times New Roman"/>
              <a:cs typeface="Times New Roman"/>
            </a:endParaRPr>
          </a:p>
          <a:p>
            <a:pPr marL="225425" indent="-213360">
              <a:lnSpc>
                <a:spcPct val="100000"/>
              </a:lnSpc>
              <a:buClr>
                <a:srgbClr val="4F81BC"/>
              </a:buClr>
              <a:buSzPct val="79545"/>
              <a:buFont typeface="Wingdings"/>
              <a:buChar char=""/>
              <a:tabLst>
                <a:tab pos="226060" algn="l"/>
              </a:tabLst>
            </a:pPr>
            <a:r>
              <a:rPr sz="2200" dirty="0">
                <a:latin typeface="Times New Roman"/>
                <a:cs typeface="Times New Roman"/>
              </a:rPr>
              <a:t>System </a:t>
            </a:r>
            <a:r>
              <a:rPr sz="2200" spc="-5" dirty="0">
                <a:latin typeface="Times New Roman"/>
                <a:cs typeface="Times New Roman"/>
              </a:rPr>
              <a:t>development refers to all activities that </a:t>
            </a:r>
            <a:r>
              <a:rPr sz="2200" dirty="0">
                <a:latin typeface="Times New Roman"/>
                <a:cs typeface="Times New Roman"/>
              </a:rPr>
              <a:t>go </a:t>
            </a:r>
            <a:r>
              <a:rPr sz="2200" spc="-5" dirty="0">
                <a:latin typeface="Times New Roman"/>
                <a:cs typeface="Times New Roman"/>
              </a:rPr>
              <a:t>into</a:t>
            </a:r>
            <a:r>
              <a:rPr sz="2200" spc="9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producing</a:t>
            </a:r>
            <a:endParaRPr sz="2200">
              <a:latin typeface="Times New Roman"/>
              <a:cs typeface="Times New Roman"/>
            </a:endParaRPr>
          </a:p>
          <a:p>
            <a:pPr marL="194945">
              <a:lnSpc>
                <a:spcPct val="100000"/>
              </a:lnSpc>
            </a:pPr>
            <a:r>
              <a:rPr sz="2200" spc="-5" dirty="0">
                <a:latin typeface="Times New Roman"/>
                <a:cs typeface="Times New Roman"/>
              </a:rPr>
              <a:t>information </a:t>
            </a:r>
            <a:r>
              <a:rPr sz="2200" dirty="0">
                <a:latin typeface="Times New Roman"/>
                <a:cs typeface="Times New Roman"/>
              </a:rPr>
              <a:t>system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solution.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250">
              <a:latin typeface="Times New Roman"/>
              <a:cs typeface="Times New Roman"/>
            </a:endParaRPr>
          </a:p>
          <a:p>
            <a:pPr marL="224790" indent="-212725">
              <a:lnSpc>
                <a:spcPct val="100000"/>
              </a:lnSpc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dirty="0">
                <a:latin typeface="Times New Roman"/>
                <a:cs typeface="Times New Roman"/>
              </a:rPr>
              <a:t>System </a:t>
            </a:r>
            <a:r>
              <a:rPr sz="2200" spc="-5" dirty="0">
                <a:latin typeface="Times New Roman"/>
                <a:cs typeface="Times New Roman"/>
              </a:rPr>
              <a:t>development activities consist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of</a:t>
            </a:r>
            <a:endParaRPr sz="22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buClr>
                <a:srgbClr val="4F81BC"/>
              </a:buClr>
              <a:buSzPct val="84090"/>
              <a:buFont typeface="Wingdings"/>
              <a:buChar char=""/>
              <a:tabLst>
                <a:tab pos="470534" algn="l"/>
              </a:tabLst>
            </a:pPr>
            <a:r>
              <a:rPr sz="2200" spc="-5" dirty="0">
                <a:latin typeface="Times New Roman"/>
                <a:cs typeface="Times New Roman"/>
              </a:rPr>
              <a:t>system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analysis,</a:t>
            </a:r>
            <a:endParaRPr sz="22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buClr>
                <a:srgbClr val="4F81BC"/>
              </a:buClr>
              <a:buSzPct val="84090"/>
              <a:buFont typeface="Wingdings"/>
              <a:buChar char=""/>
              <a:tabLst>
                <a:tab pos="470534" algn="l"/>
              </a:tabLst>
            </a:pPr>
            <a:r>
              <a:rPr sz="2200" spc="-5" dirty="0">
                <a:latin typeface="Times New Roman"/>
                <a:cs typeface="Times New Roman"/>
              </a:rPr>
              <a:t>modelling,</a:t>
            </a:r>
            <a:endParaRPr sz="22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buClr>
                <a:srgbClr val="4F81BC"/>
              </a:buClr>
              <a:buSzPct val="84090"/>
              <a:buFont typeface="Wingdings"/>
              <a:buChar char=""/>
              <a:tabLst>
                <a:tab pos="470534" algn="l"/>
              </a:tabLst>
            </a:pPr>
            <a:r>
              <a:rPr sz="2200" spc="-5" dirty="0">
                <a:latin typeface="Times New Roman"/>
                <a:cs typeface="Times New Roman"/>
              </a:rPr>
              <a:t>design,</a:t>
            </a:r>
            <a:endParaRPr sz="22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buClr>
                <a:srgbClr val="4F81BC"/>
              </a:buClr>
              <a:buSzPct val="84090"/>
              <a:buFont typeface="Wingdings"/>
              <a:buChar char=""/>
              <a:tabLst>
                <a:tab pos="470534" algn="l"/>
              </a:tabLst>
            </a:pPr>
            <a:r>
              <a:rPr sz="2200" spc="-5" dirty="0">
                <a:latin typeface="Times New Roman"/>
                <a:cs typeface="Times New Roman"/>
              </a:rPr>
              <a:t>implementation,</a:t>
            </a:r>
            <a:endParaRPr sz="22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buClr>
                <a:srgbClr val="4F81BC"/>
              </a:buClr>
              <a:buSzPct val="84090"/>
              <a:buFont typeface="Wingdings"/>
              <a:buChar char=""/>
              <a:tabLst>
                <a:tab pos="470534" algn="l"/>
              </a:tabLst>
            </a:pPr>
            <a:r>
              <a:rPr sz="2200" spc="-5" dirty="0">
                <a:latin typeface="Times New Roman"/>
                <a:cs typeface="Times New Roman"/>
              </a:rPr>
              <a:t>testing and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maintenance.</a:t>
            </a:r>
            <a:endParaRPr sz="2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buClr>
                <a:srgbClr val="4F81BC"/>
              </a:buClr>
              <a:buFont typeface="Wingdings"/>
              <a:buChar char=""/>
            </a:pPr>
            <a:endParaRPr sz="2300">
              <a:latin typeface="Times New Roman"/>
              <a:cs typeface="Times New Roman"/>
            </a:endParaRPr>
          </a:p>
          <a:p>
            <a:pPr marL="194945" marR="5080" indent="-182880">
              <a:lnSpc>
                <a:spcPct val="100000"/>
              </a:lnSpc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spc="-5" dirty="0">
                <a:latin typeface="Times New Roman"/>
                <a:cs typeface="Times New Roman"/>
              </a:rPr>
              <a:t>A software development methodology </a:t>
            </a:r>
            <a:r>
              <a:rPr sz="2200" spc="-5" dirty="0">
                <a:latin typeface="Wingdings"/>
                <a:cs typeface="Wingdings"/>
              </a:rPr>
              <a:t></a:t>
            </a:r>
            <a:r>
              <a:rPr sz="2200" spc="-5" dirty="0">
                <a:latin typeface="Times New Roman"/>
                <a:cs typeface="Times New Roman"/>
              </a:rPr>
              <a:t> series of processes </a:t>
            </a:r>
            <a:r>
              <a:rPr sz="2200" spc="-5" dirty="0">
                <a:latin typeface="Wingdings"/>
                <a:cs typeface="Wingdings"/>
              </a:rPr>
              <a:t></a:t>
            </a:r>
            <a:r>
              <a:rPr sz="2200" spc="-5" dirty="0">
                <a:latin typeface="Times New Roman"/>
                <a:cs typeface="Times New Roman"/>
              </a:rPr>
              <a:t> can  lead </a:t>
            </a:r>
            <a:r>
              <a:rPr sz="2200" dirty="0">
                <a:latin typeface="Times New Roman"/>
                <a:cs typeface="Times New Roman"/>
              </a:rPr>
              <a:t>to the </a:t>
            </a:r>
            <a:r>
              <a:rPr sz="2200" spc="-5" dirty="0">
                <a:latin typeface="Times New Roman"/>
                <a:cs typeface="Times New Roman"/>
              </a:rPr>
              <a:t>development </a:t>
            </a:r>
            <a:r>
              <a:rPr sz="2200" dirty="0">
                <a:latin typeface="Times New Roman"/>
                <a:cs typeface="Times New Roman"/>
              </a:rPr>
              <a:t>of </a:t>
            </a:r>
            <a:r>
              <a:rPr sz="2200" spc="-5" dirty="0">
                <a:latin typeface="Times New Roman"/>
                <a:cs typeface="Times New Roman"/>
              </a:rPr>
              <a:t>an</a:t>
            </a:r>
            <a:r>
              <a:rPr sz="2200" spc="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application.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4F81BC"/>
              </a:buClr>
              <a:buFont typeface="Wingdings"/>
              <a:buChar char=""/>
            </a:pPr>
            <a:endParaRPr sz="2250">
              <a:latin typeface="Times New Roman"/>
              <a:cs typeface="Times New Roman"/>
            </a:endParaRPr>
          </a:p>
          <a:p>
            <a:pPr marL="225425" indent="-213360">
              <a:lnSpc>
                <a:spcPct val="100000"/>
              </a:lnSpc>
              <a:buClr>
                <a:srgbClr val="4F81BC"/>
              </a:buClr>
              <a:buSzPct val="79545"/>
              <a:buFont typeface="Wingdings"/>
              <a:buChar char=""/>
              <a:tabLst>
                <a:tab pos="226060" algn="l"/>
              </a:tabLst>
            </a:pPr>
            <a:r>
              <a:rPr sz="2200" spc="-5" dirty="0">
                <a:latin typeface="Times New Roman"/>
                <a:cs typeface="Times New Roman"/>
              </a:rPr>
              <a:t>Practices, procedures, and rules used to develop software,</a:t>
            </a:r>
            <a:r>
              <a:rPr sz="2200" spc="9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totally</a:t>
            </a:r>
            <a:endParaRPr sz="2200">
              <a:latin typeface="Times New Roman"/>
              <a:cs typeface="Times New Roman"/>
            </a:endParaRPr>
          </a:p>
          <a:p>
            <a:pPr marL="194945">
              <a:lnSpc>
                <a:spcPct val="100000"/>
              </a:lnSpc>
              <a:spcBef>
                <a:spcPts val="5"/>
              </a:spcBef>
            </a:pPr>
            <a:r>
              <a:rPr sz="2200" spc="-5" dirty="0">
                <a:latin typeface="Times New Roman"/>
                <a:cs typeface="Times New Roman"/>
              </a:rPr>
              <a:t>based </a:t>
            </a:r>
            <a:r>
              <a:rPr sz="2200" dirty="0">
                <a:latin typeface="Times New Roman"/>
                <a:cs typeface="Times New Roman"/>
              </a:rPr>
              <a:t>on system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requirements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32585" y="449072"/>
            <a:ext cx="620268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b="1" spc="-100" dirty="0">
                <a:latin typeface="Times New Roman"/>
                <a:cs typeface="Times New Roman"/>
              </a:rPr>
              <a:t>ORTHOGONAL</a:t>
            </a:r>
            <a:r>
              <a:rPr sz="2500" b="1" spc="-409" dirty="0">
                <a:latin typeface="Times New Roman"/>
                <a:cs typeface="Times New Roman"/>
              </a:rPr>
              <a:t> </a:t>
            </a:r>
            <a:r>
              <a:rPr sz="2500" b="1" spc="-80" dirty="0">
                <a:latin typeface="Times New Roman"/>
                <a:cs typeface="Times New Roman"/>
              </a:rPr>
              <a:t>VIEWS</a:t>
            </a:r>
            <a:r>
              <a:rPr sz="2500" b="1" spc="-225" dirty="0">
                <a:latin typeface="Times New Roman"/>
                <a:cs typeface="Times New Roman"/>
              </a:rPr>
              <a:t> </a:t>
            </a:r>
            <a:r>
              <a:rPr sz="2500" b="1" spc="-55" dirty="0">
                <a:latin typeface="Times New Roman"/>
                <a:cs typeface="Times New Roman"/>
              </a:rPr>
              <a:t>OF</a:t>
            </a:r>
            <a:r>
              <a:rPr sz="2500" b="1" spc="-350" dirty="0">
                <a:latin typeface="Times New Roman"/>
                <a:cs typeface="Times New Roman"/>
              </a:rPr>
              <a:t> </a:t>
            </a:r>
            <a:r>
              <a:rPr sz="2500" b="1" spc="-65" dirty="0">
                <a:latin typeface="Times New Roman"/>
                <a:cs typeface="Times New Roman"/>
              </a:rPr>
              <a:t>THE</a:t>
            </a:r>
            <a:r>
              <a:rPr sz="2500" b="1" spc="-215" dirty="0">
                <a:latin typeface="Times New Roman"/>
                <a:cs typeface="Times New Roman"/>
              </a:rPr>
              <a:t> </a:t>
            </a:r>
            <a:r>
              <a:rPr sz="2500" b="1" spc="-120" dirty="0">
                <a:latin typeface="Times New Roman"/>
                <a:cs typeface="Times New Roman"/>
              </a:rPr>
              <a:t>SOFTWARE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56131"/>
            <a:ext cx="7713345" cy="372237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225425" indent="-213360">
              <a:lnSpc>
                <a:spcPct val="100000"/>
              </a:lnSpc>
              <a:spcBef>
                <a:spcPts val="630"/>
              </a:spcBef>
              <a:buClr>
                <a:srgbClr val="4F81BC"/>
              </a:buClr>
              <a:buSzPct val="79545"/>
              <a:buFont typeface="Wingdings"/>
              <a:buChar char=""/>
              <a:tabLst>
                <a:tab pos="226060" algn="l"/>
              </a:tabLst>
            </a:pPr>
            <a:r>
              <a:rPr sz="2200" spc="-55" dirty="0">
                <a:latin typeface="Times New Roman"/>
                <a:cs typeface="Times New Roman"/>
              </a:rPr>
              <a:t>Two</a:t>
            </a:r>
            <a:r>
              <a:rPr sz="2200" spc="-1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Approaches,</a:t>
            </a:r>
            <a:endParaRPr sz="22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spcBef>
                <a:spcPts val="490"/>
              </a:spcBef>
              <a:buClr>
                <a:srgbClr val="4F81BC"/>
              </a:buClr>
              <a:buSzPct val="85000"/>
              <a:buFont typeface="Wingdings"/>
              <a:buChar char=""/>
              <a:tabLst>
                <a:tab pos="470534" algn="l"/>
              </a:tabLst>
            </a:pPr>
            <a:r>
              <a:rPr sz="2000" b="1" spc="-15" dirty="0">
                <a:latin typeface="Times New Roman"/>
                <a:cs typeface="Times New Roman"/>
              </a:rPr>
              <a:t>Traditional</a:t>
            </a:r>
            <a:r>
              <a:rPr sz="2000" b="1" spc="-15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Approach</a:t>
            </a:r>
            <a:endParaRPr sz="20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5000"/>
              <a:buFont typeface="Wingdings"/>
              <a:buChar char=""/>
              <a:tabLst>
                <a:tab pos="470534" algn="l"/>
              </a:tabLst>
            </a:pPr>
            <a:r>
              <a:rPr sz="2000" b="1" spc="-5" dirty="0">
                <a:latin typeface="Times New Roman"/>
                <a:cs typeface="Times New Roman"/>
              </a:rPr>
              <a:t>Objected-Oriented</a:t>
            </a:r>
            <a:r>
              <a:rPr sz="2000" b="1" spc="-15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Approach</a:t>
            </a:r>
            <a:endParaRPr sz="20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Clr>
                <a:srgbClr val="4F81BC"/>
              </a:buClr>
              <a:buFont typeface="Wingdings"/>
              <a:buChar char=""/>
            </a:pPr>
            <a:endParaRPr sz="2900">
              <a:latin typeface="Times New Roman"/>
              <a:cs typeface="Times New Roman"/>
            </a:endParaRPr>
          </a:p>
          <a:p>
            <a:pPr marL="205740" indent="-193675">
              <a:lnSpc>
                <a:spcPct val="100000"/>
              </a:lnSpc>
              <a:spcBef>
                <a:spcPts val="5"/>
              </a:spcBef>
              <a:buClr>
                <a:srgbClr val="4F81BC"/>
              </a:buClr>
              <a:buSzPct val="80000"/>
              <a:buFont typeface="Wingdings"/>
              <a:buChar char=""/>
              <a:tabLst>
                <a:tab pos="206375" algn="l"/>
              </a:tabLst>
            </a:pPr>
            <a:r>
              <a:rPr sz="20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TRADITIONAL</a:t>
            </a:r>
            <a:r>
              <a:rPr sz="2000" b="1" u="heavy" spc="-2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APPROACH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469900" indent="-183515">
              <a:lnSpc>
                <a:spcPct val="100000"/>
              </a:lnSpc>
              <a:buClr>
                <a:srgbClr val="4F81BC"/>
              </a:buClr>
              <a:buSzPct val="85000"/>
              <a:buFont typeface="Arial"/>
              <a:buChar char="•"/>
              <a:tabLst>
                <a:tab pos="470534" algn="l"/>
              </a:tabLst>
            </a:pPr>
            <a:r>
              <a:rPr sz="2000" spc="-5" dirty="0">
                <a:latin typeface="Times New Roman"/>
                <a:cs typeface="Times New Roman"/>
              </a:rPr>
              <a:t>Collection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b="1" spc="-5" dirty="0">
                <a:latin typeface="Times New Roman"/>
                <a:cs typeface="Times New Roman"/>
              </a:rPr>
              <a:t>programs </a:t>
            </a:r>
            <a:r>
              <a:rPr sz="2000" b="1" dirty="0">
                <a:latin typeface="Times New Roman"/>
                <a:cs typeface="Times New Roman"/>
              </a:rPr>
              <a:t>or</a:t>
            </a:r>
            <a:r>
              <a:rPr sz="2000" b="1" spc="-10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functions.</a:t>
            </a:r>
            <a:endParaRPr sz="2000">
              <a:latin typeface="Times New Roman"/>
              <a:cs typeface="Times New Roman"/>
            </a:endParaRPr>
          </a:p>
          <a:p>
            <a:pPr marL="469900" indent="-183515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5000"/>
              <a:buFont typeface="Arial"/>
              <a:buChar char="•"/>
              <a:tabLst>
                <a:tab pos="470534" algn="l"/>
              </a:tabLst>
            </a:pPr>
            <a:r>
              <a:rPr sz="2000" dirty="0">
                <a:latin typeface="Times New Roman"/>
                <a:cs typeface="Times New Roman"/>
              </a:rPr>
              <a:t>A system that is designed for </a:t>
            </a:r>
            <a:r>
              <a:rPr sz="2000" b="1" dirty="0">
                <a:latin typeface="Times New Roman"/>
                <a:cs typeface="Times New Roman"/>
              </a:rPr>
              <a:t>performing certain</a:t>
            </a:r>
            <a:r>
              <a:rPr sz="2000" b="1" spc="-28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actions</a:t>
            </a:r>
            <a:r>
              <a:rPr sz="2000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469900" indent="-183515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5000"/>
              <a:buFont typeface="Arial"/>
              <a:buChar char="•"/>
              <a:tabLst>
                <a:tab pos="470534" algn="l"/>
              </a:tabLst>
            </a:pPr>
            <a:r>
              <a:rPr sz="2000" b="1" dirty="0">
                <a:latin typeface="Times New Roman"/>
                <a:cs typeface="Times New Roman"/>
              </a:rPr>
              <a:t>Algorithms + Data </a:t>
            </a:r>
            <a:r>
              <a:rPr sz="2000" b="1" spc="-5" dirty="0">
                <a:latin typeface="Times New Roman"/>
                <a:cs typeface="Times New Roman"/>
              </a:rPr>
              <a:t>Structures </a:t>
            </a:r>
            <a:r>
              <a:rPr sz="2000" b="1" dirty="0">
                <a:latin typeface="Times New Roman"/>
                <a:cs typeface="Times New Roman"/>
              </a:rPr>
              <a:t>=</a:t>
            </a:r>
            <a:r>
              <a:rPr sz="2000" b="1" spc="-12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Programs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469900" indent="-183515">
              <a:lnSpc>
                <a:spcPct val="100000"/>
              </a:lnSpc>
              <a:spcBef>
                <a:spcPts val="484"/>
              </a:spcBef>
              <a:buClr>
                <a:srgbClr val="4F81BC"/>
              </a:buClr>
              <a:buSzPct val="85000"/>
              <a:buFont typeface="Arial"/>
              <a:buChar char="•"/>
              <a:tabLst>
                <a:tab pos="470534" algn="l"/>
              </a:tabLst>
            </a:pPr>
            <a:r>
              <a:rPr sz="2000" dirty="0">
                <a:latin typeface="Times New Roman"/>
                <a:cs typeface="Times New Roman"/>
              </a:rPr>
              <a:t>Software Development Models </a:t>
            </a:r>
            <a:r>
              <a:rPr sz="2000" spc="-10" dirty="0">
                <a:latin typeface="Times New Roman"/>
                <a:cs typeface="Times New Roman"/>
              </a:rPr>
              <a:t>(</a:t>
            </a:r>
            <a:r>
              <a:rPr sz="2000" b="1" spc="-10" dirty="0">
                <a:latin typeface="Times New Roman"/>
                <a:cs typeface="Times New Roman"/>
              </a:rPr>
              <a:t>Waterfall, </a:t>
            </a:r>
            <a:r>
              <a:rPr sz="2000" b="1" dirty="0">
                <a:latin typeface="Times New Roman"/>
                <a:cs typeface="Times New Roman"/>
              </a:rPr>
              <a:t>Spiral, </a:t>
            </a:r>
            <a:r>
              <a:rPr sz="2000" b="1" spc="-5" dirty="0">
                <a:latin typeface="Times New Roman"/>
                <a:cs typeface="Times New Roman"/>
              </a:rPr>
              <a:t>Incremental,</a:t>
            </a:r>
            <a:r>
              <a:rPr sz="2000" b="1" spc="-19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etc..)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577342"/>
            <a:ext cx="733742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b="1" spc="-100" dirty="0">
                <a:latin typeface="Times New Roman"/>
                <a:cs typeface="Times New Roman"/>
              </a:rPr>
              <a:t>Difference</a:t>
            </a:r>
            <a:r>
              <a:rPr sz="2800" b="1" spc="-225" dirty="0">
                <a:latin typeface="Times New Roman"/>
                <a:cs typeface="Times New Roman"/>
              </a:rPr>
              <a:t> </a:t>
            </a:r>
            <a:r>
              <a:rPr sz="2800" b="1" spc="-95" dirty="0">
                <a:latin typeface="Times New Roman"/>
                <a:cs typeface="Times New Roman"/>
              </a:rPr>
              <a:t>between</a:t>
            </a:r>
            <a:r>
              <a:rPr sz="2800" b="1" spc="-220" dirty="0">
                <a:latin typeface="Times New Roman"/>
                <a:cs typeface="Times New Roman"/>
              </a:rPr>
              <a:t> </a:t>
            </a:r>
            <a:r>
              <a:rPr sz="2800" b="1" spc="-110" dirty="0">
                <a:latin typeface="Times New Roman"/>
                <a:cs typeface="Times New Roman"/>
              </a:rPr>
              <a:t>Traditional</a:t>
            </a:r>
            <a:r>
              <a:rPr sz="2800" b="1" spc="-225" dirty="0">
                <a:latin typeface="Times New Roman"/>
                <a:cs typeface="Times New Roman"/>
              </a:rPr>
              <a:t> </a:t>
            </a:r>
            <a:r>
              <a:rPr sz="2800" b="1" spc="-65" dirty="0">
                <a:latin typeface="Times New Roman"/>
                <a:cs typeface="Times New Roman"/>
              </a:rPr>
              <a:t>and</a:t>
            </a:r>
            <a:r>
              <a:rPr sz="2800" b="1" spc="-200" dirty="0">
                <a:latin typeface="Times New Roman"/>
                <a:cs typeface="Times New Roman"/>
              </a:rPr>
              <a:t> </a:t>
            </a:r>
            <a:r>
              <a:rPr sz="2800" b="1" spc="-90" dirty="0">
                <a:latin typeface="Times New Roman"/>
                <a:cs typeface="Times New Roman"/>
              </a:rPr>
              <a:t>Object</a:t>
            </a:r>
            <a:r>
              <a:rPr sz="2800" b="1" spc="-210" dirty="0">
                <a:latin typeface="Times New Roman"/>
                <a:cs typeface="Times New Roman"/>
              </a:rPr>
              <a:t> </a:t>
            </a:r>
            <a:r>
              <a:rPr sz="2800" b="1" spc="-90" dirty="0">
                <a:latin typeface="Times New Roman"/>
                <a:cs typeface="Times New Roman"/>
              </a:rPr>
              <a:t>Oriented  </a:t>
            </a:r>
            <a:r>
              <a:rPr sz="2800" b="1" spc="-95" dirty="0">
                <a:latin typeface="Times New Roman"/>
                <a:cs typeface="Times New Roman"/>
              </a:rPr>
              <a:t>Approach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16784" y="2032857"/>
            <a:ext cx="7355043" cy="29384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61807" y="445719"/>
            <a:ext cx="83566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90" dirty="0">
                <a:solidFill>
                  <a:srgbClr val="1F487C"/>
                </a:solidFill>
                <a:latin typeface="Times New Roman"/>
                <a:cs typeface="Times New Roman"/>
              </a:rPr>
              <a:t>Continued…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167130"/>
            <a:ext cx="8024495" cy="4904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05740" indent="-193675">
              <a:lnSpc>
                <a:spcPct val="100000"/>
              </a:lnSpc>
              <a:spcBef>
                <a:spcPts val="105"/>
              </a:spcBef>
              <a:buClr>
                <a:srgbClr val="4F81BC"/>
              </a:buClr>
              <a:buSzPct val="80000"/>
              <a:buFont typeface="Wingdings"/>
              <a:buChar char=""/>
              <a:tabLst>
                <a:tab pos="206375" algn="l"/>
              </a:tabLst>
            </a:pPr>
            <a:r>
              <a:rPr sz="20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OBJECT ORIENTED</a:t>
            </a:r>
            <a:r>
              <a:rPr sz="2000" b="1" u="heavy" spc="-1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APPROACH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4F81BC"/>
              </a:buClr>
              <a:buFont typeface="Wingdings"/>
              <a:buChar char=""/>
            </a:pPr>
            <a:endParaRPr sz="29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buClr>
                <a:srgbClr val="4F81BC"/>
              </a:buClr>
              <a:buSzPct val="85000"/>
              <a:buFont typeface="Arial"/>
              <a:buChar char="•"/>
              <a:tabLst>
                <a:tab pos="470534" algn="l"/>
              </a:tabLst>
            </a:pPr>
            <a:r>
              <a:rPr sz="2000" dirty="0">
                <a:latin typeface="Times New Roman"/>
                <a:cs typeface="Times New Roman"/>
              </a:rPr>
              <a:t>OO development </a:t>
            </a:r>
            <a:r>
              <a:rPr sz="2000" spc="-5" dirty="0">
                <a:latin typeface="Times New Roman"/>
                <a:cs typeface="Times New Roman"/>
              </a:rPr>
              <a:t>offers </a:t>
            </a:r>
            <a:r>
              <a:rPr sz="2000" dirty="0">
                <a:latin typeface="Times New Roman"/>
                <a:cs typeface="Times New Roman"/>
              </a:rPr>
              <a:t>a </a:t>
            </a:r>
            <a:r>
              <a:rPr sz="2000" spc="-5" dirty="0">
                <a:latin typeface="Times New Roman"/>
                <a:cs typeface="Times New Roman"/>
              </a:rPr>
              <a:t>different model </a:t>
            </a:r>
            <a:r>
              <a:rPr sz="2000" dirty="0">
                <a:latin typeface="Times New Roman"/>
                <a:cs typeface="Times New Roman"/>
              </a:rPr>
              <a:t>from the traditional software</a:t>
            </a:r>
            <a:r>
              <a:rPr sz="2000" spc="2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Wingdings"/>
                <a:cs typeface="Wingdings"/>
              </a:rPr>
              <a:t></a:t>
            </a:r>
            <a:endParaRPr sz="2000">
              <a:latin typeface="Wingdings"/>
              <a:cs typeface="Wingdings"/>
            </a:endParaRPr>
          </a:p>
          <a:p>
            <a:pPr marL="469900">
              <a:lnSpc>
                <a:spcPct val="100000"/>
              </a:lnSpc>
            </a:pPr>
            <a:r>
              <a:rPr sz="2000" b="1" dirty="0">
                <a:latin typeface="Times New Roman"/>
                <a:cs typeface="Times New Roman"/>
              </a:rPr>
              <a:t>based on functions and</a:t>
            </a:r>
            <a:r>
              <a:rPr sz="2000" b="1" spc="-9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procedures.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buClr>
                <a:srgbClr val="4F81BC"/>
              </a:buClr>
              <a:buSzPct val="85000"/>
              <a:buFont typeface="Arial"/>
              <a:buChar char="•"/>
              <a:tabLst>
                <a:tab pos="470534" algn="l"/>
              </a:tabLst>
            </a:pPr>
            <a:r>
              <a:rPr sz="2000" dirty="0">
                <a:latin typeface="Times New Roman"/>
                <a:cs typeface="Times New Roman"/>
              </a:rPr>
              <a:t>software is a </a:t>
            </a:r>
            <a:r>
              <a:rPr sz="2000" spc="-5" dirty="0">
                <a:latin typeface="Times New Roman"/>
                <a:cs typeface="Times New Roman"/>
              </a:rPr>
              <a:t>collection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b="1" spc="-5" dirty="0">
                <a:latin typeface="Times New Roman"/>
                <a:cs typeface="Times New Roman"/>
              </a:rPr>
              <a:t>discrete </a:t>
            </a:r>
            <a:r>
              <a:rPr sz="2000" b="1" dirty="0">
                <a:latin typeface="Times New Roman"/>
                <a:cs typeface="Times New Roman"/>
              </a:rPr>
              <a:t>object that encapsulate </a:t>
            </a:r>
            <a:r>
              <a:rPr sz="2000" b="1" spc="-5" dirty="0">
                <a:latin typeface="Times New Roman"/>
                <a:cs typeface="Times New Roman"/>
              </a:rPr>
              <a:t>their </a:t>
            </a:r>
            <a:r>
              <a:rPr sz="2000" b="1" dirty="0">
                <a:latin typeface="Times New Roman"/>
                <a:cs typeface="Times New Roman"/>
              </a:rPr>
              <a:t>data</a:t>
            </a:r>
            <a:r>
              <a:rPr sz="2000" b="1" spc="-2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as</a:t>
            </a:r>
            <a:endParaRPr sz="20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sz="2000" b="1" spc="-5" dirty="0">
                <a:latin typeface="Times New Roman"/>
                <a:cs typeface="Times New Roman"/>
              </a:rPr>
              <a:t>well </a:t>
            </a:r>
            <a:r>
              <a:rPr sz="2000" b="1" dirty="0">
                <a:latin typeface="Times New Roman"/>
                <a:cs typeface="Times New Roman"/>
              </a:rPr>
              <a:t>as the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functionality.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spcBef>
                <a:spcPts val="5"/>
              </a:spcBef>
              <a:buClr>
                <a:srgbClr val="4F81BC"/>
              </a:buClr>
              <a:buSzPct val="85000"/>
              <a:buFont typeface="Arial"/>
              <a:buChar char="•"/>
              <a:tabLst>
                <a:tab pos="470534" algn="l"/>
              </a:tabLst>
            </a:pPr>
            <a:r>
              <a:rPr sz="2000" dirty="0">
                <a:latin typeface="Times New Roman"/>
                <a:cs typeface="Times New Roman"/>
              </a:rPr>
              <a:t>Each object has </a:t>
            </a:r>
            <a:r>
              <a:rPr sz="2000" b="1" dirty="0">
                <a:latin typeface="Times New Roman"/>
                <a:cs typeface="Times New Roman"/>
              </a:rPr>
              <a:t>attributes </a:t>
            </a:r>
            <a:r>
              <a:rPr sz="2000" b="1" spc="-5" dirty="0">
                <a:latin typeface="Times New Roman"/>
                <a:cs typeface="Times New Roman"/>
              </a:rPr>
              <a:t>(properties) </a:t>
            </a:r>
            <a:r>
              <a:rPr sz="2000" b="1" dirty="0">
                <a:latin typeface="Times New Roman"/>
                <a:cs typeface="Times New Roman"/>
              </a:rPr>
              <a:t>and method</a:t>
            </a:r>
            <a:r>
              <a:rPr sz="2000" b="1" spc="-16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(procedures).</a:t>
            </a:r>
            <a:endParaRPr sz="20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Clr>
                <a:srgbClr val="4F81BC"/>
              </a:buClr>
              <a:buFont typeface="Arial"/>
              <a:buChar char="•"/>
            </a:pPr>
            <a:endParaRPr sz="29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buClr>
                <a:srgbClr val="4F81BC"/>
              </a:buClr>
              <a:buSzPct val="85000"/>
              <a:buFont typeface="Arial"/>
              <a:buChar char="•"/>
              <a:tabLst>
                <a:tab pos="470534" algn="l"/>
              </a:tabLst>
            </a:pPr>
            <a:r>
              <a:rPr sz="2000" dirty="0">
                <a:latin typeface="Times New Roman"/>
                <a:cs typeface="Times New Roman"/>
              </a:rPr>
              <a:t>software by building </a:t>
            </a:r>
            <a:r>
              <a:rPr sz="2000" spc="-5" dirty="0">
                <a:latin typeface="Times New Roman"/>
                <a:cs typeface="Times New Roman"/>
              </a:rPr>
              <a:t>self </a:t>
            </a:r>
            <a:r>
              <a:rPr sz="2000" dirty="0">
                <a:latin typeface="Times New Roman"/>
                <a:cs typeface="Times New Roman"/>
              </a:rPr>
              <a:t>contained modules or objects that can be</a:t>
            </a:r>
            <a:r>
              <a:rPr sz="2000" spc="-2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easily</a:t>
            </a:r>
            <a:endParaRPr sz="20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sz="2000" b="1" dirty="0">
                <a:latin typeface="Times New Roman"/>
                <a:cs typeface="Times New Roman"/>
              </a:rPr>
              <a:t>REPLACED, MODIFIED AND</a:t>
            </a:r>
            <a:r>
              <a:rPr sz="2000" b="1" spc="-13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REUSED.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buClr>
                <a:srgbClr val="4F81BC"/>
              </a:buClr>
              <a:buSzPct val="85000"/>
              <a:buFont typeface="Arial"/>
              <a:buChar char="•"/>
              <a:tabLst>
                <a:tab pos="470534" algn="l"/>
              </a:tabLst>
            </a:pPr>
            <a:r>
              <a:rPr sz="2000" dirty="0">
                <a:latin typeface="Times New Roman"/>
                <a:cs typeface="Times New Roman"/>
              </a:rPr>
              <a:t>Objects </a:t>
            </a:r>
            <a:r>
              <a:rPr sz="2000" b="1" spc="-5" dirty="0">
                <a:latin typeface="Times New Roman"/>
                <a:cs typeface="Times New Roman"/>
              </a:rPr>
              <a:t>grouped </a:t>
            </a:r>
            <a:r>
              <a:rPr sz="2000" b="1" dirty="0">
                <a:latin typeface="Times New Roman"/>
                <a:cs typeface="Times New Roman"/>
              </a:rPr>
              <a:t>in to classes and object </a:t>
            </a:r>
            <a:r>
              <a:rPr sz="2000" b="1" spc="-10" dirty="0">
                <a:latin typeface="Times New Roman"/>
                <a:cs typeface="Times New Roman"/>
              </a:rPr>
              <a:t>are </a:t>
            </a:r>
            <a:r>
              <a:rPr sz="2000" b="1" spc="-5" dirty="0">
                <a:latin typeface="Times New Roman"/>
                <a:cs typeface="Times New Roman"/>
              </a:rPr>
              <a:t>responsible </a:t>
            </a:r>
            <a:r>
              <a:rPr sz="2000" b="1" dirty="0">
                <a:latin typeface="Times New Roman"/>
                <a:cs typeface="Times New Roman"/>
              </a:rPr>
              <a:t>for</a:t>
            </a:r>
            <a:r>
              <a:rPr sz="2000" b="1" spc="-22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itself.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70052"/>
            <a:ext cx="60909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95" dirty="0">
                <a:latin typeface="Times New Roman"/>
                <a:cs typeface="Times New Roman"/>
              </a:rPr>
              <a:t>BENEFITS</a:t>
            </a:r>
            <a:r>
              <a:rPr sz="2800" b="1" spc="-215" dirty="0">
                <a:latin typeface="Times New Roman"/>
                <a:cs typeface="Times New Roman"/>
              </a:rPr>
              <a:t> </a:t>
            </a:r>
            <a:r>
              <a:rPr sz="2800" b="1" spc="-60" dirty="0">
                <a:latin typeface="Times New Roman"/>
                <a:cs typeface="Times New Roman"/>
              </a:rPr>
              <a:t>OF</a:t>
            </a:r>
            <a:r>
              <a:rPr sz="2800" b="1" spc="-305" dirty="0">
                <a:latin typeface="Times New Roman"/>
                <a:cs typeface="Times New Roman"/>
              </a:rPr>
              <a:t> </a:t>
            </a:r>
            <a:r>
              <a:rPr sz="2800" b="1" spc="-90" dirty="0">
                <a:latin typeface="Times New Roman"/>
                <a:cs typeface="Times New Roman"/>
              </a:rPr>
              <a:t>OBJECT</a:t>
            </a:r>
            <a:r>
              <a:rPr sz="2800" b="1" spc="-270" dirty="0">
                <a:latin typeface="Times New Roman"/>
                <a:cs typeface="Times New Roman"/>
              </a:rPr>
              <a:t> </a:t>
            </a:r>
            <a:r>
              <a:rPr sz="2800" b="1" spc="-135" dirty="0">
                <a:latin typeface="Times New Roman"/>
                <a:cs typeface="Times New Roman"/>
              </a:rPr>
              <a:t>ORIENTATION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56029"/>
            <a:ext cx="8052434" cy="3647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5425" indent="-213360">
              <a:lnSpc>
                <a:spcPct val="100000"/>
              </a:lnSpc>
              <a:spcBef>
                <a:spcPts val="95"/>
              </a:spcBef>
              <a:buClr>
                <a:srgbClr val="4F81BC"/>
              </a:buClr>
              <a:buSzPct val="79545"/>
              <a:buFont typeface="Wingdings"/>
              <a:buChar char=""/>
              <a:tabLst>
                <a:tab pos="226060" algn="l"/>
              </a:tabLst>
            </a:pPr>
            <a:r>
              <a:rPr sz="2200" b="1" dirty="0">
                <a:latin typeface="Times New Roman"/>
                <a:cs typeface="Times New Roman"/>
              </a:rPr>
              <a:t>Faster</a:t>
            </a:r>
            <a:r>
              <a:rPr sz="2200" b="1" spc="-4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development,</a:t>
            </a:r>
            <a:endParaRPr sz="2200">
              <a:latin typeface="Times New Roman"/>
              <a:cs typeface="Times New Roman"/>
            </a:endParaRPr>
          </a:p>
          <a:p>
            <a:pPr marL="224790" indent="-212725">
              <a:lnSpc>
                <a:spcPct val="100000"/>
              </a:lnSpc>
              <a:spcBef>
                <a:spcPts val="1855"/>
              </a:spcBef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b="1" spc="-10" dirty="0">
                <a:latin typeface="Times New Roman"/>
                <a:cs typeface="Times New Roman"/>
              </a:rPr>
              <a:t>Reusability,</a:t>
            </a:r>
            <a:endParaRPr sz="2200">
              <a:latin typeface="Times New Roman"/>
              <a:cs typeface="Times New Roman"/>
            </a:endParaRPr>
          </a:p>
          <a:p>
            <a:pPr marL="224790" indent="-212725">
              <a:lnSpc>
                <a:spcPct val="100000"/>
              </a:lnSpc>
              <a:spcBef>
                <a:spcPts val="1845"/>
              </a:spcBef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b="1" spc="-10" dirty="0">
                <a:latin typeface="Times New Roman"/>
                <a:cs typeface="Times New Roman"/>
              </a:rPr>
              <a:t>Increased</a:t>
            </a:r>
            <a:r>
              <a:rPr sz="2200" b="1" dirty="0">
                <a:latin typeface="Times New Roman"/>
                <a:cs typeface="Times New Roman"/>
              </a:rPr>
              <a:t> quality</a:t>
            </a:r>
            <a:endParaRPr sz="2200">
              <a:latin typeface="Times New Roman"/>
              <a:cs typeface="Times New Roman"/>
            </a:endParaRPr>
          </a:p>
          <a:p>
            <a:pPr marL="194945" marR="1001394" indent="-182880">
              <a:lnSpc>
                <a:spcPct val="150000"/>
              </a:lnSpc>
              <a:spcBef>
                <a:spcPts val="530"/>
              </a:spcBef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spc="-5" dirty="0">
                <a:latin typeface="Times New Roman"/>
                <a:cs typeface="Times New Roman"/>
              </a:rPr>
              <a:t>modeling </a:t>
            </a:r>
            <a:r>
              <a:rPr sz="2200" dirty="0">
                <a:latin typeface="Times New Roman"/>
                <a:cs typeface="Times New Roman"/>
              </a:rPr>
              <a:t>the </a:t>
            </a:r>
            <a:r>
              <a:rPr sz="2200" b="1" spc="-15" dirty="0">
                <a:latin typeface="Times New Roman"/>
                <a:cs typeface="Times New Roman"/>
              </a:rPr>
              <a:t>real </a:t>
            </a:r>
            <a:r>
              <a:rPr sz="2200" b="1" spc="-5" dirty="0">
                <a:latin typeface="Times New Roman"/>
                <a:cs typeface="Times New Roman"/>
              </a:rPr>
              <a:t>world and </a:t>
            </a:r>
            <a:r>
              <a:rPr sz="2200" b="1" spc="-10" dirty="0">
                <a:latin typeface="Times New Roman"/>
                <a:cs typeface="Times New Roman"/>
              </a:rPr>
              <a:t>provides </a:t>
            </a:r>
            <a:r>
              <a:rPr sz="2200" b="1" spc="-5" dirty="0">
                <a:latin typeface="Times New Roman"/>
                <a:cs typeface="Times New Roman"/>
              </a:rPr>
              <a:t>us with the </a:t>
            </a:r>
            <a:r>
              <a:rPr sz="2200" b="1" spc="-10" dirty="0">
                <a:latin typeface="Times New Roman"/>
                <a:cs typeface="Times New Roman"/>
              </a:rPr>
              <a:t>stronger  </a:t>
            </a:r>
            <a:r>
              <a:rPr sz="2200" b="1" dirty="0">
                <a:latin typeface="Times New Roman"/>
                <a:cs typeface="Times New Roman"/>
              </a:rPr>
              <a:t>equivalence of </a:t>
            </a:r>
            <a:r>
              <a:rPr sz="2200" b="1" spc="-5" dirty="0">
                <a:latin typeface="Times New Roman"/>
                <a:cs typeface="Times New Roman"/>
              </a:rPr>
              <a:t>the </a:t>
            </a:r>
            <a:r>
              <a:rPr sz="2200" b="1" spc="-15" dirty="0">
                <a:latin typeface="Times New Roman"/>
                <a:cs typeface="Times New Roman"/>
              </a:rPr>
              <a:t>real </a:t>
            </a:r>
            <a:r>
              <a:rPr sz="2200" b="1" spc="-5" dirty="0">
                <a:latin typeface="Times New Roman"/>
                <a:cs typeface="Times New Roman"/>
              </a:rPr>
              <a:t>world‘s entities</a:t>
            </a:r>
            <a:r>
              <a:rPr sz="2200" b="1" spc="80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(objects)</a:t>
            </a:r>
            <a:r>
              <a:rPr sz="2200" spc="-1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 marL="194945" marR="5080" indent="-182880">
              <a:lnSpc>
                <a:spcPct val="150100"/>
              </a:lnSpc>
              <a:spcBef>
                <a:spcPts val="525"/>
              </a:spcBef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spc="-5" dirty="0">
                <a:latin typeface="Times New Roman"/>
                <a:cs typeface="Times New Roman"/>
              </a:rPr>
              <a:t>Raising </a:t>
            </a:r>
            <a:r>
              <a:rPr sz="2200" dirty="0">
                <a:latin typeface="Times New Roman"/>
                <a:cs typeface="Times New Roman"/>
              </a:rPr>
              <a:t>the level of </a:t>
            </a:r>
            <a:r>
              <a:rPr sz="2200" spc="-5" dirty="0">
                <a:latin typeface="Times New Roman"/>
                <a:cs typeface="Times New Roman"/>
              </a:rPr>
              <a:t>abstraction </a:t>
            </a:r>
            <a:r>
              <a:rPr sz="2200" dirty="0">
                <a:latin typeface="Times New Roman"/>
                <a:cs typeface="Times New Roman"/>
              </a:rPr>
              <a:t>to the point </a:t>
            </a:r>
            <a:r>
              <a:rPr sz="2200" spc="-5" dirty="0">
                <a:latin typeface="Times New Roman"/>
                <a:cs typeface="Times New Roman"/>
              </a:rPr>
              <a:t>where </a:t>
            </a:r>
            <a:r>
              <a:rPr sz="2200" b="1" spc="-5" dirty="0">
                <a:latin typeface="Times New Roman"/>
                <a:cs typeface="Times New Roman"/>
              </a:rPr>
              <a:t>application can </a:t>
            </a:r>
            <a:r>
              <a:rPr sz="2200" b="1" dirty="0">
                <a:latin typeface="Times New Roman"/>
                <a:cs typeface="Times New Roman"/>
              </a:rPr>
              <a:t>be  </a:t>
            </a:r>
            <a:r>
              <a:rPr sz="2200" b="1" spc="-5" dirty="0">
                <a:latin typeface="Times New Roman"/>
                <a:cs typeface="Times New Roman"/>
              </a:rPr>
              <a:t>implemented in the same terms </a:t>
            </a:r>
            <a:r>
              <a:rPr sz="2200" b="1" dirty="0">
                <a:latin typeface="Times New Roman"/>
                <a:cs typeface="Times New Roman"/>
              </a:rPr>
              <a:t>as </a:t>
            </a:r>
            <a:r>
              <a:rPr sz="2200" b="1" spc="-5" dirty="0">
                <a:latin typeface="Times New Roman"/>
                <a:cs typeface="Times New Roman"/>
              </a:rPr>
              <a:t>they </a:t>
            </a:r>
            <a:r>
              <a:rPr sz="2200" b="1" spc="-15" dirty="0">
                <a:latin typeface="Times New Roman"/>
                <a:cs typeface="Times New Roman"/>
              </a:rPr>
              <a:t>are</a:t>
            </a:r>
            <a:r>
              <a:rPr sz="2200" b="1" spc="13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described.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0702"/>
            <a:ext cx="47428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75" dirty="0">
                <a:latin typeface="Times New Roman"/>
                <a:cs typeface="Times New Roman"/>
              </a:rPr>
              <a:t>WHY </a:t>
            </a:r>
            <a:r>
              <a:rPr sz="2800" b="1" spc="-90" dirty="0">
                <a:latin typeface="Times New Roman"/>
                <a:cs typeface="Times New Roman"/>
              </a:rPr>
              <a:t>OBJECT</a:t>
            </a:r>
            <a:r>
              <a:rPr sz="2800" b="1" spc="-515" dirty="0">
                <a:latin typeface="Times New Roman"/>
                <a:cs typeface="Times New Roman"/>
              </a:rPr>
              <a:t> </a:t>
            </a:r>
            <a:r>
              <a:rPr sz="2800" b="1" spc="-135" dirty="0">
                <a:latin typeface="Times New Roman"/>
                <a:cs typeface="Times New Roman"/>
              </a:rPr>
              <a:t>ORIENTATION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24024"/>
            <a:ext cx="8014970" cy="39154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5425" indent="-213360">
              <a:lnSpc>
                <a:spcPct val="100000"/>
              </a:lnSpc>
              <a:spcBef>
                <a:spcPts val="95"/>
              </a:spcBef>
              <a:buClr>
                <a:srgbClr val="4F81BC"/>
              </a:buClr>
              <a:buSzPct val="79545"/>
              <a:buFont typeface="Wingdings"/>
              <a:buChar char=""/>
              <a:tabLst>
                <a:tab pos="226060" algn="l"/>
              </a:tabLst>
            </a:pPr>
            <a:r>
              <a:rPr sz="2200" spc="-5" dirty="0">
                <a:latin typeface="Times New Roman"/>
                <a:cs typeface="Times New Roman"/>
              </a:rPr>
              <a:t>OO Methods </a:t>
            </a:r>
            <a:r>
              <a:rPr sz="2200" dirty="0">
                <a:latin typeface="Times New Roman"/>
                <a:cs typeface="Times New Roman"/>
              </a:rPr>
              <a:t>enables to </a:t>
            </a:r>
            <a:r>
              <a:rPr sz="2200" spc="-5" dirty="0">
                <a:latin typeface="Times New Roman"/>
                <a:cs typeface="Times New Roman"/>
              </a:rPr>
              <a:t>develop </a:t>
            </a:r>
            <a:r>
              <a:rPr sz="2200" b="1" spc="-5" dirty="0">
                <a:latin typeface="Times New Roman"/>
                <a:cs typeface="Times New Roman"/>
              </a:rPr>
              <a:t>set of objects that work </a:t>
            </a:r>
            <a:r>
              <a:rPr sz="2200" dirty="0">
                <a:latin typeface="Times New Roman"/>
                <a:cs typeface="Times New Roman"/>
              </a:rPr>
              <a:t>together</a:t>
            </a:r>
            <a:r>
              <a:rPr sz="2200" spc="5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Wingdings"/>
                <a:cs typeface="Wingdings"/>
              </a:rPr>
              <a:t></a:t>
            </a:r>
            <a:endParaRPr sz="2200">
              <a:latin typeface="Wingdings"/>
              <a:cs typeface="Wingdings"/>
            </a:endParaRPr>
          </a:p>
          <a:p>
            <a:pPr marL="194945">
              <a:lnSpc>
                <a:spcPct val="100000"/>
              </a:lnSpc>
              <a:spcBef>
                <a:spcPts val="5"/>
              </a:spcBef>
            </a:pPr>
            <a:r>
              <a:rPr sz="2200" spc="-5" dirty="0">
                <a:latin typeface="Times New Roman"/>
                <a:cs typeface="Times New Roman"/>
              </a:rPr>
              <a:t>software </a:t>
            </a:r>
            <a:r>
              <a:rPr sz="2200" spc="-5" dirty="0">
                <a:latin typeface="Wingdings"/>
                <a:cs typeface="Wingdings"/>
              </a:rPr>
              <a:t></a:t>
            </a:r>
            <a:r>
              <a:rPr sz="2200" spc="-5" dirty="0">
                <a:latin typeface="Times New Roman"/>
                <a:cs typeface="Times New Roman"/>
              </a:rPr>
              <a:t> similar to traditional</a:t>
            </a:r>
            <a:r>
              <a:rPr sz="2200" spc="4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techniques.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200">
              <a:latin typeface="Times New Roman"/>
              <a:cs typeface="Times New Roman"/>
            </a:endParaRPr>
          </a:p>
          <a:p>
            <a:pPr marL="224790" indent="-212725">
              <a:lnSpc>
                <a:spcPct val="100000"/>
              </a:lnSpc>
              <a:buClr>
                <a:srgbClr val="4F81BC"/>
              </a:buClr>
              <a:buSzPct val="79545"/>
              <a:buFont typeface="Wingdings"/>
              <a:buChar char=""/>
              <a:tabLst>
                <a:tab pos="225425" algn="l"/>
              </a:tabLst>
            </a:pPr>
            <a:r>
              <a:rPr sz="2200" spc="-5" dirty="0">
                <a:latin typeface="Times New Roman"/>
                <a:cs typeface="Times New Roman"/>
              </a:rPr>
              <a:t>It </a:t>
            </a:r>
            <a:r>
              <a:rPr sz="2200" dirty="0">
                <a:latin typeface="Times New Roman"/>
                <a:cs typeface="Times New Roman"/>
              </a:rPr>
              <a:t>adapts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to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4F81BC"/>
              </a:buClr>
              <a:buFont typeface="Wingdings"/>
              <a:buChar char=""/>
            </a:pPr>
            <a:endParaRPr sz="32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buClr>
                <a:srgbClr val="4F81BC"/>
              </a:buClr>
              <a:buSzPct val="84090"/>
              <a:buFont typeface="Arial"/>
              <a:buChar char="•"/>
              <a:tabLst>
                <a:tab pos="470534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Changing</a:t>
            </a:r>
            <a:r>
              <a:rPr sz="2200" b="1" spc="-10" dirty="0">
                <a:latin typeface="Times New Roman"/>
                <a:cs typeface="Times New Roman"/>
              </a:rPr>
              <a:t> requirements</a:t>
            </a:r>
            <a:endParaRPr sz="22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spcBef>
                <a:spcPts val="530"/>
              </a:spcBef>
              <a:buClr>
                <a:srgbClr val="4F81BC"/>
              </a:buClr>
              <a:buSzPct val="84090"/>
              <a:buFont typeface="Arial"/>
              <a:buChar char="•"/>
              <a:tabLst>
                <a:tab pos="470534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Easier to</a:t>
            </a:r>
            <a:r>
              <a:rPr sz="2200" b="1" spc="-5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maintain</a:t>
            </a:r>
            <a:endParaRPr sz="22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spcBef>
                <a:spcPts val="525"/>
              </a:spcBef>
              <a:buClr>
                <a:srgbClr val="4F81BC"/>
              </a:buClr>
              <a:buSzPct val="84090"/>
              <a:buFont typeface="Arial"/>
              <a:buChar char="•"/>
              <a:tabLst>
                <a:tab pos="470534" algn="l"/>
              </a:tabLst>
            </a:pPr>
            <a:r>
              <a:rPr sz="2200" b="1" spc="-15" dirty="0">
                <a:latin typeface="Times New Roman"/>
                <a:cs typeface="Times New Roman"/>
              </a:rPr>
              <a:t>More</a:t>
            </a:r>
            <a:r>
              <a:rPr sz="2200" b="1" spc="-10" dirty="0">
                <a:latin typeface="Times New Roman"/>
                <a:cs typeface="Times New Roman"/>
              </a:rPr>
              <a:t> robust</a:t>
            </a:r>
            <a:endParaRPr sz="22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spcBef>
                <a:spcPts val="530"/>
              </a:spcBef>
              <a:buClr>
                <a:srgbClr val="4F81BC"/>
              </a:buClr>
              <a:buSzPct val="84090"/>
              <a:buFont typeface="Arial"/>
              <a:buChar char="•"/>
              <a:tabLst>
                <a:tab pos="470534" algn="l"/>
              </a:tabLst>
            </a:pPr>
            <a:r>
              <a:rPr sz="2200" b="1" spc="-10" dirty="0">
                <a:latin typeface="Times New Roman"/>
                <a:cs typeface="Times New Roman"/>
              </a:rPr>
              <a:t>Promote greater </a:t>
            </a:r>
            <a:r>
              <a:rPr sz="2200" b="1" spc="-5" dirty="0">
                <a:latin typeface="Times New Roman"/>
                <a:cs typeface="Times New Roman"/>
              </a:rPr>
              <a:t>design</a:t>
            </a:r>
            <a:endParaRPr sz="2200">
              <a:latin typeface="Times New Roman"/>
              <a:cs typeface="Times New Roman"/>
            </a:endParaRPr>
          </a:p>
          <a:p>
            <a:pPr marL="469900" lvl="1" indent="-183515">
              <a:lnSpc>
                <a:spcPct val="100000"/>
              </a:lnSpc>
              <a:spcBef>
                <a:spcPts val="530"/>
              </a:spcBef>
              <a:buClr>
                <a:srgbClr val="4F81BC"/>
              </a:buClr>
              <a:buSzPct val="84090"/>
              <a:buFont typeface="Arial"/>
              <a:buChar char="•"/>
              <a:tabLst>
                <a:tab pos="470534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Code</a:t>
            </a:r>
            <a:r>
              <a:rPr sz="2200" b="1" spc="-10" dirty="0">
                <a:latin typeface="Times New Roman"/>
                <a:cs typeface="Times New Roman"/>
              </a:rPr>
              <a:t> reuse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1160</Words>
  <Application>Microsoft Office PowerPoint</Application>
  <PresentationFormat>On-screen Show (4:3)</PresentationFormat>
  <Paragraphs>229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OBJECT ORIENTED  ANALYSIS AND DESIGN</vt:lpstr>
      <vt:lpstr>Object-oriented analysis and  Design</vt:lpstr>
      <vt:lpstr>Slide 3</vt:lpstr>
      <vt:lpstr>Slide 4</vt:lpstr>
      <vt:lpstr>ORTHOGONAL VIEWS OF THE SOFTWARE</vt:lpstr>
      <vt:lpstr>Difference between Traditional and Object Oriented  Approach</vt:lpstr>
      <vt:lpstr>Slide 7</vt:lpstr>
      <vt:lpstr>BENEFITS OF OBJECT ORIENTATION</vt:lpstr>
      <vt:lpstr>WHY OBJECT ORIENTATION</vt:lpstr>
      <vt:lpstr>Slide 10</vt:lpstr>
      <vt:lpstr>OVERVIEW OF UNIFIED APPROACH</vt:lpstr>
      <vt:lpstr>Slide 12</vt:lpstr>
      <vt:lpstr>OBJECT BASICS</vt:lpstr>
      <vt:lpstr>OBJECT ORIENTED PHILOSOPHY</vt:lpstr>
      <vt:lpstr>Slide 15</vt:lpstr>
      <vt:lpstr>TRADITIONALAPPROACH</vt:lpstr>
      <vt:lpstr>OBJECT-ORIENTED APPROACH</vt:lpstr>
      <vt:lpstr>EXAMPLES OF OBJECT ORIENTED SYSTEMS</vt:lpstr>
      <vt:lpstr>WHAT IS AN OBJECT?</vt:lpstr>
      <vt:lpstr>OBJECT’S  ATTRIBUTES</vt:lpstr>
      <vt:lpstr>OBJECT’S METHODS</vt:lpstr>
      <vt:lpstr>IT KNOWS THINGS (ATTRIBUTES)</vt:lpstr>
      <vt:lpstr>ATTRIBUTES</vt:lpstr>
      <vt:lpstr>IT DOES THINGS (METHODS)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 ANALYSIS AND DESIGN</dc:title>
  <dc:creator>A</dc:creator>
  <cp:lastModifiedBy>A</cp:lastModifiedBy>
  <cp:revision>1</cp:revision>
  <dcterms:created xsi:type="dcterms:W3CDTF">2020-05-23T13:20:03Z</dcterms:created>
  <dcterms:modified xsi:type="dcterms:W3CDTF">2020-05-23T13:22:23Z</dcterms:modified>
</cp:coreProperties>
</file>