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1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20" autoAdjust="0"/>
  </p:normalViewPr>
  <p:slideViewPr>
    <p:cSldViewPr>
      <p:cViewPr>
        <p:scale>
          <a:sx n="78" d="100"/>
          <a:sy n="78" d="100"/>
        </p:scale>
        <p:origin x="-114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9F9D6-1238-498D-B648-C2B1089BBED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BCF71DA-C480-475A-BD16-5F72BD6D0F2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H/w virtualization Multi core chips</a:t>
          </a:r>
          <a:endParaRPr lang="en-IN" dirty="0"/>
        </a:p>
      </dgm:t>
    </dgm:pt>
    <dgm:pt modelId="{E7F1E9FF-1BF0-48C9-A880-7650571195ED}" type="parTrans" cxnId="{7CF8E4AB-D9F7-4211-A08B-EDF34D1B7A5B}">
      <dgm:prSet/>
      <dgm:spPr/>
      <dgm:t>
        <a:bodyPr/>
        <a:lstStyle/>
        <a:p>
          <a:endParaRPr lang="en-IN"/>
        </a:p>
      </dgm:t>
    </dgm:pt>
    <dgm:pt modelId="{6B8E0C93-ECF8-4F56-9ABB-ADEEA9C4331A}" type="sibTrans" cxnId="{7CF8E4AB-D9F7-4211-A08B-EDF34D1B7A5B}">
      <dgm:prSet/>
      <dgm:spPr/>
      <dgm:t>
        <a:bodyPr/>
        <a:lstStyle/>
        <a:p>
          <a:endParaRPr lang="en-IN"/>
        </a:p>
      </dgm:t>
    </dgm:pt>
    <dgm:pt modelId="{65DCF052-DB8F-4EFB-9057-258A3E9BC11A}">
      <dgm:prSet phldrT="[Text]"/>
      <dgm:spPr>
        <a:solidFill>
          <a:srgbClr val="FB1143">
            <a:alpha val="50000"/>
          </a:srgbClr>
        </a:solidFill>
      </dgm:spPr>
      <dgm:t>
        <a:bodyPr/>
        <a:lstStyle/>
        <a:p>
          <a:r>
            <a:rPr lang="en-US" dirty="0" smtClean="0"/>
            <a:t>Autonomic computing</a:t>
          </a:r>
        </a:p>
        <a:p>
          <a:r>
            <a:rPr lang="en-US" dirty="0" smtClean="0"/>
            <a:t>Data Center Automation</a:t>
          </a:r>
          <a:endParaRPr lang="en-IN" dirty="0"/>
        </a:p>
      </dgm:t>
    </dgm:pt>
    <dgm:pt modelId="{FA008DB1-C6FD-447B-A740-5E7AAB8C60D2}" type="parTrans" cxnId="{1B09A9E1-801A-40C2-91AD-07688A53D8EC}">
      <dgm:prSet/>
      <dgm:spPr/>
      <dgm:t>
        <a:bodyPr/>
        <a:lstStyle/>
        <a:p>
          <a:endParaRPr lang="en-IN"/>
        </a:p>
      </dgm:t>
    </dgm:pt>
    <dgm:pt modelId="{C38ABC66-FBE2-488E-90F8-CFFF46D8D0AC}" type="sibTrans" cxnId="{1B09A9E1-801A-40C2-91AD-07688A53D8EC}">
      <dgm:prSet/>
      <dgm:spPr/>
      <dgm:t>
        <a:bodyPr/>
        <a:lstStyle/>
        <a:p>
          <a:endParaRPr lang="en-IN"/>
        </a:p>
      </dgm:t>
    </dgm:pt>
    <dgm:pt modelId="{30616F4A-958C-4536-ACE8-3181E3C23FF6}">
      <dgm:prSet phldrT="[Text]"/>
      <dgm:spPr>
        <a:solidFill>
          <a:schemeClr val="bg2">
            <a:lumMod val="50000"/>
            <a:alpha val="50000"/>
          </a:schemeClr>
        </a:solidFill>
      </dgm:spPr>
      <dgm:t>
        <a:bodyPr/>
        <a:lstStyle/>
        <a:p>
          <a:r>
            <a:rPr lang="en-US" dirty="0" smtClean="0"/>
            <a:t>Utility &amp; grid Computing</a:t>
          </a:r>
          <a:endParaRPr lang="en-IN" dirty="0"/>
        </a:p>
      </dgm:t>
    </dgm:pt>
    <dgm:pt modelId="{A09A7679-EC45-4F02-A3B3-026A44F94F7E}" type="parTrans" cxnId="{BA932EBC-6E69-4763-A2ED-6CBBA0F87976}">
      <dgm:prSet/>
      <dgm:spPr/>
      <dgm:t>
        <a:bodyPr/>
        <a:lstStyle/>
        <a:p>
          <a:endParaRPr lang="en-IN"/>
        </a:p>
      </dgm:t>
    </dgm:pt>
    <dgm:pt modelId="{F37F3A3B-6730-45CF-B348-7BC729379C63}" type="sibTrans" cxnId="{BA932EBC-6E69-4763-A2ED-6CBBA0F87976}">
      <dgm:prSet/>
      <dgm:spPr/>
      <dgm:t>
        <a:bodyPr/>
        <a:lstStyle/>
        <a:p>
          <a:endParaRPr lang="en-IN"/>
        </a:p>
      </dgm:t>
    </dgm:pt>
    <dgm:pt modelId="{CDCA5503-97FF-4359-A987-EAB10EFF06B9}">
      <dgm:prSet phldrT="[Text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en-US" dirty="0" smtClean="0"/>
            <a:t>SOA</a:t>
          </a:r>
        </a:p>
        <a:p>
          <a:r>
            <a:rPr lang="en-US" dirty="0" smtClean="0"/>
            <a:t>Web2.0</a:t>
          </a:r>
        </a:p>
        <a:p>
          <a:r>
            <a:rPr lang="en-US" dirty="0" smtClean="0"/>
            <a:t>Web Services </a:t>
          </a:r>
          <a:r>
            <a:rPr lang="en-US" dirty="0" err="1" smtClean="0"/>
            <a:t>Mashups</a:t>
          </a:r>
          <a:endParaRPr lang="en-IN" dirty="0"/>
        </a:p>
      </dgm:t>
    </dgm:pt>
    <dgm:pt modelId="{32565C9E-1FCD-4CFD-A115-A8F9698546DC}" type="parTrans" cxnId="{511A17D6-6AC4-4020-922F-9D84D3AAE822}">
      <dgm:prSet/>
      <dgm:spPr/>
      <dgm:t>
        <a:bodyPr/>
        <a:lstStyle/>
        <a:p>
          <a:endParaRPr lang="en-IN"/>
        </a:p>
      </dgm:t>
    </dgm:pt>
    <dgm:pt modelId="{1E7FA8DA-485C-4CF2-8E8B-66B25DE6157F}" type="sibTrans" cxnId="{511A17D6-6AC4-4020-922F-9D84D3AAE822}">
      <dgm:prSet/>
      <dgm:spPr/>
      <dgm:t>
        <a:bodyPr/>
        <a:lstStyle/>
        <a:p>
          <a:endParaRPr lang="en-IN"/>
        </a:p>
      </dgm:t>
    </dgm:pt>
    <dgm:pt modelId="{9B6A353E-8812-4AD1-A1CA-F736A5CF30CD}" type="pres">
      <dgm:prSet presAssocID="{8A59F9D6-1238-498D-B648-C2B1089BBED0}" presName="compositeShape" presStyleCnt="0">
        <dgm:presLayoutVars>
          <dgm:chMax val="7"/>
          <dgm:dir/>
          <dgm:resizeHandles val="exact"/>
        </dgm:presLayoutVars>
      </dgm:prSet>
      <dgm:spPr/>
    </dgm:pt>
    <dgm:pt modelId="{3BFA6B3D-3B95-4597-9158-9E5FB6B02918}" type="pres">
      <dgm:prSet presAssocID="{ABCF71DA-C480-475A-BD16-5F72BD6D0F23}" presName="circ1" presStyleLbl="vennNode1" presStyleIdx="0" presStyleCnt="4"/>
      <dgm:spPr/>
      <dgm:t>
        <a:bodyPr/>
        <a:lstStyle/>
        <a:p>
          <a:endParaRPr lang="en-IN"/>
        </a:p>
      </dgm:t>
    </dgm:pt>
    <dgm:pt modelId="{472A356A-5CA4-477B-91DF-F122DD6BFE58}" type="pres">
      <dgm:prSet presAssocID="{ABCF71DA-C480-475A-BD16-5F72BD6D0F2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3D7FACA-F912-4955-AA50-004D600302E7}" type="pres">
      <dgm:prSet presAssocID="{CDCA5503-97FF-4359-A987-EAB10EFF06B9}" presName="circ2" presStyleLbl="vennNode1" presStyleIdx="1" presStyleCnt="4"/>
      <dgm:spPr/>
      <dgm:t>
        <a:bodyPr/>
        <a:lstStyle/>
        <a:p>
          <a:endParaRPr lang="en-IN"/>
        </a:p>
      </dgm:t>
    </dgm:pt>
    <dgm:pt modelId="{177D9F81-1245-4CA4-AF34-0B8FDD18704B}" type="pres">
      <dgm:prSet presAssocID="{CDCA5503-97FF-4359-A987-EAB10EFF06B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0F38979-3656-4516-AA92-0F095B23ED07}" type="pres">
      <dgm:prSet presAssocID="{65DCF052-DB8F-4EFB-9057-258A3E9BC11A}" presName="circ3" presStyleLbl="vennNode1" presStyleIdx="2" presStyleCnt="4"/>
      <dgm:spPr/>
      <dgm:t>
        <a:bodyPr/>
        <a:lstStyle/>
        <a:p>
          <a:endParaRPr lang="en-IN"/>
        </a:p>
      </dgm:t>
    </dgm:pt>
    <dgm:pt modelId="{2FCCFD2F-BB9E-45F7-AFDB-B036279CB54F}" type="pres">
      <dgm:prSet presAssocID="{65DCF052-DB8F-4EFB-9057-258A3E9BC11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C374DF2-FCFB-4E71-883C-42FC6962AB24}" type="pres">
      <dgm:prSet presAssocID="{30616F4A-958C-4536-ACE8-3181E3C23FF6}" presName="circ4" presStyleLbl="vennNode1" presStyleIdx="3" presStyleCnt="4"/>
      <dgm:spPr/>
      <dgm:t>
        <a:bodyPr/>
        <a:lstStyle/>
        <a:p>
          <a:endParaRPr lang="en-IN"/>
        </a:p>
      </dgm:t>
    </dgm:pt>
    <dgm:pt modelId="{97CC7469-938F-4698-AE9E-E6C70F1189A6}" type="pres">
      <dgm:prSet presAssocID="{30616F4A-958C-4536-ACE8-3181E3C23FF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B819676-C2DC-4630-8F88-0B4BC2C4A3F5}" type="presOf" srcId="{ABCF71DA-C480-475A-BD16-5F72BD6D0F23}" destId="{472A356A-5CA4-477B-91DF-F122DD6BFE58}" srcOrd="1" destOrd="0" presId="urn:microsoft.com/office/officeart/2005/8/layout/venn1"/>
    <dgm:cxn modelId="{100811B3-65F7-4378-B77F-AD5D825B62A3}" type="presOf" srcId="{65DCF052-DB8F-4EFB-9057-258A3E9BC11A}" destId="{2FCCFD2F-BB9E-45F7-AFDB-B036279CB54F}" srcOrd="1" destOrd="0" presId="urn:microsoft.com/office/officeart/2005/8/layout/venn1"/>
    <dgm:cxn modelId="{1B09A9E1-801A-40C2-91AD-07688A53D8EC}" srcId="{8A59F9D6-1238-498D-B648-C2B1089BBED0}" destId="{65DCF052-DB8F-4EFB-9057-258A3E9BC11A}" srcOrd="2" destOrd="0" parTransId="{FA008DB1-C6FD-447B-A740-5E7AAB8C60D2}" sibTransId="{C38ABC66-FBE2-488E-90F8-CFFF46D8D0AC}"/>
    <dgm:cxn modelId="{511A17D6-6AC4-4020-922F-9D84D3AAE822}" srcId="{8A59F9D6-1238-498D-B648-C2B1089BBED0}" destId="{CDCA5503-97FF-4359-A987-EAB10EFF06B9}" srcOrd="1" destOrd="0" parTransId="{32565C9E-1FCD-4CFD-A115-A8F9698546DC}" sibTransId="{1E7FA8DA-485C-4CF2-8E8B-66B25DE6157F}"/>
    <dgm:cxn modelId="{2C1092CD-209D-4E62-B7A6-AD743927BE46}" type="presOf" srcId="{8A59F9D6-1238-498D-B648-C2B1089BBED0}" destId="{9B6A353E-8812-4AD1-A1CA-F736A5CF30CD}" srcOrd="0" destOrd="0" presId="urn:microsoft.com/office/officeart/2005/8/layout/venn1"/>
    <dgm:cxn modelId="{E15E1EF9-80C4-42B8-A083-8CB02FF6DB1A}" type="presOf" srcId="{ABCF71DA-C480-475A-BD16-5F72BD6D0F23}" destId="{3BFA6B3D-3B95-4597-9158-9E5FB6B02918}" srcOrd="0" destOrd="0" presId="urn:microsoft.com/office/officeart/2005/8/layout/venn1"/>
    <dgm:cxn modelId="{BA932EBC-6E69-4763-A2ED-6CBBA0F87976}" srcId="{8A59F9D6-1238-498D-B648-C2B1089BBED0}" destId="{30616F4A-958C-4536-ACE8-3181E3C23FF6}" srcOrd="3" destOrd="0" parTransId="{A09A7679-EC45-4F02-A3B3-026A44F94F7E}" sibTransId="{F37F3A3B-6730-45CF-B348-7BC729379C63}"/>
    <dgm:cxn modelId="{7CF8E4AB-D9F7-4211-A08B-EDF34D1B7A5B}" srcId="{8A59F9D6-1238-498D-B648-C2B1089BBED0}" destId="{ABCF71DA-C480-475A-BD16-5F72BD6D0F23}" srcOrd="0" destOrd="0" parTransId="{E7F1E9FF-1BF0-48C9-A880-7650571195ED}" sibTransId="{6B8E0C93-ECF8-4F56-9ABB-ADEEA9C4331A}"/>
    <dgm:cxn modelId="{C5FCC34B-3B53-43ED-9131-834BD0B981B6}" type="presOf" srcId="{30616F4A-958C-4536-ACE8-3181E3C23FF6}" destId="{97CC7469-938F-4698-AE9E-E6C70F1189A6}" srcOrd="1" destOrd="0" presId="urn:microsoft.com/office/officeart/2005/8/layout/venn1"/>
    <dgm:cxn modelId="{F5E1787C-EE4C-407C-ABD6-9574A2413417}" type="presOf" srcId="{65DCF052-DB8F-4EFB-9057-258A3E9BC11A}" destId="{F0F38979-3656-4516-AA92-0F095B23ED07}" srcOrd="0" destOrd="0" presId="urn:microsoft.com/office/officeart/2005/8/layout/venn1"/>
    <dgm:cxn modelId="{C9F6B51A-9EBB-4715-92AD-0FF5F16DE79D}" type="presOf" srcId="{30616F4A-958C-4536-ACE8-3181E3C23FF6}" destId="{3C374DF2-FCFB-4E71-883C-42FC6962AB24}" srcOrd="0" destOrd="0" presId="urn:microsoft.com/office/officeart/2005/8/layout/venn1"/>
    <dgm:cxn modelId="{DD2F5C4D-DFFE-402E-A3A8-D326CB575701}" type="presOf" srcId="{CDCA5503-97FF-4359-A987-EAB10EFF06B9}" destId="{F3D7FACA-F912-4955-AA50-004D600302E7}" srcOrd="0" destOrd="0" presId="urn:microsoft.com/office/officeart/2005/8/layout/venn1"/>
    <dgm:cxn modelId="{9F5DA595-DF19-4AAF-81AC-BEB33DB0F3B6}" type="presOf" srcId="{CDCA5503-97FF-4359-A987-EAB10EFF06B9}" destId="{177D9F81-1245-4CA4-AF34-0B8FDD18704B}" srcOrd="1" destOrd="0" presId="urn:microsoft.com/office/officeart/2005/8/layout/venn1"/>
    <dgm:cxn modelId="{AAC77F3D-7FA6-4698-89C9-CDC5497BD498}" type="presParOf" srcId="{9B6A353E-8812-4AD1-A1CA-F736A5CF30CD}" destId="{3BFA6B3D-3B95-4597-9158-9E5FB6B02918}" srcOrd="0" destOrd="0" presId="urn:microsoft.com/office/officeart/2005/8/layout/venn1"/>
    <dgm:cxn modelId="{05025808-3979-4B40-8B99-D9013CB079E5}" type="presParOf" srcId="{9B6A353E-8812-4AD1-A1CA-F736A5CF30CD}" destId="{472A356A-5CA4-477B-91DF-F122DD6BFE58}" srcOrd="1" destOrd="0" presId="urn:microsoft.com/office/officeart/2005/8/layout/venn1"/>
    <dgm:cxn modelId="{C6EAE466-668A-46B9-BA76-467A96F5D045}" type="presParOf" srcId="{9B6A353E-8812-4AD1-A1CA-F736A5CF30CD}" destId="{F3D7FACA-F912-4955-AA50-004D600302E7}" srcOrd="2" destOrd="0" presId="urn:microsoft.com/office/officeart/2005/8/layout/venn1"/>
    <dgm:cxn modelId="{BC91D570-73DC-4E17-9754-7D3E02528A11}" type="presParOf" srcId="{9B6A353E-8812-4AD1-A1CA-F736A5CF30CD}" destId="{177D9F81-1245-4CA4-AF34-0B8FDD18704B}" srcOrd="3" destOrd="0" presId="urn:microsoft.com/office/officeart/2005/8/layout/venn1"/>
    <dgm:cxn modelId="{E669F5F9-10A9-46CD-BCDD-B9241D8C7EB5}" type="presParOf" srcId="{9B6A353E-8812-4AD1-A1CA-F736A5CF30CD}" destId="{F0F38979-3656-4516-AA92-0F095B23ED07}" srcOrd="4" destOrd="0" presId="urn:microsoft.com/office/officeart/2005/8/layout/venn1"/>
    <dgm:cxn modelId="{604EB8DB-B338-4444-9546-BBA21A098130}" type="presParOf" srcId="{9B6A353E-8812-4AD1-A1CA-F736A5CF30CD}" destId="{2FCCFD2F-BB9E-45F7-AFDB-B036279CB54F}" srcOrd="5" destOrd="0" presId="urn:microsoft.com/office/officeart/2005/8/layout/venn1"/>
    <dgm:cxn modelId="{2D9BEFB7-AE4D-4AC7-8EBB-FA811D53569C}" type="presParOf" srcId="{9B6A353E-8812-4AD1-A1CA-F736A5CF30CD}" destId="{3C374DF2-FCFB-4E71-883C-42FC6962AB24}" srcOrd="6" destOrd="0" presId="urn:microsoft.com/office/officeart/2005/8/layout/venn1"/>
    <dgm:cxn modelId="{5CCE3D8F-56B7-4CC3-AEC5-D967745AC21F}" type="presParOf" srcId="{9B6A353E-8812-4AD1-A1CA-F736A5CF30CD}" destId="{97CC7469-938F-4698-AE9E-E6C70F1189A6}" srcOrd="7" destOrd="0" presId="urn:microsoft.com/office/officeart/2005/8/layout/venn1"/>
  </dgm:cxnLst>
  <dgm:bg>
    <a:solidFill>
      <a:schemeClr val="accent6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A6B3D-3B95-4597-9158-9E5FB6B02918}">
      <dsp:nvSpPr>
        <dsp:cNvPr id="0" name=""/>
        <dsp:cNvSpPr/>
      </dsp:nvSpPr>
      <dsp:spPr>
        <a:xfrm>
          <a:off x="2938049" y="45259"/>
          <a:ext cx="2353500" cy="2353500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H/w virtualization Multi core chips</a:t>
          </a:r>
          <a:endParaRPr lang="en-IN" sz="1500" kern="1200" dirty="0"/>
        </a:p>
      </dsp:txBody>
      <dsp:txXfrm>
        <a:off x="3209607" y="362077"/>
        <a:ext cx="1810385" cy="746783"/>
      </dsp:txXfrm>
    </dsp:sp>
    <dsp:sp modelId="{F3D7FACA-F912-4955-AA50-004D600302E7}">
      <dsp:nvSpPr>
        <dsp:cNvPr id="0" name=""/>
        <dsp:cNvSpPr/>
      </dsp:nvSpPr>
      <dsp:spPr>
        <a:xfrm>
          <a:off x="3979021" y="1086231"/>
          <a:ext cx="2353500" cy="2353500"/>
        </a:xfrm>
        <a:prstGeom prst="ellipse">
          <a:avLst/>
        </a:prstGeom>
        <a:solidFill>
          <a:srgbClr val="00B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SOA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Web2.0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Web Services </a:t>
          </a:r>
          <a:r>
            <a:rPr lang="en-US" sz="1500" kern="1200" dirty="0" err="1" smtClean="0"/>
            <a:t>Mashups</a:t>
          </a:r>
          <a:endParaRPr lang="en-IN" sz="1500" kern="1200" dirty="0"/>
        </a:p>
      </dsp:txBody>
      <dsp:txXfrm>
        <a:off x="5246290" y="1357788"/>
        <a:ext cx="905192" cy="1810385"/>
      </dsp:txXfrm>
    </dsp:sp>
    <dsp:sp modelId="{F0F38979-3656-4516-AA92-0F095B23ED07}">
      <dsp:nvSpPr>
        <dsp:cNvPr id="0" name=""/>
        <dsp:cNvSpPr/>
      </dsp:nvSpPr>
      <dsp:spPr>
        <a:xfrm>
          <a:off x="2938049" y="2127202"/>
          <a:ext cx="2353500" cy="2353500"/>
        </a:xfrm>
        <a:prstGeom prst="ellipse">
          <a:avLst/>
        </a:prstGeom>
        <a:solidFill>
          <a:srgbClr val="FB1143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Autonomic computing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Data Center Automation</a:t>
          </a:r>
          <a:endParaRPr lang="en-IN" sz="1500" kern="1200" dirty="0"/>
        </a:p>
      </dsp:txBody>
      <dsp:txXfrm>
        <a:off x="3209607" y="3417102"/>
        <a:ext cx="1810385" cy="746783"/>
      </dsp:txXfrm>
    </dsp:sp>
    <dsp:sp modelId="{3C374DF2-FCFB-4E71-883C-42FC6962AB24}">
      <dsp:nvSpPr>
        <dsp:cNvPr id="0" name=""/>
        <dsp:cNvSpPr/>
      </dsp:nvSpPr>
      <dsp:spPr>
        <a:xfrm>
          <a:off x="1897078" y="1086231"/>
          <a:ext cx="2353500" cy="2353500"/>
        </a:xfrm>
        <a:prstGeom prst="ellipse">
          <a:avLst/>
        </a:prstGeom>
        <a:solidFill>
          <a:schemeClr val="bg2">
            <a:lumMod val="5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Utility &amp; grid Computing</a:t>
          </a:r>
          <a:endParaRPr lang="en-IN" sz="1500" kern="1200" dirty="0"/>
        </a:p>
      </dsp:txBody>
      <dsp:txXfrm>
        <a:off x="2078116" y="1357788"/>
        <a:ext cx="905192" cy="1810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23394-3024-472F-B630-F7067F830212}" type="datetimeFigureOut">
              <a:rPr lang="en-US" smtClean="0"/>
              <a:t>1/4/2019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57D53-4C7F-4294-B3D5-07DF962ACA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5174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83A-D2C7-4FFF-97F4-EF78537914E6}" type="datetime1">
              <a:rPr lang="en-US" smtClean="0"/>
              <a:t>1/4/2019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E563-E881-43B2-998A-951F9AEC6A30}" type="datetime1">
              <a:rPr lang="en-US" smtClean="0"/>
              <a:t>1/4/2019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DA65-64FB-40CB-BDFE-28A9523A69D6}" type="datetime1">
              <a:rPr lang="en-US" smtClean="0"/>
              <a:t>1/4/2019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EB00-74EB-4281-9B00-85CF10352CB0}" type="datetime1">
              <a:rPr lang="en-US" smtClean="0"/>
              <a:t>1/4/2019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4E02-4A64-47A2-92C1-03EF9A0D2675}" type="datetime1">
              <a:rPr lang="en-US" smtClean="0"/>
              <a:t>1/4/2019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2B01-5D9F-4F12-A161-F9582140ABE9}" type="datetime1">
              <a:rPr lang="en-US" smtClean="0"/>
              <a:t>1/4/2019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0D0-FBB2-452F-BEE3-E1A207EDE4CB}" type="datetime1">
              <a:rPr lang="en-US" smtClean="0"/>
              <a:t>1/4/2019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797E-F0B6-42FE-B3A1-5B9EBFED8DB7}" type="datetime1">
              <a:rPr lang="en-US" smtClean="0"/>
              <a:t>1/4/2019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D78D-FE65-4814-875D-C02253D2CCB5}" type="datetime1">
              <a:rPr lang="en-US" smtClean="0"/>
              <a:t>1/4/2019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776-AD07-48AF-B367-B2EE30C312C6}" type="datetime1">
              <a:rPr lang="en-US" smtClean="0"/>
              <a:t>1/4/2019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5A4E0-9C31-47DE-868A-E9AD1B4B5EBC}" type="datetime1">
              <a:rPr lang="en-US" smtClean="0"/>
              <a:t>1/4/2019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FD912-75D4-4FDB-8E83-E5B3E8E825BA}" type="datetime1">
              <a:rPr lang="en-US" smtClean="0"/>
              <a:t>1/4/2019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7FA7B-ADB7-4898-A4C7-EC982EDF806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85786" y="2357430"/>
            <a:ext cx="7572428" cy="1000132"/>
          </a:xfrm>
          <a:prstGeom prst="roundRect">
            <a:avLst/>
          </a:prstGeom>
          <a:solidFill>
            <a:srgbClr val="FB11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2214578"/>
          </a:xfrm>
          <a:solidFill>
            <a:srgbClr val="7030A0"/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Introduction to Cloud Computing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214414" y="500042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Layers and Types of Clouds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8432" t="26201" r="20405" b="10663"/>
          <a:stretch>
            <a:fillRect/>
          </a:stretch>
        </p:blipFill>
        <p:spPr bwMode="auto">
          <a:xfrm>
            <a:off x="214282" y="1714488"/>
            <a:ext cx="8429684" cy="4572032"/>
          </a:xfrm>
          <a:prstGeom prst="rect">
            <a:avLst/>
          </a:prstGeom>
          <a:ln w="127000" cap="rnd">
            <a:solidFill>
              <a:schemeClr val="accent3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85786" y="3429000"/>
            <a:ext cx="6858048" cy="4286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ounded Rectangle 5"/>
          <p:cNvSpPr/>
          <p:nvPr/>
        </p:nvSpPr>
        <p:spPr>
          <a:xfrm>
            <a:off x="1214414" y="357166"/>
            <a:ext cx="6858048" cy="42862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</a:t>
            </a:r>
            <a:r>
              <a:rPr lang="en-US" u="sng" dirty="0" err="1" smtClean="0">
                <a:solidFill>
                  <a:schemeClr val="bg1"/>
                </a:solidFill>
              </a:rPr>
              <a:t>IaaS</a:t>
            </a:r>
            <a:r>
              <a:rPr lang="en-US" u="sng" dirty="0" smtClean="0">
                <a:solidFill>
                  <a:schemeClr val="bg1"/>
                </a:solidFill>
              </a:rPr>
              <a:t>: Infrastructure as a Service</a:t>
            </a:r>
          </a:p>
          <a:p>
            <a:pPr lvl="1"/>
            <a:r>
              <a:rPr lang="en-US" dirty="0" smtClean="0"/>
              <a:t>A cloud infrastructure enables on demand provisioning of servers running several choices of OS and a customized software stack.</a:t>
            </a:r>
          </a:p>
          <a:p>
            <a:pPr lvl="1"/>
            <a:r>
              <a:rPr lang="en-US" dirty="0" smtClean="0"/>
              <a:t>It is considered as the bottom layer of cloud computing system.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Amazon Web Services mainly offers </a:t>
            </a:r>
            <a:r>
              <a:rPr lang="en-US" dirty="0" err="1" smtClean="0"/>
              <a:t>IaaS</a:t>
            </a:r>
            <a:endParaRPr lang="en-US" dirty="0" smtClean="0"/>
          </a:p>
          <a:p>
            <a:pPr lvl="1">
              <a:buNone/>
            </a:pPr>
            <a:r>
              <a:rPr lang="en-US" u="sng" dirty="0" err="1" smtClean="0">
                <a:solidFill>
                  <a:schemeClr val="bg1"/>
                </a:solidFill>
              </a:rPr>
              <a:t>PaaS</a:t>
            </a:r>
            <a:r>
              <a:rPr lang="en-US" u="sng" dirty="0" smtClean="0">
                <a:solidFill>
                  <a:schemeClr val="bg1"/>
                </a:solidFill>
              </a:rPr>
              <a:t>: Platform as a Service</a:t>
            </a:r>
          </a:p>
          <a:p>
            <a:pPr lvl="1"/>
            <a:r>
              <a:rPr lang="en-US" dirty="0" smtClean="0"/>
              <a:t>It is a higher level of abstraction to make a cloud easily 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Google </a:t>
            </a:r>
            <a:r>
              <a:rPr lang="en-US" dirty="0" err="1" smtClean="0"/>
              <a:t>AppEngine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Data access, authentication and payments.</a:t>
            </a:r>
          </a:p>
          <a:p>
            <a:pPr lvl="1"/>
            <a:r>
              <a:rPr lang="en-US" dirty="0" smtClean="0"/>
              <a:t>Python and java specific programming language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5720" y="571480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en-US" u="sng" dirty="0" err="1" smtClean="0">
                <a:solidFill>
                  <a:schemeClr val="bg1"/>
                </a:solidFill>
              </a:rPr>
              <a:t>SaaS</a:t>
            </a:r>
            <a:r>
              <a:rPr lang="en-US" u="sng" dirty="0" smtClean="0">
                <a:solidFill>
                  <a:schemeClr val="bg1"/>
                </a:solidFill>
              </a:rPr>
              <a:t>: software as a Service</a:t>
            </a:r>
          </a:p>
          <a:p>
            <a:r>
              <a:rPr lang="en-US" dirty="0" smtClean="0"/>
              <a:t>Top of the cloud stack</a:t>
            </a:r>
          </a:p>
          <a:p>
            <a:r>
              <a:rPr lang="en-US" dirty="0" smtClean="0"/>
              <a:t>On-line software services</a:t>
            </a:r>
          </a:p>
          <a:p>
            <a:r>
              <a:rPr lang="en-US" dirty="0" smtClean="0"/>
              <a:t>Traditional desktop apps such as word and spreadsheet can now be access in the web.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Salesforce.com offers business </a:t>
            </a:r>
            <a:r>
              <a:rPr lang="en-US" dirty="0" err="1" smtClean="0"/>
              <a:t>productivityapplications</a:t>
            </a:r>
            <a:r>
              <a:rPr lang="en-US" dirty="0" smtClean="0"/>
              <a:t>(CRM)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214414" y="500042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Deployment Models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8432" t="27780" r="21391" b="12241"/>
          <a:stretch>
            <a:fillRect/>
          </a:stretch>
        </p:blipFill>
        <p:spPr bwMode="auto">
          <a:xfrm>
            <a:off x="642910" y="1571612"/>
            <a:ext cx="7572428" cy="471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428604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Desired Features of a Cloud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model satisfy expectations of consumers </a:t>
            </a:r>
          </a:p>
          <a:p>
            <a:r>
              <a:rPr lang="en-US" dirty="0" smtClean="0"/>
              <a:t>Cloud offers </a:t>
            </a:r>
          </a:p>
          <a:p>
            <a:pPr lvl="1"/>
            <a:r>
              <a:rPr lang="en-US" dirty="0" smtClean="0"/>
              <a:t>Self service</a:t>
            </a:r>
          </a:p>
          <a:p>
            <a:pPr lvl="1"/>
            <a:r>
              <a:rPr lang="en-US" dirty="0" smtClean="0"/>
              <a:t>Per-Usage Metering and Billing</a:t>
            </a:r>
          </a:p>
          <a:p>
            <a:pPr lvl="1"/>
            <a:r>
              <a:rPr lang="en-US" dirty="0" smtClean="0"/>
              <a:t>Elasticity</a:t>
            </a:r>
          </a:p>
          <a:p>
            <a:pPr lvl="1"/>
            <a:r>
              <a:rPr lang="en-US" dirty="0" smtClean="0"/>
              <a:t>Customization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28596" y="428604"/>
            <a:ext cx="8215370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Cloud Infrastructure Management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software toolkit responsible for this orchestration is called a VIM(virtual infrastructure manager)</a:t>
            </a:r>
          </a:p>
          <a:p>
            <a:r>
              <a:rPr lang="en-US" dirty="0" smtClean="0"/>
              <a:t>This is a traditional OS</a:t>
            </a:r>
          </a:p>
          <a:p>
            <a:r>
              <a:rPr lang="en-US" dirty="0" smtClean="0"/>
              <a:t>Two category of VIM</a:t>
            </a:r>
          </a:p>
          <a:p>
            <a:pPr lvl="1"/>
            <a:r>
              <a:rPr lang="en-US" dirty="0" smtClean="0"/>
              <a:t>Toolkits that’s expose a remote and </a:t>
            </a:r>
            <a:r>
              <a:rPr lang="en-US" dirty="0" err="1" smtClean="0"/>
              <a:t>sevure</a:t>
            </a:r>
            <a:r>
              <a:rPr lang="en-US" dirty="0" smtClean="0"/>
              <a:t> interface for creating, controlling and monitoring </a:t>
            </a:r>
            <a:r>
              <a:rPr lang="en-US" dirty="0" err="1" smtClean="0"/>
              <a:t>virtualize</a:t>
            </a:r>
            <a:r>
              <a:rPr lang="en-US" dirty="0" smtClean="0"/>
              <a:t> resources.</a:t>
            </a:r>
          </a:p>
          <a:p>
            <a:pPr lvl="1"/>
            <a:r>
              <a:rPr lang="en-US" dirty="0" err="1" smtClean="0"/>
              <a:t>Donot</a:t>
            </a:r>
            <a:r>
              <a:rPr lang="en-US" dirty="0" smtClean="0"/>
              <a:t> expose remote cloud like interfaces.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428604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Features of VIM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Virtualization Support</a:t>
            </a:r>
          </a:p>
          <a:p>
            <a:r>
              <a:rPr lang="en-US" dirty="0" smtClean="0"/>
              <a:t>Self service, on-demand resource provisioning</a:t>
            </a:r>
          </a:p>
          <a:p>
            <a:r>
              <a:rPr lang="en-US" dirty="0" smtClean="0"/>
              <a:t>Multiple backend hypervisors</a:t>
            </a:r>
          </a:p>
          <a:p>
            <a:r>
              <a:rPr lang="en-US" dirty="0" smtClean="0"/>
              <a:t>Storage virtualization</a:t>
            </a:r>
          </a:p>
          <a:p>
            <a:r>
              <a:rPr lang="en-US" dirty="0" smtClean="0"/>
              <a:t>Interface to public clouds.</a:t>
            </a:r>
          </a:p>
          <a:p>
            <a:r>
              <a:rPr lang="en-US" dirty="0" smtClean="0"/>
              <a:t>Virtual networking</a:t>
            </a:r>
          </a:p>
          <a:p>
            <a:r>
              <a:rPr lang="en-US" dirty="0" smtClean="0"/>
              <a:t>Dynamic resource allocation</a:t>
            </a:r>
          </a:p>
          <a:p>
            <a:r>
              <a:rPr lang="en-US" dirty="0" smtClean="0"/>
              <a:t>Virtual clusters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428604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Features of </a:t>
            </a:r>
            <a:r>
              <a:rPr lang="en-US" dirty="0" err="1" smtClean="0">
                <a:solidFill>
                  <a:schemeClr val="bg1"/>
                </a:solidFill>
              </a:rPr>
              <a:t>IaaS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Geographic distribution of data centers</a:t>
            </a:r>
          </a:p>
          <a:p>
            <a:r>
              <a:rPr lang="en-US" dirty="0" smtClean="0"/>
              <a:t>Variety of user interfaces and APIs to access the systems</a:t>
            </a:r>
          </a:p>
          <a:p>
            <a:r>
              <a:rPr lang="en-US" dirty="0" smtClean="0"/>
              <a:t>Specialized components(firewalls)</a:t>
            </a:r>
          </a:p>
          <a:p>
            <a:r>
              <a:rPr lang="en-US" dirty="0" smtClean="0"/>
              <a:t>Choice of virtualization platform and OS</a:t>
            </a:r>
          </a:p>
          <a:p>
            <a:r>
              <a:rPr lang="en-US" dirty="0" smtClean="0"/>
              <a:t>Different billing methods</a:t>
            </a:r>
          </a:p>
          <a:p>
            <a:pPr lvl="1"/>
            <a:r>
              <a:rPr lang="en-US" dirty="0" smtClean="0"/>
              <a:t>Post paid, prepaid</a:t>
            </a:r>
          </a:p>
          <a:p>
            <a:pPr lvl="1"/>
            <a:r>
              <a:rPr lang="en-US" dirty="0" smtClean="0"/>
              <a:t>Hours, monthly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428604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Features of </a:t>
            </a:r>
            <a:r>
              <a:rPr lang="en-US" dirty="0" err="1" smtClean="0">
                <a:solidFill>
                  <a:schemeClr val="bg1"/>
                </a:solidFill>
              </a:rPr>
              <a:t>PaaS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Models, Languages, and Frameworks</a:t>
            </a:r>
          </a:p>
          <a:p>
            <a:r>
              <a:rPr lang="en-US" dirty="0" smtClean="0"/>
              <a:t>Persistence Options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428604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Challenges and Risks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Security, Privacy and Trust</a:t>
            </a:r>
          </a:p>
          <a:p>
            <a:r>
              <a:rPr lang="en-US" dirty="0" smtClean="0"/>
              <a:t>Data Lock-in and standardization</a:t>
            </a:r>
          </a:p>
          <a:p>
            <a:r>
              <a:rPr lang="en-US" dirty="0" smtClean="0"/>
              <a:t>Availability, fault tolerance and disaster recovery</a:t>
            </a:r>
          </a:p>
          <a:p>
            <a:r>
              <a:rPr lang="en-US" dirty="0" smtClean="0"/>
              <a:t>Resource Management and Energy - Efficiency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142976" y="214290"/>
            <a:ext cx="7143800" cy="785818"/>
          </a:xfrm>
          <a:prstGeom prst="flowChartAlternate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Defining Cloud Computing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62500" lnSpcReduction="20000"/>
          </a:bodyPr>
          <a:lstStyle/>
          <a:p>
            <a:pPr algn="just"/>
            <a:endParaRPr lang="en-IN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u="sng" dirty="0" err="1" smtClean="0">
                <a:latin typeface="Arial" pitchFamily="34" charset="0"/>
                <a:cs typeface="Arial" pitchFamily="34" charset="0"/>
              </a:rPr>
              <a:t>Buyya</a:t>
            </a:r>
            <a:r>
              <a:rPr lang="en-IN" u="sng" dirty="0" smtClean="0">
                <a:latin typeface="Arial" pitchFamily="34" charset="0"/>
                <a:cs typeface="Arial" pitchFamily="34" charset="0"/>
              </a:rPr>
              <a:t> defines:</a:t>
            </a:r>
            <a:endParaRPr lang="en-IN" u="sng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en-IN" dirty="0">
                <a:latin typeface="Arial" pitchFamily="34" charset="0"/>
                <a:cs typeface="Arial" pitchFamily="34" charset="0"/>
              </a:rPr>
              <a:t>Cloud is a parallel and distributed computing system consisting of</a:t>
            </a: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	a </a:t>
            </a:r>
            <a:r>
              <a:rPr lang="en-IN" dirty="0">
                <a:latin typeface="Arial" pitchFamily="34" charset="0"/>
                <a:cs typeface="Arial" pitchFamily="34" charset="0"/>
              </a:rPr>
              <a:t>collection of inter-connected and virtualized computers that are</a:t>
            </a: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	dynamically </a:t>
            </a:r>
            <a:r>
              <a:rPr lang="en-IN" dirty="0">
                <a:latin typeface="Arial" pitchFamily="34" charset="0"/>
                <a:cs typeface="Arial" pitchFamily="34" charset="0"/>
              </a:rPr>
              <a:t>provisioned and presented as one or more unified</a:t>
            </a: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	computing </a:t>
            </a:r>
            <a:r>
              <a:rPr lang="en-IN" dirty="0">
                <a:latin typeface="Arial" pitchFamily="34" charset="0"/>
                <a:cs typeface="Arial" pitchFamily="34" charset="0"/>
              </a:rPr>
              <a:t>resources based on service-level agreements (SLA)</a:t>
            </a:r>
          </a:p>
          <a:p>
            <a:pPr algn="just">
              <a:buNone/>
            </a:pPr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en-IN" u="sng" dirty="0" err="1" smtClean="0">
                <a:latin typeface="Arial" pitchFamily="34" charset="0"/>
                <a:cs typeface="Arial" pitchFamily="34" charset="0"/>
              </a:rPr>
              <a:t>Vanquero</a:t>
            </a:r>
            <a:r>
              <a:rPr lang="en-IN" u="sng" dirty="0" smtClean="0">
                <a:latin typeface="Arial" pitchFamily="34" charset="0"/>
                <a:cs typeface="Arial" pitchFamily="34" charset="0"/>
              </a:rPr>
              <a:t> defines:</a:t>
            </a:r>
            <a:endParaRPr lang="en-IN" u="sng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     Clouds </a:t>
            </a:r>
            <a:r>
              <a:rPr lang="en-IN" dirty="0">
                <a:latin typeface="Arial" pitchFamily="34" charset="0"/>
                <a:cs typeface="Arial" pitchFamily="34" charset="0"/>
              </a:rPr>
              <a:t>are a large pool of easily usable and accessible virtualized</a:t>
            </a: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	resources </a:t>
            </a:r>
            <a:r>
              <a:rPr lang="en-IN" dirty="0">
                <a:latin typeface="Arial" pitchFamily="34" charset="0"/>
                <a:cs typeface="Arial" pitchFamily="34" charset="0"/>
              </a:rPr>
              <a:t>(such as hardware, development platforms and/or</a:t>
            </a: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	services</a:t>
            </a:r>
            <a:r>
              <a:rPr lang="en-IN" dirty="0">
                <a:latin typeface="Arial" pitchFamily="34" charset="0"/>
                <a:cs typeface="Arial" pitchFamily="34" charset="0"/>
              </a:rPr>
              <a:t>). These resources can be dynamically reconfigured to</a:t>
            </a: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	adjust </a:t>
            </a:r>
            <a:r>
              <a:rPr lang="en-IN" dirty="0">
                <a:latin typeface="Arial" pitchFamily="34" charset="0"/>
                <a:cs typeface="Arial" pitchFamily="34" charset="0"/>
              </a:rPr>
              <a:t>to a variable load (scale), allowing also for an optimum</a:t>
            </a:r>
          </a:p>
          <a:p>
            <a:pPr algn="just"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	resource </a:t>
            </a:r>
            <a:r>
              <a:rPr lang="en-IN" dirty="0">
                <a:latin typeface="Arial" pitchFamily="34" charset="0"/>
                <a:cs typeface="Arial" pitchFamily="34" charset="0"/>
              </a:rPr>
              <a:t>utilization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20</a:t>
            </a:fld>
            <a:endParaRPr lang="en-IN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507990">
            <a:off x="1132021" y="710407"/>
            <a:ext cx="6667434" cy="46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Cloud is a h/w based services offering compute, n/w and storage capacity where h/w management is highly abstracted from the buyer.  Buyers incur infrastructure costs as variable OPEX, and infrastructure capacity is highly elastic</a:t>
            </a:r>
          </a:p>
          <a:p>
            <a:pPr algn="just"/>
            <a:r>
              <a:rPr lang="en-US" dirty="0" smtClean="0"/>
              <a:t>NIST-national institute of Standards &amp; Technology </a:t>
            </a:r>
            <a:r>
              <a:rPr lang="en-US" dirty="0" err="1" smtClean="0"/>
              <a:t>characterise</a:t>
            </a:r>
            <a:r>
              <a:rPr lang="en-US" dirty="0"/>
              <a:t> </a:t>
            </a:r>
            <a:r>
              <a:rPr lang="en-US" dirty="0" smtClean="0"/>
              <a:t>cc as “  as pay per use model for enabling available, convenient, on-demand n/w access to a shared pool of configurable computing resources.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214414" y="357166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Roots of Cloud  </a:t>
            </a:r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omputing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rot="10800000" flipH="1" flipV="1">
            <a:off x="1000100" y="3646703"/>
            <a:ext cx="1357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Computing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 rot="10800000" flipH="1" flipV="1">
            <a:off x="3929058" y="1138607"/>
            <a:ext cx="1357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Hardware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6929454" y="3500438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Internet Technologies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 rot="10800000" flipH="1" flipV="1">
            <a:off x="5143504" y="592933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Systems Management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500042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Internet Technologies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Utility – Pay per use, elastic capacity, self service interface and </a:t>
            </a:r>
            <a:r>
              <a:rPr lang="en-US" dirty="0" err="1" smtClean="0"/>
              <a:t>virtualised</a:t>
            </a:r>
            <a:endParaRPr lang="en-US" dirty="0" smtClean="0"/>
          </a:p>
          <a:p>
            <a:r>
              <a:rPr lang="en-US" dirty="0" smtClean="0"/>
              <a:t>SOA – Service Oriented Architecture) software resources are packaged as a “ services” </a:t>
            </a:r>
            <a:r>
              <a:rPr lang="en-US" dirty="0" err="1" smtClean="0"/>
              <a:t>ook</a:t>
            </a:r>
            <a:endParaRPr lang="en-US" dirty="0" smtClean="0"/>
          </a:p>
          <a:p>
            <a:r>
              <a:rPr lang="en-US" dirty="0" smtClean="0"/>
              <a:t>WS – Powerful services that accessed on-demand, in a uniform way.</a:t>
            </a:r>
          </a:p>
          <a:p>
            <a:r>
              <a:rPr lang="en-US" dirty="0" smtClean="0"/>
              <a:t>Service </a:t>
            </a:r>
            <a:r>
              <a:rPr lang="en-US" dirty="0" err="1" smtClean="0"/>
              <a:t>Mashups</a:t>
            </a:r>
            <a:r>
              <a:rPr lang="en-US" dirty="0" smtClean="0"/>
              <a:t> – web information and services may be programmatically aggregated, acting as a building blocks of complex compositions. </a:t>
            </a:r>
            <a:r>
              <a:rPr lang="en-US" dirty="0" err="1" smtClean="0"/>
              <a:t>Eg</a:t>
            </a:r>
            <a:r>
              <a:rPr lang="en-US" dirty="0" smtClean="0"/>
              <a:t>. Amazon, </a:t>
            </a:r>
            <a:r>
              <a:rPr lang="en-US" dirty="0" err="1" smtClean="0"/>
              <a:t>google</a:t>
            </a:r>
            <a:r>
              <a:rPr lang="en-US" dirty="0" smtClean="0"/>
              <a:t>, </a:t>
            </a:r>
            <a:r>
              <a:rPr lang="en-US" dirty="0" err="1" smtClean="0"/>
              <a:t>facebook</a:t>
            </a:r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500042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Computing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Grid </a:t>
            </a:r>
            <a:r>
              <a:rPr lang="en-IN" dirty="0"/>
              <a:t>Computing</a:t>
            </a:r>
          </a:p>
          <a:p>
            <a:pPr>
              <a:buNone/>
            </a:pPr>
            <a:r>
              <a:rPr lang="en-IN" dirty="0" smtClean="0"/>
              <a:t>	• </a:t>
            </a:r>
            <a:r>
              <a:rPr lang="en-IN" dirty="0"/>
              <a:t>aggregation of distributed resources</a:t>
            </a:r>
          </a:p>
          <a:p>
            <a:pPr>
              <a:buNone/>
            </a:pPr>
            <a:r>
              <a:rPr lang="en-IN" dirty="0" smtClean="0"/>
              <a:t>	• </a:t>
            </a:r>
            <a:r>
              <a:rPr lang="en-IN" dirty="0"/>
              <a:t>transparently access</a:t>
            </a:r>
          </a:p>
          <a:p>
            <a:pPr>
              <a:buNone/>
            </a:pPr>
            <a:r>
              <a:rPr lang="en-IN" dirty="0" smtClean="0"/>
              <a:t>	• </a:t>
            </a:r>
            <a:r>
              <a:rPr lang="en-IN" dirty="0"/>
              <a:t>Problems</a:t>
            </a:r>
          </a:p>
          <a:p>
            <a:pPr>
              <a:buNone/>
            </a:pPr>
            <a:r>
              <a:rPr lang="en-IN" dirty="0" smtClean="0"/>
              <a:t>	• </a:t>
            </a:r>
            <a:r>
              <a:rPr lang="en-IN" dirty="0" err="1"/>
              <a:t>QoS</a:t>
            </a:r>
            <a:r>
              <a:rPr lang="en-IN" dirty="0"/>
              <a:t>, Lack of performance</a:t>
            </a:r>
          </a:p>
          <a:p>
            <a:pPr>
              <a:buNone/>
            </a:pPr>
            <a:r>
              <a:rPr lang="en-IN" dirty="0" smtClean="0"/>
              <a:t>	• </a:t>
            </a:r>
            <a:r>
              <a:rPr lang="en-IN" dirty="0"/>
              <a:t>Availability, Virtualization</a:t>
            </a:r>
          </a:p>
          <a:p>
            <a:pPr>
              <a:buNone/>
            </a:pPr>
            <a:r>
              <a:rPr lang="en-IN" dirty="0" smtClean="0"/>
              <a:t>Utility </a:t>
            </a:r>
            <a:r>
              <a:rPr lang="en-IN" dirty="0"/>
              <a:t>Computing</a:t>
            </a:r>
          </a:p>
          <a:p>
            <a:pPr>
              <a:buNone/>
            </a:pPr>
            <a:r>
              <a:rPr lang="en-IN" dirty="0" smtClean="0"/>
              <a:t>	• </a:t>
            </a:r>
            <a:r>
              <a:rPr lang="en-IN" dirty="0"/>
              <a:t>assign a “utility” value to users</a:t>
            </a:r>
          </a:p>
          <a:p>
            <a:pPr>
              <a:buNone/>
            </a:pPr>
            <a:r>
              <a:rPr lang="fr-FR" dirty="0" smtClean="0"/>
              <a:t>	• </a:t>
            </a:r>
            <a:r>
              <a:rPr lang="fr-FR" dirty="0" err="1"/>
              <a:t>QoS</a:t>
            </a:r>
            <a:r>
              <a:rPr lang="fr-FR" dirty="0"/>
              <a:t> </a:t>
            </a:r>
            <a:r>
              <a:rPr lang="fr-FR" dirty="0" err="1"/>
              <a:t>constraints</a:t>
            </a:r>
            <a:r>
              <a:rPr lang="fr-FR" dirty="0"/>
              <a:t> (deadline, importance, satisfaction)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500042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Hardware Virtualization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Large scale data centers </a:t>
            </a:r>
          </a:p>
          <a:p>
            <a:r>
              <a:rPr lang="en-US" dirty="0" smtClean="0"/>
              <a:t>Multiple OS and software stacks on a single physical platform</a:t>
            </a:r>
          </a:p>
          <a:p>
            <a:r>
              <a:rPr lang="en-US" dirty="0" smtClean="0"/>
              <a:t>VMM-(Virtual machine monitor) also called hypervisor.</a:t>
            </a:r>
          </a:p>
          <a:p>
            <a:r>
              <a:rPr lang="en-US" dirty="0" smtClean="0"/>
              <a:t>Workload migration also referred to as application mobility</a:t>
            </a:r>
          </a:p>
          <a:p>
            <a:r>
              <a:rPr lang="en-US" dirty="0" smtClean="0"/>
              <a:t>VMM platforms exist that are the basis of many utility / cc environments. 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VMWare,Xen</a:t>
            </a:r>
            <a:r>
              <a:rPr lang="en-US" dirty="0" smtClean="0"/>
              <a:t>-hypervisor as a open source  and KVM(</a:t>
            </a:r>
            <a:r>
              <a:rPr lang="en-US" dirty="0" err="1" smtClean="0"/>
              <a:t>Kernal</a:t>
            </a:r>
            <a:r>
              <a:rPr lang="en-US" dirty="0" smtClean="0"/>
              <a:t> based Virtual Machine)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459" t="10417" r="19418" b="16976"/>
          <a:stretch>
            <a:fillRect/>
          </a:stretch>
        </p:blipFill>
        <p:spPr bwMode="auto">
          <a:xfrm>
            <a:off x="214282" y="214290"/>
            <a:ext cx="8696800" cy="61546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7030A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214414" y="500042"/>
            <a:ext cx="6858048" cy="78581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Autonomic Computing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Autonomic  or self-managing systems rely on monitoring probes and sensors (gauges) on an adaption engine and on effectors to carry out changes on the system.</a:t>
            </a:r>
          </a:p>
          <a:p>
            <a:r>
              <a:rPr lang="en-US" dirty="0" smtClean="0"/>
              <a:t>IBM’s  defines self configuration, self healing, self optimization and self protection.  It is also called MAPE-K(Monitor Analyze Plan Execute-Knowledge).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A7B-ADB7-4898-A4C7-EC982EDF806B}" type="slidenum">
              <a:rPr lang="en-IN" smtClean="0"/>
              <a:t>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Ms. T.K.Anusuya, Asst. Prof/CS, Bon Secours College for Women, Thanjavur.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945</Words>
  <Application>Microsoft Office PowerPoint</Application>
  <PresentationFormat>On-screen Show (4:3)</PresentationFormat>
  <Paragraphs>148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Introduction to Cloud Computing</vt:lpstr>
      <vt:lpstr>Defining Cloud Computing </vt:lpstr>
      <vt:lpstr>PowerPoint Presentation</vt:lpstr>
      <vt:lpstr>Roots of Cloud  Computing</vt:lpstr>
      <vt:lpstr>Internet Technologies</vt:lpstr>
      <vt:lpstr> Computing</vt:lpstr>
      <vt:lpstr>Hardware Virtualization</vt:lpstr>
      <vt:lpstr>PowerPoint Presentation</vt:lpstr>
      <vt:lpstr> Autonomic Computing</vt:lpstr>
      <vt:lpstr>Layers and Types of Clouds</vt:lpstr>
      <vt:lpstr>PowerPoint Presentation</vt:lpstr>
      <vt:lpstr>PowerPoint Presentation</vt:lpstr>
      <vt:lpstr>Deployment Models</vt:lpstr>
      <vt:lpstr>Desired Features of a Cloud</vt:lpstr>
      <vt:lpstr>Cloud Infrastructure Management</vt:lpstr>
      <vt:lpstr>Features of VIM</vt:lpstr>
      <vt:lpstr>Features of IaaS </vt:lpstr>
      <vt:lpstr>Features of PaaS</vt:lpstr>
      <vt:lpstr>Challenges and Risks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Anusuya</dc:creator>
  <cp:lastModifiedBy>BSC</cp:lastModifiedBy>
  <cp:revision>15</cp:revision>
  <dcterms:created xsi:type="dcterms:W3CDTF">2019-01-03T12:46:00Z</dcterms:created>
  <dcterms:modified xsi:type="dcterms:W3CDTF">2019-01-04T03:46:30Z</dcterms:modified>
</cp:coreProperties>
</file>