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5997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3398520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599" y="1645"/>
                </a:lnTo>
              </a:path>
            </a:pathLst>
          </a:custGeom>
          <a:ln w="19049">
            <a:solidFill>
              <a:srgbClr val="D252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1319954"/>
            <a:ext cx="7998459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8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SECU</a:t>
            </a:r>
            <a:r>
              <a:rPr sz="4400" spc="-11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sz="4400" spc="-12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BU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sz="4400" spc="-13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sz="4400" spc="-41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sz="4400" spc="-42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sz="4400" spc="-18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RA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sz="4400" spc="-9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CL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sz="4400" spc="-10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sz="4400" spc="-9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</a:t>
            </a:r>
            <a:r>
              <a:rPr sz="4400" spc="-1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sz="4400" spc="-11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4400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sz="44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G</a:t>
            </a:r>
            <a:endParaRPr sz="440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589055"/>
            <a:ext cx="3481704" cy="769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56566D"/>
                </a:solidFill>
                <a:latin typeface="Arial"/>
                <a:cs typeface="Arial"/>
              </a:rPr>
              <a:t>C</a:t>
            </a:r>
            <a:r>
              <a:rPr sz="2400" spc="-15" dirty="0">
                <a:solidFill>
                  <a:srgbClr val="56566D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56566D"/>
                </a:solidFill>
                <a:latin typeface="Arial"/>
                <a:cs typeface="Arial"/>
              </a:rPr>
              <a:t>o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d</a:t>
            </a:r>
            <a:r>
              <a:rPr sz="2400" spc="80" dirty="0">
                <a:solidFill>
                  <a:srgbClr val="56566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56566D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mputi</a:t>
            </a:r>
            <a:r>
              <a:rPr sz="2400" spc="-15" dirty="0">
                <a:solidFill>
                  <a:srgbClr val="56566D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Pri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ci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56566D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s</a:t>
            </a:r>
            <a:r>
              <a:rPr sz="2400" spc="95" dirty="0">
                <a:solidFill>
                  <a:srgbClr val="56566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56566D"/>
                </a:solidFill>
                <a:latin typeface="Arial"/>
                <a:cs typeface="Arial"/>
              </a:rPr>
              <a:t>an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d</a:t>
            </a:r>
            <a:r>
              <a:rPr sz="2400" spc="70" dirty="0">
                <a:solidFill>
                  <a:srgbClr val="56566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radi</a:t>
            </a:r>
            <a:r>
              <a:rPr sz="2400" spc="-10" dirty="0">
                <a:solidFill>
                  <a:srgbClr val="56566D"/>
                </a:solidFill>
                <a:latin typeface="Arial"/>
                <a:cs typeface="Arial"/>
              </a:rPr>
              <a:t>g</a:t>
            </a:r>
            <a:r>
              <a:rPr sz="2400" dirty="0">
                <a:solidFill>
                  <a:srgbClr val="56566D"/>
                </a:solidFill>
                <a:latin typeface="Arial"/>
                <a:cs typeface="Arial"/>
              </a:rPr>
              <a:t>ms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073390" cy="590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5" dirty="0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h</a:t>
            </a:r>
            <a:r>
              <a:rPr sz="40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0" dirty="0">
                <a:solidFill>
                  <a:srgbClr val="00B050"/>
                </a:solidFill>
                <a:latin typeface="+mj-lt"/>
                <a:cs typeface="Arial Black"/>
              </a:rPr>
              <a:t>SK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1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bu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2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5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4000" b="1" spc="-125">
                <a:solidFill>
                  <a:srgbClr val="00B050"/>
                </a:solidFill>
                <a:latin typeface="+mj-lt"/>
                <a:cs typeface="Arial Black"/>
              </a:rPr>
              <a:t>ithou</a:t>
            </a:r>
            <a:r>
              <a:rPr sz="4000" b="1" spc="-2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45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415" smtClean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210" smtClean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35" smtClean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endParaRPr lang="en-IN" sz="4000" b="1" spc="-35" dirty="0" smtClean="0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</a:pPr>
            <a:r>
              <a:rPr lang="en-IN" sz="4000" b="1" spc="-140" dirty="0" smtClean="0">
                <a:solidFill>
                  <a:srgbClr val="00B050"/>
                </a:solidFill>
                <a:cs typeface="Arial Black"/>
              </a:rPr>
              <a:t> </a:t>
            </a:r>
            <a:r>
              <a:rPr lang="en-IN" b="1" spc="-140" dirty="0" smtClean="0">
                <a:cs typeface="Arial Black"/>
              </a:rPr>
              <a:t>(third authority certified, secret key sharing tech)</a:t>
            </a:r>
            <a:endParaRPr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Sends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5.</a:t>
            </a:r>
            <a:endParaRPr sz="2000">
              <a:latin typeface="Arial"/>
              <a:cs typeface="Arial"/>
            </a:endParaRPr>
          </a:p>
          <a:p>
            <a:pPr marL="744220" marR="6985" lvl="1" indent="-45720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cksum,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marR="5080" lvl="1" indent="-45720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sha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ecksu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SKS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469900" marR="5080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  <a:tab pos="1214755" algn="l"/>
                <a:tab pos="2071370" algn="l"/>
                <a:tab pos="3056255" algn="l"/>
                <a:tab pos="3403600" algn="l"/>
                <a:tab pos="3893185" algn="l"/>
                <a:tab pos="4834890" algn="l"/>
                <a:tab pos="5889625" algn="l"/>
                <a:tab pos="647827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requ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auth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nticati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469900" marR="6985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  <a:tab pos="1463675" algn="l"/>
                <a:tab pos="2625090" algn="l"/>
                <a:tab pos="3601720" algn="l"/>
                <a:tab pos="4100195" algn="l"/>
                <a:tab pos="5091430" algn="l"/>
                <a:tab pos="6092190" algn="l"/>
                <a:tab pos="6363970" algn="l"/>
                <a:tab pos="6636384" algn="l"/>
                <a:tab pos="6965950" algn="l"/>
                <a:tab pos="770382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rifies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requ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identit</a:t>
            </a:r>
            <a:r>
              <a:rPr sz="2000" spc="-15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through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073390" cy="6027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5" dirty="0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h</a:t>
            </a:r>
            <a:r>
              <a:rPr sz="40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41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21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14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bu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2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5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4000" b="1" spc="-125">
                <a:solidFill>
                  <a:srgbClr val="00B050"/>
                </a:solidFill>
                <a:latin typeface="+mj-lt"/>
                <a:cs typeface="Arial Black"/>
              </a:rPr>
              <a:t>ithou</a:t>
            </a:r>
            <a:r>
              <a:rPr sz="4000" b="1" spc="-2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14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0" smtClean="0">
                <a:solidFill>
                  <a:srgbClr val="00B050"/>
                </a:solidFill>
                <a:latin typeface="+mj-lt"/>
                <a:cs typeface="Arial Black"/>
              </a:rPr>
              <a:t>SK</a:t>
            </a:r>
            <a:r>
              <a:rPr sz="4000" b="1" spc="-30" smtClean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lang="en-IN" sz="7200" b="1" spc="-140" dirty="0" smtClean="0">
                <a:solidFill>
                  <a:srgbClr val="00B050"/>
                </a:solidFill>
                <a:cs typeface="Arial Black"/>
              </a:rPr>
              <a:t> </a:t>
            </a:r>
            <a:r>
              <a:rPr lang="en-IN" sz="1200" b="1" spc="-140" dirty="0" smtClean="0">
                <a:cs typeface="Arial Black"/>
              </a:rPr>
              <a:t>(third authority certified, secret key sharing tech)</a:t>
            </a:r>
            <a:endParaRPr sz="12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marR="6350" lvl="1" indent="-457200" algn="just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alon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Signature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(MSU).</a:t>
            </a:r>
            <a:endParaRPr sz="2000">
              <a:latin typeface="Arial"/>
              <a:cs typeface="Arial"/>
            </a:endParaRPr>
          </a:p>
          <a:p>
            <a:pPr marL="744220" marR="6350" lvl="1" indent="-457200" algn="just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cksum,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cksum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Signature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Provider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(MSP)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1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sent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C.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adin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marR="6350" lvl="1" indent="-457200" algn="just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q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au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thenti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ation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marR="5080" lvl="1" indent="-457200" algn="just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rifies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q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identit</a:t>
            </a:r>
            <a:r>
              <a:rPr sz="2000" spc="-15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through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0574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7811134" cy="6132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5" dirty="0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h</a:t>
            </a:r>
            <a:r>
              <a:rPr sz="40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Bot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h</a:t>
            </a:r>
            <a:r>
              <a:rPr sz="4000" b="1" spc="12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41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21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14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>
                <a:solidFill>
                  <a:srgbClr val="00B050"/>
                </a:solidFill>
                <a:latin typeface="+mj-lt"/>
                <a:cs typeface="Arial Black"/>
              </a:rPr>
              <a:t>an</a:t>
            </a:r>
            <a:r>
              <a:rPr sz="4000" b="1" spc="-3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15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0" smtClean="0">
                <a:solidFill>
                  <a:srgbClr val="00B050"/>
                </a:solidFill>
                <a:latin typeface="+mj-lt"/>
                <a:cs typeface="Arial Black"/>
              </a:rPr>
              <a:t>SKS</a:t>
            </a:r>
            <a:endParaRPr lang="en-IN" sz="4000" b="1" spc="-140" dirty="0" smtClean="0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</a:pPr>
            <a:r>
              <a:rPr lang="en-IN" sz="4000" b="1" spc="-140" dirty="0" smtClean="0">
                <a:solidFill>
                  <a:srgbClr val="00B050"/>
                </a:solidFill>
                <a:cs typeface="Arial Black"/>
              </a:rPr>
              <a:t> </a:t>
            </a:r>
            <a:r>
              <a:rPr lang="en-IN" b="1" spc="-140" dirty="0" smtClean="0">
                <a:cs typeface="Arial Black"/>
              </a:rPr>
              <a:t>(third authority certified, secret key sharing tech)</a:t>
            </a:r>
            <a:endParaRPr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33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24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Sends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um.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24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Provider: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marR="52069" lvl="1" indent="-457200">
              <a:lnSpc>
                <a:spcPts val="2160"/>
              </a:lnSpc>
              <a:spcBef>
                <a:spcPts val="509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Bo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AC.</a:t>
            </a:r>
            <a:endParaRPr sz="2000">
              <a:latin typeface="Arial"/>
              <a:cs typeface="Arial"/>
            </a:endParaRPr>
          </a:p>
          <a:p>
            <a:pPr marL="744220" marR="99695" lvl="1" indent="-457200">
              <a:lnSpc>
                <a:spcPct val="90000"/>
              </a:lnSpc>
              <a:spcBef>
                <a:spcPts val="445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two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values.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atch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stributes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SKS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2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adin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marR="5080" lvl="1" indent="-457200">
              <a:lnSpc>
                <a:spcPts val="2160"/>
              </a:lnSpc>
              <a:spcBef>
                <a:spcPts val="515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Sends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que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authenti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tion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marR="226695" lvl="1" indent="-457200">
              <a:lnSpc>
                <a:spcPts val="216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Provider: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que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identit</a:t>
            </a:r>
            <a:r>
              <a:rPr sz="2000" spc="-15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he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um.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20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through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um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825182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TE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HNO</a:t>
            </a:r>
            <a:r>
              <a:rPr sz="3600" b="1" spc="-16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OG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IE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FO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26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-35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b="1" spc="-33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SE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600" b="1" spc="8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85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OU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PUTIN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7426325" cy="296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taba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Outsourc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Query</a:t>
            </a:r>
            <a:r>
              <a:rPr sz="24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r>
              <a:rPr sz="2400"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sura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r>
              <a:rPr sz="24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Untrus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4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tio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-B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Multimed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825182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TE</a:t>
            </a:r>
            <a:r>
              <a:rPr sz="3600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spc="-100" dirty="0">
                <a:solidFill>
                  <a:srgbClr val="00B050"/>
                </a:solidFill>
                <a:latin typeface="+mj-lt"/>
                <a:cs typeface="Arial Black"/>
              </a:rPr>
              <a:t>HNO</a:t>
            </a:r>
            <a:r>
              <a:rPr sz="3600" spc="-16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spc="-100" dirty="0">
                <a:solidFill>
                  <a:srgbClr val="00B050"/>
                </a:solidFill>
                <a:latin typeface="+mj-lt"/>
                <a:cs typeface="Arial Black"/>
              </a:rPr>
              <a:t>OG</a:t>
            </a:r>
            <a:r>
              <a:rPr sz="3600" spc="-105" dirty="0">
                <a:solidFill>
                  <a:srgbClr val="00B050"/>
                </a:solidFill>
                <a:latin typeface="+mj-lt"/>
                <a:cs typeface="Arial Black"/>
              </a:rPr>
              <a:t>IE</a:t>
            </a:r>
            <a:r>
              <a:rPr sz="3600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spc="-100" dirty="0">
                <a:solidFill>
                  <a:srgbClr val="00B050"/>
                </a:solidFill>
                <a:latin typeface="+mj-lt"/>
                <a:cs typeface="Arial Black"/>
              </a:rPr>
              <a:t>FO</a:t>
            </a:r>
            <a:r>
              <a:rPr sz="360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spc="-26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spc="-35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spc="-33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endParaRPr sz="3600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SE</a:t>
            </a:r>
            <a:r>
              <a:rPr sz="3600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3600" spc="-13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3600" spc="-30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600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600" spc="8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spc="-185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OU</a:t>
            </a:r>
            <a:r>
              <a:rPr sz="3600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600" spc="-13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3600" spc="-95" dirty="0">
                <a:solidFill>
                  <a:srgbClr val="00B050"/>
                </a:solidFill>
                <a:latin typeface="+mj-lt"/>
                <a:cs typeface="Arial Black"/>
              </a:rPr>
              <a:t>PUTIN</a:t>
            </a:r>
            <a:r>
              <a:rPr sz="360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3600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7426325" cy="296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taba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Outsourc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Query</a:t>
            </a:r>
            <a:r>
              <a:rPr sz="24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r>
              <a:rPr sz="2400"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sura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6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Untrus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or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y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0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tio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-B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10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Multimed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250902" cy="4047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-204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bas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000" b="1" spc="9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0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ut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sou</a:t>
            </a:r>
            <a:r>
              <a:rPr sz="4000" b="1" spc="-4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cin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>
                <a:solidFill>
                  <a:srgbClr val="292934"/>
                </a:solidFill>
                <a:latin typeface="Arial"/>
                <a:cs typeface="Arial"/>
              </a:rPr>
              <a:t>curity</a:t>
            </a:r>
            <a:r>
              <a:rPr sz="2400" spc="65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10" smtClean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400" spc="-5" smtClean="0">
                <a:solidFill>
                  <a:srgbClr val="292934"/>
                </a:solidFill>
                <a:latin typeface="Arial"/>
                <a:cs typeface="Arial"/>
              </a:rPr>
              <a:t>onc</a:t>
            </a:r>
            <a:r>
              <a:rPr sz="2400" spc="-10" smtClean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mtClean="0">
                <a:solidFill>
                  <a:srgbClr val="292934"/>
                </a:solidFill>
                <a:latin typeface="Arial"/>
                <a:cs typeface="Arial"/>
              </a:rPr>
              <a:t>rn</a:t>
            </a:r>
            <a:r>
              <a:rPr lang="en-IN" sz="2400" dirty="0" smtClean="0">
                <a:solidFill>
                  <a:srgbClr val="292934"/>
                </a:solidFill>
                <a:latin typeface="Arial"/>
                <a:cs typeface="Arial"/>
              </a:rPr>
              <a:t> –</a:t>
            </a:r>
            <a:r>
              <a:rPr lang="en-IN" sz="2400" dirty="0" err="1" smtClean="0">
                <a:solidFill>
                  <a:srgbClr val="292934"/>
                </a:solidFill>
                <a:latin typeface="Arial"/>
                <a:cs typeface="Arial"/>
              </a:rPr>
              <a:t>tera</a:t>
            </a:r>
            <a:r>
              <a:rPr lang="en-IN" sz="2400" dirty="0" smtClean="0">
                <a:solidFill>
                  <a:srgbClr val="292934"/>
                </a:solidFill>
                <a:latin typeface="Arial"/>
                <a:cs typeface="Arial"/>
              </a:rPr>
              <a:t> byte</a:t>
            </a: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lang="en-IN" sz="2400" dirty="0" smtClean="0">
                <a:solidFill>
                  <a:srgbClr val="292934"/>
                </a:solidFill>
                <a:latin typeface="Arial"/>
                <a:cs typeface="Arial"/>
              </a:rPr>
              <a:t>2 security concerns are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9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ci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um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18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18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5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-1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1800" spc="-5" smtClean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r>
              <a:rPr lang="en-IN" sz="1800" spc="-5" dirty="0" smtClean="0">
                <a:solidFill>
                  <a:srgbClr val="292934"/>
                </a:solidFill>
                <a:latin typeface="Arial"/>
                <a:cs typeface="Arial"/>
              </a:rPr>
              <a:t>-to execute </a:t>
            </a:r>
            <a:r>
              <a:rPr lang="en-IN" sz="1800" spc="-5" dirty="0" err="1" smtClean="0">
                <a:solidFill>
                  <a:srgbClr val="292934"/>
                </a:solidFill>
                <a:latin typeface="Arial"/>
                <a:cs typeface="Arial"/>
              </a:rPr>
              <a:t>sql</a:t>
            </a:r>
            <a:r>
              <a:rPr lang="en-IN" sz="1800" spc="-5" dirty="0" smtClean="0">
                <a:solidFill>
                  <a:srgbClr val="292934"/>
                </a:solidFill>
                <a:latin typeface="Arial"/>
                <a:cs typeface="Arial"/>
              </a:rPr>
              <a:t> over encrypted db</a:t>
            </a:r>
            <a:endParaRPr sz="18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ra</a:t>
            </a:r>
            <a:r>
              <a:rPr sz="1800" spc="-4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18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18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5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-1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1800" spc="-5" smtClean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r>
              <a:rPr lang="en-IN" sz="1800" spc="-5" dirty="0" smtClean="0">
                <a:solidFill>
                  <a:srgbClr val="292934"/>
                </a:solidFill>
                <a:latin typeface="Arial"/>
                <a:cs typeface="Arial"/>
              </a:rPr>
              <a:t>- encryption scheme for numeric value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Que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rrect</a:t>
            </a:r>
            <a:r>
              <a:rPr sz="18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18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292934"/>
                </a:solidFill>
                <a:latin typeface="Arial"/>
                <a:cs typeface="Arial"/>
              </a:rPr>
              <a:t>mp</a:t>
            </a:r>
            <a:r>
              <a:rPr sz="1800" spc="-1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ete</a:t>
            </a:r>
            <a:endParaRPr sz="1800">
              <a:latin typeface="Arial"/>
              <a:cs typeface="Arial"/>
            </a:endParaRPr>
          </a:p>
          <a:p>
            <a:pPr marL="1018540" lvl="3" indent="-182880">
              <a:lnSpc>
                <a:spcPct val="100000"/>
              </a:lnSpc>
              <a:spcBef>
                <a:spcPts val="395"/>
              </a:spcBef>
              <a:buClr>
                <a:srgbClr val="92A198"/>
              </a:buClr>
              <a:buFont typeface="Arial"/>
              <a:buChar char="•"/>
              <a:tabLst>
                <a:tab pos="1019175" algn="l"/>
              </a:tabLst>
            </a:pP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Merkle</a:t>
            </a:r>
            <a:r>
              <a:rPr sz="16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292934"/>
                </a:solidFill>
                <a:latin typeface="Arial"/>
                <a:cs typeface="Arial"/>
              </a:rPr>
              <a:t>has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16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292934"/>
                </a:solidFill>
                <a:latin typeface="Arial"/>
                <a:cs typeface="Arial"/>
              </a:rPr>
              <a:t>tr</a:t>
            </a:r>
            <a:r>
              <a:rPr sz="16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16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2000" y="4238625"/>
            <a:ext cx="7581900" cy="1933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825182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TE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HNO</a:t>
            </a:r>
            <a:r>
              <a:rPr sz="3600" b="1" spc="-16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OG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IE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FO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26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-35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b="1" spc="-33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SE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600" b="1" spc="8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85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OU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PUTIN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7426325" cy="296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taba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Outsourc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Query</a:t>
            </a:r>
            <a:r>
              <a:rPr sz="2400" spc="5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-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sura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r>
              <a:rPr sz="24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Untrus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or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4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0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tio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-B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10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Multimed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93063"/>
            <a:ext cx="7509509" cy="4944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200" b="1" spc="-16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200" b="1" spc="8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spc="-15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3200" b="1" spc="-4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200" b="1" spc="8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10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200" b="1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200" b="1" spc="9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100" smtClean="0">
                <a:solidFill>
                  <a:srgbClr val="00B050"/>
                </a:solidFill>
                <a:latin typeface="+mj-lt"/>
                <a:cs typeface="Arial Black"/>
              </a:rPr>
              <a:t>Un</a:t>
            </a:r>
            <a:r>
              <a:rPr sz="3200" b="1" spc="-105" smtClean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spc="15" smtClean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200" b="1" spc="-100" smtClean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3200" b="1" spc="-105" smtClean="0">
                <a:solidFill>
                  <a:srgbClr val="00B050"/>
                </a:solidFill>
                <a:latin typeface="+mj-lt"/>
                <a:cs typeface="Arial Black"/>
              </a:rPr>
              <a:t>st</a:t>
            </a:r>
            <a:r>
              <a:rPr sz="3200" b="1" spc="-165" smtClean="0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3200" b="1" spc="-100" smtClean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200" b="1" spc="75" smtClean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200" b="1" spc="-105" smtClean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spc="-100" smtClean="0">
                <a:solidFill>
                  <a:srgbClr val="00B050"/>
                </a:solidFill>
                <a:latin typeface="+mj-lt"/>
                <a:cs typeface="Arial Black"/>
              </a:rPr>
              <a:t>h</a:t>
            </a:r>
            <a:r>
              <a:rPr sz="3200" b="1" smtClean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lang="en-IN" sz="3200" b="1" dirty="0" smtClean="0">
                <a:solidFill>
                  <a:srgbClr val="00B050"/>
                </a:solidFill>
                <a:latin typeface="+mj-lt"/>
                <a:cs typeface="Arial Black"/>
              </a:rPr>
              <a:t> </a:t>
            </a:r>
            <a:r>
              <a:rPr sz="3200" b="1" spc="-95" smtClean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200" b="1" spc="-120" smtClean="0">
                <a:solidFill>
                  <a:srgbClr val="00B050"/>
                </a:solidFill>
                <a:latin typeface="+mj-lt"/>
                <a:cs typeface="Arial Black"/>
              </a:rPr>
              <a:t>to</a:t>
            </a:r>
            <a:r>
              <a:rPr sz="3200" b="1" spc="-60" smtClean="0">
                <a:solidFill>
                  <a:srgbClr val="00B050"/>
                </a:solidFill>
                <a:latin typeface="+mj-lt"/>
                <a:cs typeface="Arial Black"/>
              </a:rPr>
              <a:t>ra</a:t>
            </a:r>
            <a:r>
              <a:rPr sz="3200" b="1" spc="-125" smtClean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3200" b="1" spc="-25" smtClean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endParaRPr sz="32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86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mot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storage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possess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check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protocol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q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ireme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1018540" lvl="2" indent="-45720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AutoNum type="arabicPeriod"/>
              <a:tabLst>
                <a:tab pos="1019175" algn="l"/>
              </a:tabLst>
            </a:pP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Part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2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2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of</a:t>
            </a:r>
            <a:r>
              <a:rPr sz="22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2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da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ta</a:t>
            </a:r>
            <a:endParaRPr sz="2200">
              <a:latin typeface="Arial"/>
              <a:cs typeface="Arial"/>
            </a:endParaRPr>
          </a:p>
          <a:p>
            <a:pPr marL="1018540" lvl="2" indent="-45720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AutoNum type="arabicPeriod"/>
              <a:tabLst>
                <a:tab pos="1019175" algn="l"/>
              </a:tabLst>
            </a:pP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Rob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ust</a:t>
            </a:r>
            <a:r>
              <a:rPr sz="22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proto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ol</a:t>
            </a:r>
            <a:endParaRPr sz="2200">
              <a:latin typeface="Arial"/>
              <a:cs typeface="Arial"/>
            </a:endParaRPr>
          </a:p>
          <a:p>
            <a:pPr marL="1018540" lvl="2" indent="-45720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AutoNum type="arabicPeriod"/>
              <a:tabLst>
                <a:tab pos="1019175" algn="l"/>
              </a:tabLst>
            </a:pP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Hig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2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200" spc="-3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un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atio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2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overh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ad</a:t>
            </a:r>
            <a:endParaRPr sz="2200">
              <a:latin typeface="Arial"/>
              <a:cs typeface="Arial"/>
            </a:endParaRPr>
          </a:p>
          <a:p>
            <a:pPr marL="1018540" lvl="2" indent="-457200">
              <a:lnSpc>
                <a:spcPct val="100000"/>
              </a:lnSpc>
              <a:spcBef>
                <a:spcPts val="530"/>
              </a:spcBef>
              <a:buClr>
                <a:srgbClr val="92A198"/>
              </a:buClr>
              <a:buSzPct val="88636"/>
              <a:buFont typeface="Arial"/>
              <a:buAutoNum type="arabicPeriod"/>
              <a:tabLst>
                <a:tab pos="1019175" algn="l"/>
              </a:tabLst>
            </a:pP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Comput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atio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na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2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200" spc="-45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fici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ent</a:t>
            </a:r>
            <a:endParaRPr sz="2200">
              <a:latin typeface="Arial"/>
              <a:cs typeface="Arial"/>
            </a:endParaRPr>
          </a:p>
          <a:p>
            <a:pPr marL="1018540" lvl="2" indent="-45720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AutoNum type="arabicPeriod"/>
              <a:tabLst>
                <a:tab pos="1019175" algn="l"/>
              </a:tabLst>
            </a:pP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Unl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mited</a:t>
            </a:r>
            <a:r>
              <a:rPr sz="22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atio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2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469900" algn="l"/>
              </a:tabLst>
            </a:pPr>
            <a:r>
              <a:rPr sz="2400" spc="-28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ech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ol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gi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744220" indent="-18288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Char char="•"/>
              <a:tabLst>
                <a:tab pos="744855" algn="l"/>
              </a:tabLst>
            </a:pP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200"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PDP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-Ba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2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Inte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gr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ty</a:t>
            </a:r>
            <a:r>
              <a:rPr sz="22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Che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2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Protoc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endParaRPr sz="2200">
              <a:latin typeface="Arial"/>
              <a:cs typeface="Arial"/>
            </a:endParaRPr>
          </a:p>
          <a:p>
            <a:pPr marL="744220" indent="-182880">
              <a:lnSpc>
                <a:spcPct val="100000"/>
              </a:lnSpc>
              <a:spcBef>
                <a:spcPts val="525"/>
              </a:spcBef>
              <a:buClr>
                <a:srgbClr val="92A198"/>
              </a:buClr>
              <a:buSzPct val="88636"/>
              <a:buFont typeface="Arial"/>
              <a:buChar char="•"/>
              <a:tabLst>
                <a:tab pos="744855" algn="l"/>
              </a:tabLst>
            </a:pP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2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Enh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2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2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si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on</a:t>
            </a:r>
            <a:r>
              <a:rPr sz="22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Che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20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200" spc="-2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2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292934"/>
                </a:solidFill>
                <a:latin typeface="Arial"/>
                <a:cs typeface="Arial"/>
              </a:rPr>
              <a:t>Protoc</a:t>
            </a:r>
            <a:r>
              <a:rPr sz="22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2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767334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dirty="0">
                <a:solidFill>
                  <a:srgbClr val="00B050"/>
                </a:solidFill>
                <a:cs typeface="Arial Black"/>
              </a:rPr>
              <a:t>A</a:t>
            </a:r>
            <a:r>
              <a:rPr sz="3600" b="1" spc="90" dirty="0">
                <a:solidFill>
                  <a:srgbClr val="00B050"/>
                </a:solidFill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cs typeface="Arial Black"/>
              </a:rPr>
              <a:t>P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D</a:t>
            </a:r>
            <a:r>
              <a:rPr sz="3600" b="1" spc="-95" dirty="0">
                <a:solidFill>
                  <a:srgbClr val="00B050"/>
                </a:solidFill>
                <a:cs typeface="Arial Black"/>
              </a:rPr>
              <a:t>P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-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B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a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s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e</a:t>
            </a:r>
            <a:r>
              <a:rPr sz="3600" b="1" dirty="0">
                <a:solidFill>
                  <a:srgbClr val="00B050"/>
                </a:solidFill>
                <a:cs typeface="Arial Black"/>
              </a:rPr>
              <a:t>d</a:t>
            </a:r>
            <a:r>
              <a:rPr sz="3600" b="1" spc="65" dirty="0">
                <a:solidFill>
                  <a:srgbClr val="00B050"/>
                </a:solidFill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cs typeface="Arial Black"/>
              </a:rPr>
              <a:t>I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n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t</a:t>
            </a:r>
            <a:r>
              <a:rPr sz="3600" b="1" spc="-15" dirty="0">
                <a:solidFill>
                  <a:srgbClr val="00B050"/>
                </a:solidFill>
                <a:cs typeface="Arial Black"/>
              </a:rPr>
              <a:t>e</a:t>
            </a:r>
            <a:r>
              <a:rPr sz="3600" b="1" spc="-40" dirty="0">
                <a:solidFill>
                  <a:srgbClr val="00B050"/>
                </a:solidFill>
                <a:cs typeface="Arial Black"/>
              </a:rPr>
              <a:t>g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r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i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t</a:t>
            </a:r>
            <a:r>
              <a:rPr sz="3600" b="1" dirty="0">
                <a:solidFill>
                  <a:srgbClr val="00B050"/>
                </a:solidFill>
                <a:cs typeface="Arial Black"/>
              </a:rPr>
              <a:t>y</a:t>
            </a:r>
            <a:r>
              <a:rPr sz="3600" b="1" spc="80" dirty="0">
                <a:solidFill>
                  <a:srgbClr val="00B050"/>
                </a:solidFill>
                <a:cs typeface="Times New Roman"/>
              </a:rPr>
              <a:t> </a:t>
            </a:r>
            <a:r>
              <a:rPr sz="3600" b="1" spc="-105" dirty="0">
                <a:solidFill>
                  <a:srgbClr val="00B050"/>
                </a:solidFill>
                <a:cs typeface="Arial Black"/>
              </a:rPr>
              <a:t>C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he</a:t>
            </a:r>
            <a:r>
              <a:rPr sz="3600" b="1" spc="-160" dirty="0">
                <a:solidFill>
                  <a:srgbClr val="00B050"/>
                </a:solidFill>
                <a:cs typeface="Arial Black"/>
              </a:rPr>
              <a:t>c</a:t>
            </a:r>
            <a:r>
              <a:rPr sz="3600" b="1" spc="-100" dirty="0">
                <a:solidFill>
                  <a:srgbClr val="00B050"/>
                </a:solidFill>
                <a:cs typeface="Arial Black"/>
              </a:rPr>
              <a:t>kin</a:t>
            </a:r>
            <a:r>
              <a:rPr sz="3600" b="1" dirty="0">
                <a:solidFill>
                  <a:srgbClr val="00B050"/>
                </a:solidFill>
                <a:cs typeface="Arial Black"/>
              </a:rPr>
              <a:t>g</a:t>
            </a:r>
            <a:endParaRPr sz="3600" b="1">
              <a:solidFill>
                <a:srgbClr val="00B050"/>
              </a:solidFill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600" b="1" spc="-95" dirty="0">
                <a:solidFill>
                  <a:srgbClr val="00B050"/>
                </a:solidFill>
                <a:cs typeface="Arial Black"/>
              </a:rPr>
              <a:t>P</a:t>
            </a:r>
            <a:r>
              <a:rPr sz="3600" b="1" spc="-60" dirty="0">
                <a:solidFill>
                  <a:srgbClr val="00B050"/>
                </a:solidFill>
                <a:cs typeface="Arial Black"/>
              </a:rPr>
              <a:t>r</a:t>
            </a:r>
            <a:r>
              <a:rPr sz="3600" b="1" spc="-125" dirty="0">
                <a:solidFill>
                  <a:srgbClr val="00B050"/>
                </a:solidFill>
                <a:cs typeface="Arial Black"/>
              </a:rPr>
              <a:t>otoco</a:t>
            </a:r>
            <a:r>
              <a:rPr sz="3600" b="1" dirty="0">
                <a:solidFill>
                  <a:srgbClr val="00B050"/>
                </a:solidFill>
                <a:cs typeface="Arial Black"/>
              </a:rPr>
              <a:t>l</a:t>
            </a:r>
            <a:endParaRPr sz="3600" b="1">
              <a:solidFill>
                <a:srgbClr val="00B050"/>
              </a:solidFill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1600" y="1676384"/>
            <a:ext cx="6143609" cy="47720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767334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2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95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200" b="1" spc="-95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-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B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200" b="1" spc="6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spc="-15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3200" b="1" spc="-4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200" b="1" spc="8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200" b="1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he</a:t>
            </a:r>
            <a:r>
              <a:rPr sz="3200" b="1" spc="-160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200" b="1" spc="-100" dirty="0">
                <a:solidFill>
                  <a:srgbClr val="00B050"/>
                </a:solidFill>
                <a:latin typeface="+mj-lt"/>
                <a:cs typeface="Arial Black"/>
              </a:rPr>
              <a:t>kin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32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200" b="1" spc="-95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3200" b="1" spc="-6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200" b="1" spc="-125" dirty="0">
                <a:solidFill>
                  <a:srgbClr val="00B050"/>
                </a:solidFill>
                <a:latin typeface="+mj-lt"/>
                <a:cs typeface="Arial Black"/>
              </a:rPr>
              <a:t>otoco</a:t>
            </a:r>
            <a:r>
              <a:rPr sz="3200" b="1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endParaRPr sz="32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19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0690" y="1676400"/>
            <a:ext cx="6877050" cy="4705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6311265" cy="48372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5400" b="1" spc="-9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sz="5400" b="1" spc="-12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nt</a:t>
            </a:r>
            <a:r>
              <a:rPr sz="5400" b="1" spc="-6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sz="5400" b="1" spc="-12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oducti</a:t>
            </a:r>
            <a:r>
              <a:rPr sz="5400" b="1" spc="-145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sz="5400" b="1" spc="-3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</a:t>
            </a:r>
            <a:endParaRPr sz="5400" b="1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torage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stributed</a:t>
            </a:r>
            <a:r>
              <a:rPr sz="24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erations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uniq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ue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ues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rity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ement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bee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defined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92A198"/>
              </a:buClr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115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ncern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abou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ud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Pri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eg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ity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61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16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7249159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4000" b="1" spc="8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nhance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6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-16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90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ss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ss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io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he</a:t>
            </a:r>
            <a:r>
              <a:rPr sz="4000" b="1" spc="-18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k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000" b="1" spc="6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4000" b="1" spc="-6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otoco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5592445" cy="274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nc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sed</a:t>
            </a:r>
            <a:r>
              <a:rPr sz="24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protoc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isf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emen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#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2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100%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oba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ili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mputationa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4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more</a:t>
            </a:r>
            <a:r>
              <a:rPr sz="24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6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fici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nt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160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erificati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time</a:t>
            </a:r>
            <a:r>
              <a:rPr sz="24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bee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shortened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9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rad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fs</a:t>
            </a:r>
            <a:r>
              <a:rPr sz="24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twe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mputa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ti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over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sto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ag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qui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825182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TE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HNO</a:t>
            </a:r>
            <a:r>
              <a:rPr sz="4000" b="1" spc="-16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OG</a:t>
            </a:r>
            <a:r>
              <a:rPr sz="4000" b="1" spc="-105" dirty="0">
                <a:solidFill>
                  <a:srgbClr val="00B050"/>
                </a:solidFill>
                <a:latin typeface="+mj-lt"/>
                <a:cs typeface="Arial Black"/>
              </a:rPr>
              <a:t>IE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00" dirty="0">
                <a:solidFill>
                  <a:srgbClr val="00B050"/>
                </a:solidFill>
                <a:latin typeface="+mj-lt"/>
                <a:cs typeface="Arial Black"/>
              </a:rPr>
              <a:t>FO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26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-35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33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SE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40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4000" b="1" spc="8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185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OU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PUTIN</a:t>
            </a:r>
            <a:r>
              <a:rPr sz="4000" b="1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7426325" cy="296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taba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Outsourc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Query</a:t>
            </a:r>
            <a:r>
              <a:rPr sz="2400" spc="5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-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sura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6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Untrus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or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y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0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tio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-B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Multimed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8604"/>
            <a:ext cx="8179464" cy="5483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195" dirty="0">
                <a:solidFill>
                  <a:srgbClr val="00B050"/>
                </a:solidFill>
                <a:latin typeface="+mj-lt"/>
                <a:cs typeface="Arial Black"/>
              </a:rPr>
              <a:t>W</a:t>
            </a:r>
            <a:r>
              <a:rPr sz="3600" b="1" spc="-16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3600" b="1" spc="-125" dirty="0">
                <a:solidFill>
                  <a:srgbClr val="00B050"/>
                </a:solidFill>
                <a:latin typeface="+mj-lt"/>
                <a:cs typeface="Arial Black"/>
              </a:rPr>
              <a:t>b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-</a:t>
            </a:r>
            <a:r>
              <a:rPr sz="3600" b="1" spc="-7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b="1" spc="-125" dirty="0">
                <a:solidFill>
                  <a:srgbClr val="00B050"/>
                </a:solidFill>
                <a:latin typeface="+mj-lt"/>
                <a:cs typeface="Arial Black"/>
              </a:rPr>
              <a:t>pp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li</a:t>
            </a:r>
            <a:r>
              <a:rPr sz="3600" b="1" spc="-12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8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b="1" spc="-1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600" b="1" spc="-13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-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Ba</a:t>
            </a:r>
            <a:r>
              <a:rPr sz="3600" b="1" spc="-130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b="1" spc="-125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3600" b="1" spc="-2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4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b="1" spc="-125" dirty="0">
                <a:solidFill>
                  <a:srgbClr val="00B050"/>
                </a:solidFill>
                <a:latin typeface="+mj-lt"/>
                <a:cs typeface="Arial Black"/>
              </a:rPr>
              <a:t>ecur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b="1" spc="-1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b="1" spc="-25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84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7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at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tac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4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techn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qu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Au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hentic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tion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9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Brute</a:t>
            </a:r>
            <a:r>
              <a:rPr sz="1800" spc="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forc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,</a:t>
            </a:r>
            <a:r>
              <a:rPr sz="1800" spc="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Ins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sz="1800" spc="-40" dirty="0">
                <a:solidFill>
                  <a:srgbClr val="6F2F9F"/>
                </a:solidFill>
                <a:latin typeface="Arial"/>
                <a:cs typeface="Arial"/>
              </a:rPr>
              <a:t>f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fici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en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sz="1800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th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ntic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tio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,</a:t>
            </a:r>
            <a:r>
              <a:rPr sz="1800" spc="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5" dirty="0">
                <a:solidFill>
                  <a:srgbClr val="6F2F9F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k</a:t>
            </a:r>
            <a:r>
              <a:rPr sz="1800" spc="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ss</a:t>
            </a:r>
            <a:r>
              <a:rPr sz="1800" spc="-40" dirty="0">
                <a:solidFill>
                  <a:srgbClr val="6F2F9F"/>
                </a:solidFill>
                <a:latin typeface="Arial"/>
                <a:cs typeface="Arial"/>
              </a:rPr>
              <a:t>w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or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sz="1800" spc="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rec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very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Au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ho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iz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ation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Ins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sz="1800" spc="-40" dirty="0">
                <a:solidFill>
                  <a:srgbClr val="6F2F9F"/>
                </a:solidFill>
                <a:latin typeface="Arial"/>
                <a:cs typeface="Arial"/>
              </a:rPr>
              <a:t>f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fici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en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sz="1800" spc="-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th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riz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tio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,</a:t>
            </a:r>
            <a:r>
              <a:rPr sz="1800" spc="7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ssi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spc="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attacks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Clie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nt-Side</a:t>
            </a:r>
            <a:r>
              <a:rPr sz="20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tac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C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te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sz="1800" spc="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poo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fi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ng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,</a:t>
            </a:r>
            <a:r>
              <a:rPr sz="1800" spc="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X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SS,</a:t>
            </a:r>
            <a:r>
              <a:rPr sz="1800" spc="5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RF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ommand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x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ution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ke</a:t>
            </a:r>
            <a:r>
              <a:rPr sz="1800" spc="5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spc="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j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ecti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spc="7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sz="1800" spc="5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l</a:t>
            </a:r>
            <a:r>
              <a:rPr sz="1800" spc="7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f</a:t>
            </a:r>
            <a:r>
              <a:rPr sz="1800" spc="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serv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ce</a:t>
            </a:r>
            <a:r>
              <a:rPr sz="1800" spc="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via</a:t>
            </a:r>
            <a:r>
              <a:rPr sz="1800" spc="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u</a:t>
            </a:r>
            <a:r>
              <a:rPr sz="1800" spc="-40" dirty="0">
                <a:solidFill>
                  <a:srgbClr val="6F2F9F"/>
                </a:solidFill>
                <a:latin typeface="Arial"/>
                <a:cs typeface="Arial"/>
              </a:rPr>
              <a:t>f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fer</a:t>
            </a:r>
            <a:r>
              <a:rPr sz="1800" spc="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ov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rflow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rmation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clos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ath</a:t>
            </a:r>
            <a:r>
              <a:rPr sz="180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75" dirty="0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rav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6F2F9F"/>
                </a:solidFill>
                <a:latin typeface="Arial"/>
                <a:cs typeface="Arial"/>
              </a:rPr>
              <a:t>rsal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5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Logi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000"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tac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S</a:t>
            </a:r>
            <a:r>
              <a:rPr sz="1800" spc="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6F2F9F"/>
                </a:solidFill>
                <a:latin typeface="Arial"/>
                <a:cs typeface="Arial"/>
              </a:rPr>
              <a:t>attack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8783"/>
            <a:ext cx="825182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TE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HNO</a:t>
            </a:r>
            <a:r>
              <a:rPr sz="3600" b="1" spc="-16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OG</a:t>
            </a:r>
            <a:r>
              <a:rPr sz="3600" b="1" spc="-105" dirty="0">
                <a:solidFill>
                  <a:srgbClr val="00B050"/>
                </a:solidFill>
                <a:latin typeface="+mj-lt"/>
                <a:cs typeface="Arial Black"/>
              </a:rPr>
              <a:t>IE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00" dirty="0">
                <a:solidFill>
                  <a:srgbClr val="00B050"/>
                </a:solidFill>
                <a:latin typeface="+mj-lt"/>
                <a:cs typeface="Arial Black"/>
              </a:rPr>
              <a:t>FO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26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-35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3600" b="1" spc="-33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  <a:spcBef>
                <a:spcPts val="25"/>
              </a:spcBef>
            </a:pP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SE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U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IT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r>
              <a:rPr sz="3600" b="1" spc="5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I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3600" b="1" spc="8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185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OU</a:t>
            </a:r>
            <a:r>
              <a:rPr sz="3600" b="1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3600" b="1" spc="9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3600" b="1" spc="-13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3600" b="1" spc="-95" dirty="0">
                <a:solidFill>
                  <a:srgbClr val="00B050"/>
                </a:solidFill>
                <a:latin typeface="+mj-lt"/>
                <a:cs typeface="Arial Black"/>
              </a:rPr>
              <a:t>PUTIN</a:t>
            </a:r>
            <a:r>
              <a:rPr sz="3600" b="1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endParaRPr sz="3600" b="1">
              <a:solidFill>
                <a:srgbClr val="00B050"/>
              </a:solidFill>
              <a:latin typeface="+mj-lt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22712"/>
            <a:ext cx="7426325" cy="296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taba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Outsourc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g</a:t>
            </a:r>
            <a:r>
              <a:rPr sz="2400" spc="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Query</a:t>
            </a:r>
            <a:r>
              <a:rPr sz="2400" spc="5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-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sura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ata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Integrity</a:t>
            </a:r>
            <a:r>
              <a:rPr sz="2400" spc="6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spc="6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Untrus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or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th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y</a:t>
            </a:r>
            <a:r>
              <a:rPr sz="2400" spc="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0" dirty="0">
                <a:solidFill>
                  <a:srgbClr val="D9D9D9"/>
                </a:solidFill>
                <a:latin typeface="Arial"/>
                <a:cs typeface="Arial"/>
              </a:rPr>
              <a:t>W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-A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tio</a:t>
            </a:r>
            <a:r>
              <a:rPr sz="2400" spc="-15" dirty="0">
                <a:solidFill>
                  <a:srgbClr val="D9D9D9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-B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d</a:t>
            </a:r>
            <a:r>
              <a:rPr sz="2400" spc="10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D9D9D9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D9D9D9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Clr>
                <a:srgbClr val="92A198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Multimed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ata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curity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03070"/>
            <a:ext cx="582041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093210" algn="l"/>
              </a:tabLst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250902" cy="538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45" dirty="0">
                <a:solidFill>
                  <a:srgbClr val="00B050"/>
                </a:solidFill>
                <a:latin typeface="+mj-lt"/>
                <a:cs typeface="Arial Black"/>
              </a:rPr>
              <a:t>M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ultimedi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-204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14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ecurit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y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Protection</a:t>
            </a:r>
            <a:r>
              <a:rPr sz="24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f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ro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m</a:t>
            </a:r>
            <a:r>
              <a:rPr sz="24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authorize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400" spc="10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pl</a:t>
            </a:r>
            <a:r>
              <a:rPr sz="2400" spc="-15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cat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on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Ad</a:t>
            </a:r>
            <a:r>
              <a:rPr sz="2000" spc="-10" dirty="0">
                <a:solidFill>
                  <a:srgbClr val="292934"/>
                </a:solidFill>
                <a:latin typeface="+mj-lt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antage</a:t>
            </a:r>
            <a:endParaRPr sz="2000">
              <a:latin typeface="+mj-lt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9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im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rove</a:t>
            </a:r>
            <a:r>
              <a:rPr sz="1800" spc="4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1800" spc="-20" dirty="0">
                <a:solidFill>
                  <a:srgbClr val="292934"/>
                </a:solidFill>
                <a:latin typeface="+mj-lt"/>
                <a:cs typeface="Arial"/>
              </a:rPr>
              <a:t>y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stem</a:t>
            </a:r>
            <a:r>
              <a:rPr sz="1800" spc="7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rforma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ce</a:t>
            </a:r>
            <a:endParaRPr sz="18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Di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advantage</a:t>
            </a:r>
            <a:endParaRPr sz="2000">
              <a:latin typeface="+mj-lt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4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co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te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nts</a:t>
            </a:r>
            <a:r>
              <a:rPr sz="18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1800" spc="-30" dirty="0">
                <a:solidFill>
                  <a:srgbClr val="292934"/>
                </a:solidFill>
                <a:latin typeface="+mj-lt"/>
                <a:cs typeface="Arial"/>
              </a:rPr>
              <a:t>y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ri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g</a:t>
            </a:r>
            <a:r>
              <a:rPr sz="1800" spc="-15" dirty="0">
                <a:solidFill>
                  <a:srgbClr val="292934"/>
                </a:solidFill>
                <a:latin typeface="+mj-lt"/>
                <a:cs typeface="Arial"/>
              </a:rPr>
              <a:t>ht</a:t>
            </a:r>
            <a:endParaRPr sz="1800">
              <a:latin typeface="+mj-lt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40" dirty="0">
                <a:solidFill>
                  <a:srgbClr val="292934"/>
                </a:solidFill>
                <a:latin typeface="+mj-lt"/>
                <a:cs typeface="Arial"/>
              </a:rPr>
              <a:t>w</a:t>
            </a: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ast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1800" spc="7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spc="-1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f</a:t>
            </a:r>
            <a:r>
              <a:rPr sz="18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re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1800" spc="-5" dirty="0">
                <a:solidFill>
                  <a:srgbClr val="292934"/>
                </a:solidFill>
                <a:latin typeface="+mj-lt"/>
                <a:cs typeface="Arial"/>
              </a:rPr>
              <a:t>l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cati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1800" spc="7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cost</a:t>
            </a:r>
            <a:endParaRPr sz="1800">
              <a:latin typeface="+mj-lt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4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1800" spc="-15" dirty="0">
                <a:solidFill>
                  <a:srgbClr val="292934"/>
                </a:solidFill>
                <a:latin typeface="+mj-lt"/>
                <a:cs typeface="Arial"/>
              </a:rPr>
              <a:t>x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tra</a:t>
            </a:r>
            <a:r>
              <a:rPr sz="1800" spc="4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on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trol</a:t>
            </a:r>
            <a:r>
              <a:rPr sz="18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v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1800" spc="-10" dirty="0">
                <a:solidFill>
                  <a:srgbClr val="292934"/>
                </a:solidFill>
                <a:latin typeface="+mj-lt"/>
                <a:cs typeface="Arial"/>
              </a:rPr>
              <a:t>head</a:t>
            </a:r>
            <a:r>
              <a:rPr sz="18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endParaRPr sz="1800">
              <a:latin typeface="+mj-lt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6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Protection</a:t>
            </a:r>
            <a:r>
              <a:rPr sz="24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f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ro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m</a:t>
            </a:r>
            <a:r>
              <a:rPr sz="24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authorize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400" spc="10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pl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cement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Limi</a:t>
            </a:r>
            <a:r>
              <a:rPr sz="2000" spc="-1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spc="3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sto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ag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spc="2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pa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ity</a:t>
            </a:r>
            <a:endParaRPr sz="20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emove</a:t>
            </a:r>
            <a:r>
              <a:rPr sz="2000" spc="2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sto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spc="1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nten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spc="2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to</a:t>
            </a:r>
            <a:r>
              <a:rPr sz="2000" spc="3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make</a:t>
            </a:r>
            <a:r>
              <a:rPr sz="2000" spc="2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endParaRPr sz="2000">
              <a:latin typeface="+mj-lt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Protect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spc="5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fr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m</a:t>
            </a:r>
            <a:r>
              <a:rPr sz="2400" spc="4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thoriz</a:t>
            </a:r>
            <a:r>
              <a:rPr sz="2400" spc="-1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400" spc="11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Pr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-fetchi</a:t>
            </a:r>
            <a:r>
              <a:rPr sz="2400" spc="-15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g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J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st</a:t>
            </a:r>
            <a:r>
              <a:rPr sz="2000" spc="1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-fe</a:t>
            </a:r>
            <a:r>
              <a:rPr sz="2000" spc="-1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ch</a:t>
            </a:r>
            <a:r>
              <a:rPr sz="2000" spc="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ne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ry</a:t>
            </a:r>
            <a:r>
              <a:rPr sz="200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ntent</a:t>
            </a:r>
            <a:endParaRPr sz="200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7606665" cy="3262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Conce</a:t>
            </a:r>
            <a:r>
              <a:rPr sz="4000" b="1" spc="8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8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204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2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Di</a:t>
            </a:r>
            <a:r>
              <a:rPr sz="4000" b="1" spc="-5" dirty="0">
                <a:solidFill>
                  <a:srgbClr val="00B050"/>
                </a:solidFill>
                <a:latin typeface="+mj-lt"/>
                <a:cs typeface="Arial Black"/>
              </a:rPr>
              <a:t>f</a:t>
            </a:r>
            <a:r>
              <a:rPr sz="4000" b="1" spc="-160" dirty="0">
                <a:solidFill>
                  <a:srgbClr val="00B050"/>
                </a:solidFill>
                <a:latin typeface="+mj-lt"/>
                <a:cs typeface="Arial Black"/>
              </a:rPr>
              <a:t>f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000" b="1" spc="-6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en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12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4000" b="1" spc="-240" dirty="0">
                <a:solidFill>
                  <a:srgbClr val="00B050"/>
                </a:solidFill>
                <a:latin typeface="+mj-lt"/>
                <a:cs typeface="Arial Black"/>
              </a:rPr>
              <a:t>ev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el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The</a:t>
            </a:r>
            <a:r>
              <a:rPr sz="28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l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800" spc="7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nf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800" spc="-20" dirty="0">
                <a:solidFill>
                  <a:srgbClr val="292934"/>
                </a:solidFill>
                <a:latin typeface="+mj-lt"/>
                <a:cs typeface="Arial"/>
              </a:rPr>
              <a:t>ast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ructur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800" spc="7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provid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rs</a:t>
            </a:r>
            <a:r>
              <a:rPr sz="2800" spc="8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(back-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end)</a:t>
            </a:r>
            <a:endParaRPr sz="2800">
              <a:latin typeface="+mj-lt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h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8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cl</a:t>
            </a:r>
            <a:r>
              <a:rPr sz="2800" spc="-1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800" spc="7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serv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ce</a:t>
            </a:r>
            <a:r>
              <a:rPr sz="2800" spc="8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prov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i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rs</a:t>
            </a:r>
            <a:endParaRPr sz="2800">
              <a:latin typeface="+mj-lt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The</a:t>
            </a:r>
            <a:r>
              <a:rPr sz="28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l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800" spc="8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cons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mers</a:t>
            </a:r>
            <a:r>
              <a:rPr sz="2800" spc="8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(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f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ron</a:t>
            </a:r>
            <a:r>
              <a:rPr sz="2800" spc="1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-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end)</a:t>
            </a:r>
            <a:endParaRPr sz="28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Application</a:t>
            </a:r>
            <a:r>
              <a:rPr sz="2400" spc="2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developer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End</a:t>
            </a:r>
            <a:r>
              <a:rPr sz="2400" spc="3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er</a:t>
            </a:r>
            <a:endParaRPr sz="240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7965150" cy="4178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800" b="1" spc="-125" dirty="0">
                <a:solidFill>
                  <a:srgbClr val="00B050"/>
                </a:solidFill>
                <a:latin typeface="+mj-lt"/>
                <a:cs typeface="Arial Black"/>
              </a:rPr>
              <a:t>Challenge</a:t>
            </a:r>
            <a:r>
              <a:rPr sz="4800" b="1" spc="-2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endParaRPr sz="48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28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ech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ic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l</a:t>
            </a:r>
            <a:endParaRPr sz="28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Open</a:t>
            </a:r>
            <a:r>
              <a:rPr sz="2400" spc="1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rity</a:t>
            </a:r>
            <a:r>
              <a:rPr sz="2400" spc="1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ofiling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emote</a:t>
            </a:r>
            <a:r>
              <a:rPr sz="2400" spc="1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ntrol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Secu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it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y</a:t>
            </a:r>
            <a:r>
              <a:rPr sz="2400" spc="1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mpliance</a:t>
            </a:r>
            <a:r>
              <a:rPr sz="2400" spc="2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wit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h</a:t>
            </a:r>
            <a:r>
              <a:rPr sz="2400" spc="4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stand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ds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erti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f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ic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ates</a:t>
            </a:r>
            <a:endParaRPr sz="2400">
              <a:latin typeface="+mj-lt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-</a:t>
            </a:r>
            <a:r>
              <a:rPr sz="2800" spc="-285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ech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800" spc="-5" dirty="0">
                <a:solidFill>
                  <a:srgbClr val="292934"/>
                </a:solidFill>
                <a:latin typeface="+mj-lt"/>
                <a:cs typeface="Arial"/>
              </a:rPr>
              <a:t>ic</a:t>
            </a:r>
            <a:r>
              <a:rPr sz="2800" spc="-10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800" dirty="0">
                <a:solidFill>
                  <a:srgbClr val="292934"/>
                </a:solidFill>
                <a:latin typeface="+mj-lt"/>
                <a:cs typeface="Arial"/>
              </a:rPr>
              <a:t>l</a:t>
            </a:r>
            <a:endParaRPr sz="28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400" spc="1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spc="7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400" spc="-40" dirty="0">
                <a:solidFill>
                  <a:srgbClr val="292934"/>
                </a:solidFill>
                <a:latin typeface="+mj-lt"/>
                <a:cs typeface="Arial"/>
              </a:rPr>
              <a:t>’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400" spc="-35" dirty="0">
                <a:solidFill>
                  <a:srgbClr val="292934"/>
                </a:solidFill>
                <a:latin typeface="+mj-lt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fear</a:t>
            </a:r>
            <a:r>
              <a:rPr sz="2400" spc="-25" dirty="0">
                <a:solidFill>
                  <a:srgbClr val="292934"/>
                </a:solidFill>
                <a:latin typeface="+mj-lt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of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losing</a:t>
            </a:r>
            <a:r>
              <a:rPr sz="2400" spc="-15" dirty="0">
                <a:solidFill>
                  <a:srgbClr val="292934"/>
                </a:solidFill>
                <a:latin typeface="+mj-lt"/>
                <a:cs typeface="Arial"/>
              </a:rPr>
              <a:t> 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c</a:t>
            </a:r>
            <a:r>
              <a:rPr sz="2400" spc="5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ntrol</a:t>
            </a:r>
            <a:endParaRPr sz="2000">
              <a:latin typeface="+mj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223520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2362200"/>
            <a:ext cx="7010400" cy="411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795188"/>
            <a:ext cx="6965018" cy="5098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Clou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d</a:t>
            </a:r>
            <a:r>
              <a:rPr sz="40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to</a:t>
            </a:r>
            <a:r>
              <a:rPr sz="4000" b="1" spc="-4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7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ist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ri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ute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Storage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1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ypes</a:t>
            </a:r>
            <a:endParaRPr sz="20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9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SAN</a:t>
            </a:r>
            <a:endParaRPr sz="1800">
              <a:latin typeface="Arial"/>
              <a:cs typeface="Arial"/>
            </a:endParaRPr>
          </a:p>
          <a:p>
            <a:pPr marL="744220" lvl="2" indent="-182880">
              <a:lnSpc>
                <a:spcPct val="100000"/>
              </a:lnSpc>
              <a:spcBef>
                <a:spcPts val="430"/>
              </a:spcBef>
              <a:buClr>
                <a:srgbClr val="92A198"/>
              </a:buClr>
              <a:buSzPct val="88888"/>
              <a:buFont typeface="Arial"/>
              <a:buChar char="•"/>
              <a:tabLst>
                <a:tab pos="744855" algn="l"/>
              </a:tabLst>
            </a:pPr>
            <a:r>
              <a:rPr sz="1800" spc="-5" dirty="0">
                <a:solidFill>
                  <a:srgbClr val="292934"/>
                </a:solidFill>
                <a:latin typeface="Arial"/>
                <a:cs typeface="Arial"/>
              </a:rPr>
              <a:t>NAS</a:t>
            </a:r>
            <a:endParaRPr sz="18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7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liability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Secu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ity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egrity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me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autho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ity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110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di</a:t>
            </a:r>
            <a:r>
              <a:rPr sz="2000" spc="-45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ferent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authori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7893712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spc="-135" dirty="0">
                <a:solidFill>
                  <a:srgbClr val="00B050"/>
                </a:solidFill>
                <a:latin typeface="Arial Black"/>
                <a:cs typeface="Arial Black"/>
              </a:rPr>
              <a:t>Ama</a:t>
            </a:r>
            <a:r>
              <a:rPr sz="4000" spc="-165" dirty="0">
                <a:solidFill>
                  <a:srgbClr val="00B050"/>
                </a:solidFill>
                <a:latin typeface="Arial Black"/>
                <a:cs typeface="Arial Black"/>
              </a:rPr>
              <a:t>z</a:t>
            </a:r>
            <a:r>
              <a:rPr sz="4000" spc="-130" dirty="0">
                <a:solidFill>
                  <a:srgbClr val="00B050"/>
                </a:solidFill>
                <a:latin typeface="Arial Black"/>
                <a:cs typeface="Arial Black"/>
              </a:rPr>
              <a:t>o</a:t>
            </a:r>
            <a:r>
              <a:rPr sz="4000" spc="-204" dirty="0">
                <a:solidFill>
                  <a:srgbClr val="00B050"/>
                </a:solidFill>
                <a:latin typeface="Arial Black"/>
                <a:cs typeface="Arial Black"/>
              </a:rPr>
              <a:t>n</a:t>
            </a:r>
            <a:r>
              <a:rPr sz="4000" spc="-215" dirty="0">
                <a:solidFill>
                  <a:srgbClr val="00B050"/>
                </a:solidFill>
                <a:latin typeface="Arial Black"/>
                <a:cs typeface="Arial Black"/>
              </a:rPr>
              <a:t>’</a:t>
            </a:r>
            <a:r>
              <a:rPr sz="4000" spc="-25" dirty="0">
                <a:solidFill>
                  <a:srgbClr val="00B050"/>
                </a:solidFill>
                <a:latin typeface="Arial Black"/>
                <a:cs typeface="Arial Black"/>
              </a:rPr>
              <a:t>s</a:t>
            </a:r>
            <a:r>
              <a:rPr sz="4000" spc="-240" dirty="0">
                <a:solidFill>
                  <a:srgbClr val="00B050"/>
                </a:solidFill>
                <a:latin typeface="Arial Black"/>
                <a:cs typeface="Arial Black"/>
              </a:rPr>
              <a:t> </a:t>
            </a:r>
            <a:r>
              <a:rPr sz="4000" spc="-250" dirty="0">
                <a:solidFill>
                  <a:srgbClr val="00B050"/>
                </a:solidFill>
                <a:latin typeface="Arial Black"/>
                <a:cs typeface="Arial Black"/>
              </a:rPr>
              <a:t>W</a:t>
            </a:r>
            <a:r>
              <a:rPr sz="4000" spc="-170" dirty="0">
                <a:solidFill>
                  <a:srgbClr val="00B050"/>
                </a:solidFill>
                <a:latin typeface="Arial Black"/>
                <a:cs typeface="Arial Black"/>
              </a:rPr>
              <a:t>e</a:t>
            </a:r>
            <a:r>
              <a:rPr sz="4000" spc="-30" dirty="0">
                <a:solidFill>
                  <a:srgbClr val="00B050"/>
                </a:solidFill>
                <a:latin typeface="Arial Black"/>
                <a:cs typeface="Arial Black"/>
              </a:rPr>
              <a:t>b</a:t>
            </a:r>
            <a:r>
              <a:rPr sz="4000" spc="-200" dirty="0">
                <a:solidFill>
                  <a:srgbClr val="00B050"/>
                </a:solidFill>
                <a:latin typeface="Arial Black"/>
                <a:cs typeface="Arial Black"/>
              </a:rPr>
              <a:t> </a:t>
            </a:r>
            <a:r>
              <a:rPr sz="4000" spc="-135" dirty="0">
                <a:solidFill>
                  <a:srgbClr val="00B050"/>
                </a:solidFill>
                <a:latin typeface="Arial Black"/>
                <a:cs typeface="Arial Black"/>
              </a:rPr>
              <a:t>S</a:t>
            </a:r>
            <a:r>
              <a:rPr sz="4000" spc="-130" dirty="0">
                <a:solidFill>
                  <a:srgbClr val="00B050"/>
                </a:solidFill>
                <a:latin typeface="Arial Black"/>
                <a:cs typeface="Arial Black"/>
              </a:rPr>
              <a:t>e</a:t>
            </a:r>
            <a:r>
              <a:rPr sz="4000" spc="105" dirty="0">
                <a:solidFill>
                  <a:srgbClr val="00B050"/>
                </a:solidFill>
                <a:latin typeface="Arial Black"/>
                <a:cs typeface="Arial Black"/>
              </a:rPr>
              <a:t>r</a:t>
            </a:r>
            <a:r>
              <a:rPr sz="4000" spc="-130" dirty="0">
                <a:solidFill>
                  <a:srgbClr val="00B050"/>
                </a:solidFill>
                <a:latin typeface="Arial Black"/>
                <a:cs typeface="Arial Black"/>
              </a:rPr>
              <a:t>v</a:t>
            </a:r>
            <a:r>
              <a:rPr sz="4000" spc="-120" dirty="0">
                <a:solidFill>
                  <a:srgbClr val="00B050"/>
                </a:solidFill>
                <a:latin typeface="Arial Black"/>
                <a:cs typeface="Arial Black"/>
              </a:rPr>
              <a:t>ic</a:t>
            </a:r>
            <a:r>
              <a:rPr sz="4000" spc="-30" dirty="0">
                <a:solidFill>
                  <a:srgbClr val="00B050"/>
                </a:solidFill>
                <a:latin typeface="Arial Black"/>
                <a:cs typeface="Arial Black"/>
              </a:rPr>
              <a:t>e</a:t>
            </a:r>
            <a:endParaRPr sz="4000">
              <a:solidFill>
                <a:srgbClr val="00B050"/>
              </a:solidFill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17878" y="1643050"/>
            <a:ext cx="6486540" cy="48434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7893712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spc="-145" dirty="0">
                <a:solidFill>
                  <a:srgbClr val="00B050"/>
                </a:solidFill>
                <a:latin typeface="Arial Black"/>
                <a:cs typeface="Arial Black"/>
              </a:rPr>
              <a:t>M</a:t>
            </a:r>
            <a:r>
              <a:rPr sz="4000" spc="-120" dirty="0">
                <a:solidFill>
                  <a:srgbClr val="00B050"/>
                </a:solidFill>
                <a:latin typeface="Arial Black"/>
                <a:cs typeface="Arial Black"/>
              </a:rPr>
              <a:t>ic</a:t>
            </a:r>
            <a:r>
              <a:rPr sz="4000" spc="-60" dirty="0">
                <a:solidFill>
                  <a:srgbClr val="00B050"/>
                </a:solidFill>
                <a:latin typeface="Arial Black"/>
                <a:cs typeface="Arial Black"/>
              </a:rPr>
              <a:t>r</a:t>
            </a:r>
            <a:r>
              <a:rPr sz="4000" spc="-130" dirty="0">
                <a:solidFill>
                  <a:srgbClr val="00B050"/>
                </a:solidFill>
                <a:latin typeface="Arial Black"/>
                <a:cs typeface="Arial Black"/>
              </a:rPr>
              <a:t>oso</a:t>
            </a:r>
            <a:r>
              <a:rPr sz="4000" spc="-95" dirty="0">
                <a:solidFill>
                  <a:srgbClr val="00B050"/>
                </a:solidFill>
                <a:latin typeface="Arial Black"/>
                <a:cs typeface="Arial Black"/>
              </a:rPr>
              <a:t>f</a:t>
            </a:r>
            <a:r>
              <a:rPr sz="4000" spc="-20" dirty="0">
                <a:solidFill>
                  <a:srgbClr val="00B050"/>
                </a:solidFill>
                <a:latin typeface="Arial Black"/>
                <a:cs typeface="Arial Black"/>
              </a:rPr>
              <a:t>t</a:t>
            </a:r>
            <a:r>
              <a:rPr sz="4000" spc="10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4000" spc="-15">
                <a:solidFill>
                  <a:srgbClr val="00B050"/>
                </a:solidFill>
                <a:latin typeface="Arial Black"/>
                <a:cs typeface="Arial Black"/>
              </a:rPr>
              <a:t>W</a:t>
            </a:r>
            <a:r>
              <a:rPr sz="4000" spc="-125">
                <a:solidFill>
                  <a:srgbClr val="00B050"/>
                </a:solidFill>
                <a:latin typeface="Arial Black"/>
                <a:cs typeface="Arial Black"/>
              </a:rPr>
              <a:t>ind</a:t>
            </a:r>
            <a:r>
              <a:rPr sz="4000" spc="-204">
                <a:solidFill>
                  <a:srgbClr val="00B050"/>
                </a:solidFill>
                <a:latin typeface="Arial Black"/>
                <a:cs typeface="Arial Black"/>
              </a:rPr>
              <a:t>o</a:t>
            </a:r>
            <a:r>
              <a:rPr sz="4000" spc="-145">
                <a:solidFill>
                  <a:srgbClr val="00B050"/>
                </a:solidFill>
                <a:latin typeface="Arial Black"/>
                <a:cs typeface="Arial Black"/>
              </a:rPr>
              <a:t>w</a:t>
            </a:r>
            <a:r>
              <a:rPr sz="4000" spc="-25">
                <a:solidFill>
                  <a:srgbClr val="00B050"/>
                </a:solidFill>
                <a:latin typeface="Arial Black"/>
                <a:cs typeface="Arial Black"/>
              </a:rPr>
              <a:t>s</a:t>
            </a:r>
            <a:r>
              <a:rPr sz="4000" spc="12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4000" spc="-135" smtClean="0">
                <a:solidFill>
                  <a:srgbClr val="00B050"/>
                </a:solidFill>
                <a:latin typeface="Arial Black"/>
                <a:cs typeface="Arial Black"/>
              </a:rPr>
              <a:t>A</a:t>
            </a:r>
            <a:r>
              <a:rPr sz="4000" spc="-130" smtClean="0">
                <a:solidFill>
                  <a:srgbClr val="00B050"/>
                </a:solidFill>
                <a:latin typeface="Arial Black"/>
                <a:cs typeface="Arial Black"/>
              </a:rPr>
              <a:t>zu</a:t>
            </a:r>
            <a:r>
              <a:rPr sz="4000" spc="-60" smtClean="0">
                <a:solidFill>
                  <a:srgbClr val="00B050"/>
                </a:solidFill>
                <a:latin typeface="Arial Black"/>
                <a:cs typeface="Arial Black"/>
              </a:rPr>
              <a:t>r</a:t>
            </a:r>
            <a:r>
              <a:rPr sz="4000" spc="-30" smtClean="0">
                <a:solidFill>
                  <a:srgbClr val="00B050"/>
                </a:solidFill>
                <a:latin typeface="Arial Black"/>
                <a:cs typeface="Arial Black"/>
              </a:rPr>
              <a:t>e</a:t>
            </a:r>
            <a:endParaRPr lang="en-IN" sz="2400" spc="-30" dirty="0" smtClean="0">
              <a:latin typeface="Arial Black"/>
              <a:cs typeface="Arial Black"/>
            </a:endParaRPr>
          </a:p>
          <a:p>
            <a:pPr marL="12700" algn="ctr">
              <a:lnSpc>
                <a:spcPct val="100000"/>
              </a:lnSpc>
            </a:pPr>
            <a:r>
              <a:rPr lang="en-IN" sz="2400" spc="-30" dirty="0" smtClean="0">
                <a:latin typeface="Arial Black"/>
                <a:cs typeface="Arial Black"/>
              </a:rPr>
              <a:t>3 basic data items-blobs(upto50 GB), TABLES &amp; queues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61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16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400" y="2195501"/>
            <a:ext cx="8737610" cy="38989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108026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400" b="1" spc="-14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400" b="1" spc="-130" dirty="0">
                <a:solidFill>
                  <a:srgbClr val="00B050"/>
                </a:solidFill>
                <a:latin typeface="+mj-lt"/>
                <a:cs typeface="Arial Black"/>
              </a:rPr>
              <a:t>oo</a:t>
            </a:r>
            <a:r>
              <a:rPr sz="4400" b="1" spc="-95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400" b="1" spc="-114" dirty="0">
                <a:solidFill>
                  <a:srgbClr val="00B050"/>
                </a:solidFill>
                <a:latin typeface="+mj-lt"/>
                <a:cs typeface="Arial Black"/>
              </a:rPr>
              <a:t>l</a:t>
            </a:r>
            <a:r>
              <a:rPr sz="4400" b="1" spc="-3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400" b="1" spc="11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400" b="1" spc="-6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400" b="1" spc="-130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4400" b="1" spc="-30" dirty="0">
                <a:solidFill>
                  <a:srgbClr val="00B050"/>
                </a:solidFill>
                <a:latin typeface="+mj-lt"/>
                <a:cs typeface="Arial Black"/>
              </a:rPr>
              <a:t>p</a:t>
            </a:r>
            <a:r>
              <a:rPr sz="4400" b="1" spc="12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400" b="1" spc="-135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400" b="1" spc="-125" dirty="0">
                <a:solidFill>
                  <a:srgbClr val="00B050"/>
                </a:solidFill>
                <a:latin typeface="+mj-lt"/>
                <a:cs typeface="Arial Black"/>
              </a:rPr>
              <a:t>ngin</a:t>
            </a:r>
            <a:r>
              <a:rPr sz="4400" b="1" spc="-30" dirty="0">
                <a:solidFill>
                  <a:srgbClr val="00B050"/>
                </a:solidFill>
                <a:latin typeface="+mj-lt"/>
                <a:cs typeface="Arial Black"/>
              </a:rPr>
              <a:t>e</a:t>
            </a:r>
            <a:r>
              <a:rPr sz="4400" b="1" spc="12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400" b="1" spc="-95" dirty="0">
                <a:solidFill>
                  <a:srgbClr val="00B050"/>
                </a:solidFill>
                <a:latin typeface="+mj-lt"/>
                <a:cs typeface="Arial Black"/>
              </a:rPr>
              <a:t>(</a:t>
            </a:r>
            <a:r>
              <a:rPr sz="4400" b="1" spc="-14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400" b="1" spc="-135">
                <a:solidFill>
                  <a:srgbClr val="00B050"/>
                </a:solidFill>
                <a:latin typeface="+mj-lt"/>
                <a:cs typeface="Arial Black"/>
              </a:rPr>
              <a:t>AE</a:t>
            </a:r>
            <a:r>
              <a:rPr sz="4400" b="1" smtClean="0">
                <a:solidFill>
                  <a:srgbClr val="00B050"/>
                </a:solidFill>
                <a:latin typeface="+mj-lt"/>
                <a:cs typeface="Arial Black"/>
              </a:rPr>
              <a:t>)</a:t>
            </a:r>
            <a:endParaRPr lang="en-IN" sz="4400" b="1" dirty="0" smtClean="0">
              <a:solidFill>
                <a:srgbClr val="00B050"/>
              </a:solidFill>
              <a:latin typeface="+mj-lt"/>
              <a:cs typeface="Arial Black"/>
            </a:endParaRPr>
          </a:p>
          <a:p>
            <a:pPr marL="12700" algn="ctr">
              <a:lnSpc>
                <a:spcPct val="100000"/>
              </a:lnSpc>
            </a:pPr>
            <a:r>
              <a:rPr lang="en-IN" sz="3200" dirty="0" smtClean="0">
                <a:latin typeface="+mj-lt"/>
                <a:cs typeface="Arial Black"/>
              </a:rPr>
              <a:t>SDC-Secure data connector</a:t>
            </a:r>
            <a:endParaRPr sz="2800">
              <a:latin typeface="+mj-lt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8070" y="2971800"/>
            <a:ext cx="8353440" cy="2876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6965018" cy="22108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270" dirty="0">
                <a:solidFill>
                  <a:srgbClr val="00B050"/>
                </a:solidFill>
                <a:latin typeface="+mj-lt"/>
                <a:cs typeface="Arial Black"/>
              </a:rPr>
              <a:t>V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ulne</a:t>
            </a:r>
            <a:r>
              <a:rPr sz="4000" b="1" spc="-45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-95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bilitie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smtClean="0">
                <a:solidFill>
                  <a:srgbClr val="292934"/>
                </a:solidFill>
                <a:cs typeface="Arial"/>
              </a:rPr>
              <a:t>C</a:t>
            </a:r>
            <a:r>
              <a:rPr sz="2400" spc="-10" smtClean="0">
                <a:solidFill>
                  <a:srgbClr val="292934"/>
                </a:solidFill>
                <a:cs typeface="Arial"/>
              </a:rPr>
              <a:t>o</a:t>
            </a:r>
            <a:r>
              <a:rPr sz="2400" spc="-5" smtClean="0">
                <a:solidFill>
                  <a:srgbClr val="292934"/>
                </a:solidFill>
                <a:cs typeface="Arial"/>
              </a:rPr>
              <a:t>nfid</a:t>
            </a:r>
            <a:r>
              <a:rPr sz="2400" spc="-10" smtClean="0">
                <a:solidFill>
                  <a:srgbClr val="292934"/>
                </a:solidFill>
                <a:cs typeface="Arial"/>
              </a:rPr>
              <a:t>e</a:t>
            </a:r>
            <a:r>
              <a:rPr sz="2400" spc="-5" smtClean="0">
                <a:solidFill>
                  <a:srgbClr val="292934"/>
                </a:solidFill>
                <a:cs typeface="Arial"/>
              </a:rPr>
              <a:t>ntia</a:t>
            </a:r>
            <a:r>
              <a:rPr sz="2400" spc="-10" smtClean="0">
                <a:solidFill>
                  <a:srgbClr val="292934"/>
                </a:solidFill>
                <a:cs typeface="Arial"/>
              </a:rPr>
              <a:t>l</a:t>
            </a:r>
            <a:r>
              <a:rPr sz="2400" spc="-5" smtClean="0">
                <a:solidFill>
                  <a:srgbClr val="292934"/>
                </a:solidFill>
                <a:cs typeface="Arial"/>
              </a:rPr>
              <a:t>ity</a:t>
            </a:r>
            <a:r>
              <a:rPr lang="en-IN" sz="2400" spc="-5" dirty="0" smtClean="0">
                <a:solidFill>
                  <a:srgbClr val="292934"/>
                </a:solidFill>
                <a:cs typeface="Arial"/>
              </a:rPr>
              <a:t>(eve, bob &amp;</a:t>
            </a:r>
            <a:r>
              <a:rPr lang="en-IN" sz="2400" spc="-5" dirty="0" err="1" smtClean="0">
                <a:solidFill>
                  <a:srgbClr val="292934"/>
                </a:solidFill>
                <a:cs typeface="Arial"/>
              </a:rPr>
              <a:t>alice</a:t>
            </a:r>
            <a:r>
              <a:rPr lang="en-IN" sz="2400" spc="-5" dirty="0" smtClean="0">
                <a:solidFill>
                  <a:srgbClr val="292934"/>
                </a:solidFill>
                <a:cs typeface="Arial"/>
              </a:rPr>
              <a:t>)</a:t>
            </a:r>
            <a:endParaRPr sz="2400"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Integrity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pu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756687"/>
            <a:ext cx="6188710" cy="111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Missing</a:t>
            </a:r>
            <a:r>
              <a:rPr sz="24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li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k</a:t>
            </a:r>
            <a:r>
              <a:rPr sz="2400" spc="9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betwe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400" spc="7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do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w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nl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400" spc="11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an</a:t>
            </a:r>
            <a:r>
              <a:rPr sz="24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400" spc="55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upl</a:t>
            </a:r>
            <a:r>
              <a:rPr sz="2400" spc="-1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+mj-lt"/>
                <a:cs typeface="Arial"/>
              </a:rPr>
              <a:t>ad</a:t>
            </a:r>
            <a:endParaRPr sz="24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p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loa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-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o-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wnloa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In</a:t>
            </a:r>
            <a:r>
              <a:rPr sz="2000" spc="-1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eg</a:t>
            </a:r>
            <a:r>
              <a:rPr sz="2000" spc="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ity</a:t>
            </a:r>
            <a:endParaRPr sz="2000">
              <a:latin typeface="+mj-lt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pudi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ation</a:t>
            </a:r>
            <a:r>
              <a:rPr sz="2000" spc="1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Be</a:t>
            </a:r>
            <a:r>
              <a:rPr sz="2000" spc="-10" dirty="0">
                <a:solidFill>
                  <a:srgbClr val="292934"/>
                </a:solidFill>
                <a:latin typeface="+mj-lt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w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n</a:t>
            </a:r>
            <a:r>
              <a:rPr sz="2000" spc="4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+mj-lt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rs</a:t>
            </a:r>
            <a:r>
              <a:rPr sz="2000" spc="3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+mj-lt"/>
                <a:cs typeface="Arial"/>
              </a:rPr>
              <a:t>an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d</a:t>
            </a:r>
            <a:r>
              <a:rPr sz="2000" spc="3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Service</a:t>
            </a:r>
            <a:r>
              <a:rPr sz="2000" spc="70" dirty="0">
                <a:solidFill>
                  <a:srgbClr val="292934"/>
                </a:solidFill>
                <a:latin typeface="+mj-lt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+mj-lt"/>
                <a:cs typeface="Arial"/>
              </a:rPr>
              <a:t>Providers</a:t>
            </a:r>
            <a:endParaRPr sz="2000">
              <a:latin typeface="+mj-lt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19540" y="2190750"/>
            <a:ext cx="5172059" cy="2457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6721475" cy="3698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3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olution</a:t>
            </a:r>
            <a:r>
              <a:rPr sz="4000" b="1" spc="-25" dirty="0">
                <a:solidFill>
                  <a:srgbClr val="00B050"/>
                </a:solidFill>
                <a:latin typeface="+mj-lt"/>
                <a:cs typeface="Arial Black"/>
              </a:rPr>
              <a:t>s</a:t>
            </a:r>
            <a:r>
              <a:rPr sz="4000" b="1" spc="9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65" dirty="0">
                <a:solidFill>
                  <a:srgbClr val="00B050"/>
                </a:solidFill>
                <a:latin typeface="+mj-lt"/>
                <a:cs typeface="Arial Black"/>
              </a:rPr>
              <a:t>f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o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14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 dirty="0">
                <a:solidFill>
                  <a:srgbClr val="00B050"/>
                </a:solidFill>
                <a:latin typeface="+mj-lt"/>
                <a:cs typeface="Arial Black"/>
              </a:rPr>
              <a:t>miss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in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g</a:t>
            </a:r>
            <a:r>
              <a:rPr sz="4000" b="1" spc="120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20" dirty="0">
                <a:solidFill>
                  <a:srgbClr val="00B050"/>
                </a:solidFill>
                <a:latin typeface="+mj-lt"/>
                <a:cs typeface="Arial Black"/>
              </a:rPr>
              <a:t>lin</a:t>
            </a:r>
            <a:r>
              <a:rPr sz="4000" b="1" spc="-30" dirty="0">
                <a:solidFill>
                  <a:srgbClr val="00B050"/>
                </a:solidFill>
                <a:latin typeface="+mj-lt"/>
                <a:cs typeface="Arial Black"/>
              </a:rPr>
              <a:t>k</a:t>
            </a:r>
            <a:endParaRPr sz="4000" b="1">
              <a:solidFill>
                <a:srgbClr val="00B050"/>
              </a:solidFill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62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Th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rd</a:t>
            </a:r>
            <a:r>
              <a:rPr sz="24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authorit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certified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(</a:t>
            </a:r>
            <a:r>
              <a:rPr sz="2400" spc="-19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cret</a:t>
            </a:r>
            <a:r>
              <a:rPr sz="24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key</a:t>
            </a:r>
            <a:r>
              <a:rPr sz="24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sh</a:t>
            </a:r>
            <a:r>
              <a:rPr sz="2400" spc="-1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ring</a:t>
            </a:r>
            <a:r>
              <a:rPr sz="24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tech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q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(S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S)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tions</a:t>
            </a:r>
            <a:endParaRPr sz="24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4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ithe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SKS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withou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withou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SKS</a:t>
            </a:r>
            <a:endParaRPr sz="2000">
              <a:latin typeface="Arial"/>
              <a:cs typeface="Arial"/>
            </a:endParaRPr>
          </a:p>
          <a:p>
            <a:pPr marL="469900" lvl="1" indent="-182880">
              <a:lnSpc>
                <a:spcPct val="10000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With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Bo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AC</a:t>
            </a:r>
            <a:r>
              <a:rPr sz="20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SKS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95188"/>
            <a:ext cx="8074025" cy="56861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140" dirty="0">
                <a:solidFill>
                  <a:srgbClr val="00B050"/>
                </a:solidFill>
                <a:latin typeface="+mj-lt"/>
                <a:cs typeface="Arial Black"/>
              </a:rPr>
              <a:t>N</a:t>
            </a:r>
            <a:r>
              <a:rPr sz="4000" b="1" spc="-125" dirty="0">
                <a:solidFill>
                  <a:srgbClr val="00B050"/>
                </a:solidFill>
                <a:latin typeface="+mj-lt"/>
                <a:cs typeface="Arial Black"/>
              </a:rPr>
              <a:t>eithe</a:t>
            </a:r>
            <a:r>
              <a:rPr sz="4000" b="1" spc="-20" dirty="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114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415" dirty="0">
                <a:solidFill>
                  <a:srgbClr val="00B050"/>
                </a:solidFill>
                <a:latin typeface="+mj-lt"/>
                <a:cs typeface="Arial Black"/>
              </a:rPr>
              <a:t>T</a:t>
            </a:r>
            <a:r>
              <a:rPr sz="4000" b="1" spc="-210" dirty="0">
                <a:solidFill>
                  <a:srgbClr val="00B050"/>
                </a:solidFill>
                <a:latin typeface="+mj-lt"/>
                <a:cs typeface="Arial Black"/>
              </a:rPr>
              <a:t>A</a:t>
            </a:r>
            <a:r>
              <a:rPr sz="4000" b="1" spc="-35" dirty="0">
                <a:solidFill>
                  <a:srgbClr val="00B050"/>
                </a:solidFill>
                <a:latin typeface="+mj-lt"/>
                <a:cs typeface="Arial Black"/>
              </a:rPr>
              <a:t>C</a:t>
            </a:r>
            <a:r>
              <a:rPr sz="4000" b="1" spc="145" dirty="0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30">
                <a:solidFill>
                  <a:srgbClr val="00B050"/>
                </a:solidFill>
                <a:latin typeface="+mj-lt"/>
                <a:cs typeface="Arial Black"/>
              </a:rPr>
              <a:t>no</a:t>
            </a:r>
            <a:r>
              <a:rPr sz="4000" b="1" spc="-20">
                <a:solidFill>
                  <a:srgbClr val="00B050"/>
                </a:solidFill>
                <a:latin typeface="+mj-lt"/>
                <a:cs typeface="Arial Black"/>
              </a:rPr>
              <a:t>r</a:t>
            </a:r>
            <a:r>
              <a:rPr sz="4000" b="1" spc="135">
                <a:solidFill>
                  <a:srgbClr val="00B050"/>
                </a:solidFill>
                <a:latin typeface="+mj-lt"/>
                <a:cs typeface="Times New Roman"/>
              </a:rPr>
              <a:t> </a:t>
            </a:r>
            <a:r>
              <a:rPr sz="4000" b="1" spc="-140" smtClean="0">
                <a:solidFill>
                  <a:srgbClr val="00B050"/>
                </a:solidFill>
                <a:latin typeface="+mj-lt"/>
                <a:cs typeface="Arial Black"/>
              </a:rPr>
              <a:t>SKS</a:t>
            </a:r>
            <a:r>
              <a:rPr lang="en-IN" sz="4000" b="1" spc="-140" dirty="0" smtClean="0">
                <a:solidFill>
                  <a:srgbClr val="00B050"/>
                </a:solidFill>
                <a:latin typeface="+mj-lt"/>
                <a:cs typeface="Arial Black"/>
              </a:rPr>
              <a:t> </a:t>
            </a:r>
            <a:r>
              <a:rPr lang="en-IN" b="1" spc="-140" dirty="0" smtClean="0">
                <a:latin typeface="+mj-lt"/>
                <a:cs typeface="Arial Black"/>
              </a:rPr>
              <a:t>(third authority certified, secret key sharing tech)</a:t>
            </a:r>
            <a:endParaRPr sz="4000" b="1">
              <a:latin typeface="+mj-lt"/>
              <a:cs typeface="Arial Black"/>
            </a:endParaRPr>
          </a:p>
          <a:p>
            <a:pPr marL="195580" indent="-182880">
              <a:lnSpc>
                <a:spcPct val="100000"/>
              </a:lnSpc>
              <a:spcBef>
                <a:spcPts val="2330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marR="6985" lvl="1" indent="-457200" algn="just">
              <a:lnSpc>
                <a:spcPts val="2160"/>
              </a:lnSpc>
              <a:spcBef>
                <a:spcPts val="515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ecksu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Signature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(MSU).</a:t>
            </a:r>
            <a:endParaRPr sz="2000">
              <a:latin typeface="Arial"/>
              <a:cs typeface="Arial"/>
            </a:endParaRPr>
          </a:p>
          <a:p>
            <a:pPr marL="744220" marR="5080" lvl="1" indent="-457200" algn="just">
              <a:lnSpc>
                <a:spcPts val="2160"/>
              </a:lnSpc>
              <a:spcBef>
                <a:spcPts val="48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ch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cksum,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is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Signature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Provider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(MS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)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1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ts val="2280"/>
              </a:lnSpc>
              <a:spcBef>
                <a:spcPts val="204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MSU</a:t>
            </a:r>
            <a:r>
              <a:rPr sz="2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to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red</a:t>
            </a:r>
            <a:r>
              <a:rPr sz="2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at</a:t>
            </a:r>
            <a:r>
              <a:rPr sz="2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use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sid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and</a:t>
            </a:r>
            <a:r>
              <a:rPr sz="2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red</a:t>
            </a:r>
            <a:r>
              <a:rPr sz="2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at</a:t>
            </a:r>
            <a:r>
              <a:rPr sz="2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endParaRPr sz="2000">
              <a:latin typeface="Arial"/>
              <a:cs typeface="Arial"/>
            </a:endParaRPr>
          </a:p>
          <a:p>
            <a:pPr marL="744220">
              <a:lnSpc>
                <a:spcPts val="2280"/>
              </a:lnSpc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side.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284"/>
              </a:spcBef>
              <a:buClr>
                <a:srgbClr val="92A198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w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292934"/>
                </a:solidFill>
                <a:latin typeface="Arial"/>
                <a:cs typeface="Arial"/>
              </a:rPr>
              <a:t>adin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4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ssi</a:t>
            </a:r>
            <a:r>
              <a:rPr sz="2400" spc="-1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  <a:p>
            <a:pPr marL="744220" marR="5715" lvl="1" indent="-457200" algn="just">
              <a:lnSpc>
                <a:spcPts val="2160"/>
              </a:lnSpc>
              <a:spcBef>
                <a:spcPts val="515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re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q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 </a:t>
            </a:r>
            <a:r>
              <a:rPr sz="2000" spc="-1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uthe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ticati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marR="5080" lvl="1" indent="-457200" algn="just">
              <a:lnSpc>
                <a:spcPct val="90100"/>
              </a:lnSpc>
              <a:spcBef>
                <a:spcPts val="445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Service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14" dirty="0">
                <a:solidFill>
                  <a:srgbClr val="292934"/>
                </a:solidFill>
                <a:latin typeface="Arial"/>
                <a:cs typeface="Arial"/>
              </a:rPr>
              <a:t>V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eques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identit</a:t>
            </a:r>
            <a:r>
              <a:rPr sz="2000" spc="-155" dirty="0">
                <a:solidFill>
                  <a:srgbClr val="292934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valid,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serv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rov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sen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b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ck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wit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che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ksum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nd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D5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Signature</a:t>
            </a:r>
            <a:r>
              <a:rPr sz="2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by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Provider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(MSP)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o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-1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744220" lvl="1" indent="-457200">
              <a:lnSpc>
                <a:spcPct val="100000"/>
              </a:lnSpc>
              <a:spcBef>
                <a:spcPts val="240"/>
              </a:spcBef>
              <a:buClr>
                <a:srgbClr val="92A198"/>
              </a:buClr>
              <a:buSzPct val="85000"/>
              <a:buFont typeface="Arial"/>
              <a:buAutoNum type="arabicPeriod"/>
              <a:tabLst>
                <a:tab pos="744855" algn="l"/>
              </a:tabLst>
            </a:pP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r</a:t>
            </a:r>
            <a:r>
              <a:rPr sz="2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verif</a:t>
            </a:r>
            <a:r>
              <a:rPr sz="2000" spc="-10" dirty="0">
                <a:solidFill>
                  <a:srgbClr val="292934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dat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a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in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g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the</a:t>
            </a:r>
            <a:r>
              <a:rPr sz="2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5</a:t>
            </a:r>
            <a:r>
              <a:rPr sz="2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k</a:t>
            </a:r>
            <a:r>
              <a:rPr sz="2000" spc="10" dirty="0">
                <a:solidFill>
                  <a:srgbClr val="292934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292934"/>
                </a:solidFill>
                <a:latin typeface="Arial"/>
                <a:cs typeface="Arial"/>
              </a:rPr>
              <a:t>u</a:t>
            </a:r>
            <a:r>
              <a:rPr sz="2000" spc="5" dirty="0">
                <a:solidFill>
                  <a:srgbClr val="292934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292934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6970" y="103070"/>
            <a:ext cx="173926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oud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puting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1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00025" y="91221"/>
            <a:ext cx="12509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30th Jan, 2020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5" smtClean="0"/>
              <a:t>Ms. T.K. Anusuya </a:t>
            </a:r>
            <a:endParaRPr lang="en-US" spc="-1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4933</TotalTime>
  <Words>1349</Words>
  <Application>Microsoft Office PowerPoint</Application>
  <PresentationFormat>On-screen Show (4:3)</PresentationFormat>
  <Paragraphs>334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ELCOT</cp:lastModifiedBy>
  <cp:revision>16</cp:revision>
  <dcterms:created xsi:type="dcterms:W3CDTF">2017-12-20T15:29:04Z</dcterms:created>
  <dcterms:modified xsi:type="dcterms:W3CDTF">2020-02-10T02:59:27Z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2017-12-20T00:00:00Z</vt:filetime>
  </property>
  <property fmtid="{D5CDD505-2E9C-101B-9397-08002B2CF9AE}" pid="3" name="LastSaved">
    <vt:filetime>2017-12-20T00:00:00Z</vt:filetime>
  </property>
</Properties>
</file>