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88" r:id="rId2"/>
    <p:sldId id="256" r:id="rId3"/>
    <p:sldId id="286" r:id="rId4"/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FC41-A2E9-487A-BCD4-7EBD430B9B01}" type="datetimeFigureOut">
              <a:rPr lang="en-IN" smtClean="0"/>
              <a:t>26-03-2020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A0ADD-57DD-4BDD-98CF-DA90130947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0085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FC41-A2E9-487A-BCD4-7EBD430B9B01}" type="datetimeFigureOut">
              <a:rPr lang="en-IN" smtClean="0"/>
              <a:t>26-03-2020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A0ADD-57DD-4BDD-98CF-DA90130947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29060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FC41-A2E9-487A-BCD4-7EBD430B9B01}" type="datetimeFigureOut">
              <a:rPr lang="en-IN" smtClean="0"/>
              <a:t>26-03-2020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A0ADD-57DD-4BDD-98CF-DA90130947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5188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FC41-A2E9-487A-BCD4-7EBD430B9B01}" type="datetimeFigureOut">
              <a:rPr lang="en-IN" smtClean="0"/>
              <a:t>26-03-2020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A0ADD-57DD-4BDD-98CF-DA90130947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1954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FC41-A2E9-487A-BCD4-7EBD430B9B01}" type="datetimeFigureOut">
              <a:rPr lang="en-IN" smtClean="0"/>
              <a:t>26-03-2020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A0ADD-57DD-4BDD-98CF-DA90130947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1207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FC41-A2E9-487A-BCD4-7EBD430B9B01}" type="datetimeFigureOut">
              <a:rPr lang="en-IN" smtClean="0"/>
              <a:t>26-03-2020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A0ADD-57DD-4BDD-98CF-DA90130947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8765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FC41-A2E9-487A-BCD4-7EBD430B9B01}" type="datetimeFigureOut">
              <a:rPr lang="en-IN" smtClean="0"/>
              <a:t>26-03-2020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A0ADD-57DD-4BDD-98CF-DA90130947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3550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FC41-A2E9-487A-BCD4-7EBD430B9B01}" type="datetimeFigureOut">
              <a:rPr lang="en-IN" smtClean="0"/>
              <a:t>26-03-2020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A0ADD-57DD-4BDD-98CF-DA90130947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702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FC41-A2E9-487A-BCD4-7EBD430B9B01}" type="datetimeFigureOut">
              <a:rPr lang="en-IN" smtClean="0"/>
              <a:t>26-03-2020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A0ADD-57DD-4BDD-98CF-DA90130947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93738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FC41-A2E9-487A-BCD4-7EBD430B9B01}" type="datetimeFigureOut">
              <a:rPr lang="en-IN" smtClean="0"/>
              <a:t>26-03-2020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A0ADD-57DD-4BDD-98CF-DA90130947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16892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FC41-A2E9-487A-BCD4-7EBD430B9B01}" type="datetimeFigureOut">
              <a:rPr lang="en-IN" smtClean="0"/>
              <a:t>26-03-2020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A0ADD-57DD-4BDD-98CF-DA90130947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9216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0FC41-A2E9-487A-BCD4-7EBD430B9B01}" type="datetimeFigureOut">
              <a:rPr lang="en-IN" smtClean="0"/>
              <a:t>26-03-2020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A0ADD-57DD-4BDD-98CF-DA90130947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87670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64775"/>
            <a:ext cx="9144000" cy="1312673"/>
          </a:xfrm>
        </p:spPr>
        <p:txBody>
          <a:bodyPr/>
          <a:lstStyle/>
          <a:p>
            <a:r>
              <a:rPr lang="en-IN" dirty="0" smtClean="0"/>
              <a:t>ARTIFICIAL INTELLIGENCE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867001"/>
          </a:xfrm>
        </p:spPr>
        <p:txBody>
          <a:bodyPr>
            <a:normAutofit/>
          </a:bodyPr>
          <a:lstStyle/>
          <a:p>
            <a:r>
              <a:rPr lang="en-IN" dirty="0" smtClean="0"/>
              <a:t>S.MANIMOZHI</a:t>
            </a:r>
          </a:p>
          <a:p>
            <a:r>
              <a:rPr lang="en-IN" dirty="0" smtClean="0"/>
              <a:t>ASSISTANT PROFESSOR,</a:t>
            </a:r>
          </a:p>
          <a:p>
            <a:r>
              <a:rPr lang="en-IN" dirty="0" smtClean="0"/>
              <a:t>DEPARTMENT OF CA</a:t>
            </a:r>
          </a:p>
          <a:p>
            <a:r>
              <a:rPr lang="en-IN" dirty="0" smtClean="0"/>
              <a:t>BON SECOURS COLLEGE FOR WOMEN,</a:t>
            </a:r>
          </a:p>
          <a:p>
            <a:r>
              <a:rPr lang="en-IN" dirty="0" smtClean="0"/>
              <a:t>THANJAVUR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9485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7773" y="232011"/>
            <a:ext cx="9144000" cy="791571"/>
          </a:xfrm>
        </p:spPr>
        <p:txBody>
          <a:bodyPr>
            <a:normAutofit fontScale="90000"/>
          </a:bodyPr>
          <a:lstStyle/>
          <a:p>
            <a:r>
              <a:rPr lang="en-IN" b="1" dirty="0"/>
              <a:t>HEURISTIC SEARCH TECHNIQUES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65194" y="1227327"/>
            <a:ext cx="9144000" cy="4204482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IN" dirty="0" smtClean="0"/>
              <a:t>GENERATE AND TEST</a:t>
            </a:r>
          </a:p>
          <a:p>
            <a:pPr marL="457200" indent="-457200" algn="l">
              <a:buAutoNum type="arabicPeriod"/>
            </a:pPr>
            <a:r>
              <a:rPr lang="en-IN" dirty="0" smtClean="0"/>
              <a:t>HILL CLIMBING</a:t>
            </a:r>
          </a:p>
          <a:p>
            <a:pPr marL="914400" lvl="1" indent="-457200" algn="l">
              <a:buAutoNum type="arabicPeriod"/>
            </a:pPr>
            <a:r>
              <a:rPr lang="en-IN" dirty="0" smtClean="0"/>
              <a:t>SIMPLE HILL CLIMBING</a:t>
            </a:r>
          </a:p>
          <a:p>
            <a:pPr marL="914400" lvl="1" indent="-457200" algn="l">
              <a:buAutoNum type="arabicPeriod"/>
            </a:pPr>
            <a:r>
              <a:rPr lang="en-IN" dirty="0" smtClean="0"/>
              <a:t>STEEPEST ASCENT HILL CLIMBING</a:t>
            </a:r>
          </a:p>
          <a:p>
            <a:pPr marL="914400" lvl="1" indent="-457200" algn="l">
              <a:buAutoNum type="arabicPeriod"/>
            </a:pPr>
            <a:r>
              <a:rPr lang="en-IN" dirty="0" smtClean="0"/>
              <a:t>SIMULATED ANNEALING</a:t>
            </a:r>
          </a:p>
          <a:p>
            <a:pPr marL="457200" indent="-457200" algn="l">
              <a:buAutoNum type="arabicPeriod"/>
            </a:pPr>
            <a:r>
              <a:rPr lang="en-IN" dirty="0" smtClean="0"/>
              <a:t>BEST FIRST SEARCH</a:t>
            </a:r>
          </a:p>
          <a:p>
            <a:pPr marL="914400" lvl="1" indent="-457200" algn="l">
              <a:buAutoNum type="arabicPeriod"/>
            </a:pPr>
            <a:r>
              <a:rPr lang="en-IN" dirty="0" smtClean="0"/>
              <a:t>OR GRAPHS</a:t>
            </a:r>
          </a:p>
          <a:p>
            <a:pPr marL="914400" lvl="1" indent="-457200" algn="l">
              <a:buAutoNum type="arabicPeriod"/>
            </a:pPr>
            <a:r>
              <a:rPr lang="en-IN" dirty="0" smtClean="0"/>
              <a:t>THE A* ALGORITHM</a:t>
            </a:r>
          </a:p>
          <a:p>
            <a:pPr marL="914400" lvl="1" indent="-457200" algn="l">
              <a:buAutoNum type="arabicPeriod"/>
            </a:pPr>
            <a:r>
              <a:rPr lang="en-IN" dirty="0" smtClean="0"/>
              <a:t>AGENDAS</a:t>
            </a: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164150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Wea</a:t>
            </a:r>
            <a:r>
              <a:rPr lang="en-IN" b="1" i="1" dirty="0" smtClean="0"/>
              <a:t>k methods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The various methods can </a:t>
            </a:r>
            <a:r>
              <a:rPr lang="en-IN" dirty="0"/>
              <a:t>be </a:t>
            </a:r>
            <a:r>
              <a:rPr lang="en-IN" dirty="0" smtClean="0"/>
              <a:t>described </a:t>
            </a:r>
            <a:r>
              <a:rPr lang="en-IN" b="1" dirty="0" smtClean="0"/>
              <a:t>independently </a:t>
            </a:r>
            <a:r>
              <a:rPr lang="en-IN" b="1" dirty="0"/>
              <a:t>of any particular task or problem </a:t>
            </a:r>
            <a:r>
              <a:rPr lang="en-IN" b="1" dirty="0" smtClean="0"/>
              <a:t>dom</a:t>
            </a:r>
            <a:r>
              <a:rPr lang="en-IN" dirty="0" smtClean="0"/>
              <a:t>ain</a:t>
            </a:r>
            <a:r>
              <a:rPr lang="en-IN" dirty="0"/>
              <a:t>. </a:t>
            </a:r>
            <a:endParaRPr lang="en-IN" dirty="0" smtClean="0"/>
          </a:p>
          <a:p>
            <a:r>
              <a:rPr lang="en-IN" dirty="0" smtClean="0"/>
              <a:t>But when </a:t>
            </a:r>
            <a:r>
              <a:rPr lang="en-IN" dirty="0"/>
              <a:t>applied to particular problems, their efficacy is </a:t>
            </a:r>
            <a:r>
              <a:rPr lang="en-IN" dirty="0" smtClean="0"/>
              <a:t>highly d</a:t>
            </a:r>
            <a:r>
              <a:rPr lang="en-IN" b="1" dirty="0" smtClean="0"/>
              <a:t>ependent </a:t>
            </a:r>
            <a:r>
              <a:rPr lang="en-IN" b="1" dirty="0"/>
              <a:t>on the way they </a:t>
            </a:r>
            <a:r>
              <a:rPr lang="en-IN" dirty="0"/>
              <a:t>exploit </a:t>
            </a:r>
            <a:r>
              <a:rPr lang="en-IN" dirty="0" smtClean="0"/>
              <a:t>domain-specific knowledge since </a:t>
            </a:r>
            <a:r>
              <a:rPr lang="en-IN" dirty="0"/>
              <a:t>in and of themselves they are unable to </a:t>
            </a:r>
            <a:r>
              <a:rPr lang="en-IN" dirty="0" smtClean="0"/>
              <a:t>ov</a:t>
            </a:r>
            <a:r>
              <a:rPr lang="en-IN" b="1" dirty="0" smtClean="0"/>
              <a:t>ercome the combinatorial </a:t>
            </a:r>
            <a:r>
              <a:rPr lang="en-IN" dirty="0"/>
              <a:t>explosion to which search </a:t>
            </a:r>
            <a:r>
              <a:rPr lang="en-IN" dirty="0" smtClean="0"/>
              <a:t>processes </a:t>
            </a:r>
            <a:r>
              <a:rPr lang="en-IN" dirty="0"/>
              <a:t>are so vulnerable.</a:t>
            </a:r>
          </a:p>
          <a:p>
            <a:r>
              <a:rPr lang="en-IN" dirty="0"/>
              <a:t>For this reason, these </a:t>
            </a:r>
            <a:r>
              <a:rPr lang="en-IN" dirty="0" smtClean="0"/>
              <a:t>techniques </a:t>
            </a:r>
            <a:r>
              <a:rPr lang="en-IN" dirty="0"/>
              <a:t>are often </a:t>
            </a:r>
            <a:r>
              <a:rPr lang="en-IN" dirty="0" smtClean="0"/>
              <a:t>cal</a:t>
            </a:r>
            <a:r>
              <a:rPr lang="en-IN" b="1" dirty="0" smtClean="0"/>
              <a:t>led wea</a:t>
            </a:r>
            <a:r>
              <a:rPr lang="en-IN" b="1" i="1" dirty="0" smtClean="0"/>
              <a:t>k </a:t>
            </a:r>
            <a:r>
              <a:rPr lang="en-IN" b="1" i="1" dirty="0"/>
              <a:t>methods.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9895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171830" cy="1325563"/>
          </a:xfrm>
        </p:spPr>
        <p:txBody>
          <a:bodyPr>
            <a:normAutofit/>
          </a:bodyPr>
          <a:lstStyle/>
          <a:p>
            <a:r>
              <a:rPr lang="en-IN" sz="4000" dirty="0" smtClean="0"/>
              <a:t>GENERATE AND TEST / British Museum </a:t>
            </a:r>
            <a:r>
              <a:rPr lang="en-IN" sz="4000" dirty="0"/>
              <a:t>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i="1" dirty="0" smtClean="0"/>
              <a:t>Algorithm:</a:t>
            </a:r>
          </a:p>
          <a:p>
            <a:r>
              <a:rPr lang="en-IN" dirty="0"/>
              <a:t>1. Generate a possible solution. For some problems, </a:t>
            </a:r>
            <a:r>
              <a:rPr lang="en-IN" dirty="0" smtClean="0"/>
              <a:t>this means </a:t>
            </a:r>
            <a:r>
              <a:rPr lang="en-IN" dirty="0"/>
              <a:t>generating a particular point in the </a:t>
            </a:r>
            <a:r>
              <a:rPr lang="en-IN" dirty="0" smtClean="0"/>
              <a:t>problem space</a:t>
            </a:r>
            <a:r>
              <a:rPr lang="en-IN" dirty="0"/>
              <a:t>. For others, it means generating a path from a start state</a:t>
            </a:r>
            <a:r>
              <a:rPr lang="en-IN" dirty="0" smtClean="0"/>
              <a:t>.</a:t>
            </a:r>
          </a:p>
          <a:p>
            <a:r>
              <a:rPr lang="en-IN" dirty="0" smtClean="0"/>
              <a:t>2.Test </a:t>
            </a:r>
            <a:r>
              <a:rPr lang="en-IN" dirty="0"/>
              <a:t>to see if this is actually a solution by comparing </a:t>
            </a:r>
            <a:r>
              <a:rPr lang="en-IN" dirty="0" smtClean="0"/>
              <a:t>the chosen </a:t>
            </a:r>
            <a:r>
              <a:rPr lang="en-IN" dirty="0"/>
              <a:t>point or the endpoint of the </a:t>
            </a:r>
            <a:r>
              <a:rPr lang="en-IN" dirty="0" smtClean="0"/>
              <a:t>chosen </a:t>
            </a:r>
            <a:r>
              <a:rPr lang="en-IN" b="1" dirty="0" smtClean="0"/>
              <a:t>path </a:t>
            </a:r>
            <a:r>
              <a:rPr lang="en-IN" b="1" dirty="0"/>
              <a:t>to the </a:t>
            </a:r>
            <a:r>
              <a:rPr lang="en-IN" b="1" dirty="0" smtClean="0"/>
              <a:t>set</a:t>
            </a:r>
            <a:r>
              <a:rPr lang="en-IN" dirty="0" smtClean="0"/>
              <a:t> </a:t>
            </a:r>
            <a:r>
              <a:rPr lang="en-IN" dirty="0"/>
              <a:t>of acceptable goal states. </a:t>
            </a:r>
            <a:endParaRPr lang="en-IN" dirty="0" smtClean="0"/>
          </a:p>
          <a:p>
            <a:r>
              <a:rPr lang="en-IN" dirty="0" smtClean="0"/>
              <a:t>3</a:t>
            </a:r>
            <a:r>
              <a:rPr lang="en-IN" dirty="0"/>
              <a:t>. If a solution </a:t>
            </a:r>
            <a:r>
              <a:rPr lang="en-IN" dirty="0" smtClean="0"/>
              <a:t>has been </a:t>
            </a:r>
            <a:r>
              <a:rPr lang="en-IN" dirty="0"/>
              <a:t>found . quit . Otherwise , return to step 1 .</a:t>
            </a:r>
          </a:p>
        </p:txBody>
      </p:sp>
    </p:spTree>
    <p:extLst>
      <p:ext uri="{BB962C8B-B14F-4D97-AF65-F5344CB8AC3E}">
        <p14:creationId xmlns:p14="http://schemas.microsoft.com/office/powerpoint/2010/main" val="2628530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78642" y="160408"/>
            <a:ext cx="10515600" cy="1325563"/>
          </a:xfrm>
        </p:spPr>
        <p:txBody>
          <a:bodyPr/>
          <a:lstStyle/>
          <a:p>
            <a:r>
              <a:rPr lang="en-IN" dirty="0" smtClean="0"/>
              <a:t>GENERATE AND TEST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5971"/>
            <a:ext cx="10515600" cy="4351338"/>
          </a:xfrm>
        </p:spPr>
        <p:txBody>
          <a:bodyPr>
            <a:normAutofit/>
          </a:bodyPr>
          <a:lstStyle/>
          <a:p>
            <a:r>
              <a:rPr lang="en-IN" b="1" dirty="0"/>
              <a:t>If the </a:t>
            </a:r>
            <a:r>
              <a:rPr lang="en-IN" b="1" dirty="0" smtClean="0"/>
              <a:t>generation</a:t>
            </a:r>
            <a:r>
              <a:rPr lang="en-IN" dirty="0" smtClean="0"/>
              <a:t> </a:t>
            </a:r>
            <a:r>
              <a:rPr lang="en-IN" dirty="0"/>
              <a:t>of possible solutions is </a:t>
            </a:r>
            <a:r>
              <a:rPr lang="en-IN" dirty="0" smtClean="0"/>
              <a:t>done </a:t>
            </a:r>
            <a:r>
              <a:rPr lang="en-IN" dirty="0"/>
              <a:t>systematically, </a:t>
            </a:r>
            <a:r>
              <a:rPr lang="en-IN" dirty="0" smtClean="0"/>
              <a:t>then this </a:t>
            </a:r>
            <a:r>
              <a:rPr lang="en-IN" dirty="0"/>
              <a:t>procedure will find a solution eventually, if one exists.</a:t>
            </a:r>
          </a:p>
          <a:p>
            <a:r>
              <a:rPr lang="en-IN" dirty="0"/>
              <a:t>Unfortunately, if the problem space is very large, "</a:t>
            </a:r>
            <a:r>
              <a:rPr lang="en-IN" dirty="0" smtClean="0"/>
              <a:t>eventually“ may </a:t>
            </a:r>
            <a:r>
              <a:rPr lang="en-IN" dirty="0"/>
              <a:t>be a very long time</a:t>
            </a:r>
            <a:r>
              <a:rPr lang="en-IN" dirty="0" smtClean="0"/>
              <a:t>.</a:t>
            </a:r>
          </a:p>
          <a:p>
            <a:r>
              <a:rPr lang="en-IN" dirty="0" smtClean="0"/>
              <a:t>It is </a:t>
            </a:r>
            <a:r>
              <a:rPr lang="en-IN" dirty="0"/>
              <a:t>a depth-first search </a:t>
            </a:r>
            <a:r>
              <a:rPr lang="en-IN" dirty="0" smtClean="0"/>
              <a:t>procedure and complete </a:t>
            </a:r>
            <a:r>
              <a:rPr lang="en-IN" dirty="0"/>
              <a:t>solutions must be generated </a:t>
            </a:r>
            <a:r>
              <a:rPr lang="en-IN" b="1" dirty="0"/>
              <a:t>before they can </a:t>
            </a:r>
            <a:r>
              <a:rPr lang="en-IN" b="1" dirty="0" smtClean="0"/>
              <a:t>be tested.</a:t>
            </a:r>
          </a:p>
          <a:p>
            <a:r>
              <a:rPr lang="en-IN" b="1" dirty="0"/>
              <a:t>Generate-and-test </a:t>
            </a:r>
            <a:r>
              <a:rPr lang="en-IN" b="1" dirty="0" smtClean="0"/>
              <a:t>can operate</a:t>
            </a:r>
            <a:r>
              <a:rPr lang="en-IN" dirty="0" smtClean="0"/>
              <a:t> </a:t>
            </a:r>
            <a:r>
              <a:rPr lang="en-IN" dirty="0"/>
              <a:t>by generating solutions randomly, but </a:t>
            </a:r>
            <a:r>
              <a:rPr lang="en-IN" b="1" dirty="0" smtClean="0"/>
              <a:t>there </a:t>
            </a:r>
            <a:r>
              <a:rPr lang="en-IN" b="1" dirty="0"/>
              <a:t>is no </a:t>
            </a:r>
            <a:r>
              <a:rPr lang="en-IN" b="1" dirty="0" smtClean="0"/>
              <a:t>guarantee </a:t>
            </a:r>
            <a:r>
              <a:rPr lang="en-IN" dirty="0" smtClean="0"/>
              <a:t>that </a:t>
            </a:r>
            <a:r>
              <a:rPr lang="en-IN" dirty="0"/>
              <a:t>a solution will ever be found.</a:t>
            </a:r>
          </a:p>
        </p:txBody>
      </p:sp>
    </p:spTree>
    <p:extLst>
      <p:ext uri="{BB962C8B-B14F-4D97-AF65-F5344CB8AC3E}">
        <p14:creationId xmlns:p14="http://schemas.microsoft.com/office/powerpoint/2010/main" val="3955222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165" y="105818"/>
            <a:ext cx="2314432" cy="658457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Example: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302" y="764275"/>
            <a:ext cx="11158182" cy="5691116"/>
          </a:xfrm>
        </p:spPr>
        <p:txBody>
          <a:bodyPr/>
          <a:lstStyle/>
          <a:p>
            <a:r>
              <a:rPr lang="en-IN" dirty="0" smtClean="0"/>
              <a:t>British Museum algorithm- </a:t>
            </a:r>
            <a:r>
              <a:rPr lang="en-IN" dirty="0"/>
              <a:t>a reference </a:t>
            </a:r>
            <a:r>
              <a:rPr lang="en-IN" b="1" dirty="0"/>
              <a:t>to a method f </a:t>
            </a:r>
            <a:r>
              <a:rPr lang="en-IN" dirty="0"/>
              <a:t>or finding an object </a:t>
            </a:r>
            <a:r>
              <a:rPr lang="en-IN" dirty="0" smtClean="0"/>
              <a:t>in the </a:t>
            </a:r>
            <a:r>
              <a:rPr lang="en-IN" dirty="0"/>
              <a:t>British Museum by </a:t>
            </a:r>
            <a:r>
              <a:rPr lang="en-IN" b="1" dirty="0" smtClean="0"/>
              <a:t>wandering </a:t>
            </a:r>
            <a:r>
              <a:rPr lang="en-IN" b="1" dirty="0"/>
              <a:t>randomly. Between </a:t>
            </a:r>
            <a:r>
              <a:rPr lang="en-IN" b="1" dirty="0" smtClean="0"/>
              <a:t>these two </a:t>
            </a:r>
            <a:r>
              <a:rPr lang="en-IN" b="1" dirty="0"/>
              <a:t>extremes </a:t>
            </a:r>
            <a:r>
              <a:rPr lang="en-IN" dirty="0"/>
              <a:t>lies a practical middle ground in which the </a:t>
            </a:r>
            <a:r>
              <a:rPr lang="en-IN" dirty="0" smtClean="0"/>
              <a:t>search process proceeds </a:t>
            </a:r>
            <a:r>
              <a:rPr lang="en-IN" dirty="0"/>
              <a:t>systematically, but some paths are </a:t>
            </a:r>
            <a:r>
              <a:rPr lang="en-IN" dirty="0" smtClean="0"/>
              <a:t>not </a:t>
            </a:r>
            <a:r>
              <a:rPr lang="en-IN" b="1" dirty="0" smtClean="0"/>
              <a:t>considered </a:t>
            </a:r>
            <a:r>
              <a:rPr lang="en-IN" b="1" dirty="0"/>
              <a:t>because they seem </a:t>
            </a:r>
            <a:r>
              <a:rPr lang="en-IN" b="1" dirty="0" smtClean="0"/>
              <a:t>u</a:t>
            </a:r>
            <a:r>
              <a:rPr lang="en-IN" dirty="0" smtClean="0"/>
              <a:t>nlikely </a:t>
            </a:r>
            <a:r>
              <a:rPr lang="en-IN" dirty="0"/>
              <a:t>to lead to a </a:t>
            </a:r>
            <a:r>
              <a:rPr lang="en-IN" b="1" dirty="0" smtClean="0"/>
              <a:t>solution.</a:t>
            </a:r>
          </a:p>
          <a:p>
            <a:r>
              <a:rPr lang="en-IN" b="1" dirty="0" smtClean="0"/>
              <a:t>systematic generate-and-test </a:t>
            </a:r>
            <a:r>
              <a:rPr lang="en-IN" dirty="0"/>
              <a:t>is as a depth-first search tree </a:t>
            </a:r>
            <a:r>
              <a:rPr lang="en-IN" dirty="0" smtClean="0"/>
              <a:t>with backtracking.</a:t>
            </a:r>
          </a:p>
          <a:p>
            <a:r>
              <a:rPr lang="en-IN" b="1" dirty="0" smtClean="0"/>
              <a:t>Example : Puzzle  that consists </a:t>
            </a:r>
            <a:r>
              <a:rPr lang="en-IN" b="1" dirty="0"/>
              <a:t>of four </a:t>
            </a:r>
            <a:r>
              <a:rPr lang="en-IN" b="1" dirty="0" smtClean="0"/>
              <a:t>six-sided</a:t>
            </a:r>
            <a:r>
              <a:rPr lang="en-IN" dirty="0" smtClean="0"/>
              <a:t> </a:t>
            </a:r>
            <a:r>
              <a:rPr lang="en-IN" dirty="0"/>
              <a:t>cubes, with each side of each </a:t>
            </a:r>
            <a:r>
              <a:rPr lang="en-IN" dirty="0" smtClean="0"/>
              <a:t>cube </a:t>
            </a:r>
            <a:r>
              <a:rPr lang="en-IN" b="1" dirty="0" smtClean="0"/>
              <a:t>painted </a:t>
            </a:r>
            <a:r>
              <a:rPr lang="en-IN" b="1" dirty="0"/>
              <a:t>one of four </a:t>
            </a:r>
            <a:r>
              <a:rPr lang="en-IN" b="1" dirty="0" err="1"/>
              <a:t>colors</a:t>
            </a:r>
            <a:r>
              <a:rPr lang="en-IN" b="1" dirty="0"/>
              <a:t>. A solution to the </a:t>
            </a:r>
            <a:r>
              <a:rPr lang="en-IN" dirty="0"/>
              <a:t>puzzle consists </a:t>
            </a:r>
            <a:r>
              <a:rPr lang="en-IN" dirty="0" smtClean="0"/>
              <a:t>of an </a:t>
            </a:r>
            <a:r>
              <a:rPr lang="en-IN" dirty="0"/>
              <a:t>arrangement of the cubes in a row such that on all four </a:t>
            </a:r>
            <a:r>
              <a:rPr lang="en-IN" dirty="0" smtClean="0"/>
              <a:t>sides of </a:t>
            </a:r>
            <a:r>
              <a:rPr lang="en-IN" dirty="0"/>
              <a:t>the row one block face of each </a:t>
            </a:r>
            <a:r>
              <a:rPr lang="en-IN" dirty="0" err="1"/>
              <a:t>color</a:t>
            </a:r>
            <a:r>
              <a:rPr lang="en-IN" dirty="0"/>
              <a:t> is showing.</a:t>
            </a:r>
            <a:endParaRPr lang="en-IN" b="1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55747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460" y="146762"/>
            <a:ext cx="10515600" cy="617514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Advantages and disadvantages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62" y="1020407"/>
            <a:ext cx="10515600" cy="5544166"/>
          </a:xfrm>
        </p:spPr>
        <p:txBody>
          <a:bodyPr/>
          <a:lstStyle/>
          <a:p>
            <a:r>
              <a:rPr lang="en-IN" b="1" dirty="0" smtClean="0"/>
              <a:t>Disadvantages :</a:t>
            </a:r>
          </a:p>
          <a:p>
            <a:r>
              <a:rPr lang="en-IN" b="1" dirty="0" smtClean="0"/>
              <a:t>Is not </a:t>
            </a:r>
            <a:r>
              <a:rPr lang="en-IN" b="1" dirty="0"/>
              <a:t>a </a:t>
            </a:r>
            <a:r>
              <a:rPr lang="en-IN" dirty="0" smtClean="0"/>
              <a:t>very </a:t>
            </a:r>
            <a:r>
              <a:rPr lang="en-IN" dirty="0"/>
              <a:t>effective </a:t>
            </a:r>
            <a:r>
              <a:rPr lang="en-IN" dirty="0" smtClean="0"/>
              <a:t>technique</a:t>
            </a:r>
          </a:p>
          <a:p>
            <a:endParaRPr lang="en-IN" dirty="0"/>
          </a:p>
          <a:p>
            <a:r>
              <a:rPr lang="en-IN" b="1" dirty="0" smtClean="0"/>
              <a:t>Advantages</a:t>
            </a:r>
            <a:r>
              <a:rPr lang="en-IN" dirty="0" smtClean="0"/>
              <a:t>: </a:t>
            </a:r>
          </a:p>
          <a:p>
            <a:r>
              <a:rPr lang="en-IN" dirty="0" smtClean="0"/>
              <a:t>When  </a:t>
            </a:r>
            <a:r>
              <a:rPr lang="en-IN" dirty="0"/>
              <a:t>combined with other </a:t>
            </a:r>
            <a:r>
              <a:rPr lang="en-IN" dirty="0" smtClean="0"/>
              <a:t>tech</a:t>
            </a:r>
            <a:r>
              <a:rPr lang="en-IN" b="1" dirty="0" smtClean="0"/>
              <a:t>niques </a:t>
            </a:r>
            <a:r>
              <a:rPr lang="en-IN" b="1" dirty="0"/>
              <a:t>to restrict the space in </a:t>
            </a:r>
            <a:r>
              <a:rPr lang="en-IN" b="1" dirty="0" smtClean="0"/>
              <a:t>which to </a:t>
            </a:r>
            <a:r>
              <a:rPr lang="en-IN" b="1" dirty="0"/>
              <a:t>search </a:t>
            </a:r>
            <a:r>
              <a:rPr lang="en-IN" dirty="0"/>
              <a:t>even further, the technique can be very effective.</a:t>
            </a:r>
            <a:endParaRPr lang="en-IN" dirty="0" smtClean="0"/>
          </a:p>
          <a:p>
            <a:r>
              <a:rPr lang="en-IN" dirty="0" smtClean="0"/>
              <a:t>Example : DENDRAL - </a:t>
            </a:r>
            <a:r>
              <a:rPr lang="en-IN" dirty="0"/>
              <a:t>structure of organic </a:t>
            </a:r>
            <a:r>
              <a:rPr lang="en-IN" dirty="0" smtClean="0"/>
              <a:t>compounds using </a:t>
            </a:r>
            <a:r>
              <a:rPr lang="en-IN" dirty="0"/>
              <a:t>mass spectrogram and nuclear magnetic resonance (NMR</a:t>
            </a:r>
            <a:r>
              <a:rPr lang="en-IN" dirty="0" smtClean="0"/>
              <a:t>) </a:t>
            </a:r>
            <a:r>
              <a:rPr lang="en-IN" b="1" dirty="0" smtClean="0"/>
              <a:t>data.</a:t>
            </a:r>
          </a:p>
          <a:p>
            <a:r>
              <a:rPr lang="en-IN" dirty="0" smtClean="0"/>
              <a:t>Is </a:t>
            </a:r>
            <a:r>
              <a:rPr lang="en-IN" dirty="0"/>
              <a:t>an </a:t>
            </a:r>
            <a:r>
              <a:rPr lang="en-IN" dirty="0" smtClean="0"/>
              <a:t>excellent </a:t>
            </a:r>
            <a:r>
              <a:rPr lang="en-IN" dirty="0"/>
              <a:t>example </a:t>
            </a:r>
            <a:r>
              <a:rPr lang="en-IN" dirty="0" smtClean="0"/>
              <a:t>of the </a:t>
            </a:r>
            <a:r>
              <a:rPr lang="en-IN" dirty="0"/>
              <a:t>way techniques can be combined to overcome the limitations </a:t>
            </a:r>
            <a:r>
              <a:rPr lang="en-IN" dirty="0" smtClean="0"/>
              <a:t>that each possesses individually.</a:t>
            </a:r>
          </a:p>
          <a:p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48132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154</TotalTime>
  <Words>486</Words>
  <Application>Microsoft Office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ARTIFICIAL INTELLIGENCE</vt:lpstr>
      <vt:lpstr>HEURISTIC SEARCH TECHNIQUES</vt:lpstr>
      <vt:lpstr>Weak methods</vt:lpstr>
      <vt:lpstr>GENERATE AND TEST / British Museum algorithm</vt:lpstr>
      <vt:lpstr>GENERATE AND TEST</vt:lpstr>
      <vt:lpstr>Example:</vt:lpstr>
      <vt:lpstr>Advantages and disadvantages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HEURISTIC SEARCH TECHNIQUES</dc:title>
  <dc:creator>user</dc:creator>
  <cp:lastModifiedBy>user</cp:lastModifiedBy>
  <cp:revision>13</cp:revision>
  <dcterms:created xsi:type="dcterms:W3CDTF">2020-01-18T04:07:09Z</dcterms:created>
  <dcterms:modified xsi:type="dcterms:W3CDTF">2020-03-26T02:33:04Z</dcterms:modified>
</cp:coreProperties>
</file>