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g"/>
  <Override PartName="/ppt/notesSlides/notesSlide1.xml" ContentType="application/vnd.openxmlformats-officedocument.presentationml.notesSlide+xml"/>
  <Override PartName="/ppt/media/image5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315" r:id="rId2"/>
    <p:sldId id="256" r:id="rId3"/>
    <p:sldId id="257" r:id="rId4"/>
    <p:sldId id="31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313" r:id="rId2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1710" y="2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CBD44-B3D9-4469-B354-F5380C170540}" type="datetimeFigureOut">
              <a:rPr lang="en-IN" smtClean="0"/>
              <a:t>03-04-2020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EE9BF-D688-4889-975A-1129368CA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805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EE9BF-D688-4889-975A-1129368CAD19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498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256" y="860146"/>
            <a:ext cx="829818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800" spc="-5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542" y="5049704"/>
            <a:ext cx="8298180" cy="1295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640" cap="all" spc="220" baseline="0">
                <a:solidFill>
                  <a:schemeClr val="tx2"/>
                </a:solidFill>
                <a:latin typeface="+mj-lt"/>
              </a:defRPr>
            </a:lvl1pPr>
            <a:lvl2pPr marL="502920" indent="0" algn="ctr">
              <a:buNone/>
              <a:defRPr sz="2640"/>
            </a:lvl2pPr>
            <a:lvl3pPr marL="1005840" indent="0" algn="ctr">
              <a:buNone/>
              <a:defRPr sz="2640"/>
            </a:lvl3pPr>
            <a:lvl4pPr marL="1508760" indent="0" algn="ctr">
              <a:buNone/>
              <a:defRPr sz="2200"/>
            </a:lvl4pPr>
            <a:lvl5pPr marL="2011680" indent="0" algn="ctr">
              <a:buNone/>
              <a:defRPr sz="2200"/>
            </a:lvl5pPr>
            <a:lvl6pPr marL="2514600" indent="0" algn="ctr">
              <a:buNone/>
              <a:defRPr sz="2200"/>
            </a:lvl6pPr>
            <a:lvl7pPr marL="3017520" indent="0" algn="ctr">
              <a:buNone/>
              <a:defRPr sz="2200"/>
            </a:lvl7pPr>
            <a:lvl8pPr marL="3520440" indent="0" algn="ctr">
              <a:buNone/>
              <a:defRPr sz="2200"/>
            </a:lvl8pPr>
            <a:lvl9pPr marL="4023360" indent="0" algn="ctr">
              <a:buNone/>
              <a:defRPr sz="2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96318" y="4922520"/>
            <a:ext cx="814730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1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70415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70084"/>
            <a:ext cx="2168843" cy="65250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70083"/>
            <a:ext cx="6380798" cy="6525076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89638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23799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860146"/>
            <a:ext cx="8298180" cy="404164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5046878"/>
            <a:ext cx="8298180" cy="1295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640" cap="all" spc="220" baseline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96318" y="4922520"/>
            <a:ext cx="814730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87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05256" y="324819"/>
            <a:ext cx="8298180" cy="16441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5256" y="2091832"/>
            <a:ext cx="4073652" cy="45598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9784" y="2091835"/>
            <a:ext cx="4073652" cy="45598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60754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05256" y="324819"/>
            <a:ext cx="8298180" cy="16441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2092192"/>
            <a:ext cx="4073652" cy="83445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2"/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2926645"/>
            <a:ext cx="4073652" cy="37249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9784" y="2092192"/>
            <a:ext cx="4073652" cy="83445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2"/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9784" y="2926645"/>
            <a:ext cx="4073652" cy="37249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21641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98607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7742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341902" cy="777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333058" y="0"/>
            <a:ext cx="52807" cy="77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673607"/>
            <a:ext cx="2640330" cy="2590800"/>
          </a:xfrm>
        </p:spPr>
        <p:txBody>
          <a:bodyPr anchor="b">
            <a:normAutofit/>
          </a:bodyPr>
          <a:lstStyle>
            <a:lvl1pPr>
              <a:defRPr sz="39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261" y="829056"/>
            <a:ext cx="5510332" cy="5958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190" y="3316224"/>
            <a:ext cx="2640330" cy="382967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65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048" y="7321092"/>
            <a:ext cx="2160271" cy="413808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0495" y="7321092"/>
            <a:ext cx="3834765" cy="413808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16634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613400"/>
            <a:ext cx="10055781" cy="215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5570420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5751576"/>
            <a:ext cx="8348472" cy="932688"/>
          </a:xfrm>
        </p:spPr>
        <p:txBody>
          <a:bodyPr tIns="0" bIns="0" anchor="b">
            <a:noAutofit/>
          </a:bodyPr>
          <a:lstStyle>
            <a:lvl1pPr>
              <a:defRPr sz="39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0058388" cy="5570419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520">
                <a:solidFill>
                  <a:schemeClr val="bg1"/>
                </a:solidFill>
              </a:defRPr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5" y="6694627"/>
            <a:ext cx="8348472" cy="67360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60"/>
              </a:spcAft>
              <a:buNone/>
              <a:defRPr sz="165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36339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254240"/>
            <a:ext cx="1005840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7178891"/>
            <a:ext cx="10058401" cy="74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5256" y="324819"/>
            <a:ext cx="8298180" cy="16441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5" y="2091832"/>
            <a:ext cx="8298181" cy="45598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5258" y="7321092"/>
            <a:ext cx="203962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104" y="7321092"/>
            <a:ext cx="397881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7879" y="7321092"/>
            <a:ext cx="1082421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5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090"/>
              </a:lnSpc>
            </a:pPr>
            <a:r>
              <a:rPr lang="en-IN" spc="-5" smtClean="0"/>
              <a:t>Slide</a:t>
            </a:r>
            <a:r>
              <a:rPr lang="en-IN" spc="-55" smtClean="0"/>
              <a:t> 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84664" y="1969558"/>
            <a:ext cx="822274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69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1005840" rtl="0" eaLnBrk="1" latinLnBrk="0" hangingPunct="1">
        <a:lnSpc>
          <a:spcPct val="85000"/>
        </a:lnSpc>
        <a:spcBef>
          <a:spcPct val="0"/>
        </a:spcBef>
        <a:buNone/>
        <a:defRPr sz="5280" kern="1200" spc="-55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00584" indent="-100584" algn="l" defTabSz="1005840" rtl="0" eaLnBrk="1" latinLnBrk="0" hangingPunct="1">
        <a:lnSpc>
          <a:spcPct val="90000"/>
        </a:lnSpc>
        <a:spcBef>
          <a:spcPts val="1320"/>
        </a:spcBef>
        <a:spcAft>
          <a:spcPts val="22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22453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23621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24789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25957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1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3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5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7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11087100" cy="1082955"/>
          </a:xfrm>
        </p:spPr>
        <p:txBody>
          <a:bodyPr>
            <a:normAutofit/>
          </a:bodyPr>
          <a:lstStyle/>
          <a:p>
            <a:r>
              <a:rPr lang="en-IN" sz="7200" dirty="0" smtClean="0"/>
              <a:t>ARTIFICIAL INTELLIGENCE</a:t>
            </a:r>
            <a:endParaRPr lang="en-IN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105400"/>
            <a:ext cx="7543800" cy="2365276"/>
          </a:xfrm>
        </p:spPr>
        <p:txBody>
          <a:bodyPr>
            <a:normAutofit/>
          </a:bodyPr>
          <a:lstStyle/>
          <a:p>
            <a:pPr algn="ctr"/>
            <a:r>
              <a:rPr lang="en-IN" sz="1600" dirty="0" smtClean="0">
                <a:solidFill>
                  <a:schemeClr val="tx1"/>
                </a:solidFill>
              </a:rPr>
              <a:t>S.MANIMOZHI</a:t>
            </a:r>
          </a:p>
          <a:p>
            <a:pPr algn="ctr"/>
            <a:r>
              <a:rPr lang="en-IN" sz="1600" dirty="0" smtClean="0">
                <a:solidFill>
                  <a:schemeClr val="tx1"/>
                </a:solidFill>
              </a:rPr>
              <a:t>ASSISTANT PROFESSOR,</a:t>
            </a:r>
          </a:p>
          <a:p>
            <a:pPr algn="ctr"/>
            <a:r>
              <a:rPr lang="en-IN" sz="1600" dirty="0" smtClean="0">
                <a:solidFill>
                  <a:schemeClr val="tx1"/>
                </a:solidFill>
              </a:rPr>
              <a:t>DEPARTMENT OF CA</a:t>
            </a:r>
          </a:p>
          <a:p>
            <a:pPr algn="ctr"/>
            <a:r>
              <a:rPr lang="en-IN" sz="1600" dirty="0" smtClean="0">
                <a:solidFill>
                  <a:schemeClr val="tx1"/>
                </a:solidFill>
              </a:rPr>
              <a:t>BON SECOURS COLLEGE FOR WOMEN,</a:t>
            </a:r>
          </a:p>
          <a:p>
            <a:pPr algn="ctr"/>
            <a:r>
              <a:rPr lang="en-IN" sz="1600" dirty="0" smtClean="0">
                <a:solidFill>
                  <a:schemeClr val="tx1"/>
                </a:solidFill>
              </a:rPr>
              <a:t>THANJAVUR</a:t>
            </a:r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5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544" y="175488"/>
            <a:ext cx="953414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663244" y="4758512"/>
            <a:ext cx="496823" cy="369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94583" y="4758512"/>
            <a:ext cx="496824" cy="369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3244" y="2512111"/>
            <a:ext cx="8876488" cy="34810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0" marR="57785" indent="-495300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AutoNum type="arabicPeriod"/>
              <a:tabLst>
                <a:tab pos="507365" algn="l"/>
                <a:tab pos="508000" algn="l"/>
                <a:tab pos="3557270" algn="l"/>
              </a:tabLst>
            </a:pPr>
            <a:r>
              <a:rPr sz="2600" dirty="0">
                <a:latin typeface="Arial"/>
                <a:cs typeface="Arial"/>
              </a:rPr>
              <a:t>Mar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us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 ma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.	m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n(M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r  cus)</a:t>
            </a: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/>
            </a:pPr>
            <a:endParaRPr sz="3300" dirty="0">
              <a:latin typeface="Times New Roman"/>
              <a:cs typeface="Times New Roman"/>
            </a:endParaRPr>
          </a:p>
          <a:p>
            <a:pPr marL="508000" marR="131445" indent="-495300">
              <a:lnSpc>
                <a:spcPct val="120000"/>
              </a:lnSpc>
              <a:spcBef>
                <a:spcPts val="5"/>
              </a:spcBef>
              <a:buAutoNum type="arabicPeriod"/>
              <a:tabLst>
                <a:tab pos="507365" algn="l"/>
                <a:tab pos="508000" algn="l"/>
                <a:tab pos="4403725" algn="l"/>
              </a:tabLst>
            </a:pPr>
            <a:r>
              <a:rPr sz="2600" dirty="0">
                <a:latin typeface="Arial"/>
                <a:cs typeface="Arial"/>
              </a:rPr>
              <a:t>Mar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us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 Po</a:t>
            </a:r>
            <a:r>
              <a:rPr sz="2600" spc="5" dirty="0">
                <a:latin typeface="Arial"/>
                <a:cs typeface="Arial"/>
              </a:rPr>
              <a:t>m</a:t>
            </a:r>
            <a:r>
              <a:rPr sz="2600" dirty="0">
                <a:latin typeface="Arial"/>
                <a:cs typeface="Arial"/>
              </a:rPr>
              <a:t>p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ian.	Po  mpeian(Marcus)</a:t>
            </a: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/>
            </a:pPr>
            <a:endParaRPr sz="3700" dirty="0">
              <a:latin typeface="Times New Roman"/>
              <a:cs typeface="Times New Roman"/>
            </a:endParaRPr>
          </a:p>
          <a:p>
            <a:pPr marL="260985" marR="95885" indent="-248920">
              <a:lnSpc>
                <a:spcPct val="118800"/>
              </a:lnSpc>
              <a:spcBef>
                <a:spcPts val="5"/>
              </a:spcBef>
              <a:buAutoNum type="arabicPeriod"/>
              <a:tabLst>
                <a:tab pos="507365" algn="l"/>
                <a:tab pos="508000" algn="l"/>
                <a:tab pos="3074670" algn="l"/>
              </a:tabLst>
            </a:pPr>
            <a:r>
              <a:rPr sz="2600" dirty="0">
                <a:latin typeface="Arial"/>
                <a:cs typeface="Arial"/>
              </a:rPr>
              <a:t>All Pompeians were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Romans.  x:</a:t>
            </a:r>
            <a:r>
              <a:rPr sz="2600" spc="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Pompeian(x)	Roman(x)</a:t>
            </a:r>
          </a:p>
          <a:p>
            <a:pPr>
              <a:lnSpc>
                <a:spcPct val="100000"/>
              </a:lnSpc>
              <a:spcBef>
                <a:spcPts val="55"/>
              </a:spcBef>
              <a:buAutoNum type="arabicPeriod"/>
            </a:pPr>
            <a:endParaRPr sz="3000" dirty="0">
              <a:latin typeface="Times New Roman"/>
              <a:cs typeface="Times New Roman"/>
            </a:endParaRPr>
          </a:p>
          <a:p>
            <a:pPr marL="508000" marR="5080" indent="-495300">
              <a:lnSpc>
                <a:spcPct val="120000"/>
              </a:lnSpc>
              <a:buAutoNum type="arabicPeriod"/>
              <a:tabLst>
                <a:tab pos="507365" algn="l"/>
                <a:tab pos="508000" algn="l"/>
                <a:tab pos="3557270" algn="l"/>
              </a:tabLst>
            </a:pPr>
            <a:r>
              <a:rPr sz="2600" dirty="0">
                <a:latin typeface="Arial"/>
                <a:cs typeface="Arial"/>
              </a:rPr>
              <a:t>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ar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 ruler.	ruler(Cae  sar)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529" y="182440"/>
            <a:ext cx="953414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59498" y="1950368"/>
            <a:ext cx="9651302" cy="1214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06095" algn="l"/>
              </a:tabLst>
            </a:pPr>
            <a:r>
              <a:rPr sz="2600" dirty="0">
                <a:latin typeface="Arial"/>
                <a:cs typeface="Arial"/>
              </a:rPr>
              <a:t>5.	All Romans were either loyal to Caesar or hated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him.</a:t>
            </a:r>
          </a:p>
          <a:p>
            <a:pPr marL="12700" marR="5080" indent="493395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In English the word </a:t>
            </a:r>
            <a:r>
              <a:rPr sz="2600" spc="-5" dirty="0">
                <a:latin typeface="Arial"/>
                <a:cs typeface="Arial"/>
              </a:rPr>
              <a:t>‘or’ </a:t>
            </a:r>
            <a:r>
              <a:rPr sz="2600" dirty="0">
                <a:latin typeface="Arial"/>
                <a:cs typeface="Arial"/>
              </a:rPr>
              <a:t>means the logical inclusive-or </a:t>
            </a:r>
            <a:r>
              <a:rPr sz="2600" dirty="0" smtClean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sometimes means the logical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exclusive-or(XOR)</a:t>
            </a:r>
          </a:p>
        </p:txBody>
      </p:sp>
      <p:sp>
        <p:nvSpPr>
          <p:cNvPr id="5" name="object 5"/>
          <p:cNvSpPr/>
          <p:nvPr/>
        </p:nvSpPr>
        <p:spPr>
          <a:xfrm>
            <a:off x="663244" y="3637153"/>
            <a:ext cx="496823" cy="368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01747" y="3637153"/>
            <a:ext cx="496824" cy="368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38036" y="3637153"/>
            <a:ext cx="496823" cy="368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56045" y="3590925"/>
            <a:ext cx="23088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hate(x,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</a:t>
            </a:r>
          </a:p>
        </p:txBody>
      </p:sp>
      <p:sp>
        <p:nvSpPr>
          <p:cNvPr id="9" name="object 9"/>
          <p:cNvSpPr/>
          <p:nvPr/>
        </p:nvSpPr>
        <p:spPr>
          <a:xfrm>
            <a:off x="663244" y="5082285"/>
            <a:ext cx="496823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01747" y="5082285"/>
            <a:ext cx="496824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0468" y="3101657"/>
            <a:ext cx="5196205" cy="245003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600" dirty="0">
                <a:latin typeface="Arial"/>
                <a:cs typeface="Arial"/>
              </a:rPr>
              <a:t>inclusive-or</a:t>
            </a:r>
          </a:p>
          <a:p>
            <a:pPr marL="260985">
              <a:lnSpc>
                <a:spcPct val="100000"/>
              </a:lnSpc>
              <a:spcBef>
                <a:spcPts val="590"/>
              </a:spcBef>
              <a:tabLst>
                <a:tab pos="2481580" algn="l"/>
              </a:tabLst>
            </a:pPr>
            <a:r>
              <a:rPr sz="2600" dirty="0">
                <a:latin typeface="Arial"/>
                <a:cs typeface="Arial"/>
              </a:rPr>
              <a:t>x: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Roman(x)	loyalto(x,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exclusive-or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(XOR)</a:t>
            </a:r>
            <a:endParaRPr sz="2600" dirty="0">
              <a:latin typeface="Arial"/>
              <a:cs typeface="Arial"/>
            </a:endParaRPr>
          </a:p>
          <a:p>
            <a:pPr marL="260985">
              <a:lnSpc>
                <a:spcPct val="100000"/>
              </a:lnSpc>
              <a:spcBef>
                <a:spcPts val="585"/>
              </a:spcBef>
              <a:tabLst>
                <a:tab pos="2481580" algn="l"/>
              </a:tabLst>
            </a:pPr>
            <a:r>
              <a:rPr sz="2600" dirty="0">
                <a:latin typeface="Arial"/>
                <a:cs typeface="Arial"/>
              </a:rPr>
              <a:t>x: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Roman(x)	(loyalto(x,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</a:t>
            </a:r>
          </a:p>
        </p:txBody>
      </p:sp>
      <p:sp>
        <p:nvSpPr>
          <p:cNvPr id="12" name="object 12"/>
          <p:cNvSpPr/>
          <p:nvPr/>
        </p:nvSpPr>
        <p:spPr>
          <a:xfrm>
            <a:off x="6138036" y="5082285"/>
            <a:ext cx="496823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553616" y="5071154"/>
            <a:ext cx="241681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hate(x,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Caesar))</a:t>
            </a:r>
          </a:p>
        </p:txBody>
      </p:sp>
      <p:sp>
        <p:nvSpPr>
          <p:cNvPr id="16" name="object 16"/>
          <p:cNvSpPr/>
          <p:nvPr/>
        </p:nvSpPr>
        <p:spPr>
          <a:xfrm>
            <a:off x="1675129" y="5554726"/>
            <a:ext cx="496824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87189" y="5554726"/>
            <a:ext cx="496824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52702" y="5508497"/>
            <a:ext cx="58693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2755" algn="l"/>
                <a:tab pos="3464560" algn="l"/>
              </a:tabLst>
            </a:pPr>
            <a:r>
              <a:rPr sz="2600" dirty="0">
                <a:latin typeface="Arial"/>
                <a:cs typeface="Arial"/>
              </a:rPr>
              <a:t>(	loyalto(x,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	hate(x,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081" y="210705"/>
            <a:ext cx="968654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 smtClean="0"/>
              <a:t>Logic</a:t>
            </a:r>
            <a:endParaRPr spc="-5" dirty="0"/>
          </a:p>
        </p:txBody>
      </p:sp>
      <p:sp>
        <p:nvSpPr>
          <p:cNvPr id="64" name="object 6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55" name="object 55"/>
          <p:cNvSpPr/>
          <p:nvPr/>
        </p:nvSpPr>
        <p:spPr>
          <a:xfrm>
            <a:off x="457962" y="6858761"/>
            <a:ext cx="9081770" cy="0"/>
          </a:xfrm>
          <a:custGeom>
            <a:avLst/>
            <a:gdLst/>
            <a:ahLst/>
            <a:cxnLst/>
            <a:rect l="l" t="t" r="r" b="b"/>
            <a:pathLst>
              <a:path w="9081770">
                <a:moveTo>
                  <a:pt x="0" y="0"/>
                </a:moveTo>
                <a:lnTo>
                  <a:pt x="9081262" y="0"/>
                </a:lnTo>
              </a:path>
            </a:pathLst>
          </a:custGeom>
          <a:ln w="56388">
            <a:solidFill>
              <a:srgbClr val="97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457962" y="1981200"/>
            <a:ext cx="9081770" cy="3824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3423285" indent="-248920">
              <a:lnSpc>
                <a:spcPct val="119200"/>
              </a:lnSpc>
              <a:spcBef>
                <a:spcPts val="100"/>
              </a:spcBef>
              <a:buAutoNum type="arabicPeriod" startAt="6"/>
              <a:tabLst>
                <a:tab pos="507365" algn="l"/>
                <a:tab pos="508000" algn="l"/>
              </a:tabLst>
            </a:pPr>
            <a:r>
              <a:rPr sz="2600" dirty="0">
                <a:latin typeface="Arial"/>
                <a:cs typeface="Arial"/>
              </a:rPr>
              <a:t>Every one is loyal to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someone.  x </a:t>
            </a:r>
            <a:r>
              <a:rPr sz="2600" dirty="0">
                <a:latin typeface="Wingdings"/>
                <a:cs typeface="Wingdings"/>
              </a:rPr>
              <a:t></a:t>
            </a:r>
            <a:r>
              <a:rPr sz="2600" dirty="0">
                <a:latin typeface="Arial"/>
                <a:cs typeface="Arial"/>
              </a:rPr>
              <a:t>y: loyalto(x,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y)</a:t>
            </a:r>
          </a:p>
          <a:p>
            <a:pPr marL="508000" marR="5080" indent="-4953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AutoNum type="arabicPeriod" startAt="6"/>
              <a:tabLst>
                <a:tab pos="507365" algn="l"/>
                <a:tab pos="508000" algn="l"/>
              </a:tabLst>
            </a:pPr>
            <a:r>
              <a:rPr sz="2600" dirty="0">
                <a:latin typeface="Arial"/>
                <a:cs typeface="Arial"/>
              </a:rPr>
              <a:t>People only try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assassinate rulers they are not loyal  to.</a:t>
            </a:r>
          </a:p>
          <a:p>
            <a:pPr marL="591820" marR="1097915" indent="-330835">
              <a:lnSpc>
                <a:spcPct val="119200"/>
              </a:lnSpc>
              <a:tabLst>
                <a:tab pos="857885" algn="l"/>
                <a:tab pos="3023870" algn="l"/>
                <a:tab pos="4491990" algn="l"/>
              </a:tabLst>
            </a:pPr>
            <a:r>
              <a:rPr sz="2600" dirty="0" smtClean="0">
                <a:latin typeface="Arial"/>
                <a:cs typeface="Arial"/>
              </a:rPr>
              <a:t>x</a:t>
            </a:r>
            <a:r>
              <a:rPr sz="2600" dirty="0">
                <a:latin typeface="Arial"/>
                <a:cs typeface="Arial"/>
              </a:rPr>
              <a:t>:		y: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person(x)	ruler(y)	tryassassinate(x,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y)  loyalto(x,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y)</a:t>
            </a:r>
          </a:p>
          <a:p>
            <a:pPr>
              <a:lnSpc>
                <a:spcPct val="100000"/>
              </a:lnSpc>
            </a:pPr>
            <a:endParaRPr sz="3050" dirty="0">
              <a:latin typeface="Times New Roman"/>
              <a:cs typeface="Times New Roman"/>
            </a:endParaRPr>
          </a:p>
          <a:p>
            <a:pPr marL="508000" marR="243840" indent="-495300">
              <a:lnSpc>
                <a:spcPct val="120000"/>
              </a:lnSpc>
              <a:buClr>
                <a:srgbClr val="000000"/>
              </a:buClr>
              <a:buAutoNum type="arabicPeriod" startAt="8"/>
              <a:tabLst>
                <a:tab pos="507365" algn="l"/>
                <a:tab pos="508000" algn="l"/>
                <a:tab pos="5965825" algn="l"/>
              </a:tabLst>
            </a:pPr>
            <a:r>
              <a:rPr sz="2600" dirty="0">
                <a:latin typeface="Arial"/>
                <a:cs typeface="Arial"/>
              </a:rPr>
              <a:t>Mar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us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tr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ed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10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ina</a:t>
            </a:r>
            <a:r>
              <a:rPr sz="2600" spc="-15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ar.	trya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10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ina</a:t>
            </a:r>
            <a:r>
              <a:rPr sz="2600" spc="-15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e(  Marcus,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258" y="286924"/>
            <a:ext cx="9813036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457962" y="6858761"/>
            <a:ext cx="9081770" cy="0"/>
          </a:xfrm>
          <a:custGeom>
            <a:avLst/>
            <a:gdLst/>
            <a:ahLst/>
            <a:cxnLst/>
            <a:rect l="l" t="t" r="r" b="b"/>
            <a:pathLst>
              <a:path w="9081770">
                <a:moveTo>
                  <a:pt x="0" y="0"/>
                </a:moveTo>
                <a:lnTo>
                  <a:pt x="9081262" y="0"/>
                </a:lnTo>
              </a:path>
            </a:pathLst>
          </a:custGeom>
          <a:ln w="56388">
            <a:solidFill>
              <a:srgbClr val="97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41245" y="3835272"/>
            <a:ext cx="496824" cy="368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0047" y="2073972"/>
            <a:ext cx="8737600" cy="4260215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600" dirty="0">
                <a:latin typeface="Arial"/>
                <a:cs typeface="Arial"/>
              </a:rPr>
              <a:t>To answer the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question</a:t>
            </a: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2600" dirty="0">
                <a:latin typeface="Arial"/>
                <a:cs typeface="Arial"/>
              </a:rPr>
              <a:t>Was Marcus loyal to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Caesar?</a:t>
            </a:r>
          </a:p>
          <a:p>
            <a:pPr marL="598170" marR="64769" indent="-91440">
              <a:lnSpc>
                <a:spcPct val="150000"/>
              </a:lnSpc>
            </a:pPr>
            <a:r>
              <a:rPr sz="2600" dirty="0">
                <a:latin typeface="Arial"/>
                <a:cs typeface="Arial"/>
              </a:rPr>
              <a:t>To produce a formal proof , reasoning backward from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th  </a:t>
            </a:r>
            <a:r>
              <a:rPr sz="2600" dirty="0">
                <a:latin typeface="Arial"/>
                <a:cs typeface="Arial"/>
              </a:rPr>
              <a:t>e desired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goal</a:t>
            </a:r>
          </a:p>
          <a:p>
            <a:pPr marL="1480185">
              <a:lnSpc>
                <a:spcPct val="100000"/>
              </a:lnSpc>
              <a:spcBef>
                <a:spcPts val="455"/>
              </a:spcBef>
            </a:pPr>
            <a:r>
              <a:rPr sz="2600" dirty="0">
                <a:latin typeface="Arial"/>
                <a:cs typeface="Arial"/>
              </a:rPr>
              <a:t>loyalto(Marcus,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Caesar)</a:t>
            </a:r>
          </a:p>
          <a:p>
            <a:pPr marL="598170" marR="5080" indent="-586105" algn="just">
              <a:lnSpc>
                <a:spcPct val="100000"/>
              </a:lnSpc>
              <a:spcBef>
                <a:spcPts val="1680"/>
              </a:spcBef>
            </a:pPr>
            <a:r>
              <a:rPr sz="2600" dirty="0">
                <a:latin typeface="Arial"/>
                <a:cs typeface="Arial"/>
              </a:rPr>
              <a:t>To prove the goal, rules of inference </a:t>
            </a:r>
            <a:r>
              <a:rPr sz="2600" spc="-5" dirty="0">
                <a:latin typeface="Arial"/>
                <a:cs typeface="Arial"/>
              </a:rPr>
              <a:t>are to </a:t>
            </a:r>
            <a:r>
              <a:rPr sz="2600" dirty="0">
                <a:latin typeface="Arial"/>
                <a:cs typeface="Arial"/>
              </a:rPr>
              <a:t>be used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trans  form into another goal that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turn be transformed and s  o on, until there are no insatisfied goals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remaining.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39095"/>
            <a:ext cx="9552686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3393869" y="1981200"/>
            <a:ext cx="3567842" cy="2697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3540" y="4810667"/>
            <a:ext cx="9588500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SzPct val="96153"/>
              <a:buChar char="•"/>
              <a:tabLst>
                <a:tab pos="129539" algn="l"/>
              </a:tabLst>
            </a:pPr>
            <a:r>
              <a:rPr sz="2600" dirty="0">
                <a:latin typeface="Arial"/>
                <a:cs typeface="Arial"/>
              </a:rPr>
              <a:t>This attempt fails , since there is no way to satisfy the goal perso  n(Marcus)with the statements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available.</a:t>
            </a:r>
          </a:p>
          <a:p>
            <a:pPr marL="12700" marR="78740">
              <a:lnSpc>
                <a:spcPct val="100000"/>
              </a:lnSpc>
              <a:buSzPct val="96153"/>
              <a:buChar char="•"/>
              <a:tabLst>
                <a:tab pos="129539" algn="l"/>
              </a:tabLst>
            </a:pPr>
            <a:r>
              <a:rPr sz="2600" dirty="0">
                <a:latin typeface="Arial"/>
                <a:cs typeface="Arial"/>
              </a:rPr>
              <a:t>The problem is although its known that Marcus was a man there  is no way to conclude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it.</a:t>
            </a:r>
          </a:p>
          <a:p>
            <a:pPr marL="128905" indent="-116839">
              <a:lnSpc>
                <a:spcPct val="100000"/>
              </a:lnSpc>
              <a:buSzPct val="96153"/>
              <a:buChar char="•"/>
              <a:tabLst>
                <a:tab pos="129539" algn="l"/>
              </a:tabLst>
            </a:pPr>
            <a:r>
              <a:rPr sz="2600" dirty="0">
                <a:latin typeface="Arial"/>
                <a:cs typeface="Arial"/>
              </a:rPr>
              <a:t>Therefore another representation is added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namely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621" y="261645"/>
            <a:ext cx="961034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4570" y="2265428"/>
            <a:ext cx="9129395" cy="37324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0985" marR="5852160" indent="-24892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9.All men are people  x:m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n(x)</a:t>
            </a:r>
            <a:r>
              <a:rPr sz="2000" spc="5" dirty="0">
                <a:latin typeface="Wingdings"/>
                <a:cs typeface="Wingdings"/>
              </a:rPr>
              <a:t></a:t>
            </a:r>
            <a:r>
              <a:rPr sz="2000" dirty="0">
                <a:latin typeface="Arial"/>
                <a:cs typeface="Arial"/>
              </a:rPr>
              <a:t>pers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n(x)</a:t>
            </a:r>
          </a:p>
          <a:p>
            <a:pPr marL="12700" marR="121285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This satisfies the last goal and produce a proof that Marcus w  as not loyal to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ceasar.</a:t>
            </a:r>
          </a:p>
          <a:p>
            <a:pPr marL="12700" marR="5080" indent="913765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Three </a:t>
            </a:r>
            <a:r>
              <a:rPr sz="2000" spc="-5" dirty="0">
                <a:latin typeface="Arial"/>
                <a:cs typeface="Arial"/>
              </a:rPr>
              <a:t>important </a:t>
            </a:r>
            <a:r>
              <a:rPr sz="2000" dirty="0">
                <a:latin typeface="Arial"/>
                <a:cs typeface="Arial"/>
              </a:rPr>
              <a:t>issues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be addressed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this process  of converting </a:t>
            </a:r>
            <a:r>
              <a:rPr sz="2000" spc="-5" dirty="0">
                <a:latin typeface="Arial"/>
                <a:cs typeface="Arial"/>
              </a:rPr>
              <a:t>English </a:t>
            </a:r>
            <a:r>
              <a:rPr sz="2000" dirty="0">
                <a:latin typeface="Arial"/>
                <a:cs typeface="Arial"/>
              </a:rPr>
              <a:t>sentences </a:t>
            </a:r>
            <a:r>
              <a:rPr sz="2000" spc="-5" dirty="0">
                <a:latin typeface="Arial"/>
                <a:cs typeface="Arial"/>
              </a:rPr>
              <a:t>to logical </a:t>
            </a:r>
            <a:r>
              <a:rPr sz="2000" dirty="0">
                <a:latin typeface="Arial"/>
                <a:cs typeface="Arial"/>
              </a:rPr>
              <a:t>statements </a:t>
            </a:r>
            <a:r>
              <a:rPr sz="2000" spc="5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n using these statements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deduce new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ones.</a:t>
            </a:r>
          </a:p>
          <a:p>
            <a:pPr marL="12700" marR="61594" algn="just">
              <a:lnSpc>
                <a:spcPct val="100000"/>
              </a:lnSpc>
              <a:buClr>
                <a:srgbClr val="FF3100"/>
              </a:buClr>
              <a:buFont typeface="Microsoft Sans Serif"/>
              <a:buChar char="•"/>
              <a:tabLst>
                <a:tab pos="215900" algn="l"/>
              </a:tabLst>
            </a:pPr>
            <a:r>
              <a:rPr sz="2000" dirty="0">
                <a:latin typeface="Arial"/>
                <a:cs typeface="Arial"/>
              </a:rPr>
              <a:t>Many English sentences are </a:t>
            </a:r>
            <a:r>
              <a:rPr sz="2000" spc="5" dirty="0">
                <a:latin typeface="Arial"/>
                <a:cs typeface="Arial"/>
              </a:rPr>
              <a:t>ambiguous. </a:t>
            </a:r>
            <a:r>
              <a:rPr sz="2000" dirty="0">
                <a:latin typeface="Arial"/>
                <a:cs typeface="Arial"/>
              </a:rPr>
              <a:t>Choosing the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corre  ct interpretation may be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difficult.</a:t>
            </a:r>
          </a:p>
          <a:p>
            <a:pPr marL="215265" indent="-203200" algn="just">
              <a:lnSpc>
                <a:spcPct val="100000"/>
              </a:lnSpc>
              <a:spcBef>
                <a:spcPts val="985"/>
              </a:spcBef>
              <a:buClr>
                <a:srgbClr val="FF3100"/>
              </a:buClr>
              <a:buFont typeface="Microsoft Sans Serif"/>
              <a:buChar char="•"/>
              <a:tabLst>
                <a:tab pos="215900" algn="l"/>
              </a:tabLst>
            </a:pPr>
            <a:r>
              <a:rPr sz="2000" dirty="0">
                <a:latin typeface="Arial"/>
                <a:cs typeface="Arial"/>
              </a:rPr>
              <a:t>There is often a choice of how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represent knowledge</a:t>
            </a:r>
          </a:p>
          <a:p>
            <a:pPr marL="215265" indent="-203200" algn="just">
              <a:lnSpc>
                <a:spcPct val="100000"/>
              </a:lnSpc>
              <a:spcBef>
                <a:spcPts val="1560"/>
              </a:spcBef>
              <a:buClr>
                <a:srgbClr val="FF3100"/>
              </a:buClr>
              <a:buFont typeface="Microsoft Sans Serif"/>
              <a:buChar char="•"/>
              <a:tabLst>
                <a:tab pos="215900" algn="l"/>
              </a:tabLst>
            </a:pPr>
            <a:r>
              <a:rPr sz="2000" dirty="0">
                <a:latin typeface="Arial"/>
                <a:cs typeface="Arial"/>
              </a:rPr>
              <a:t>Obvious information may be necessary </a:t>
            </a: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 smtClean="0">
                <a:latin typeface="Arial"/>
                <a:cs typeface="Arial"/>
              </a:rPr>
              <a:t>reasoning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52979" y="6751319"/>
            <a:ext cx="496824" cy="368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09786" y="6899249"/>
            <a:ext cx="850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Slide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13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9753" y="152400"/>
            <a:ext cx="86442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Representing Instance &amp; Isa</a:t>
            </a:r>
            <a:r>
              <a:rPr sz="3600" spc="-95" dirty="0"/>
              <a:t> </a:t>
            </a:r>
            <a:r>
              <a:rPr sz="3600" dirty="0"/>
              <a:t>Relationships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35704"/>
              </p:ext>
            </p:extLst>
          </p:nvPr>
        </p:nvGraphicFramePr>
        <p:xfrm>
          <a:off x="816306" y="6705600"/>
          <a:ext cx="9090659" cy="849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9295"/>
                <a:gridCol w="2260600"/>
                <a:gridCol w="3580764"/>
              </a:tblGrid>
              <a:tr h="466756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T w="76200">
                      <a:solidFill>
                        <a:srgbClr val="97CC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2250" algn="ctr">
                        <a:lnSpc>
                          <a:spcPct val="100000"/>
                        </a:lnSpc>
                        <a:spcBef>
                          <a:spcPts val="415"/>
                        </a:spcBef>
                        <a:tabLst>
                          <a:tab pos="1676400" algn="l"/>
                        </a:tabLst>
                      </a:pP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T w="76200">
                      <a:solidFill>
                        <a:srgbClr val="97CC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9109" algn="r">
                        <a:lnSpc>
                          <a:spcPct val="100000"/>
                        </a:lnSpc>
                        <a:spcBef>
                          <a:spcPts val="415"/>
                        </a:spcBef>
                        <a:tabLst>
                          <a:tab pos="2754630" algn="l"/>
                        </a:tabLst>
                      </a:pPr>
                      <a:r>
                        <a:rPr sz="2700" spc="-7" baseline="24691" dirty="0" smtClean="0">
                          <a:latin typeface="Arial"/>
                          <a:cs typeface="Arial"/>
                        </a:rPr>
                        <a:t>Slide</a:t>
                      </a:r>
                      <a:r>
                        <a:rPr sz="2700" spc="-112" baseline="24691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700" spc="-15" baseline="24691" dirty="0">
                          <a:latin typeface="Arial"/>
                          <a:cs typeface="Arial"/>
                        </a:rPr>
                        <a:t>14</a:t>
                      </a:r>
                      <a:endParaRPr sz="2700" baseline="24691" dirty="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T w="76200">
                      <a:solidFill>
                        <a:srgbClr val="97CC00"/>
                      </a:solidFill>
                      <a:prstDash val="solid"/>
                    </a:lnT>
                  </a:tcPr>
                </a:tc>
              </a:tr>
              <a:tr h="382851">
                <a:tc>
                  <a:txBody>
                    <a:bodyPr/>
                    <a:lstStyle/>
                    <a:p>
                      <a:pPr marL="86995">
                        <a:lnSpc>
                          <a:spcPts val="2915"/>
                        </a:lnSpc>
                      </a:pP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algn="ctr">
                        <a:lnSpc>
                          <a:spcPts val="2915"/>
                        </a:lnSpc>
                      </a:pP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3175">
                        <a:lnSpc>
                          <a:spcPts val="2915"/>
                        </a:lnSpc>
                        <a:tabLst>
                          <a:tab pos="967105" algn="l"/>
                        </a:tabLst>
                      </a:pP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2890" y="2133600"/>
            <a:ext cx="9237980" cy="37811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5"/>
              </a:spcBef>
              <a:buSzPct val="96153"/>
              <a:buChar char="•"/>
              <a:tabLst>
                <a:tab pos="129539" algn="l"/>
              </a:tabLst>
            </a:pPr>
            <a:r>
              <a:rPr sz="2000" dirty="0">
                <a:latin typeface="Arial"/>
                <a:cs typeface="Arial"/>
              </a:rPr>
              <a:t>Attributes “ IsA ” </a:t>
            </a:r>
            <a:r>
              <a:rPr sz="2000" spc="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“ Instance ” support property inheritance  and play important role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knowledge representation</a:t>
            </a:r>
            <a:r>
              <a:rPr sz="2000" dirty="0" smtClean="0">
                <a:latin typeface="Arial"/>
                <a:cs typeface="Arial"/>
              </a:rPr>
              <a:t>.</a:t>
            </a:r>
            <a:endParaRPr lang="en-IN" sz="2000" dirty="0" smtClean="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105"/>
              </a:spcBef>
              <a:buSzPct val="96153"/>
              <a:buChar char="•"/>
              <a:tabLst>
                <a:tab pos="129539" algn="l"/>
              </a:tabLst>
            </a:pPr>
            <a:r>
              <a:rPr sz="2000" dirty="0" smtClean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ways  </a:t>
            </a:r>
            <a:r>
              <a:rPr sz="2000" dirty="0">
                <a:latin typeface="Arial"/>
                <a:cs typeface="Arial"/>
              </a:rPr>
              <a:t>these two attributes "instance" and "isa", are logically expresse  d are shown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the example below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:</a:t>
            </a:r>
          </a:p>
          <a:p>
            <a:pPr marL="103505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Example : A simple sentence like "Joe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musician"</a:t>
            </a:r>
          </a:p>
          <a:p>
            <a:pPr marL="12700" marR="5080" indent="902335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Here </a:t>
            </a:r>
            <a:r>
              <a:rPr sz="2000" spc="-5" dirty="0">
                <a:latin typeface="Arial"/>
                <a:cs typeface="Arial"/>
              </a:rPr>
              <a:t>"is a" </a:t>
            </a:r>
            <a:r>
              <a:rPr sz="2000" dirty="0">
                <a:latin typeface="Arial"/>
                <a:cs typeface="Arial"/>
              </a:rPr>
              <a:t>(called IsA)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 way of expressing what  logically </a:t>
            </a:r>
            <a:r>
              <a:rPr sz="2000" spc="-10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called a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class-instance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relationship </a:t>
            </a:r>
            <a:r>
              <a:rPr sz="2000" dirty="0">
                <a:latin typeface="Arial"/>
                <a:cs typeface="Arial"/>
              </a:rPr>
              <a:t>between the </a:t>
            </a:r>
            <a:r>
              <a:rPr sz="2000" spc="5" dirty="0">
                <a:latin typeface="Arial"/>
                <a:cs typeface="Arial"/>
              </a:rPr>
              <a:t>su  </a:t>
            </a:r>
            <a:r>
              <a:rPr sz="2000" dirty="0">
                <a:latin typeface="Arial"/>
                <a:cs typeface="Arial"/>
              </a:rPr>
              <a:t>bjects represented by the terms "Joe" and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"musician".</a:t>
            </a:r>
          </a:p>
          <a:p>
            <a:pPr marL="12700" marR="635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◊ "Joe"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400" dirty="0">
                <a:latin typeface="Arial"/>
                <a:cs typeface="Arial"/>
              </a:rPr>
              <a:t>instance</a:t>
            </a:r>
            <a:r>
              <a:rPr sz="2000" dirty="0">
                <a:latin typeface="Arial"/>
                <a:cs typeface="Arial"/>
              </a:rPr>
              <a:t> of the class of things </a:t>
            </a:r>
            <a:r>
              <a:rPr sz="2000" spc="-5" dirty="0">
                <a:latin typeface="Arial"/>
                <a:cs typeface="Arial"/>
              </a:rPr>
              <a:t>called </a:t>
            </a:r>
            <a:r>
              <a:rPr sz="2000" dirty="0">
                <a:latin typeface="Arial"/>
                <a:cs typeface="Arial"/>
              </a:rPr>
              <a:t>"musician". "  Joe" plays the role 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instance</a:t>
            </a:r>
            <a:r>
              <a:rPr sz="2000" dirty="0" smtClean="0">
                <a:latin typeface="Arial"/>
                <a:cs typeface="Arial"/>
              </a:rPr>
              <a:t>,</a:t>
            </a:r>
            <a:r>
              <a:rPr lang="en-IN" sz="2000" dirty="0" smtClean="0">
                <a:latin typeface="Arial"/>
                <a:cs typeface="Arial"/>
              </a:rPr>
              <a:t> </a:t>
            </a:r>
            <a:r>
              <a:rPr sz="2000" dirty="0" smtClean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musician" plays the role of class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sentence.</a:t>
            </a:r>
          </a:p>
          <a:p>
            <a:pPr marL="12700" marR="8890" indent="93980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◊ Note : In such a sentence, while for a human there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no con  fusion, but for computers </a:t>
            </a:r>
            <a:r>
              <a:rPr sz="2000" spc="-5" dirty="0">
                <a:latin typeface="Arial"/>
                <a:cs typeface="Arial"/>
              </a:rPr>
              <a:t>each </a:t>
            </a:r>
            <a:r>
              <a:rPr sz="2000" dirty="0">
                <a:latin typeface="Arial"/>
                <a:cs typeface="Arial"/>
              </a:rPr>
              <a:t>relationship have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be defined  explicitly.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638" y="526160"/>
            <a:ext cx="86442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Representing Instance &amp; Isa</a:t>
            </a:r>
            <a:r>
              <a:rPr sz="3600" spc="-95" dirty="0"/>
              <a:t> </a:t>
            </a:r>
            <a:r>
              <a:rPr sz="3600" dirty="0"/>
              <a:t>Relationships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457962" y="6858761"/>
            <a:ext cx="9081770" cy="0"/>
          </a:xfrm>
          <a:custGeom>
            <a:avLst/>
            <a:gdLst/>
            <a:ahLst/>
            <a:cxnLst/>
            <a:rect l="l" t="t" r="r" b="b"/>
            <a:pathLst>
              <a:path w="9081770">
                <a:moveTo>
                  <a:pt x="0" y="0"/>
                </a:moveTo>
                <a:lnTo>
                  <a:pt x="9081262" y="0"/>
                </a:lnTo>
              </a:path>
            </a:pathLst>
          </a:custGeom>
          <a:ln w="56388">
            <a:solidFill>
              <a:srgbClr val="97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7656" y="2071719"/>
            <a:ext cx="8069202" cy="4787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863" y="0"/>
            <a:ext cx="86398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Representing </a:t>
            </a:r>
            <a:r>
              <a:rPr sz="3600" spc="-5" dirty="0"/>
              <a:t>Instance </a:t>
            </a:r>
            <a:r>
              <a:rPr sz="3600" dirty="0"/>
              <a:t>&amp; Isa</a:t>
            </a:r>
            <a:r>
              <a:rPr sz="3600" spc="-80" dirty="0"/>
              <a:t> </a:t>
            </a:r>
            <a:r>
              <a:rPr sz="3600" dirty="0"/>
              <a:t>Relationships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457962" y="6858761"/>
            <a:ext cx="9081770" cy="0"/>
          </a:xfrm>
          <a:custGeom>
            <a:avLst/>
            <a:gdLst/>
            <a:ahLst/>
            <a:cxnLst/>
            <a:rect l="l" t="t" r="r" b="b"/>
            <a:pathLst>
              <a:path w="9081770">
                <a:moveTo>
                  <a:pt x="0" y="0"/>
                </a:moveTo>
                <a:lnTo>
                  <a:pt x="9081262" y="0"/>
                </a:lnTo>
              </a:path>
            </a:pathLst>
          </a:custGeom>
          <a:ln w="56388">
            <a:solidFill>
              <a:srgbClr val="97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7962" y="2362200"/>
            <a:ext cx="9357995" cy="33374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SzPct val="96153"/>
              <a:buChar char="•"/>
              <a:tabLst>
                <a:tab pos="129539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first part </a:t>
            </a:r>
            <a:r>
              <a:rPr sz="2400" dirty="0">
                <a:latin typeface="Arial"/>
                <a:cs typeface="Arial"/>
              </a:rPr>
              <a:t>of the figure contains the representations,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spc="-5" dirty="0" smtClean="0">
                <a:latin typeface="Arial"/>
                <a:cs typeface="Arial"/>
              </a:rPr>
              <a:t>whic</a:t>
            </a:r>
            <a:r>
              <a:rPr sz="2400" dirty="0" smtClean="0">
                <a:latin typeface="Arial"/>
                <a:cs typeface="Arial"/>
              </a:rPr>
              <a:t>h </a:t>
            </a:r>
            <a:r>
              <a:rPr sz="2400" dirty="0">
                <a:latin typeface="Arial"/>
                <a:cs typeface="Arial"/>
              </a:rPr>
              <a:t>the class membership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represented with unary predicates,  each corresponding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a class. Asserting that p(x)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true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equi  valent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asserting that X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an instance of p</a:t>
            </a:r>
            <a:r>
              <a:rPr sz="2400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buSzPct val="96153"/>
              <a:buChar char="•"/>
              <a:tabLst>
                <a:tab pos="129539" algn="l"/>
              </a:tabLst>
            </a:pPr>
            <a:r>
              <a:rPr sz="2400" dirty="0">
                <a:latin typeface="Arial"/>
                <a:cs typeface="Arial"/>
              </a:rPr>
              <a:t>The second part uses the instance </a:t>
            </a:r>
            <a:r>
              <a:rPr sz="2400" spc="-5" dirty="0">
                <a:latin typeface="Arial"/>
                <a:cs typeface="Arial"/>
              </a:rPr>
              <a:t>predicate </a:t>
            </a:r>
            <a:r>
              <a:rPr sz="2400" dirty="0">
                <a:latin typeface="Arial"/>
                <a:cs typeface="Arial"/>
              </a:rPr>
              <a:t>explicitly. It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 b  inary one, whose </a:t>
            </a:r>
            <a:r>
              <a:rPr sz="2400" spc="-5" dirty="0">
                <a:latin typeface="Arial"/>
                <a:cs typeface="Arial"/>
              </a:rPr>
              <a:t>first </a:t>
            </a:r>
            <a:r>
              <a:rPr sz="2400" dirty="0">
                <a:latin typeface="Arial"/>
                <a:cs typeface="Arial"/>
              </a:rPr>
              <a:t>argument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an object and whose second  argument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 class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which the object belongs. </a:t>
            </a:r>
            <a:r>
              <a:rPr sz="2400" spc="5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implicatio  </a:t>
            </a:r>
            <a:r>
              <a:rPr sz="2400" dirty="0">
                <a:latin typeface="Arial"/>
                <a:cs typeface="Arial"/>
              </a:rPr>
              <a:t>n rule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statement 3 states that object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an instance of the sub  class pompeian then </a:t>
            </a:r>
            <a:r>
              <a:rPr sz="2400" spc="-5" dirty="0">
                <a:latin typeface="Arial"/>
                <a:cs typeface="Arial"/>
              </a:rPr>
              <a:t>it is </a:t>
            </a:r>
            <a:r>
              <a:rPr sz="2400" dirty="0">
                <a:latin typeface="Arial"/>
                <a:cs typeface="Arial"/>
              </a:rPr>
              <a:t>an instance of the superclass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Roman</a:t>
            </a:r>
            <a:r>
              <a:rPr sz="2400" spc="5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863" y="0"/>
            <a:ext cx="86398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Representing </a:t>
            </a:r>
            <a:r>
              <a:rPr sz="3600" spc="-5" dirty="0"/>
              <a:t>Instance </a:t>
            </a:r>
            <a:r>
              <a:rPr sz="3600" dirty="0"/>
              <a:t>&amp; Isa</a:t>
            </a:r>
            <a:r>
              <a:rPr sz="3600" spc="-80" dirty="0"/>
              <a:t> </a:t>
            </a:r>
            <a:r>
              <a:rPr sz="3600" dirty="0"/>
              <a:t>Relationships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457962" y="6858761"/>
            <a:ext cx="9081770" cy="0"/>
          </a:xfrm>
          <a:custGeom>
            <a:avLst/>
            <a:gdLst/>
            <a:ahLst/>
            <a:cxnLst/>
            <a:rect l="l" t="t" r="r" b="b"/>
            <a:pathLst>
              <a:path w="9081770">
                <a:moveTo>
                  <a:pt x="0" y="0"/>
                </a:moveTo>
                <a:lnTo>
                  <a:pt x="9081262" y="0"/>
                </a:lnTo>
              </a:path>
            </a:pathLst>
          </a:custGeom>
          <a:ln w="56388">
            <a:solidFill>
              <a:srgbClr val="97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0405" y="2786655"/>
            <a:ext cx="9357995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5"/>
              </a:spcBef>
              <a:buSzPct val="96153"/>
              <a:buChar char="•"/>
              <a:tabLst>
                <a:tab pos="129539" algn="l"/>
              </a:tabLst>
            </a:pPr>
            <a:r>
              <a:rPr sz="2400" spc="5" dirty="0" smtClean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third part contains representations that use both the instan  ce and </a:t>
            </a:r>
            <a:r>
              <a:rPr sz="2400" spc="-5" dirty="0">
                <a:latin typeface="Arial"/>
                <a:cs typeface="Arial"/>
              </a:rPr>
              <a:t>isa </a:t>
            </a:r>
            <a:r>
              <a:rPr sz="2400" dirty="0">
                <a:latin typeface="Arial"/>
                <a:cs typeface="Arial"/>
              </a:rPr>
              <a:t>predicates </a:t>
            </a:r>
            <a:r>
              <a:rPr sz="2400" spc="-5" dirty="0">
                <a:latin typeface="Arial"/>
                <a:cs typeface="Arial"/>
              </a:rPr>
              <a:t>explicitly. </a:t>
            </a:r>
            <a:r>
              <a:rPr sz="2400" dirty="0">
                <a:latin typeface="Arial"/>
                <a:cs typeface="Arial"/>
              </a:rPr>
              <a:t>Use of </a:t>
            </a:r>
            <a:r>
              <a:rPr sz="2400" spc="-5" dirty="0">
                <a:latin typeface="Arial"/>
                <a:cs typeface="Arial"/>
              </a:rPr>
              <a:t>isa simplifies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repres  </a:t>
            </a:r>
            <a:r>
              <a:rPr sz="2400" dirty="0">
                <a:latin typeface="Arial"/>
                <a:cs typeface="Arial"/>
              </a:rPr>
              <a:t>entation of sentence 3 but requires one additional </a:t>
            </a:r>
            <a:r>
              <a:rPr sz="2400" spc="-5" dirty="0">
                <a:latin typeface="Arial"/>
                <a:cs typeface="Arial"/>
              </a:rPr>
              <a:t>axiom.It </a:t>
            </a:r>
            <a:r>
              <a:rPr sz="2400" spc="5" dirty="0">
                <a:latin typeface="Arial"/>
                <a:cs typeface="Arial"/>
              </a:rPr>
              <a:t>desc  </a:t>
            </a:r>
            <a:r>
              <a:rPr sz="2400" dirty="0">
                <a:latin typeface="Arial"/>
                <a:cs typeface="Arial"/>
              </a:rPr>
              <a:t>ribes how an instance relation and an isa relation combined </a:t>
            </a:r>
            <a:r>
              <a:rPr sz="2400" spc="-5" dirty="0">
                <a:latin typeface="Arial"/>
                <a:cs typeface="Arial"/>
              </a:rPr>
              <a:t>to  </a:t>
            </a:r>
            <a:r>
              <a:rPr sz="2400" dirty="0">
                <a:latin typeface="Arial"/>
                <a:cs typeface="Arial"/>
              </a:rPr>
              <a:t>derive a new instance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relation.</a:t>
            </a:r>
          </a:p>
        </p:txBody>
      </p:sp>
    </p:spTree>
    <p:extLst>
      <p:ext uri="{BB962C8B-B14F-4D97-AF65-F5344CB8AC3E}">
        <p14:creationId xmlns:p14="http://schemas.microsoft.com/office/powerpoint/2010/main" val="117783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25714"/>
            <a:ext cx="10076435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 err="1" smtClean="0"/>
              <a:t>Ch</a:t>
            </a:r>
            <a:r>
              <a:rPr lang="en-IN" spc="-5" dirty="0" smtClean="0"/>
              <a:t>apter </a:t>
            </a:r>
            <a:r>
              <a:rPr spc="-5" dirty="0" smtClean="0"/>
              <a:t>5</a:t>
            </a:r>
            <a:r>
              <a:rPr spc="-5" dirty="0"/>
              <a:t>: Using Predicate</a:t>
            </a:r>
            <a:r>
              <a:rPr dirty="0"/>
              <a:t> </a:t>
            </a:r>
            <a:r>
              <a:rPr spc="-5" dirty="0"/>
              <a:t>Logic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01420" y="2781822"/>
            <a:ext cx="7594853" cy="1222771"/>
          </a:xfrm>
          <a:prstGeom prst="rect">
            <a:avLst/>
          </a:prstGeom>
        </p:spPr>
        <p:txBody>
          <a:bodyPr vert="horz" wrap="square" lIns="0" tIns="2152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695"/>
              </a:spcBef>
              <a:buFont typeface="Arial" panose="020B0604020202020204" pitchFamily="34" charset="0"/>
              <a:buChar char="•"/>
            </a:pPr>
            <a:r>
              <a:rPr sz="2600" dirty="0" smtClean="0">
                <a:latin typeface="Arial"/>
                <a:cs typeface="Arial"/>
              </a:rPr>
              <a:t>Representing </a:t>
            </a:r>
            <a:r>
              <a:rPr sz="2600" dirty="0">
                <a:latin typeface="Arial"/>
                <a:cs typeface="Arial"/>
              </a:rPr>
              <a:t>simple facts in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</a:p>
          <a:p>
            <a:pPr marL="469900" indent="-457200">
              <a:lnSpc>
                <a:spcPct val="100000"/>
              </a:lnSpc>
              <a:spcBef>
                <a:spcPts val="1595"/>
              </a:spcBef>
              <a:buFont typeface="Arial" panose="020B0604020202020204" pitchFamily="34" charset="0"/>
              <a:buChar char="•"/>
            </a:pPr>
            <a:r>
              <a:rPr sz="2600" dirty="0" smtClean="0">
                <a:latin typeface="Arial"/>
                <a:cs typeface="Arial"/>
              </a:rPr>
              <a:t>Representing </a:t>
            </a:r>
            <a:r>
              <a:rPr sz="2600" dirty="0">
                <a:latin typeface="Arial"/>
                <a:cs typeface="Arial"/>
              </a:rPr>
              <a:t>Instance and Isa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 smtClean="0">
                <a:latin typeface="Arial"/>
                <a:cs typeface="Arial"/>
              </a:rPr>
              <a:t>relationships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34755" y="6899249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Slide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9386" y="457200"/>
            <a:ext cx="8638921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 smtClean="0"/>
              <a:t>Using </a:t>
            </a:r>
            <a:r>
              <a:rPr spc="-5" dirty="0"/>
              <a:t>Predicate</a:t>
            </a:r>
            <a:r>
              <a:rPr spc="10" dirty="0"/>
              <a:t> </a:t>
            </a:r>
            <a:r>
              <a:rPr spc="-5" dirty="0"/>
              <a:t>Logic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3642" y="2438400"/>
            <a:ext cx="9630410" cy="36144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latin typeface="Arial"/>
                <a:cs typeface="Arial"/>
              </a:rPr>
              <a:t>Logic</a:t>
            </a:r>
            <a:endParaRPr sz="26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Logic </a:t>
            </a:r>
            <a:r>
              <a:rPr sz="2600" spc="-10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concerned with the truth of statements </a:t>
            </a:r>
            <a:r>
              <a:rPr sz="2600" spc="5" dirty="0">
                <a:latin typeface="Arial"/>
                <a:cs typeface="Arial"/>
              </a:rPr>
              <a:t>about </a:t>
            </a:r>
            <a:r>
              <a:rPr sz="2600" dirty="0">
                <a:latin typeface="Arial"/>
                <a:cs typeface="Arial"/>
              </a:rPr>
              <a:t>the world.  Generally each statement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either </a:t>
            </a:r>
            <a:r>
              <a:rPr sz="2600" i="1" spc="5" dirty="0">
                <a:latin typeface="Arial"/>
                <a:cs typeface="Arial"/>
              </a:rPr>
              <a:t>TRUE </a:t>
            </a:r>
            <a:r>
              <a:rPr sz="2600" dirty="0">
                <a:latin typeface="Arial"/>
                <a:cs typeface="Arial"/>
              </a:rPr>
              <a:t>or</a:t>
            </a:r>
            <a:r>
              <a:rPr sz="2600" spc="-80" dirty="0">
                <a:latin typeface="Arial"/>
                <a:cs typeface="Arial"/>
              </a:rPr>
              <a:t> </a:t>
            </a:r>
            <a:r>
              <a:rPr sz="2600" i="1" spc="5" dirty="0">
                <a:latin typeface="Arial"/>
                <a:cs typeface="Arial"/>
              </a:rPr>
              <a:t>FALSE</a:t>
            </a:r>
            <a:r>
              <a:rPr sz="2600" spc="5" dirty="0"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Logic includes :</a:t>
            </a:r>
            <a:r>
              <a:rPr sz="2600" i="1" dirty="0">
                <a:latin typeface="Arial"/>
                <a:cs typeface="Arial"/>
              </a:rPr>
              <a:t>Syntax , Semantics and Inference</a:t>
            </a:r>
            <a:r>
              <a:rPr sz="2600" i="1" spc="-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Procedure</a:t>
            </a:r>
            <a:r>
              <a:rPr sz="2600" dirty="0">
                <a:latin typeface="Arial"/>
                <a:cs typeface="Arial"/>
              </a:rPr>
              <a:t>.</a:t>
            </a:r>
          </a:p>
          <a:p>
            <a:pPr marL="104139">
              <a:lnSpc>
                <a:spcPct val="100000"/>
              </a:lnSpc>
            </a:pPr>
            <a:endParaRPr lang="en-IN" sz="2600" b="1" dirty="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600" b="1" spc="-5" dirty="0" smtClean="0">
                <a:latin typeface="Arial"/>
                <a:cs typeface="Arial"/>
              </a:rPr>
              <a:t>Syntax</a:t>
            </a:r>
            <a:r>
              <a:rPr sz="2600" b="1" spc="20" dirty="0" smtClean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:</a:t>
            </a:r>
            <a:endParaRPr sz="26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Specifies the </a:t>
            </a:r>
            <a:r>
              <a:rPr sz="2600" i="1" spc="-5" dirty="0">
                <a:latin typeface="Arial"/>
                <a:cs typeface="Arial"/>
              </a:rPr>
              <a:t>symbols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 language about how they can be </a:t>
            </a:r>
            <a:r>
              <a:rPr sz="2600" spc="5" dirty="0">
                <a:latin typeface="Arial"/>
                <a:cs typeface="Arial"/>
              </a:rPr>
              <a:t>co  </a:t>
            </a:r>
            <a:r>
              <a:rPr sz="2600" dirty="0">
                <a:latin typeface="Arial"/>
                <a:cs typeface="Arial"/>
              </a:rPr>
              <a:t>mbined to form sentences. The </a:t>
            </a:r>
            <a:r>
              <a:rPr sz="2600" b="1" dirty="0">
                <a:latin typeface="Arial"/>
                <a:cs typeface="Arial"/>
              </a:rPr>
              <a:t>facts about the world are repre  sented </a:t>
            </a:r>
            <a:r>
              <a:rPr sz="2600" dirty="0">
                <a:latin typeface="Arial"/>
                <a:cs typeface="Arial"/>
              </a:rPr>
              <a:t>as sentences </a:t>
            </a:r>
            <a:r>
              <a:rPr sz="2600" spc="-5" dirty="0">
                <a:latin typeface="Arial"/>
                <a:cs typeface="Arial"/>
              </a:rPr>
              <a:t>in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  <a:r>
              <a:rPr sz="2600" dirty="0" smtClean="0"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34755" y="6899249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Slide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8717" y="647533"/>
            <a:ext cx="8839200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 smtClean="0"/>
              <a:t>Using </a:t>
            </a:r>
            <a:r>
              <a:rPr spc="-5" dirty="0"/>
              <a:t>Predicate</a:t>
            </a:r>
            <a:r>
              <a:rPr spc="10" dirty="0"/>
              <a:t> </a:t>
            </a:r>
            <a:r>
              <a:rPr spc="-5" dirty="0"/>
              <a:t>Logic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7690" y="2454942"/>
            <a:ext cx="8991600" cy="441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 algn="just">
              <a:lnSpc>
                <a:spcPct val="100000"/>
              </a:lnSpc>
              <a:buChar char="◊"/>
              <a:tabLst>
                <a:tab pos="269240" algn="l"/>
              </a:tabLst>
            </a:pPr>
            <a:r>
              <a:rPr sz="2600" b="1" dirty="0" smtClean="0">
                <a:latin typeface="Arial"/>
                <a:cs typeface="Arial"/>
              </a:rPr>
              <a:t>Semantic</a:t>
            </a:r>
            <a:r>
              <a:rPr sz="2600" b="1" spc="-20" dirty="0" smtClean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:</a:t>
            </a:r>
            <a:endParaRPr sz="26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Specifies how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assign a truth value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a sentence based on its  </a:t>
            </a:r>
            <a:r>
              <a:rPr sz="2600" i="1" dirty="0">
                <a:latin typeface="Arial"/>
                <a:cs typeface="Arial"/>
              </a:rPr>
              <a:t>meaning </a:t>
            </a:r>
            <a:r>
              <a:rPr sz="2600" dirty="0">
                <a:latin typeface="Arial"/>
                <a:cs typeface="Arial"/>
              </a:rPr>
              <a:t>in the world. </a:t>
            </a:r>
            <a:endParaRPr lang="en-IN" sz="2600" dirty="0" smtClean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endParaRPr lang="en-IN" sz="2600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spc="-5" dirty="0" smtClean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Specifies what facts a sentence refers to.  </a:t>
            </a:r>
            <a:endParaRPr lang="en-IN" sz="2600" dirty="0" smtClean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endParaRPr lang="en-IN" sz="26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dirty="0" smtClean="0">
                <a:latin typeface="Arial"/>
                <a:cs typeface="Arial"/>
              </a:rPr>
              <a:t>A </a:t>
            </a:r>
            <a:r>
              <a:rPr sz="2600" dirty="0">
                <a:latin typeface="Arial"/>
                <a:cs typeface="Arial"/>
              </a:rPr>
              <a:t>fact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a claim about the world, and </a:t>
            </a: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may be </a:t>
            </a:r>
            <a:r>
              <a:rPr sz="2600" i="1" dirty="0">
                <a:latin typeface="Arial"/>
                <a:cs typeface="Arial"/>
              </a:rPr>
              <a:t>TRUE </a:t>
            </a:r>
            <a:r>
              <a:rPr sz="2600" dirty="0">
                <a:latin typeface="Arial"/>
                <a:cs typeface="Arial"/>
              </a:rPr>
              <a:t>or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FALSE</a:t>
            </a:r>
            <a:r>
              <a:rPr sz="2600" dirty="0">
                <a:latin typeface="Arial"/>
                <a:cs typeface="Arial"/>
              </a:rPr>
              <a:t>.</a:t>
            </a:r>
          </a:p>
          <a:p>
            <a:pPr marL="268605" indent="-256540">
              <a:lnSpc>
                <a:spcPct val="100000"/>
              </a:lnSpc>
              <a:buChar char="◊"/>
              <a:tabLst>
                <a:tab pos="269240" algn="l"/>
              </a:tabLst>
            </a:pPr>
            <a:r>
              <a:rPr sz="2600" b="1" dirty="0">
                <a:latin typeface="Arial"/>
                <a:cs typeface="Arial"/>
              </a:rPr>
              <a:t>Inference Procedure</a:t>
            </a:r>
            <a:r>
              <a:rPr sz="2600" b="1" spc="-3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: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Specifies</a:t>
            </a:r>
            <a:r>
              <a:rPr sz="2600" spc="175" dirty="0">
                <a:latin typeface="Arial"/>
                <a:cs typeface="Arial"/>
              </a:rPr>
              <a:t> </a:t>
            </a:r>
            <a:r>
              <a:rPr sz="2600" i="1" spc="-5" dirty="0">
                <a:latin typeface="Arial"/>
                <a:cs typeface="Arial"/>
              </a:rPr>
              <a:t>methods</a:t>
            </a:r>
            <a:r>
              <a:rPr sz="2600" i="1" spc="1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</a:t>
            </a:r>
            <a:r>
              <a:rPr sz="2600" spc="1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computing</a:t>
            </a:r>
            <a:r>
              <a:rPr sz="2600" spc="17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new</a:t>
            </a:r>
            <a:r>
              <a:rPr sz="2600" spc="1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sentences</a:t>
            </a:r>
            <a:r>
              <a:rPr sz="2600" spc="1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from</a:t>
            </a:r>
            <a:r>
              <a:rPr sz="2600" spc="1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170" dirty="0">
                <a:latin typeface="Arial"/>
                <a:cs typeface="Arial"/>
              </a:rPr>
              <a:t> </a:t>
            </a:r>
            <a:r>
              <a:rPr sz="2600" dirty="0" smtClean="0">
                <a:latin typeface="Arial"/>
                <a:cs typeface="Arial"/>
              </a:rPr>
              <a:t>existing</a:t>
            </a:r>
            <a:r>
              <a:rPr lang="en-IN" sz="2600" spc="-45" dirty="0" smtClean="0">
                <a:latin typeface="Arial"/>
                <a:cs typeface="Arial"/>
              </a:rPr>
              <a:t> </a:t>
            </a:r>
            <a:r>
              <a:rPr lang="en-IN" sz="2600" dirty="0">
                <a:latin typeface="Arial"/>
                <a:cs typeface="Arial"/>
              </a:rPr>
              <a:t>sentences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900" y="6896506"/>
            <a:ext cx="190563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 smtClean="0">
                <a:solidFill>
                  <a:srgbClr val="000099"/>
                </a:solidFill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34755" y="6899249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Slide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324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1579" y="328167"/>
            <a:ext cx="957327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tx1"/>
                </a:solidFill>
              </a:rPr>
              <a:t>Representing Simple Facts in</a:t>
            </a:r>
            <a:r>
              <a:rPr spc="3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1579" y="1752600"/>
            <a:ext cx="8881745" cy="2218690"/>
          </a:xfrm>
          <a:prstGeom prst="rect">
            <a:avLst/>
          </a:prstGeom>
        </p:spPr>
        <p:txBody>
          <a:bodyPr vert="horz" wrap="square" lIns="0" tIns="215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sz="2600" dirty="0" smtClean="0">
                <a:latin typeface="Arial"/>
                <a:cs typeface="Arial"/>
              </a:rPr>
              <a:t>Using </a:t>
            </a:r>
            <a:r>
              <a:rPr sz="2600" dirty="0">
                <a:latin typeface="Arial"/>
                <a:cs typeface="Arial"/>
              </a:rPr>
              <a:t>propositional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</a:p>
          <a:p>
            <a:pPr marL="12700" marR="5080">
              <a:lnSpc>
                <a:spcPct val="100000"/>
              </a:lnSpc>
              <a:spcBef>
                <a:spcPts val="1595"/>
              </a:spcBef>
              <a:tabLst>
                <a:tab pos="8519160" algn="l"/>
              </a:tabLst>
            </a:pPr>
            <a:r>
              <a:rPr sz="2600" dirty="0">
                <a:latin typeface="Arial"/>
                <a:cs typeface="Arial"/>
              </a:rPr>
              <a:t>–Rea</a:t>
            </a:r>
            <a:r>
              <a:rPr sz="2600" spc="-5" dirty="0">
                <a:latin typeface="Arial"/>
                <a:cs typeface="Arial"/>
              </a:rPr>
              <a:t>l-</a:t>
            </a:r>
            <a:r>
              <a:rPr sz="2600" dirty="0">
                <a:latin typeface="Arial"/>
                <a:cs typeface="Arial"/>
              </a:rPr>
              <a:t>w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rld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facts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 repre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ted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as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</a:t>
            </a:r>
            <a:r>
              <a:rPr sz="2600" spc="5" dirty="0">
                <a:latin typeface="Arial"/>
                <a:cs typeface="Arial"/>
              </a:rPr>
              <a:t>p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it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s	wr  </a:t>
            </a:r>
            <a:r>
              <a:rPr sz="2600" spc="-5" dirty="0">
                <a:latin typeface="Arial"/>
                <a:cs typeface="Arial"/>
              </a:rPr>
              <a:t>itten </a:t>
            </a:r>
            <a:r>
              <a:rPr sz="2600" dirty="0">
                <a:latin typeface="Arial"/>
                <a:cs typeface="Arial"/>
              </a:rPr>
              <a:t>as well-formed formulas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(wff’s)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600" dirty="0">
                <a:latin typeface="Arial"/>
                <a:cs typeface="Arial"/>
              </a:rPr>
              <a:t>–Example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1: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17558"/>
              </p:ext>
            </p:extLst>
          </p:nvPr>
        </p:nvGraphicFramePr>
        <p:xfrm>
          <a:off x="872401" y="4191000"/>
          <a:ext cx="8420100" cy="2495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800"/>
                <a:gridCol w="3416300"/>
              </a:tblGrid>
              <a:tr h="609600">
                <a:tc>
                  <a:txBody>
                    <a:bodyPr/>
                    <a:lstStyle/>
                    <a:p>
                      <a:pPr marL="7493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It is</a:t>
                      </a:r>
                      <a:r>
                        <a:rPr sz="2600" spc="-2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raining</a:t>
                      </a:r>
                      <a:endParaRPr sz="2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RAINING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4930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It is</a:t>
                      </a:r>
                      <a:r>
                        <a:rPr sz="2600" spc="-2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sunny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2965"/>
                        </a:lnSpc>
                      </a:pP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SUNNY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4930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It is</a:t>
                      </a:r>
                      <a:r>
                        <a:rPr sz="2600" spc="-2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Windy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WINDY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74930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If it is raining, then it is </a:t>
                      </a: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2600" spc="-9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sunny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RAINING </a:t>
                      </a:r>
                      <a:r>
                        <a:rPr sz="2200" spc="-5" dirty="0">
                          <a:solidFill>
                            <a:srgbClr val="000099"/>
                          </a:solidFill>
                          <a:latin typeface="Symbol"/>
                          <a:cs typeface="Symbol"/>
                        </a:rPr>
                        <a:t></a:t>
                      </a:r>
                      <a:r>
                        <a:rPr sz="2200" spc="-50" dirty="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¬SUNNY</a:t>
                      </a:r>
                      <a:endParaRPr sz="2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188326"/>
            <a:ext cx="938174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tx1"/>
                </a:solidFill>
              </a:rPr>
              <a:t>Representing Simple Facts in</a:t>
            </a:r>
            <a:r>
              <a:rPr spc="3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0096" y="2209800"/>
            <a:ext cx="195453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 smtClean="0">
                <a:latin typeface="Arial"/>
                <a:cs typeface="Arial"/>
              </a:rPr>
              <a:t>Example</a:t>
            </a:r>
            <a:r>
              <a:rPr sz="2600" spc="-95" dirty="0" smtClean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2: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036322"/>
              </p:ext>
            </p:extLst>
          </p:nvPr>
        </p:nvGraphicFramePr>
        <p:xfrm>
          <a:off x="1415033" y="2882227"/>
          <a:ext cx="7467600" cy="192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0800"/>
                <a:gridCol w="3606800"/>
              </a:tblGrid>
              <a:tr h="654050">
                <a:tc>
                  <a:txBody>
                    <a:bodyPr/>
                    <a:lstStyle/>
                    <a:p>
                      <a:pPr marL="76200">
                        <a:lnSpc>
                          <a:spcPts val="2960"/>
                        </a:lnSpc>
                      </a:pP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Socrates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is a</a:t>
                      </a:r>
                      <a:r>
                        <a:rPr sz="2600" spc="-3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man</a:t>
                      </a:r>
                      <a:endParaRPr sz="2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SOCRATESMAN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7620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Plato is a</a:t>
                      </a:r>
                      <a:r>
                        <a:rPr sz="2600" spc="-1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man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PLATOMAN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7620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All </a:t>
                      </a: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men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2600" spc="-3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mortal</a:t>
                      </a:r>
                      <a:endParaRPr sz="2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MORTALMAN</a:t>
                      </a:r>
                      <a:endParaRPr sz="2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834755" y="6920903"/>
            <a:ext cx="73723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5" dirty="0">
                <a:latin typeface="Arial"/>
                <a:cs typeface="Arial"/>
              </a:rPr>
              <a:t>Slide</a:t>
            </a:r>
            <a:r>
              <a:rPr sz="1800" spc="-55" dirty="0">
                <a:latin typeface="Arial"/>
                <a:cs typeface="Arial"/>
              </a:rPr>
              <a:t> </a:t>
            </a:r>
            <a:fld id="{81D60167-4931-47E6-BA6A-407CBD079E47}" type="slidenum">
              <a:rPr sz="1800" spc="-5" dirty="0">
                <a:latin typeface="Arial"/>
                <a:cs typeface="Arial"/>
              </a:rPr>
              <a:t>6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1131" y="5257800"/>
            <a:ext cx="8955405" cy="1214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=&gt; Since the assertions are separate, </a:t>
            </a: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is not possible to dra  w any conclusion about similarities between Socrates and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Pl  ato.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092" y="160880"/>
            <a:ext cx="9610344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1981200"/>
            <a:ext cx="7452359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It would be much better to represent these facts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0" y="4724400"/>
            <a:ext cx="9933940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 algn="just">
              <a:lnSpc>
                <a:spcPct val="100000"/>
              </a:lnSpc>
              <a:spcBef>
                <a:spcPts val="105"/>
              </a:spcBef>
              <a:buSzPct val="96153"/>
              <a:buChar char="•"/>
              <a:tabLst>
                <a:tab pos="129539" algn="l"/>
              </a:tabLst>
            </a:pPr>
            <a:r>
              <a:rPr sz="2000" spc="-5" dirty="0">
                <a:latin typeface="Arial"/>
                <a:cs typeface="Arial"/>
              </a:rPr>
              <a:t>This </a:t>
            </a:r>
            <a:r>
              <a:rPr sz="2000" dirty="0">
                <a:latin typeface="Arial"/>
                <a:cs typeface="Arial"/>
              </a:rPr>
              <a:t>fails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capture the relationship between any individual being  a man </a:t>
            </a:r>
            <a:r>
              <a:rPr sz="2000" spc="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that individual being 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mortal.</a:t>
            </a:r>
          </a:p>
          <a:p>
            <a:pPr marL="12700" marR="5080" algn="just">
              <a:lnSpc>
                <a:spcPct val="100000"/>
              </a:lnSpc>
              <a:buSzPct val="96153"/>
              <a:buChar char="•"/>
              <a:tabLst>
                <a:tab pos="129539" algn="l"/>
              </a:tabLst>
            </a:pPr>
            <a:r>
              <a:rPr sz="2000" dirty="0">
                <a:latin typeface="Arial"/>
                <a:cs typeface="Arial"/>
              </a:rPr>
              <a:t>Therefore </a:t>
            </a:r>
            <a:r>
              <a:rPr sz="2000" spc="-5" dirty="0">
                <a:latin typeface="Arial"/>
                <a:cs typeface="Arial"/>
              </a:rPr>
              <a:t>it is necessary to move to first </a:t>
            </a:r>
            <a:r>
              <a:rPr sz="2000" dirty="0">
                <a:latin typeface="Arial"/>
                <a:cs typeface="Arial"/>
              </a:rPr>
              <a:t>order predicate </a:t>
            </a:r>
            <a:r>
              <a:rPr sz="2000" spc="-5" dirty="0">
                <a:latin typeface="Arial"/>
                <a:cs typeface="Arial"/>
              </a:rPr>
              <a:t>logic </a:t>
            </a:r>
            <a:r>
              <a:rPr sz="2000" dirty="0">
                <a:latin typeface="Arial"/>
                <a:cs typeface="Arial"/>
              </a:rPr>
              <a:t>as a  way of representing knowledge because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permits representation o   f things that cannot reasonably be </a:t>
            </a:r>
            <a:r>
              <a:rPr sz="2000" spc="-5" dirty="0">
                <a:latin typeface="Arial"/>
                <a:cs typeface="Arial"/>
              </a:rPr>
              <a:t>represented in </a:t>
            </a:r>
            <a:r>
              <a:rPr sz="2000" dirty="0">
                <a:latin typeface="Arial"/>
                <a:cs typeface="Arial"/>
              </a:rPr>
              <a:t>prepositional logi  c.</a:t>
            </a:r>
          </a:p>
          <a:p>
            <a:pPr marL="128905" indent="-116839" algn="just">
              <a:lnSpc>
                <a:spcPct val="100000"/>
              </a:lnSpc>
              <a:buSzPct val="96153"/>
              <a:buChar char="•"/>
              <a:tabLst>
                <a:tab pos="129539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predicate logic, real world facts are represented as</a:t>
            </a:r>
            <a:r>
              <a:rPr sz="2000" spc="235" dirty="0">
                <a:latin typeface="Arial"/>
                <a:cs typeface="Arial"/>
              </a:rPr>
              <a:t> </a:t>
            </a:r>
            <a:r>
              <a:rPr sz="2000" dirty="0" smtClean="0">
                <a:latin typeface="Arial"/>
                <a:cs typeface="Arial"/>
              </a:rPr>
              <a:t>statements</a:t>
            </a:r>
            <a:r>
              <a:rPr lang="en-IN" sz="2000" dirty="0">
                <a:latin typeface="Arial"/>
                <a:cs typeface="Arial"/>
              </a:rPr>
              <a:t> written as</a:t>
            </a:r>
            <a:r>
              <a:rPr lang="en-IN" sz="2000" spc="-65" dirty="0">
                <a:latin typeface="Arial"/>
                <a:cs typeface="Arial"/>
              </a:rPr>
              <a:t> </a:t>
            </a:r>
            <a:r>
              <a:rPr lang="en-IN" sz="2000" spc="-5" dirty="0" err="1">
                <a:latin typeface="Arial"/>
                <a:cs typeface="Arial"/>
              </a:rPr>
              <a:t>wff’s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6715150"/>
            <a:ext cx="228663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 smtClean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50701"/>
              </p:ext>
            </p:extLst>
          </p:nvPr>
        </p:nvGraphicFramePr>
        <p:xfrm>
          <a:off x="871220" y="2479514"/>
          <a:ext cx="8191500" cy="1836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3950"/>
                <a:gridCol w="4527550"/>
              </a:tblGrid>
              <a:tr h="644525">
                <a:tc>
                  <a:txBody>
                    <a:bodyPr/>
                    <a:lstStyle/>
                    <a:p>
                      <a:pPr marL="74930">
                        <a:lnSpc>
                          <a:spcPts val="2960"/>
                        </a:lnSpc>
                      </a:pP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Socrates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is a</a:t>
                      </a:r>
                      <a:r>
                        <a:rPr sz="2600" spc="-3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man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man(socrates)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8274">
                <a:tc>
                  <a:txBody>
                    <a:bodyPr/>
                    <a:lstStyle/>
                    <a:p>
                      <a:pPr marL="7493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Plato is a</a:t>
                      </a:r>
                      <a:r>
                        <a:rPr sz="2600" spc="-2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man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2960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man(plato)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74930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All </a:t>
                      </a:r>
                      <a:r>
                        <a:rPr sz="2600" spc="-5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men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2600" spc="-3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mortal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2965"/>
                        </a:lnSpc>
                      </a:pPr>
                      <a:r>
                        <a:rPr sz="2600" dirty="0">
                          <a:solidFill>
                            <a:srgbClr val="000099"/>
                          </a:solidFill>
                          <a:latin typeface="Calibri"/>
                          <a:cs typeface="Calibri"/>
                        </a:rPr>
                        <a:t>mortalman</a:t>
                      </a:r>
                      <a:endParaRPr sz="2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834755" y="6899249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Slide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071" y="359543"/>
            <a:ext cx="9677400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30" dirty="0"/>
              <a:t> </a:t>
            </a:r>
            <a:r>
              <a:rPr spc="-5" dirty="0"/>
              <a:t>Logic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1143251" y="2174316"/>
            <a:ext cx="7550150" cy="4222115"/>
          </a:xfrm>
          <a:prstGeom prst="rect">
            <a:avLst/>
          </a:prstGeom>
        </p:spPr>
        <p:txBody>
          <a:bodyPr vert="horz" wrap="square" lIns="0" tIns="215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sz="2600" dirty="0">
                <a:latin typeface="Microsoft Sans Serif"/>
                <a:cs typeface="Microsoft Sans Serif"/>
              </a:rPr>
              <a:t>Q </a:t>
            </a:r>
            <a:r>
              <a:rPr sz="2600" dirty="0">
                <a:latin typeface="Arial"/>
                <a:cs typeface="Arial"/>
              </a:rPr>
              <a:t>Propositional logic </a:t>
            </a:r>
            <a:r>
              <a:rPr sz="2600" spc="5" dirty="0">
                <a:latin typeface="Arial"/>
                <a:cs typeface="Arial"/>
              </a:rPr>
              <a:t>vs. </a:t>
            </a:r>
            <a:r>
              <a:rPr sz="2600" dirty="0">
                <a:latin typeface="Arial"/>
                <a:cs typeface="Arial"/>
              </a:rPr>
              <a:t>predicate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</a:p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600" dirty="0">
                <a:latin typeface="Arial"/>
                <a:cs typeface="Arial"/>
              </a:rPr>
              <a:t>–Using propositional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</a:p>
          <a:p>
            <a:pPr marL="1155065" indent="-229235">
              <a:lnSpc>
                <a:spcPct val="100000"/>
              </a:lnSpc>
              <a:spcBef>
                <a:spcPts val="1595"/>
              </a:spcBef>
              <a:buChar char="•"/>
              <a:tabLst>
                <a:tab pos="1155700" algn="l"/>
              </a:tabLst>
            </a:pPr>
            <a:r>
              <a:rPr sz="2600" dirty="0">
                <a:latin typeface="Arial"/>
                <a:cs typeface="Arial"/>
              </a:rPr>
              <a:t>Theorem proving is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decidable</a:t>
            </a:r>
          </a:p>
          <a:p>
            <a:pPr marL="1155065" indent="-229235">
              <a:lnSpc>
                <a:spcPct val="100000"/>
              </a:lnSpc>
              <a:spcBef>
                <a:spcPts val="1610"/>
              </a:spcBef>
              <a:buChar char="•"/>
              <a:tabLst>
                <a:tab pos="1155700" algn="l"/>
              </a:tabLst>
            </a:pPr>
            <a:r>
              <a:rPr sz="2600" dirty="0">
                <a:latin typeface="Arial"/>
                <a:cs typeface="Arial"/>
              </a:rPr>
              <a:t>Cannot represent objects and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quantification</a:t>
            </a:r>
          </a:p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600" dirty="0">
                <a:latin typeface="Arial"/>
                <a:cs typeface="Arial"/>
              </a:rPr>
              <a:t>–Using predicate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logic</a:t>
            </a:r>
          </a:p>
          <a:p>
            <a:pPr marL="1155065" indent="-229235">
              <a:lnSpc>
                <a:spcPct val="100000"/>
              </a:lnSpc>
              <a:spcBef>
                <a:spcPts val="1600"/>
              </a:spcBef>
              <a:buChar char="•"/>
              <a:tabLst>
                <a:tab pos="1155700" algn="l"/>
              </a:tabLst>
            </a:pPr>
            <a:r>
              <a:rPr sz="2600" dirty="0">
                <a:latin typeface="Arial"/>
                <a:cs typeface="Arial"/>
              </a:rPr>
              <a:t>Can represent objects and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quantification</a:t>
            </a:r>
          </a:p>
          <a:p>
            <a:pPr marL="1155065" indent="-229235">
              <a:lnSpc>
                <a:spcPct val="100000"/>
              </a:lnSpc>
              <a:spcBef>
                <a:spcPts val="1610"/>
              </a:spcBef>
              <a:buChar char="•"/>
              <a:tabLst>
                <a:tab pos="1155700" algn="l"/>
              </a:tabLst>
            </a:pPr>
            <a:r>
              <a:rPr sz="2600" dirty="0">
                <a:latin typeface="Arial"/>
                <a:cs typeface="Arial"/>
              </a:rPr>
              <a:t>Theorem proving is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semi-decidable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033" y="206586"/>
            <a:ext cx="10881105" cy="8247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Representing Simple Facts in</a:t>
            </a:r>
            <a:r>
              <a:rPr spc="50" dirty="0"/>
              <a:t> </a:t>
            </a:r>
            <a:r>
              <a:rPr spc="-5" dirty="0"/>
              <a:t>Logic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pc="-5" dirty="0"/>
              <a:t>Slide</a:t>
            </a:r>
            <a:r>
              <a:rPr spc="-55" dirty="0"/>
              <a:t> </a:t>
            </a: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466927" y="1905000"/>
            <a:ext cx="8993505" cy="5015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Consider the following set of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sentences.</a:t>
            </a:r>
          </a:p>
          <a:p>
            <a:pPr marL="508000" indent="-495934">
              <a:lnSpc>
                <a:spcPct val="100000"/>
              </a:lnSpc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Marcus was a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man.</a:t>
            </a:r>
          </a:p>
          <a:p>
            <a:pPr marL="508000" indent="-495934">
              <a:lnSpc>
                <a:spcPct val="100000"/>
              </a:lnSpc>
              <a:spcBef>
                <a:spcPts val="1595"/>
              </a:spcBef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Marcus was a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Pompeian.</a:t>
            </a:r>
          </a:p>
          <a:p>
            <a:pPr marL="508000" indent="-495934">
              <a:lnSpc>
                <a:spcPct val="100000"/>
              </a:lnSpc>
              <a:spcBef>
                <a:spcPts val="1600"/>
              </a:spcBef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All Pompeians were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Romans.</a:t>
            </a:r>
          </a:p>
          <a:p>
            <a:pPr marL="508000" indent="-495934">
              <a:lnSpc>
                <a:spcPct val="100000"/>
              </a:lnSpc>
              <a:spcBef>
                <a:spcPts val="1605"/>
              </a:spcBef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Caesar was a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ruler.</a:t>
            </a:r>
          </a:p>
          <a:p>
            <a:pPr marL="508000" indent="-495934">
              <a:lnSpc>
                <a:spcPct val="100000"/>
              </a:lnSpc>
              <a:spcBef>
                <a:spcPts val="1600"/>
              </a:spcBef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All Romans were either loyal to Caesar or hated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him.</a:t>
            </a:r>
          </a:p>
          <a:p>
            <a:pPr marL="508000" indent="-495934">
              <a:lnSpc>
                <a:spcPct val="100000"/>
              </a:lnSpc>
              <a:spcBef>
                <a:spcPts val="1595"/>
              </a:spcBef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Every one is loyal to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someone.</a:t>
            </a:r>
          </a:p>
          <a:p>
            <a:pPr marL="508000" indent="-495934">
              <a:lnSpc>
                <a:spcPct val="100000"/>
              </a:lnSpc>
              <a:spcBef>
                <a:spcPts val="1610"/>
              </a:spcBef>
              <a:buAutoNum type="arabicPeriod"/>
              <a:tabLst>
                <a:tab pos="508000" algn="l"/>
                <a:tab pos="508634" algn="l"/>
                <a:tab pos="8612505" algn="l"/>
              </a:tabLst>
            </a:pPr>
            <a:r>
              <a:rPr sz="2600" dirty="0">
                <a:latin typeface="Arial"/>
                <a:cs typeface="Arial"/>
              </a:rPr>
              <a:t>Pe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ple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ly try 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</a:t>
            </a:r>
            <a:r>
              <a:rPr sz="2600" spc="10" dirty="0">
                <a:latin typeface="Arial"/>
                <a:cs typeface="Arial"/>
              </a:rPr>
              <a:t>s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te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rulers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they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 not loy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	to.</a:t>
            </a:r>
          </a:p>
          <a:p>
            <a:pPr marL="508000" indent="-495934">
              <a:lnSpc>
                <a:spcPct val="100000"/>
              </a:lnSpc>
              <a:spcBef>
                <a:spcPts val="1595"/>
              </a:spcBef>
              <a:buAutoNum type="arabicPeriod"/>
              <a:tabLst>
                <a:tab pos="508000" algn="l"/>
                <a:tab pos="508634" algn="l"/>
              </a:tabLst>
            </a:pPr>
            <a:r>
              <a:rPr sz="2600" dirty="0">
                <a:latin typeface="Arial"/>
                <a:cs typeface="Arial"/>
              </a:rPr>
              <a:t>Marcus </a:t>
            </a:r>
            <a:r>
              <a:rPr sz="2600" spc="-5" dirty="0">
                <a:latin typeface="Arial"/>
                <a:cs typeface="Arial"/>
              </a:rPr>
              <a:t>tried to </a:t>
            </a:r>
            <a:r>
              <a:rPr sz="2600" dirty="0">
                <a:latin typeface="Arial"/>
                <a:cs typeface="Arial"/>
              </a:rPr>
              <a:t>assassinate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Caesar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1092</Words>
  <Application>Microsoft Office PowerPoint</Application>
  <PresentationFormat>Custom</PresentationFormat>
  <Paragraphs>150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Microsoft Sans Serif</vt:lpstr>
      <vt:lpstr>Symbol</vt:lpstr>
      <vt:lpstr>Times New Roman</vt:lpstr>
      <vt:lpstr>Wingdings</vt:lpstr>
      <vt:lpstr>Retrospect</vt:lpstr>
      <vt:lpstr>ARTIFICIAL INTELLIGENCE</vt:lpstr>
      <vt:lpstr>Chapter 5: Using Predicate Logic</vt:lpstr>
      <vt:lpstr>Using Predicate Logic</vt:lpstr>
      <vt:lpstr>Using Predicate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Instance &amp; Isa Relationships</vt:lpstr>
      <vt:lpstr>Representing Instance &amp; Isa Relationships</vt:lpstr>
      <vt:lpstr>Representing Instance &amp; Isa Relationships</vt:lpstr>
      <vt:lpstr>Representing Instance &amp; Isa Relationships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Ch5: Using Predicate Logic</dc:title>
  <dc:creator>Manirajan</dc:creator>
  <cp:lastModifiedBy>user</cp:lastModifiedBy>
  <cp:revision>6</cp:revision>
  <dcterms:created xsi:type="dcterms:W3CDTF">2020-02-10T05:17:11Z</dcterms:created>
  <dcterms:modified xsi:type="dcterms:W3CDTF">2020-04-03T06:30:49Z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2020-02-10T00:00:00Z</vt:filetime>
  </property>
</Properties>
</file>