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7" d="100"/>
          <a:sy n="77" d="100"/>
        </p:scale>
        <p:origin x="-33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12192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52800" y="2362200"/>
            <a:ext cx="54864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0534" y="3045461"/>
            <a:ext cx="5350933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420534" y="2397760"/>
            <a:ext cx="5350933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F9770FBA-68CC-4E68-82C5-35972D18B83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87243C-6742-4D02-B196-5FEB2D1B9F0B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0FBA-68CC-4E68-82C5-35972D18B83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243C-6742-4D02-B196-5FEB2D1B9F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6832600" y="3428736"/>
            <a:ext cx="6858000" cy="211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10261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8392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0FBA-68CC-4E68-82C5-35972D18B83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243C-6742-4D02-B196-5FEB2D1B9F0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2000" y="914401"/>
            <a:ext cx="1235973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609600" y="2020824"/>
            <a:ext cx="109728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9770FBA-68CC-4E68-82C5-35972D18B83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87243C-6742-4D02-B196-5FEB2D1B9F0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12192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12192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352800" y="3368040"/>
            <a:ext cx="54864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3372070" y="3367247"/>
            <a:ext cx="5447863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58057" y="4084577"/>
            <a:ext cx="5475889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0FBA-68CC-4E68-82C5-35972D18B83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87243C-6742-4D02-B196-5FEB2D1B9F0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609601" y="2020824"/>
            <a:ext cx="536448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6217920" y="2020824"/>
            <a:ext cx="536448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9770FBA-68CC-4E68-82C5-35972D18B83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A87243C-6742-4D02-B196-5FEB2D1B9F0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609601" y="2819400"/>
            <a:ext cx="536448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6217920" y="2816352"/>
            <a:ext cx="536448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020824"/>
            <a:ext cx="536448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6217920" y="2020824"/>
            <a:ext cx="536448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9770FBA-68CC-4E68-82C5-35972D18B83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A87243C-6742-4D02-B196-5FEB2D1B9F0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0FBA-68CC-4E68-82C5-35972D18B83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87243C-6742-4D02-B196-5FEB2D1B9F0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0FBA-68CC-4E68-82C5-35972D18B83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87243C-6742-4D02-B196-5FEB2D1B9F0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981200" y="1914526"/>
            <a:ext cx="82296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316480" y="5513832"/>
            <a:ext cx="755904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9770FBA-68CC-4E68-82C5-35972D18B83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A87243C-6742-4D02-B196-5FEB2D1B9F0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69612" y="2026918"/>
            <a:ext cx="7252776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316480" y="5516880"/>
            <a:ext cx="755904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352800" y="975360"/>
            <a:ext cx="54864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3975100" y="273180"/>
            <a:ext cx="4241800" cy="292100"/>
          </a:xfrm>
        </p:spPr>
        <p:txBody>
          <a:bodyPr/>
          <a:lstStyle/>
          <a:p>
            <a:fld id="{F9770FBA-68CC-4E68-82C5-35972D18B83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5384800" y="6172200"/>
            <a:ext cx="1422400" cy="304800"/>
          </a:xfrm>
        </p:spPr>
        <p:txBody>
          <a:bodyPr/>
          <a:lstStyle/>
          <a:p>
            <a:fld id="{6A87243C-6742-4D02-B196-5FEB2D1B9F0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930400" y="6486525"/>
            <a:ext cx="83312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4"/>
            <a:ext cx="12192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19301"/>
            <a:ext cx="109728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75100" y="273180"/>
            <a:ext cx="42418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F9770FBA-68CC-4E68-82C5-35972D18B83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0400" y="6486525"/>
            <a:ext cx="83312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4800" y="6172200"/>
            <a:ext cx="14224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6A87243C-6742-4D02-B196-5FEB2D1B9F0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12192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2800" y="975360"/>
            <a:ext cx="54864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44876" y="2423812"/>
            <a:ext cx="40835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MapReduce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33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4283" y="451707"/>
            <a:ext cx="41553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MapReduce input and output </a:t>
            </a:r>
            <a:endParaRPr lang="en-US" sz="2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3729" y="1250597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MapReduce operates exclusively on pairs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Job Input: &lt;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key,value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&gt; pairs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Job Output: &lt;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key,value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&gt; pairs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Key and value classes have to be serializable by the framework.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97427" y="4187973"/>
            <a:ext cx="78424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Default serialization requires keys and values to implement Writable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Key classes must facilitate sorting by the framework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88981" y="2802979"/>
            <a:ext cx="3812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Conceivably of different types </a:t>
            </a:r>
          </a:p>
        </p:txBody>
      </p:sp>
    </p:spTree>
    <p:extLst>
      <p:ext uri="{BB962C8B-B14F-4D97-AF65-F5344CB8AC3E}">
        <p14:creationId xmlns:p14="http://schemas.microsoft.com/office/powerpoint/2010/main" val="334899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265" y="221047"/>
            <a:ext cx="3130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Input and Output (II) </a:t>
            </a:r>
            <a:endParaRPr lang="en-US" sz="2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116" t="34765" r="32003" b="13526"/>
          <a:stretch/>
        </p:blipFill>
        <p:spPr>
          <a:xfrm>
            <a:off x="3354885" y="852616"/>
            <a:ext cx="6864418" cy="47672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4040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533197"/>
            <a:ext cx="52433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input files: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0076" y="876095"/>
            <a:ext cx="7529384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explain in detail, we’ll use a code example: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WordCount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Count occurrences of each word across different files </a:t>
            </a:r>
          </a:p>
        </p:txBody>
      </p:sp>
      <p:sp>
        <p:nvSpPr>
          <p:cNvPr id="4" name="Rectangle 3"/>
          <p:cNvSpPr/>
          <p:nvPr/>
        </p:nvSpPr>
        <p:spPr>
          <a:xfrm>
            <a:off x="2710249" y="3047575"/>
            <a:ext cx="6096000" cy="11339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file1: “hello world hello moon”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file2: “goodbye world goodnight moon” </a:t>
            </a:r>
          </a:p>
        </p:txBody>
      </p:sp>
      <p:sp>
        <p:nvSpPr>
          <p:cNvPr id="5" name="Rectangle 4"/>
          <p:cNvSpPr/>
          <p:nvPr/>
        </p:nvSpPr>
        <p:spPr>
          <a:xfrm>
            <a:off x="2150076" y="4421322"/>
            <a:ext cx="6096000" cy="11339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Three operations: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map combine reduce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033" y="296128"/>
            <a:ext cx="6096000" cy="5799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Example</a:t>
            </a:r>
            <a:endParaRPr lang="en-US" sz="2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29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2787" y="451707"/>
            <a:ext cx="33539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the output per step? </a:t>
            </a:r>
            <a:endParaRPr lang="en-US" sz="20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46422" y="949065"/>
            <a:ext cx="6096000" cy="557697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First map: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&lt; hello, 1 &gt;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&lt; world, 1 &gt;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&lt; hello, 1 &gt;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&lt; moon, 1 &gt;</a:t>
            </a:r>
          </a:p>
          <a:p>
            <a:pPr>
              <a:lnSpc>
                <a:spcPct val="150000"/>
              </a:lnSpc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Second map: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&lt; goodbye, 1 &gt;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&lt; world, 1 &gt;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&lt; goodnight, 1 &gt;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&lt; moon, 1 &gt;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7552" y="1086020"/>
            <a:ext cx="1601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COMBINE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44071" y="1086020"/>
            <a:ext cx="1447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REDUCE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7552" y="1459238"/>
            <a:ext cx="60960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First map: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&lt; moon, 1 &gt;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&lt; world, 1 &gt;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&lt; hello, 2 &gt;</a:t>
            </a:r>
          </a:p>
          <a:p>
            <a:pPr>
              <a:lnSpc>
                <a:spcPct val="150000"/>
              </a:lnSpc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Second map: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&lt; goodbye, 1 &gt;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&lt; world, 1 &gt;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&lt; goodnight, 1 &gt;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&lt; moon, 1 &gt;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44071" y="1392231"/>
            <a:ext cx="2283460" cy="2345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&lt; goodbye, 1 &gt;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&lt; goodnight, 1 &gt;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&lt; moon, 2 &gt;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&lt; world, 2 &gt;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&lt; hello, 2 &gt;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33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3828" y="646171"/>
            <a:ext cx="8311978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public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run(String[]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args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{ Job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job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new Job(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getConf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());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job.setJarByClass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WordCount.class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job.setJobName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(“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wordcount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”);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job.setOutputKeyClass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Text.class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job.setOutputValueClass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IntWritable.class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job.setMapperClass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Map.class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job.setCombinerClass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Reduce.class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job.setReducerClass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Reduce.class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job.setInputFormatClass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TextInputFormat.class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job.setOutputFormatClass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TextOutputFormat.class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FileInputFormat.setInputPaths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(job, new Path(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args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[0]));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FileOutputFormat.setOutputPaths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(job, new Path(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args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[1]));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boolean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success =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job.waitForCompletion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(true); return success ? 0 : 1;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3" name="Rectangle 2"/>
          <p:cNvSpPr/>
          <p:nvPr/>
        </p:nvSpPr>
        <p:spPr>
          <a:xfrm>
            <a:off x="244834" y="66204"/>
            <a:ext cx="4160113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Main run method – the engine</a:t>
            </a:r>
            <a:endParaRPr lang="en-US" sz="2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92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5577" y="291357"/>
            <a:ext cx="1244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Mapper</a:t>
            </a:r>
            <a:endParaRPr lang="en-US" sz="2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9902" y="858449"/>
            <a:ext cx="8690920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Mapper maps input key/value pairs to a set of intermediate key/value pairs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Implementing classes extend Mapper and override map( )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5935" y="1979539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Main Mapper engine: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Mapper.run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9902" y="3220646"/>
            <a:ext cx="8690920" cy="280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Mapper implementations are specified in the Job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Mapper instantiated in the Job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Output data is emitted from Mapper via the Context object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Hadoop MapReduce framework spawns one map task for each logical representation of a unit of input work for a map task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E.g. a filename and a byte range within that file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24193" y="2379649"/>
            <a:ext cx="33823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setup( 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map( ) for each input record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leanup ( )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82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3644" y="1169424"/>
            <a:ext cx="82625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maps is driven by the total size of the inputs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Hadooop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has found the right level of parallelism for maps is between 10-100 maps/node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you expect 10TB of input data and have a block size of 128MB, you will have 82,000 maps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Number of tasks controlled by number of splits returned and can be user overridden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3125" y="599988"/>
            <a:ext cx="2622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many maps? </a:t>
            </a:r>
            <a:endParaRPr lang="en-US" sz="2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02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2455" y="1032987"/>
            <a:ext cx="73893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Recall Mapper code: 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while (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tokenizer.hasMoreTokens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()) {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word.set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tokenizer.nextToken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());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context.write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(word, one); }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7478" y="456744"/>
            <a:ext cx="3039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Context object details</a:t>
            </a:r>
            <a:endParaRPr lang="en-US" sz="2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81664" y="2356426"/>
            <a:ext cx="898748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Context object: allows the Mapper to interact with the rest of the Hadoop system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Includes configuration data for the job as well as interfaces which allow it to emit output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Applications can use the Context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3685" y="4617040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report progress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set application-level status messages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update Counters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indicate they are alive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5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0248" y="1138016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public static class Reduce extends Reducer 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public void reduce(Text key,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Iterable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values, Context context) { </a:t>
            </a:r>
          </a:p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sum = 0; 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(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IntWritable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val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values) 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sum +=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val.get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}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context.write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(key, new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IntWritable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(sum)); 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4627" y="270474"/>
            <a:ext cx="4038991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Reduce class for </a:t>
            </a:r>
            <a:r>
              <a:rPr lang="en-US" sz="24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WordCount</a:t>
            </a:r>
            <a:r>
              <a:rPr 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838" y="5080533"/>
            <a:ext cx="108657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framework puts together all the pairs with the same key and feeds them to the reduce function, that then sums the values to give occurrence counts.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71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6150" y="1492762"/>
            <a:ext cx="6936259" cy="3691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Recall the output of the job: a count of occurrences.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&lt; goodbye, 1 &gt; 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&lt; goodnight, 1 &gt;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&lt; moon, 2 &gt;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&lt; world, 2 &gt;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&lt; hello, 2 &gt;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6788" y="641177"/>
            <a:ext cx="2451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Reduce class (II) </a:t>
            </a:r>
            <a:endParaRPr lang="en-US" sz="2400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27462" y="3772081"/>
            <a:ext cx="7714677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Hadoop provides: a reliable shared storage and analysis system.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storage is provided by HDFS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analysis by MapReduce.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146" y="-185350"/>
            <a:ext cx="4304270" cy="29985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3560" y="435232"/>
            <a:ext cx="2589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Hadoop? </a:t>
            </a:r>
            <a:endParaRPr lang="en-US" sz="2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11430" y="1841327"/>
            <a:ext cx="90519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Apache Hadoop project develops open- source software for reliable, scalable, distributed computing.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a nutshell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862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5044" y="352852"/>
            <a:ext cx="2009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Reducer (III) </a:t>
            </a:r>
            <a:endParaRPr lang="en-US" sz="2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4128" y="814517"/>
            <a:ext cx="79742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Reduces a set of intermediate values which share a key to a (usually smaller) set of values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Sorts and partitions Mapper outputs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Number of reduces for the job set by user via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Job.setNumReduceTasks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Reduce engine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27870" y="3638413"/>
            <a:ext cx="7924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receives a Context containing job’s configuration as well as interfacing methods that return data back to the framework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Reducer.run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6238" y="5070549"/>
            <a:ext cx="6096000" cy="1421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setup()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reduce() per key associated with reduce task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cleanup()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2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9417" y="1336235"/>
            <a:ext cx="8814486" cy="5011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0.95 or 1.75 multiplied by (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numberOfNodes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mapreduce.tasktracker.reduce.tasks.maximum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0.95 : all of the reduces can launch immediately and start transferring map outputs as the maps finish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1.75: the faster nodes will finish their first round of reduces and launch a second wave of reduces, doing a better job of load balancing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Increasing number of reduces increases framework overhead; and increases load balancing and lowers cost of failures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6428" y="715317"/>
            <a:ext cx="2923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many reduces? </a:t>
            </a:r>
            <a:endParaRPr lang="en-US" sz="2400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4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2323" y="572850"/>
            <a:ext cx="9440563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Hadoop MapReduce is a large scale, open source software framework dedicated to scalable, distributed, data-intensive computing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framework breaks up large data into smaller parallelizable chunks and handles scheduling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Maps each piece to an intermediate value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Reduces intermediate values to a solution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User-specified partition and combiner options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Fault tolerant, reliable, and supports thousands of nodes and petabytes of data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If you can rewrite algorithms into Maps and Reduces, and your problem can be broken up into small pieces solvable in parallel, then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Hadoop’s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MapReduce is the way to go for a distributed problem solving approach to large datasets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Tried and tested in production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Many implementation options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4754" y="133679"/>
            <a:ext cx="1561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Summary </a:t>
            </a:r>
            <a:endParaRPr lang="en-US" sz="2400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01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5522" y="2395837"/>
            <a:ext cx="517641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Thank you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29943" y="5666258"/>
            <a:ext cx="41825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By,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V.Priyanka-M.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Sc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.,CS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Bon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secours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college for women</a:t>
            </a:r>
          </a:p>
        </p:txBody>
      </p:sp>
    </p:spTree>
    <p:extLst>
      <p:ext uri="{BB962C8B-B14F-4D97-AF65-F5344CB8AC3E}">
        <p14:creationId xmlns:p14="http://schemas.microsoft.com/office/powerpoint/2010/main" val="401786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4088" y="426240"/>
            <a:ext cx="3023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MapReduce?</a:t>
            </a:r>
            <a:endParaRPr lang="en-US" sz="2400" b="1" i="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1006" y="2095819"/>
            <a:ext cx="975359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MapReduce is a patented software framework introduced by Google to support distributed computing on large data sets on clusters of computers.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is a sub-project of the 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Apache Hadoop Project</a:t>
            </a:r>
            <a:r>
              <a:rPr lang="en-US" sz="2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MapReduce is a Programming Model  and an associated implementation for processing and generating big data sets with a </a:t>
            </a:r>
            <a:r>
              <a:rPr lang="en-US" sz="2400" b="1" i="0" u="none" strike="noStrik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parallel</a:t>
            </a:r>
            <a:r>
              <a:rPr lang="en-US" sz="2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2400" b="1" i="0" u="none" strike="noStrik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distributed</a:t>
            </a:r>
            <a:r>
              <a:rPr lang="en-US" sz="2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algorithm on a </a:t>
            </a:r>
            <a:r>
              <a:rPr lang="en-US" sz="2400" b="1" i="0" u="none" strike="noStrik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cluster</a:t>
            </a:r>
            <a:r>
              <a:rPr lang="en-US" sz="2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5" t="45638" b="27050"/>
          <a:stretch/>
        </p:blipFill>
        <p:spPr>
          <a:xfrm>
            <a:off x="5317523" y="643898"/>
            <a:ext cx="6656174" cy="120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8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360" y="435232"/>
            <a:ext cx="6072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MapReduce Serves Two Essential Functions:</a:t>
            </a:r>
            <a:endParaRPr lang="en-US" sz="2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82810" y="1464606"/>
            <a:ext cx="6425513" cy="390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 filters and parcels out work to various nodes within the cluster or map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function sometimes referred to as the mapper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 organizes and reduces the results from each node into a cohesive answer to a query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Referred to as the reducer.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4236" t="43886" r="44067" b="37025"/>
          <a:stretch/>
        </p:blipFill>
        <p:spPr>
          <a:xfrm>
            <a:off x="8188411" y="705537"/>
            <a:ext cx="2896787" cy="274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5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3555" y="468183"/>
            <a:ext cx="3348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MapReduce works</a:t>
            </a:r>
            <a:endParaRPr lang="en-US" sz="2400" b="1" i="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1135" y="1271483"/>
            <a:ext cx="9424085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original version of MapReduce involved several component daemons, including: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84387" y="2350979"/>
            <a:ext cx="7504671" cy="390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i="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JobTracker</a:t>
            </a:r>
            <a:r>
              <a:rPr lang="en-US" sz="2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-- the master node that manages all the jobs and resources in a cluster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i="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TaskTrackers</a:t>
            </a:r>
            <a:r>
              <a:rPr lang="en-US" sz="2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-- agents deployed to each machine in the cluster to run the map and reduce tasks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i="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JobHistory Server </a:t>
            </a:r>
            <a:r>
              <a:rPr lang="en-US" sz="2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-- a component that tracks completed jobs and is typically deployed as a separate function or with Job Tracker.</a:t>
            </a:r>
            <a:endParaRPr lang="en-US" sz="2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62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8400" y="1258496"/>
            <a:ext cx="6713838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 cluster node: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Single JobTracker per master</a:t>
            </a:r>
          </a:p>
        </p:txBody>
      </p:sp>
      <p:sp>
        <p:nvSpPr>
          <p:cNvPr id="4" name="Rectangle 3"/>
          <p:cNvSpPr/>
          <p:nvPr/>
        </p:nvSpPr>
        <p:spPr>
          <a:xfrm>
            <a:off x="629863" y="567037"/>
            <a:ext cx="3586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MapReduce Framework: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53946" y="2274159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Responsible for scheduling the jobs’ component tasks on the slaves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Monitors slave progress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Re-executing failed tasks </a:t>
            </a:r>
          </a:p>
        </p:txBody>
      </p:sp>
      <p:sp>
        <p:nvSpPr>
          <p:cNvPr id="6" name="Rectangle 5"/>
          <p:cNvSpPr/>
          <p:nvPr/>
        </p:nvSpPr>
        <p:spPr>
          <a:xfrm>
            <a:off x="2438400" y="4064803"/>
            <a:ext cx="6096000" cy="5799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Single Task Tracker per slave </a:t>
            </a:r>
          </a:p>
        </p:txBody>
      </p:sp>
      <p:sp>
        <p:nvSpPr>
          <p:cNvPr id="7" name="Rectangle 6"/>
          <p:cNvSpPr/>
          <p:nvPr/>
        </p:nvSpPr>
        <p:spPr>
          <a:xfrm>
            <a:off x="3253946" y="4627779"/>
            <a:ext cx="6324232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Execute the tasks as directed by the master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02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9870" y="426993"/>
            <a:ext cx="4340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MapReduce core functionality: </a:t>
            </a:r>
            <a:endParaRPr lang="en-US" sz="2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8671" y="1032162"/>
            <a:ext cx="9827740" cy="1421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Code usually written in Java- though it can be written in other languages with the Hadoop Streaming API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Two fundamental pieces: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93556" y="2616873"/>
            <a:ext cx="8147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Map step </a:t>
            </a:r>
          </a:p>
        </p:txBody>
      </p:sp>
      <p:sp>
        <p:nvSpPr>
          <p:cNvPr id="6" name="Rectangle 5"/>
          <p:cNvSpPr/>
          <p:nvPr/>
        </p:nvSpPr>
        <p:spPr>
          <a:xfrm>
            <a:off x="2610111" y="3100684"/>
            <a:ext cx="7604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Master node takes large problem input and slices it into smaller sub problems; distributes these to worker nodes.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Worker node may do this again; leads to a multi-level tree structure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Worker processes smaller problem and hands back to master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2610112" y="5349615"/>
            <a:ext cx="75306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Master node takes the answers to the sub problems and combines them in a predefined way to get the output/answer to original problem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93556" y="4855010"/>
            <a:ext cx="18549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Reduce step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6483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472" y="344616"/>
            <a:ext cx="47604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MapReduce core functionality (II) </a:t>
            </a:r>
            <a:endParaRPr lang="en-US" sz="2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848" y="1063358"/>
            <a:ext cx="71257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Data flow beyond the two key pieces (map and reduce):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80053" y="1635373"/>
            <a:ext cx="942820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Input reader – divides input into appropriate size splits which get assigned to a Map function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Map function – maps file data to smaller, intermediate &lt;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key,value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&gt; pairs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Partition function – finds the correct reducer: given the key and number of reducers, returns the desired Reduce node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Compare function – input for Reduce is pulled from the Map intermediate output and sorted according to this compare function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Reduce function – takes intermediate values and reduces to a smaller solution handed back to the framework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Output writer – writes file output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04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020" y="286951"/>
            <a:ext cx="4880695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MapReduce core functionality (III) </a:t>
            </a:r>
            <a:endParaRPr lang="en-US" sz="2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78444" y="1311011"/>
            <a:ext cx="6096000" cy="5799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MapReduce Job controls the execution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72714" y="1985936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Splits the input dataset into independent chunks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Processed by the map tasks in parallel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520779" y="2979859"/>
            <a:ext cx="638432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framework sorts the outputs of the maps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MapReduce Task is sent the output of the framework to reduce and combine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Both the input and output of the job are stored in a file system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Framework handles scheduling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Monitors and re-executes failed tasks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5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157</TotalTime>
  <Words>1449</Words>
  <Application>Microsoft Office PowerPoint</Application>
  <PresentationFormat>Custom</PresentationFormat>
  <Paragraphs>188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BlackTie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Kings Landing</dc:creator>
  <cp:lastModifiedBy>ELCOT</cp:lastModifiedBy>
  <cp:revision>117</cp:revision>
  <dcterms:created xsi:type="dcterms:W3CDTF">2020-04-07T12:33:51Z</dcterms:created>
  <dcterms:modified xsi:type="dcterms:W3CDTF">2020-05-19T15:36:21Z</dcterms:modified>
</cp:coreProperties>
</file>