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367" r:id="rId2"/>
    <p:sldId id="275" r:id="rId3"/>
    <p:sldId id="276" r:id="rId4"/>
    <p:sldId id="259" r:id="rId5"/>
    <p:sldId id="311" r:id="rId6"/>
    <p:sldId id="262" r:id="rId7"/>
    <p:sldId id="308" r:id="rId8"/>
    <p:sldId id="309" r:id="rId9"/>
    <p:sldId id="310" r:id="rId10"/>
    <p:sldId id="324" r:id="rId11"/>
    <p:sldId id="326" r:id="rId12"/>
    <p:sldId id="327" r:id="rId13"/>
    <p:sldId id="328" r:id="rId14"/>
    <p:sldId id="329" r:id="rId15"/>
    <p:sldId id="330" r:id="rId16"/>
    <p:sldId id="331" r:id="rId17"/>
    <p:sldId id="332" r:id="rId18"/>
    <p:sldId id="333" r:id="rId19"/>
    <p:sldId id="334" r:id="rId20"/>
    <p:sldId id="335" r:id="rId21"/>
    <p:sldId id="336" r:id="rId22"/>
    <p:sldId id="337" r:id="rId23"/>
    <p:sldId id="338" r:id="rId24"/>
    <p:sldId id="339" r:id="rId25"/>
    <p:sldId id="340" r:id="rId26"/>
    <p:sldId id="341" r:id="rId27"/>
    <p:sldId id="342" r:id="rId28"/>
    <p:sldId id="343" r:id="rId29"/>
    <p:sldId id="344" r:id="rId30"/>
    <p:sldId id="345" r:id="rId31"/>
    <p:sldId id="346" r:id="rId32"/>
    <p:sldId id="347" r:id="rId33"/>
    <p:sldId id="348" r:id="rId34"/>
    <p:sldId id="349" r:id="rId35"/>
    <p:sldId id="350" r:id="rId36"/>
    <p:sldId id="351" r:id="rId37"/>
    <p:sldId id="352" r:id="rId38"/>
    <p:sldId id="353" r:id="rId39"/>
    <p:sldId id="354" r:id="rId40"/>
    <p:sldId id="355" r:id="rId41"/>
    <p:sldId id="356" r:id="rId42"/>
    <p:sldId id="357" r:id="rId43"/>
    <p:sldId id="358" r:id="rId44"/>
    <p:sldId id="359" r:id="rId45"/>
    <p:sldId id="360" r:id="rId46"/>
    <p:sldId id="361" r:id="rId47"/>
    <p:sldId id="362" r:id="rId48"/>
    <p:sldId id="363" r:id="rId49"/>
    <p:sldId id="364" r:id="rId50"/>
    <p:sldId id="365" r:id="rId51"/>
    <p:sldId id="366" r:id="rId5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0099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0099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0099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0099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0099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0099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0099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0099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0099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FFCCCC"/>
    <a:srgbClr val="FF99CC"/>
    <a:srgbClr val="FF99FF"/>
    <a:srgbClr val="9999FF"/>
    <a:srgbClr val="FF6600"/>
    <a:srgbClr val="CC99FF"/>
    <a:srgbClr val="000099"/>
    <a:srgbClr val="CC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 autoAdjust="0"/>
    <p:restoredTop sz="94660"/>
  </p:normalViewPr>
  <p:slideViewPr>
    <p:cSldViewPr>
      <p:cViewPr>
        <p:scale>
          <a:sx n="60" d="100"/>
          <a:sy n="60" d="100"/>
        </p:scale>
        <p:origin x="-1644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68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0.xml"/><Relationship Id="rId1" Type="http://schemas.openxmlformats.org/officeDocument/2006/relationships/slide" Target="slides/slide2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88E169-C9F7-4F81-932F-0D6B3AF5AEA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3AA05A3-824B-49B9-AFE8-745C84B4C1B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6C0E45-74B1-4EA6-A9FE-6B17695172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447466-C3F3-450C-AA91-3928BBEDE9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3FBFA-E4A9-425D-B7D0-380E3DAAC3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33D95EC-0263-4BA4-B36D-7D5385C57C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B656E7C-A533-45F8-9F0A-86F861CE98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2F1E76-2E55-4E24-B8D6-C68922B15D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9269A6-570A-4B5C-AC15-CEA0A189B7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D72BA0-2392-4820-B816-4473B46B35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5BAC6E-4824-4D5C-BA18-F2CABBC8FD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0CC5B-EA35-4ABA-83AA-77BF972469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2F110-A617-4FC1-AFD3-AD50F5D94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689D2-70FA-4A16-B551-B896E3EA67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70D26-0341-4D74-BD7E-2D716CC2F8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C1EF0354-7EAD-4BD2-9369-A88034F308E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random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7772400" cy="1143000"/>
          </a:xfrm>
        </p:spPr>
        <p:txBody>
          <a:bodyPr/>
          <a:lstStyle/>
          <a:p>
            <a:r>
              <a:rPr lang="en-US" sz="3600" b="1" dirty="0" smtClean="0"/>
              <a:t>WORLD TRADE ORGANIZATION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05200"/>
            <a:ext cx="7772400" cy="4114800"/>
          </a:xfrm>
        </p:spPr>
        <p:txBody>
          <a:bodyPr/>
          <a:lstStyle/>
          <a:p>
            <a:pPr algn="r">
              <a:buNone/>
            </a:pPr>
            <a:r>
              <a:rPr lang="en-US" b="1" dirty="0" err="1" smtClean="0"/>
              <a:t>Dr.A.ANTONYRAJ</a:t>
            </a:r>
            <a:endParaRPr lang="en-US" b="1" dirty="0" smtClean="0"/>
          </a:p>
          <a:p>
            <a:pPr algn="r" eaLnBrk="1" hangingPunct="1">
              <a:buNone/>
            </a:pPr>
            <a:r>
              <a:rPr lang="en-US" sz="2400" dirty="0" smtClean="0"/>
              <a:t>Assistant Professor,</a:t>
            </a:r>
            <a:endParaRPr lang="en-US" sz="2400" dirty="0" smtClean="0"/>
          </a:p>
          <a:p>
            <a:pPr algn="r" eaLnBrk="1" hangingPunct="1">
              <a:buNone/>
            </a:pPr>
            <a:r>
              <a:rPr lang="en-US" sz="2400" dirty="0" smtClean="0"/>
              <a:t>Department of Management studies,</a:t>
            </a:r>
          </a:p>
          <a:p>
            <a:pPr algn="r" eaLnBrk="1" hangingPunct="1">
              <a:buNone/>
            </a:pPr>
            <a:r>
              <a:rPr lang="en-US" sz="2400" dirty="0" smtClean="0"/>
              <a:t>Bon Secours College for women, </a:t>
            </a:r>
            <a:r>
              <a:rPr lang="en-US" sz="2400" dirty="0" err="1" smtClean="0"/>
              <a:t>Thanjavur</a:t>
            </a:r>
            <a:r>
              <a:rPr lang="en-US" sz="2400" dirty="0" smtClean="0"/>
              <a:t>.</a:t>
            </a:r>
          </a:p>
          <a:p>
            <a:pPr algn="r">
              <a:buNone/>
            </a:pPr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7467600" cy="990600"/>
          </a:xfrm>
        </p:spPr>
        <p:txBody>
          <a:bodyPr/>
          <a:lstStyle/>
          <a:p>
            <a:r>
              <a:rPr lang="en-US">
                <a:solidFill>
                  <a:srgbClr val="000099"/>
                </a:solidFill>
              </a:rPr>
              <a:t>WTO Current Structure</a:t>
            </a:r>
          </a:p>
        </p:txBody>
      </p:sp>
      <p:grpSp>
        <p:nvGrpSpPr>
          <p:cNvPr id="90118" name="Group 1030"/>
          <p:cNvGrpSpPr>
            <a:grpSpLocks/>
          </p:cNvGrpSpPr>
          <p:nvPr/>
        </p:nvGrpSpPr>
        <p:grpSpPr bwMode="auto">
          <a:xfrm>
            <a:off x="762000" y="1219200"/>
            <a:ext cx="7772400" cy="4800600"/>
            <a:chOff x="0" y="0"/>
            <a:chExt cx="2592" cy="2152"/>
          </a:xfrm>
        </p:grpSpPr>
        <p:sp>
          <p:nvSpPr>
            <p:cNvPr id="90119" name="Rectangle 1031"/>
            <p:cNvSpPr>
              <a:spLocks noChangeArrowheads="1"/>
            </p:cNvSpPr>
            <p:nvPr/>
          </p:nvSpPr>
          <p:spPr bwMode="auto">
            <a:xfrm>
              <a:off x="0" y="0"/>
              <a:ext cx="2109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IN"/>
            </a:p>
          </p:txBody>
        </p:sp>
        <p:grpSp>
          <p:nvGrpSpPr>
            <p:cNvPr id="90120" name="Group 1032"/>
            <p:cNvGrpSpPr>
              <a:grpSpLocks/>
            </p:cNvGrpSpPr>
            <p:nvPr/>
          </p:nvGrpSpPr>
          <p:grpSpPr bwMode="auto">
            <a:xfrm>
              <a:off x="0" y="0"/>
              <a:ext cx="2592" cy="2152"/>
              <a:chOff x="0" y="0"/>
              <a:chExt cx="2592" cy="2152"/>
            </a:xfrm>
          </p:grpSpPr>
          <p:sp>
            <p:nvSpPr>
              <p:cNvPr id="90121" name="Rectangle 1033"/>
              <p:cNvSpPr>
                <a:spLocks noChangeArrowheads="1" noTextEdit="1"/>
              </p:cNvSpPr>
              <p:nvPr/>
            </p:nvSpPr>
            <p:spPr bwMode="auto">
              <a:xfrm>
                <a:off x="0" y="0"/>
                <a:ext cx="502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>
                <a:spAutoFit/>
              </a:bodyPr>
              <a:lstStyle/>
              <a:p>
                <a:endParaRPr lang="en-IN"/>
              </a:p>
            </p:txBody>
          </p:sp>
          <p:sp>
            <p:nvSpPr>
              <p:cNvPr id="90122" name="Rectangle 1034"/>
              <p:cNvSpPr>
                <a:spLocks noChangeArrowheads="1"/>
              </p:cNvSpPr>
              <p:nvPr/>
            </p:nvSpPr>
            <p:spPr bwMode="auto">
              <a:xfrm>
                <a:off x="502" y="0"/>
                <a:ext cx="534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r>
                  <a:rPr lang="en-US" sz="2400" b="1">
                    <a:solidFill>
                      <a:srgbClr val="FF8000"/>
                    </a:solidFill>
                    <a:latin typeface="Trebuchet MS" pitchFamily="34" charset="0"/>
                  </a:rPr>
                  <a:t>Goods</a:t>
                </a:r>
                <a:endParaRPr 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90123" name="Rectangle 1035"/>
              <p:cNvSpPr>
                <a:spLocks noChangeArrowheads="1"/>
              </p:cNvSpPr>
              <p:nvPr/>
            </p:nvSpPr>
            <p:spPr bwMode="auto">
              <a:xfrm>
                <a:off x="1036" y="0"/>
                <a:ext cx="534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r>
                  <a:rPr lang="en-US" sz="2400" b="1">
                    <a:solidFill>
                      <a:srgbClr val="408080"/>
                    </a:solidFill>
                    <a:latin typeface="Trebuchet MS" pitchFamily="34" charset="0"/>
                  </a:rPr>
                  <a:t>Services</a:t>
                </a:r>
                <a:endParaRPr 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90124" name="Rectangle 1036"/>
              <p:cNvSpPr>
                <a:spLocks noChangeArrowheads="1"/>
              </p:cNvSpPr>
              <p:nvPr/>
            </p:nvSpPr>
            <p:spPr bwMode="auto">
              <a:xfrm>
                <a:off x="1570" y="0"/>
                <a:ext cx="508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r>
                  <a:rPr lang="en-US" sz="1700" b="1">
                    <a:solidFill>
                      <a:srgbClr val="000080"/>
                    </a:solidFill>
                    <a:latin typeface="Trebuchet MS" pitchFamily="34" charset="0"/>
                  </a:rPr>
                  <a:t>Intellectual property</a:t>
                </a:r>
                <a:endParaRPr lang="en-US" sz="1700">
                  <a:solidFill>
                    <a:schemeClr val="tx1"/>
                  </a:solidFill>
                </a:endParaRPr>
              </a:p>
            </p:txBody>
          </p:sp>
          <p:sp>
            <p:nvSpPr>
              <p:cNvPr id="90125" name="Rectangle 1037"/>
              <p:cNvSpPr>
                <a:spLocks noChangeArrowheads="1"/>
              </p:cNvSpPr>
              <p:nvPr/>
            </p:nvSpPr>
            <p:spPr bwMode="auto">
              <a:xfrm>
                <a:off x="2078" y="0"/>
                <a:ext cx="514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b"/>
              <a:lstStyle/>
              <a:p>
                <a:r>
                  <a:rPr lang="en-US" sz="2400" b="1">
                    <a:solidFill>
                      <a:srgbClr val="800000"/>
                    </a:solidFill>
                    <a:latin typeface="Trebuchet MS" pitchFamily="34" charset="0"/>
                  </a:rPr>
                  <a:t>Disputes</a:t>
                </a:r>
                <a:endParaRPr 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90126" name="Rectangle 1038"/>
              <p:cNvSpPr>
                <a:spLocks noChangeArrowheads="1"/>
              </p:cNvSpPr>
              <p:nvPr/>
            </p:nvSpPr>
            <p:spPr bwMode="auto">
              <a:xfrm>
                <a:off x="0" y="538"/>
                <a:ext cx="502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r"/>
                <a:endParaRPr lang="en-US" sz="1000" b="1" i="1">
                  <a:solidFill>
                    <a:schemeClr val="tx1"/>
                  </a:solidFill>
                  <a:latin typeface="Trebuchet MS" pitchFamily="34" charset="0"/>
                </a:endParaRPr>
              </a:p>
              <a:p>
                <a:pPr algn="r"/>
                <a:endParaRPr lang="en-US" sz="1000" b="1" i="1">
                  <a:solidFill>
                    <a:schemeClr val="tx1"/>
                  </a:solidFill>
                  <a:latin typeface="Trebuchet MS" pitchFamily="34" charset="0"/>
                </a:endParaRPr>
              </a:p>
              <a:p>
                <a:pPr algn="r"/>
                <a:r>
                  <a:rPr lang="en-US" sz="2000" b="1" i="1">
                    <a:solidFill>
                      <a:schemeClr val="tx1"/>
                    </a:solidFill>
                    <a:latin typeface="Trebuchet MS" pitchFamily="34" charset="0"/>
                  </a:rPr>
                  <a:t>Basic principles</a:t>
                </a:r>
                <a:endParaRPr lang="en-US" sz="20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90127" name="Group 1039"/>
              <p:cNvGrpSpPr>
                <a:grpSpLocks/>
              </p:cNvGrpSpPr>
              <p:nvPr/>
            </p:nvGrpSpPr>
            <p:grpSpPr bwMode="auto">
              <a:xfrm>
                <a:off x="502" y="538"/>
                <a:ext cx="534" cy="538"/>
                <a:chOff x="502" y="538"/>
                <a:chExt cx="534" cy="538"/>
              </a:xfrm>
            </p:grpSpPr>
            <p:sp>
              <p:nvSpPr>
                <p:cNvPr id="90128" name="Rectangle 1040"/>
                <p:cNvSpPr>
                  <a:spLocks noChangeArrowheads="1"/>
                </p:cNvSpPr>
                <p:nvPr/>
              </p:nvSpPr>
              <p:spPr bwMode="auto">
                <a:xfrm>
                  <a:off x="502" y="538"/>
                  <a:ext cx="534" cy="538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90129" name="Rectangle 1041"/>
                <p:cNvSpPr>
                  <a:spLocks noChangeArrowheads="1"/>
                </p:cNvSpPr>
                <p:nvPr/>
              </p:nvSpPr>
              <p:spPr bwMode="auto">
                <a:xfrm>
                  <a:off x="502" y="538"/>
                  <a:ext cx="534" cy="538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2600" b="1">
                    <a:solidFill>
                      <a:schemeClr val="tx1"/>
                    </a:solidFill>
                    <a:latin typeface="Trebuchet MS" pitchFamily="34" charset="0"/>
                  </a:endParaRPr>
                </a:p>
                <a:p>
                  <a:r>
                    <a:rPr lang="en-US" sz="2600" b="1">
                      <a:solidFill>
                        <a:schemeClr val="tx1"/>
                      </a:solidFill>
                      <a:latin typeface="Trebuchet MS" pitchFamily="34" charset="0"/>
                    </a:rPr>
                    <a:t>GATT</a:t>
                  </a:r>
                  <a:endParaRPr lang="en-US" sz="260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90130" name="Group 1042"/>
              <p:cNvGrpSpPr>
                <a:grpSpLocks/>
              </p:cNvGrpSpPr>
              <p:nvPr/>
            </p:nvGrpSpPr>
            <p:grpSpPr bwMode="auto">
              <a:xfrm>
                <a:off x="1036" y="538"/>
                <a:ext cx="534" cy="538"/>
                <a:chOff x="1036" y="538"/>
                <a:chExt cx="534" cy="538"/>
              </a:xfrm>
            </p:grpSpPr>
            <p:sp>
              <p:nvSpPr>
                <p:cNvPr id="90131" name="Rectangle 1043"/>
                <p:cNvSpPr>
                  <a:spLocks noChangeArrowheads="1"/>
                </p:cNvSpPr>
                <p:nvPr/>
              </p:nvSpPr>
              <p:spPr bwMode="auto">
                <a:xfrm>
                  <a:off x="1036" y="538"/>
                  <a:ext cx="534" cy="538"/>
                </a:xfrm>
                <a:prstGeom prst="rect">
                  <a:avLst/>
                </a:prstGeom>
                <a:solidFill>
                  <a:srgbClr val="99CC99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90132" name="Rectangle 1044"/>
                <p:cNvSpPr>
                  <a:spLocks noChangeArrowheads="1"/>
                </p:cNvSpPr>
                <p:nvPr/>
              </p:nvSpPr>
              <p:spPr bwMode="auto">
                <a:xfrm>
                  <a:off x="1036" y="538"/>
                  <a:ext cx="534" cy="538"/>
                </a:xfrm>
                <a:prstGeom prst="rect">
                  <a:avLst/>
                </a:prstGeom>
                <a:solidFill>
                  <a:srgbClr val="99CC99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2600" b="1">
                    <a:solidFill>
                      <a:schemeClr val="tx1"/>
                    </a:solidFill>
                    <a:latin typeface="Trebuchet MS" pitchFamily="34" charset="0"/>
                  </a:endParaRPr>
                </a:p>
                <a:p>
                  <a:r>
                    <a:rPr lang="en-US" sz="2600" b="1">
                      <a:solidFill>
                        <a:schemeClr val="tx1"/>
                      </a:solidFill>
                      <a:latin typeface="Trebuchet MS" pitchFamily="34" charset="0"/>
                    </a:rPr>
                    <a:t>GATS</a:t>
                  </a:r>
                  <a:endParaRPr lang="en-US" sz="260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90133" name="Group 1045"/>
              <p:cNvGrpSpPr>
                <a:grpSpLocks/>
              </p:cNvGrpSpPr>
              <p:nvPr/>
            </p:nvGrpSpPr>
            <p:grpSpPr bwMode="auto">
              <a:xfrm>
                <a:off x="1570" y="538"/>
                <a:ext cx="508" cy="538"/>
                <a:chOff x="1570" y="538"/>
                <a:chExt cx="508" cy="538"/>
              </a:xfrm>
            </p:grpSpPr>
            <p:sp>
              <p:nvSpPr>
                <p:cNvPr id="90134" name="Rectangle 1046"/>
                <p:cNvSpPr>
                  <a:spLocks noChangeArrowheads="1"/>
                </p:cNvSpPr>
                <p:nvPr/>
              </p:nvSpPr>
              <p:spPr bwMode="auto">
                <a:xfrm>
                  <a:off x="1570" y="538"/>
                  <a:ext cx="508" cy="538"/>
                </a:xfrm>
                <a:prstGeom prst="rect">
                  <a:avLst/>
                </a:prstGeom>
                <a:solidFill>
                  <a:srgbClr val="008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90135" name="Rectangle 1047"/>
                <p:cNvSpPr>
                  <a:spLocks noChangeArrowheads="1"/>
                </p:cNvSpPr>
                <p:nvPr/>
              </p:nvSpPr>
              <p:spPr bwMode="auto">
                <a:xfrm>
                  <a:off x="1570" y="538"/>
                  <a:ext cx="508" cy="538"/>
                </a:xfrm>
                <a:prstGeom prst="rect">
                  <a:avLst/>
                </a:prstGeom>
                <a:solidFill>
                  <a:srgbClr val="0080C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2600" b="1">
                    <a:solidFill>
                      <a:schemeClr val="tx1"/>
                    </a:solidFill>
                    <a:latin typeface="Trebuchet MS" pitchFamily="34" charset="0"/>
                  </a:endParaRPr>
                </a:p>
                <a:p>
                  <a:r>
                    <a:rPr lang="en-US" sz="2600" b="1">
                      <a:solidFill>
                        <a:schemeClr val="tx1"/>
                      </a:solidFill>
                      <a:latin typeface="Trebuchet MS" pitchFamily="34" charset="0"/>
                    </a:rPr>
                    <a:t>TRIPS</a:t>
                  </a:r>
                  <a:endParaRPr lang="en-US" sz="260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90136" name="Group 1048"/>
              <p:cNvGrpSpPr>
                <a:grpSpLocks/>
              </p:cNvGrpSpPr>
              <p:nvPr/>
            </p:nvGrpSpPr>
            <p:grpSpPr bwMode="auto">
              <a:xfrm>
                <a:off x="2078" y="538"/>
                <a:ext cx="514" cy="538"/>
                <a:chOff x="2078" y="538"/>
                <a:chExt cx="514" cy="538"/>
              </a:xfrm>
            </p:grpSpPr>
            <p:sp>
              <p:nvSpPr>
                <p:cNvPr id="90137" name="Rectangle 1049"/>
                <p:cNvSpPr>
                  <a:spLocks noChangeArrowheads="1"/>
                </p:cNvSpPr>
                <p:nvPr/>
              </p:nvSpPr>
              <p:spPr bwMode="auto">
                <a:xfrm>
                  <a:off x="2078" y="538"/>
                  <a:ext cx="514" cy="538"/>
                </a:xfrm>
                <a:prstGeom prst="rect">
                  <a:avLst/>
                </a:prstGeom>
                <a:solidFill>
                  <a:srgbClr val="996666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90138" name="Rectangle 1050"/>
                <p:cNvSpPr>
                  <a:spLocks noChangeArrowheads="1"/>
                </p:cNvSpPr>
                <p:nvPr/>
              </p:nvSpPr>
              <p:spPr bwMode="auto">
                <a:xfrm>
                  <a:off x="2078" y="538"/>
                  <a:ext cx="514" cy="538"/>
                </a:xfrm>
                <a:prstGeom prst="rect">
                  <a:avLst/>
                </a:prstGeom>
                <a:solidFill>
                  <a:srgbClr val="996666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2000" b="1">
                    <a:solidFill>
                      <a:schemeClr val="tx1"/>
                    </a:solidFill>
                    <a:latin typeface="Trebuchet MS" pitchFamily="34" charset="0"/>
                  </a:endParaRPr>
                </a:p>
                <a:p>
                  <a:r>
                    <a:rPr lang="en-US" sz="2000" b="1">
                      <a:solidFill>
                        <a:schemeClr val="tx1"/>
                      </a:solidFill>
                      <a:latin typeface="Trebuchet MS" pitchFamily="34" charset="0"/>
                    </a:rPr>
                    <a:t>Dispute settlement</a:t>
                  </a:r>
                  <a:endParaRPr lang="en-US" sz="20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90139" name="Rectangle 1051"/>
              <p:cNvSpPr>
                <a:spLocks noChangeArrowheads="1"/>
              </p:cNvSpPr>
              <p:nvPr/>
            </p:nvSpPr>
            <p:spPr bwMode="auto">
              <a:xfrm>
                <a:off x="0" y="1076"/>
                <a:ext cx="502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r"/>
                <a:r>
                  <a:rPr lang="en-US" sz="2000" i="1">
                    <a:solidFill>
                      <a:schemeClr val="tx1"/>
                    </a:solidFill>
                    <a:latin typeface="Trebuchet MS" pitchFamily="34" charset="0"/>
                  </a:rPr>
                  <a:t>Additional details</a:t>
                </a:r>
                <a:endParaRPr lang="en-US" sz="20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90140" name="Group 1052"/>
              <p:cNvGrpSpPr>
                <a:grpSpLocks/>
              </p:cNvGrpSpPr>
              <p:nvPr/>
            </p:nvGrpSpPr>
            <p:grpSpPr bwMode="auto">
              <a:xfrm>
                <a:off x="502" y="1076"/>
                <a:ext cx="534" cy="538"/>
                <a:chOff x="502" y="1076"/>
                <a:chExt cx="534" cy="538"/>
              </a:xfrm>
            </p:grpSpPr>
            <p:sp>
              <p:nvSpPr>
                <p:cNvPr id="90141" name="Rectangle 1053"/>
                <p:cNvSpPr>
                  <a:spLocks noChangeArrowheads="1"/>
                </p:cNvSpPr>
                <p:nvPr/>
              </p:nvSpPr>
              <p:spPr bwMode="auto">
                <a:xfrm>
                  <a:off x="502" y="1076"/>
                  <a:ext cx="534" cy="538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90142" name="Rectangle 1054"/>
                <p:cNvSpPr>
                  <a:spLocks noChangeArrowheads="1"/>
                </p:cNvSpPr>
                <p:nvPr/>
              </p:nvSpPr>
              <p:spPr bwMode="auto">
                <a:xfrm>
                  <a:off x="502" y="1076"/>
                  <a:ext cx="534" cy="538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US" sz="1600">
                      <a:solidFill>
                        <a:schemeClr val="tx1"/>
                      </a:solidFill>
                      <a:latin typeface="Trebuchet MS" pitchFamily="34" charset="0"/>
                    </a:rPr>
                    <a:t>Other goods agreements and annexes</a:t>
                  </a:r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90143" name="Group 1055"/>
              <p:cNvGrpSpPr>
                <a:grpSpLocks/>
              </p:cNvGrpSpPr>
              <p:nvPr/>
            </p:nvGrpSpPr>
            <p:grpSpPr bwMode="auto">
              <a:xfrm>
                <a:off x="1036" y="1076"/>
                <a:ext cx="534" cy="538"/>
                <a:chOff x="1036" y="1076"/>
                <a:chExt cx="534" cy="538"/>
              </a:xfrm>
            </p:grpSpPr>
            <p:sp>
              <p:nvSpPr>
                <p:cNvPr id="90144" name="Rectangle 1056"/>
                <p:cNvSpPr>
                  <a:spLocks noChangeArrowheads="1"/>
                </p:cNvSpPr>
                <p:nvPr/>
              </p:nvSpPr>
              <p:spPr bwMode="auto">
                <a:xfrm>
                  <a:off x="1036" y="1076"/>
                  <a:ext cx="534" cy="538"/>
                </a:xfrm>
                <a:prstGeom prst="rect">
                  <a:avLst/>
                </a:prstGeom>
                <a:solidFill>
                  <a:srgbClr val="99CC99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90145" name="Rectangle 1057"/>
                <p:cNvSpPr>
                  <a:spLocks noChangeArrowheads="1"/>
                </p:cNvSpPr>
                <p:nvPr/>
              </p:nvSpPr>
              <p:spPr bwMode="auto">
                <a:xfrm>
                  <a:off x="1036" y="1076"/>
                  <a:ext cx="534" cy="538"/>
                </a:xfrm>
                <a:prstGeom prst="rect">
                  <a:avLst/>
                </a:prstGeom>
                <a:solidFill>
                  <a:srgbClr val="99CC99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US" sz="2000">
                      <a:solidFill>
                        <a:schemeClr val="tx1"/>
                      </a:solidFill>
                      <a:latin typeface="Trebuchet MS" pitchFamily="34" charset="0"/>
                    </a:rPr>
                    <a:t>Services annexes</a:t>
                  </a:r>
                  <a:endParaRPr lang="en-US" sz="20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90146" name="Rectangle 1058"/>
              <p:cNvSpPr>
                <a:spLocks noChangeArrowheads="1" noTextEdit="1"/>
              </p:cNvSpPr>
              <p:nvPr/>
            </p:nvSpPr>
            <p:spPr bwMode="auto">
              <a:xfrm>
                <a:off x="1570" y="1076"/>
                <a:ext cx="508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IN"/>
              </a:p>
            </p:txBody>
          </p:sp>
          <p:sp>
            <p:nvSpPr>
              <p:cNvPr id="90147" name="Rectangle 1059"/>
              <p:cNvSpPr>
                <a:spLocks noChangeArrowheads="1" noTextEdit="1"/>
              </p:cNvSpPr>
              <p:nvPr/>
            </p:nvSpPr>
            <p:spPr bwMode="auto">
              <a:xfrm>
                <a:off x="2078" y="1076"/>
                <a:ext cx="514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IN"/>
              </a:p>
            </p:txBody>
          </p:sp>
          <p:sp>
            <p:nvSpPr>
              <p:cNvPr id="90148" name="Rectangle 1060"/>
              <p:cNvSpPr>
                <a:spLocks noChangeArrowheads="1"/>
              </p:cNvSpPr>
              <p:nvPr/>
            </p:nvSpPr>
            <p:spPr bwMode="auto">
              <a:xfrm>
                <a:off x="0" y="1614"/>
                <a:ext cx="502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r"/>
                <a:r>
                  <a:rPr lang="en-US" sz="1600" i="1">
                    <a:solidFill>
                      <a:schemeClr val="tx1"/>
                    </a:solidFill>
                    <a:latin typeface="Trebuchet MS" pitchFamily="34" charset="0"/>
                  </a:rPr>
                  <a:t>Market access commitments</a:t>
                </a:r>
                <a:endParaRPr lang="en-US" sz="16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90149" name="Group 1061"/>
              <p:cNvGrpSpPr>
                <a:grpSpLocks/>
              </p:cNvGrpSpPr>
              <p:nvPr/>
            </p:nvGrpSpPr>
            <p:grpSpPr bwMode="auto">
              <a:xfrm>
                <a:off x="502" y="1614"/>
                <a:ext cx="534" cy="538"/>
                <a:chOff x="502" y="1614"/>
                <a:chExt cx="534" cy="538"/>
              </a:xfrm>
            </p:grpSpPr>
            <p:sp>
              <p:nvSpPr>
                <p:cNvPr id="90150" name="Rectangle 1062"/>
                <p:cNvSpPr>
                  <a:spLocks noChangeArrowheads="1"/>
                </p:cNvSpPr>
                <p:nvPr/>
              </p:nvSpPr>
              <p:spPr bwMode="auto">
                <a:xfrm>
                  <a:off x="502" y="1614"/>
                  <a:ext cx="534" cy="538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90151" name="Rectangle 1063"/>
                <p:cNvSpPr>
                  <a:spLocks noChangeArrowheads="1"/>
                </p:cNvSpPr>
                <p:nvPr/>
              </p:nvSpPr>
              <p:spPr bwMode="auto">
                <a:xfrm>
                  <a:off x="502" y="1614"/>
                  <a:ext cx="534" cy="538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US" sz="1600">
                      <a:solidFill>
                        <a:schemeClr val="tx1"/>
                      </a:solidFill>
                      <a:latin typeface="Trebuchet MS" pitchFamily="34" charset="0"/>
                    </a:rPr>
                    <a:t>Countries’ schedules of commitments</a:t>
                  </a:r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90152" name="Group 1064"/>
              <p:cNvGrpSpPr>
                <a:grpSpLocks/>
              </p:cNvGrpSpPr>
              <p:nvPr/>
            </p:nvGrpSpPr>
            <p:grpSpPr bwMode="auto">
              <a:xfrm>
                <a:off x="1036" y="1614"/>
                <a:ext cx="534" cy="538"/>
                <a:chOff x="1036" y="1614"/>
                <a:chExt cx="534" cy="538"/>
              </a:xfrm>
            </p:grpSpPr>
            <p:sp>
              <p:nvSpPr>
                <p:cNvPr id="90153" name="Rectangle 1065"/>
                <p:cNvSpPr>
                  <a:spLocks noChangeArrowheads="1"/>
                </p:cNvSpPr>
                <p:nvPr/>
              </p:nvSpPr>
              <p:spPr bwMode="auto">
                <a:xfrm>
                  <a:off x="1036" y="1614"/>
                  <a:ext cx="534" cy="538"/>
                </a:xfrm>
                <a:prstGeom prst="rect">
                  <a:avLst/>
                </a:prstGeom>
                <a:solidFill>
                  <a:srgbClr val="99CC99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90154" name="Rectangle 1066"/>
                <p:cNvSpPr>
                  <a:spLocks noChangeArrowheads="1"/>
                </p:cNvSpPr>
                <p:nvPr/>
              </p:nvSpPr>
              <p:spPr bwMode="auto">
                <a:xfrm>
                  <a:off x="1036" y="1614"/>
                  <a:ext cx="534" cy="538"/>
                </a:xfrm>
                <a:prstGeom prst="rect">
                  <a:avLst/>
                </a:prstGeom>
                <a:solidFill>
                  <a:srgbClr val="99CC99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US" sz="1600">
                      <a:solidFill>
                        <a:schemeClr val="tx1"/>
                      </a:solidFill>
                      <a:latin typeface="Trebuchet MS" pitchFamily="34" charset="0"/>
                    </a:rPr>
                    <a:t>Countries’ schedules of commitments</a:t>
                  </a:r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000099"/>
                </a:solidFill>
              </a:rPr>
              <a:t>GATT/WTO: Main Objective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77200" cy="4419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800">
                <a:solidFill>
                  <a:srgbClr val="000099"/>
                </a:solidFill>
                <a:latin typeface="TimesNewRoman" charset="0"/>
              </a:rPr>
              <a:t>To provide a legal framework for incorporating the results of negotiations directed toward </a:t>
            </a:r>
          </a:p>
          <a:p>
            <a:endParaRPr lang="en-US" sz="2200">
              <a:solidFill>
                <a:srgbClr val="000099"/>
              </a:solidFill>
              <a:latin typeface="TimesNewRoman" charset="0"/>
            </a:endParaRPr>
          </a:p>
          <a:p>
            <a:pPr algn="ctr">
              <a:buFontTx/>
              <a:buNone/>
            </a:pPr>
            <a:r>
              <a:rPr lang="en-US" sz="3000">
                <a:solidFill>
                  <a:srgbClr val="000099"/>
                </a:solidFill>
              </a:rPr>
              <a:t>“</a:t>
            </a:r>
            <a:r>
              <a:rPr lang="en-US" sz="3000" u="sng">
                <a:solidFill>
                  <a:srgbClr val="000099"/>
                </a:solidFill>
              </a:rPr>
              <a:t>reciprocal</a:t>
            </a:r>
            <a:r>
              <a:rPr lang="en-US" sz="3000">
                <a:solidFill>
                  <a:srgbClr val="000099"/>
                </a:solidFill>
              </a:rPr>
              <a:t> and mutually advantageous exchange of market access commitments </a:t>
            </a:r>
            <a:r>
              <a:rPr lang="en-US" sz="3000" u="sng">
                <a:solidFill>
                  <a:srgbClr val="000099"/>
                </a:solidFill>
              </a:rPr>
              <a:t>on a non-discriminatory basis</a:t>
            </a:r>
            <a:r>
              <a:rPr lang="en-US" sz="3000">
                <a:solidFill>
                  <a:srgbClr val="000099"/>
                </a:solidFill>
              </a:rPr>
              <a:t>.”</a:t>
            </a:r>
          </a:p>
          <a:p>
            <a:pPr algn="ctr"/>
            <a:endParaRPr lang="en-US" sz="2200">
              <a:solidFill>
                <a:srgbClr val="000099"/>
              </a:solidFill>
            </a:endParaRPr>
          </a:p>
          <a:p>
            <a:r>
              <a:rPr lang="en-US" sz="2800">
                <a:solidFill>
                  <a:srgbClr val="000099"/>
                </a:solidFill>
              </a:rPr>
              <a:t>Typically, such an outcome is obtained through </a:t>
            </a:r>
            <a:r>
              <a:rPr lang="en-US" sz="2800" u="sng">
                <a:solidFill>
                  <a:srgbClr val="000099"/>
                </a:solidFill>
              </a:rPr>
              <a:t>reductions of tariffs and other barriers to trade.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z="3600" i="1">
                <a:solidFill>
                  <a:srgbClr val="000099"/>
                </a:solidFill>
                <a:latin typeface="TimesNewRoman" charset="0"/>
              </a:rPr>
              <a:t>Is free trade an explicit objective of the GATT/WTO?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276600"/>
            <a:ext cx="7772400" cy="2667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000099"/>
                </a:solidFill>
              </a:rPr>
              <a:t>“</a:t>
            </a:r>
            <a:r>
              <a:rPr lang="en-US" sz="2800" i="1">
                <a:solidFill>
                  <a:srgbClr val="000099"/>
                </a:solidFill>
              </a:rPr>
              <a:t>The WTO does not tell governments how to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i="1">
                <a:solidFill>
                  <a:srgbClr val="000099"/>
                </a:solidFill>
              </a:rPr>
              <a:t>conduct their trade policies. Rather, the WTO is a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i="1">
                <a:solidFill>
                  <a:srgbClr val="000099"/>
                </a:solidFill>
              </a:rPr>
              <a:t>‘</a:t>
            </a:r>
            <a:r>
              <a:rPr lang="en-US" sz="2800" i="1" u="sng">
                <a:solidFill>
                  <a:srgbClr val="000099"/>
                </a:solidFill>
              </a:rPr>
              <a:t>member-driven</a:t>
            </a:r>
            <a:r>
              <a:rPr lang="en-US" sz="2800" i="1">
                <a:solidFill>
                  <a:srgbClr val="000099"/>
                </a:solidFill>
              </a:rPr>
              <a:t>’ organization.</a:t>
            </a:r>
            <a:r>
              <a:rPr lang="en-US" sz="2800">
                <a:solidFill>
                  <a:srgbClr val="000099"/>
                </a:solidFill>
              </a:rPr>
              <a:t>”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1600">
              <a:solidFill>
                <a:srgbClr val="000099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000099"/>
                </a:solidFill>
              </a:rPr>
              <a:t>In reality, free trade (or </a:t>
            </a:r>
            <a:r>
              <a:rPr lang="en-US" sz="2800" i="1">
                <a:solidFill>
                  <a:srgbClr val="000099"/>
                </a:solidFill>
              </a:rPr>
              <a:t>freer</a:t>
            </a:r>
            <a:r>
              <a:rPr lang="en-US" sz="2800">
                <a:solidFill>
                  <a:srgbClr val="000099"/>
                </a:solidFill>
              </a:rPr>
              <a:t> trade) depends on what countries are willing to bargain with each other.</a:t>
            </a:r>
          </a:p>
        </p:txBody>
      </p:sp>
      <p:sp>
        <p:nvSpPr>
          <p:cNvPr id="122884" name="Oval 4"/>
          <p:cNvSpPr>
            <a:spLocks noChangeArrowheads="1"/>
          </p:cNvSpPr>
          <p:nvPr/>
        </p:nvSpPr>
        <p:spPr bwMode="auto">
          <a:xfrm>
            <a:off x="2895600" y="1981200"/>
            <a:ext cx="3124200" cy="838200"/>
          </a:xfrm>
          <a:prstGeom prst="ellipse">
            <a:avLst/>
          </a:prstGeom>
          <a:solidFill>
            <a:srgbClr val="99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4400">
                <a:solidFill>
                  <a:schemeClr val="tx1"/>
                </a:solidFill>
              </a:rPr>
              <a:t>- </a:t>
            </a:r>
            <a:r>
              <a:rPr lang="en-US" sz="4400" i="1">
                <a:solidFill>
                  <a:schemeClr val="tx1"/>
                </a:solidFill>
              </a:rPr>
              <a:t>NO </a:t>
            </a:r>
            <a:r>
              <a:rPr lang="en-US" sz="4400">
                <a:solidFill>
                  <a:schemeClr val="tx1"/>
                </a:solidFill>
              </a:rPr>
              <a:t>-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build="p" bldLvl="2" autoUpdateAnimBg="0"/>
      <p:bldP spid="122884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000099"/>
                </a:solidFill>
              </a:rPr>
              <a:t>GATT/WTO Negotiation Rules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67000"/>
            <a:ext cx="7772400" cy="2590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000099"/>
                </a:solidFill>
              </a:rPr>
              <a:t>Governments negotiate only </a:t>
            </a:r>
            <a:r>
              <a:rPr lang="en-US" u="sng">
                <a:solidFill>
                  <a:srgbClr val="000099"/>
                </a:solidFill>
              </a:rPr>
              <a:t>if they want</a:t>
            </a:r>
            <a:r>
              <a:rPr lang="en-US">
                <a:solidFill>
                  <a:srgbClr val="000099"/>
                </a:solidFill>
              </a:rPr>
              <a:t> and </a:t>
            </a:r>
            <a:r>
              <a:rPr lang="en-US" u="sng">
                <a:solidFill>
                  <a:srgbClr val="000099"/>
                </a:solidFill>
              </a:rPr>
              <a:t>what they want</a:t>
            </a:r>
            <a:r>
              <a:rPr lang="en-US">
                <a:solidFill>
                  <a:srgbClr val="000099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endParaRPr lang="en-US" sz="60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</a:pPr>
            <a:r>
              <a:rPr lang="en-US" u="sng">
                <a:solidFill>
                  <a:srgbClr val="000099"/>
                </a:solidFill>
              </a:rPr>
              <a:t>Consensus rule</a:t>
            </a:r>
            <a:r>
              <a:rPr lang="en-US">
                <a:solidFill>
                  <a:srgbClr val="000099"/>
                </a:solidFill>
              </a:rPr>
              <a:t>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i="1">
                <a:solidFill>
                  <a:srgbClr val="000099"/>
                </a:solidFill>
              </a:rPr>
              <a:t>if all agree, agreement is implemented; otherwise, it is not.</a:t>
            </a:r>
          </a:p>
        </p:txBody>
      </p:sp>
      <p:pic>
        <p:nvPicPr>
          <p:cNvPr id="123908" name="Picture 4" descr="PE01561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600200"/>
            <a:ext cx="1447800" cy="838200"/>
          </a:xfrm>
          <a:prstGeom prst="rect">
            <a:avLst/>
          </a:prstGeom>
          <a:noFill/>
        </p:spPr>
      </p:pic>
      <p:sp>
        <p:nvSpPr>
          <p:cNvPr id="123909" name="Rectangle 5"/>
          <p:cNvSpPr>
            <a:spLocks noChangeArrowheads="1"/>
          </p:cNvSpPr>
          <p:nvPr/>
        </p:nvSpPr>
        <p:spPr bwMode="auto">
          <a:xfrm>
            <a:off x="838200" y="54864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i="1"/>
              <a:t>Bottom line</a:t>
            </a:r>
            <a:r>
              <a:rPr lang="en-US"/>
              <a:t>: </a:t>
            </a:r>
            <a:r>
              <a:rPr lang="en-US" u="sng"/>
              <a:t>All</a:t>
            </a:r>
            <a:r>
              <a:rPr lang="en-US"/>
              <a:t> countries have a voice.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build="p" bldLvl="3" autoUpdateAnimBg="0"/>
      <p:bldP spid="12390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i="1">
                <a:solidFill>
                  <a:srgbClr val="000099"/>
                </a:solidFill>
              </a:rPr>
              <a:t>Why is There a Need for Trade Negotiations?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000099"/>
                </a:solidFill>
              </a:rPr>
              <a:t>Typically, governments care primarily about the residents of their own country.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>
                <a:solidFill>
                  <a:srgbClr val="000099"/>
                </a:solidFill>
                <a:sym typeface="Symbol" pitchFamily="18" charset="2"/>
              </a:rPr>
              <a:t>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>
                <a:solidFill>
                  <a:srgbClr val="000099"/>
                </a:solidFill>
              </a:rPr>
              <a:t>Whenever possible, they try to shift the cost of their policies to other countries.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00099"/>
                </a:solidFill>
              </a:rPr>
              <a:t>This is especially easy to do with trade policies.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rgbClr val="000099"/>
                </a:solidFill>
              </a:rPr>
              <a:t>“Beggar-thy-Neighbor”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2800">
                <a:solidFill>
                  <a:srgbClr val="000099"/>
                </a:solidFill>
                <a:sym typeface="Symbol" pitchFamily="18" charset="2"/>
              </a:rPr>
              <a:t>A government increases tariffs in a certain sector</a:t>
            </a:r>
          </a:p>
          <a:p>
            <a:pPr algn="ctr">
              <a:buFontTx/>
              <a:buNone/>
            </a:pPr>
            <a:r>
              <a:rPr lang="en-US" sz="2800">
                <a:solidFill>
                  <a:srgbClr val="000099"/>
                </a:solidFill>
                <a:sym typeface="Symbol" pitchFamily="18" charset="2"/>
              </a:rPr>
              <a:t></a:t>
            </a:r>
          </a:p>
          <a:p>
            <a:pPr algn="ctr">
              <a:buFontTx/>
              <a:buNone/>
            </a:pPr>
            <a:r>
              <a:rPr lang="en-US" sz="2800" u="sng">
                <a:solidFill>
                  <a:srgbClr val="000099"/>
                </a:solidFill>
                <a:sym typeface="Symbol" pitchFamily="18" charset="2"/>
              </a:rPr>
              <a:t>local  	     price        rises</a:t>
            </a:r>
          </a:p>
          <a:p>
            <a:pPr algn="ctr">
              <a:buFontTx/>
              <a:buNone/>
            </a:pPr>
            <a:r>
              <a:rPr lang="en-US" sz="2800">
                <a:solidFill>
                  <a:srgbClr val="000099"/>
                </a:solidFill>
                <a:sym typeface="Symbol" pitchFamily="18" charset="2"/>
              </a:rPr>
              <a:t>				</a:t>
            </a:r>
          </a:p>
          <a:p>
            <a:pPr algn="ctr">
              <a:buFontTx/>
              <a:buNone/>
            </a:pPr>
            <a:r>
              <a:rPr lang="en-US" sz="2800">
                <a:solidFill>
                  <a:srgbClr val="000099"/>
                </a:solidFill>
                <a:sym typeface="Symbol" pitchFamily="18" charset="2"/>
              </a:rPr>
              <a:t>     domestic supply (S) </a:t>
            </a:r>
            <a:r>
              <a:rPr lang="en-US">
                <a:solidFill>
                  <a:srgbClr val="000099"/>
                </a:solidFill>
                <a:sym typeface="Symbol" pitchFamily="18" charset="2"/>
              </a:rPr>
              <a:t></a:t>
            </a:r>
            <a:r>
              <a:rPr lang="en-US" sz="2800">
                <a:solidFill>
                  <a:srgbClr val="000099"/>
                </a:solidFill>
                <a:sym typeface="Symbol" pitchFamily="18" charset="2"/>
              </a:rPr>
              <a:t>;    domestic demand (D) </a:t>
            </a:r>
            <a:r>
              <a:rPr lang="en-US">
                <a:solidFill>
                  <a:srgbClr val="000099"/>
                </a:solidFill>
                <a:sym typeface="Symbol" pitchFamily="18" charset="2"/>
              </a:rPr>
              <a:t></a:t>
            </a:r>
            <a:endParaRPr lang="en-US" sz="2800">
              <a:solidFill>
                <a:srgbClr val="000099"/>
              </a:solidFill>
              <a:sym typeface="Symbol" pitchFamily="18" charset="2"/>
            </a:endParaRPr>
          </a:p>
          <a:p>
            <a:pPr algn="ctr">
              <a:buFontTx/>
              <a:buNone/>
            </a:pPr>
            <a:r>
              <a:rPr lang="en-US" sz="2800">
                <a:solidFill>
                  <a:srgbClr val="000099"/>
                </a:solidFill>
                <a:sym typeface="Symbol" pitchFamily="18" charset="2"/>
              </a:rPr>
              <a:t></a:t>
            </a:r>
          </a:p>
          <a:p>
            <a:pPr algn="ctr">
              <a:buFontTx/>
              <a:buNone/>
            </a:pPr>
            <a:r>
              <a:rPr lang="en-US" sz="2800" u="sng">
                <a:solidFill>
                  <a:srgbClr val="000099"/>
                </a:solidFill>
                <a:sym typeface="Symbol" pitchFamily="18" charset="2"/>
              </a:rPr>
              <a:t>import demand (M = D – S) </a:t>
            </a:r>
            <a:r>
              <a:rPr lang="en-US" u="sng">
                <a:solidFill>
                  <a:srgbClr val="000099"/>
                </a:solidFill>
                <a:sym typeface="Symbol" pitchFamily="18" charset="2"/>
              </a:rPr>
              <a:t>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/>
          <a:lstStyle/>
          <a:p>
            <a:r>
              <a:rPr lang="en-US" sz="4000">
                <a:solidFill>
                  <a:srgbClr val="333399"/>
                </a:solidFill>
              </a:rPr>
              <a:t>The 2 Pillars of GATT/WTO Negotiations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752600"/>
            <a:ext cx="3810000" cy="685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3200" b="1" u="sng">
                <a:solidFill>
                  <a:srgbClr val="333399"/>
                </a:solidFill>
              </a:rPr>
              <a:t>Non-discrimination</a:t>
            </a:r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752600"/>
            <a:ext cx="3810000" cy="609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3400" b="1" u="sng">
                <a:solidFill>
                  <a:srgbClr val="333399"/>
                </a:solidFill>
              </a:rPr>
              <a:t>Reciprocity</a:t>
            </a:r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457200" y="2667000"/>
            <a:ext cx="3733800" cy="3352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u="sng">
                <a:solidFill>
                  <a:srgbClr val="333399"/>
                </a:solidFill>
              </a:rPr>
              <a:t>Most-Favored-Nation</a:t>
            </a:r>
          </a:p>
          <a:p>
            <a:r>
              <a:rPr lang="en-US" sz="2800" u="sng">
                <a:solidFill>
                  <a:srgbClr val="333399"/>
                </a:solidFill>
              </a:rPr>
              <a:t>Clause (MFN)</a:t>
            </a:r>
          </a:p>
          <a:p>
            <a:endParaRPr lang="en-US" sz="800">
              <a:solidFill>
                <a:srgbClr val="333399"/>
              </a:solidFill>
            </a:endParaRPr>
          </a:p>
          <a:p>
            <a:r>
              <a:rPr lang="en-US" sz="2800" i="1">
                <a:solidFill>
                  <a:srgbClr val="333399"/>
                </a:solidFill>
              </a:rPr>
              <a:t>Any tariff concession</a:t>
            </a:r>
          </a:p>
          <a:p>
            <a:r>
              <a:rPr lang="en-US" sz="2800" i="1">
                <a:solidFill>
                  <a:srgbClr val="333399"/>
                </a:solidFill>
              </a:rPr>
              <a:t>a country gives to</a:t>
            </a:r>
          </a:p>
          <a:p>
            <a:r>
              <a:rPr lang="en-US" sz="2800" i="1">
                <a:solidFill>
                  <a:srgbClr val="333399"/>
                </a:solidFill>
              </a:rPr>
              <a:t>another must be </a:t>
            </a:r>
          </a:p>
          <a:p>
            <a:r>
              <a:rPr lang="en-US" sz="2800" i="1">
                <a:solidFill>
                  <a:srgbClr val="333399"/>
                </a:solidFill>
              </a:rPr>
              <a:t>extended to all other </a:t>
            </a:r>
          </a:p>
          <a:p>
            <a:r>
              <a:rPr lang="en-US" sz="2800" i="1">
                <a:solidFill>
                  <a:srgbClr val="333399"/>
                </a:solidFill>
              </a:rPr>
              <a:t>WTO members.</a:t>
            </a:r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4800600" y="2667000"/>
            <a:ext cx="3733800" cy="3352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i="1">
                <a:solidFill>
                  <a:srgbClr val="333399"/>
                </a:solidFill>
              </a:rPr>
              <a:t>Negotiations are</a:t>
            </a:r>
          </a:p>
          <a:p>
            <a:r>
              <a:rPr lang="en-US" sz="2800" i="1">
                <a:solidFill>
                  <a:srgbClr val="333399"/>
                </a:solidFill>
              </a:rPr>
              <a:t>“</a:t>
            </a:r>
            <a:r>
              <a:rPr lang="en-US" sz="2800" i="1" u="sng">
                <a:solidFill>
                  <a:srgbClr val="333399"/>
                </a:solidFill>
              </a:rPr>
              <a:t>reciprocal</a:t>
            </a:r>
            <a:r>
              <a:rPr lang="en-US" sz="2800" i="1">
                <a:solidFill>
                  <a:srgbClr val="333399"/>
                </a:solidFill>
              </a:rPr>
              <a:t>:”</a:t>
            </a:r>
          </a:p>
          <a:p>
            <a:r>
              <a:rPr lang="en-US" sz="2800" i="1">
                <a:solidFill>
                  <a:srgbClr val="333399"/>
                </a:solidFill>
              </a:rPr>
              <a:t>the market access</a:t>
            </a:r>
          </a:p>
          <a:p>
            <a:r>
              <a:rPr lang="en-US" sz="2800" i="1">
                <a:solidFill>
                  <a:srgbClr val="333399"/>
                </a:solidFill>
              </a:rPr>
              <a:t>obtained must be</a:t>
            </a:r>
          </a:p>
          <a:p>
            <a:r>
              <a:rPr lang="en-US" sz="2800" i="1">
                <a:solidFill>
                  <a:srgbClr val="333399"/>
                </a:solidFill>
              </a:rPr>
              <a:t>equivalent to the</a:t>
            </a:r>
          </a:p>
          <a:p>
            <a:r>
              <a:rPr lang="en-US" sz="2800" i="1">
                <a:solidFill>
                  <a:srgbClr val="333399"/>
                </a:solidFill>
              </a:rPr>
              <a:t>market access</a:t>
            </a:r>
          </a:p>
          <a:p>
            <a:r>
              <a:rPr lang="en-US" sz="2800" i="1">
                <a:solidFill>
                  <a:srgbClr val="333399"/>
                </a:solidFill>
              </a:rPr>
              <a:t>conceded. </a:t>
            </a:r>
          </a:p>
        </p:txBody>
      </p:sp>
      <p:sp>
        <p:nvSpPr>
          <p:cNvPr id="126983" name="Freeform 7"/>
          <p:cNvSpPr>
            <a:spLocks/>
          </p:cNvSpPr>
          <p:nvPr/>
        </p:nvSpPr>
        <p:spPr bwMode="auto">
          <a:xfrm>
            <a:off x="4494213" y="1828800"/>
            <a:ext cx="1587" cy="4186238"/>
          </a:xfrm>
          <a:custGeom>
            <a:avLst/>
            <a:gdLst/>
            <a:ahLst/>
            <a:cxnLst>
              <a:cxn ang="0">
                <a:pos x="1" y="0"/>
              </a:cxn>
              <a:cxn ang="0">
                <a:pos x="0" y="2637"/>
              </a:cxn>
            </a:cxnLst>
            <a:rect l="0" t="0" r="r" b="b"/>
            <a:pathLst>
              <a:path w="1" h="2637">
                <a:moveTo>
                  <a:pt x="1" y="0"/>
                </a:moveTo>
                <a:lnTo>
                  <a:pt x="0" y="2637"/>
                </a:lnTo>
              </a:path>
            </a:pathLst>
          </a:custGeom>
          <a:noFill/>
          <a:ln w="9525" cap="flat" cmpd="sng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6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6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6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6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 autoUpdateAnimBg="0"/>
      <p:bldP spid="126980" grpId="0" build="p" autoUpdateAnimBg="0"/>
      <p:bldP spid="126981" grpId="0" animBg="1" autoUpdateAnimBg="0"/>
      <p:bldP spid="126982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72400" cy="1143000"/>
          </a:xfrm>
        </p:spPr>
        <p:txBody>
          <a:bodyPr/>
          <a:lstStyle/>
          <a:p>
            <a:r>
              <a:rPr lang="en-US" sz="3800" i="1">
                <a:solidFill>
                  <a:srgbClr val="000099"/>
                </a:solidFill>
              </a:rPr>
              <a:t>Can these 2 guidelines deliver an efficient outcome?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657600"/>
            <a:ext cx="8001000" cy="21336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400">
                <a:solidFill>
                  <a:srgbClr val="000099"/>
                </a:solidFill>
              </a:rPr>
              <a:t>“As long as bilateral negotiations abide by MFN and satisfy reciprocity, they can be presumed to produce Pareto improvements across governments.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800">
              <a:solidFill>
                <a:srgbClr val="000099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400">
                <a:solidFill>
                  <a:srgbClr val="000099"/>
                </a:solidFill>
                <a:latin typeface="TimesNewRoman" charset="0"/>
              </a:rPr>
              <a:t>But if either MFN or reciprocity is violated, then this presumption may not be warranted.”</a:t>
            </a:r>
            <a:endParaRPr lang="en-US" sz="2400">
              <a:solidFill>
                <a:srgbClr val="000099"/>
              </a:solidFill>
            </a:endParaRP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685800" y="1752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400">
                <a:latin typeface="TimesNewRoman" charset="0"/>
              </a:rPr>
              <a:t>According to recent, cutting-edge research,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28005" name="Oval 5"/>
          <p:cNvSpPr>
            <a:spLocks noChangeArrowheads="1"/>
          </p:cNvSpPr>
          <p:nvPr/>
        </p:nvSpPr>
        <p:spPr bwMode="auto">
          <a:xfrm>
            <a:off x="3124200" y="2514600"/>
            <a:ext cx="3124200" cy="838200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4400">
                <a:solidFill>
                  <a:schemeClr val="tx1"/>
                </a:solidFill>
              </a:rPr>
              <a:t>- </a:t>
            </a:r>
            <a:r>
              <a:rPr lang="en-US" sz="4400" i="1">
                <a:solidFill>
                  <a:schemeClr val="tx1"/>
                </a:solidFill>
              </a:rPr>
              <a:t>Yes </a:t>
            </a:r>
            <a:r>
              <a:rPr lang="en-US" sz="4400">
                <a:solidFill>
                  <a:schemeClr val="tx1"/>
                </a:solidFill>
              </a:rPr>
              <a:t>-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 bldLvl="2" autoUpdateAnimBg="0"/>
      <p:bldP spid="128004" grpId="0" autoUpdateAnimBg="0"/>
      <p:bldP spid="128005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371600"/>
          </a:xfrm>
        </p:spPr>
        <p:txBody>
          <a:bodyPr/>
          <a:lstStyle/>
          <a:p>
            <a:r>
              <a:rPr lang="en-US" sz="3000" i="1">
                <a:solidFill>
                  <a:srgbClr val="000099"/>
                </a:solidFill>
              </a:rPr>
              <a:t>How can governments enforce an agreement when each individual country has an incentive to disrespect what it had agreed upon?</a:t>
            </a:r>
            <a:endParaRPr lang="en-US" sz="3000">
              <a:solidFill>
                <a:srgbClr val="000099"/>
              </a:solidFill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362200"/>
            <a:ext cx="8153400" cy="3505200"/>
          </a:xfrm>
        </p:spPr>
        <p:txBody>
          <a:bodyPr/>
          <a:lstStyle/>
          <a:p>
            <a:r>
              <a:rPr lang="en-US" sz="2800">
                <a:solidFill>
                  <a:srgbClr val="000099"/>
                </a:solidFill>
              </a:rPr>
              <a:t>WTO has no police power to enforce the agreements:</a:t>
            </a:r>
          </a:p>
          <a:p>
            <a:pPr lvl="1"/>
            <a:r>
              <a:rPr lang="en-US" sz="2600">
                <a:solidFill>
                  <a:srgbClr val="000099"/>
                </a:solidFill>
              </a:rPr>
              <a:t>The WTO cannot send any country to ‘jail.’</a:t>
            </a:r>
          </a:p>
          <a:p>
            <a:endParaRPr lang="en-US" sz="1400">
              <a:solidFill>
                <a:srgbClr val="000099"/>
              </a:solidFill>
            </a:endParaRPr>
          </a:p>
          <a:p>
            <a:r>
              <a:rPr lang="en-US" sz="2800">
                <a:solidFill>
                  <a:srgbClr val="000099"/>
                </a:solidFill>
              </a:rPr>
              <a:t>The WTO cannot even indirectly force countries to abide by previous agreement.</a:t>
            </a:r>
          </a:p>
          <a:p>
            <a:pPr lvl="1"/>
            <a:r>
              <a:rPr lang="en-US" sz="2600">
                <a:solidFill>
                  <a:srgbClr val="000099"/>
                </a:solidFill>
              </a:rPr>
              <a:t>By suspending loans, for instance, as the IMF can do.</a:t>
            </a:r>
          </a:p>
          <a:p>
            <a:pPr>
              <a:buFontTx/>
              <a:buNone/>
            </a:pPr>
            <a:endParaRPr lang="en-US" sz="1400">
              <a:solidFill>
                <a:srgbClr val="000099"/>
              </a:solidFill>
            </a:endParaRPr>
          </a:p>
          <a:p>
            <a:pPr>
              <a:buFontTx/>
              <a:buNone/>
            </a:pPr>
            <a:r>
              <a:rPr lang="en-US" sz="2800">
                <a:solidFill>
                  <a:srgbClr val="000099"/>
                </a:solidFill>
                <a:sym typeface="Symbol" pitchFamily="18" charset="2"/>
              </a:rPr>
              <a:t> Agreements need to be self-sustainable.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AutoShape 2"/>
          <p:cNvSpPr>
            <a:spLocks noChangeArrowheads="1"/>
          </p:cNvSpPr>
          <p:nvPr/>
        </p:nvSpPr>
        <p:spPr bwMode="auto">
          <a:xfrm>
            <a:off x="1371600" y="1600200"/>
            <a:ext cx="5334000" cy="2057400"/>
          </a:xfrm>
          <a:prstGeom prst="horizontalScroll">
            <a:avLst>
              <a:gd name="adj" fmla="val 12500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162800" cy="1066800"/>
          </a:xfrm>
        </p:spPr>
        <p:txBody>
          <a:bodyPr/>
          <a:lstStyle/>
          <a:p>
            <a:r>
              <a:rPr lang="en-US" sz="3800" i="1">
                <a:solidFill>
                  <a:srgbClr val="000099"/>
                </a:solidFill>
              </a:rPr>
              <a:t>How, then, can cooperation be achieved?</a:t>
            </a:r>
            <a:endParaRPr lang="en-US" sz="3800">
              <a:solidFill>
                <a:srgbClr val="000099"/>
              </a:solidFill>
            </a:endParaRPr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95400" y="1905000"/>
            <a:ext cx="5867400" cy="14478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>
                <a:solidFill>
                  <a:srgbClr val="000099"/>
                </a:solidFill>
              </a:rPr>
              <a:t>Repeated interaction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200">
                <a:solidFill>
                  <a:srgbClr val="000099"/>
                </a:solidFill>
              </a:rPr>
              <a:t>+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>
                <a:solidFill>
                  <a:srgbClr val="000099"/>
                </a:solidFill>
              </a:rPr>
              <a:t>Threat of retaliation</a:t>
            </a:r>
          </a:p>
        </p:txBody>
      </p:sp>
      <p:pic>
        <p:nvPicPr>
          <p:cNvPr id="130053" name="Picture 5" descr="BD0558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2667000"/>
            <a:ext cx="1143000" cy="1347788"/>
          </a:xfrm>
          <a:prstGeom prst="rect">
            <a:avLst/>
          </a:prstGeom>
          <a:noFill/>
        </p:spPr>
      </p:pic>
      <p:sp>
        <p:nvSpPr>
          <p:cNvPr id="130054" name="Rectangle 6"/>
          <p:cNvSpPr>
            <a:spLocks noChangeArrowheads="1"/>
          </p:cNvSpPr>
          <p:nvPr/>
        </p:nvSpPr>
        <p:spPr bwMode="auto">
          <a:xfrm>
            <a:off x="609600" y="4267200"/>
            <a:ext cx="8077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800"/>
              <a:t>WTO members have agreed to confer to the WTO the right to set the rules governing retaliation, discipline it and keep it within bounds.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0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0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130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 animBg="1"/>
      <p:bldP spid="130052" grpId="0" build="p" bldLvl="2" autoUpdateAnimBg="0"/>
      <p:bldP spid="130054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295400"/>
          </a:xfrm>
        </p:spPr>
        <p:txBody>
          <a:bodyPr/>
          <a:lstStyle/>
          <a:p>
            <a:r>
              <a:rPr lang="en-US">
                <a:solidFill>
                  <a:srgbClr val="333399"/>
                </a:solidFill>
              </a:rPr>
              <a:t>The World Trade Organization</a:t>
            </a:r>
            <a:br>
              <a:rPr lang="en-US">
                <a:solidFill>
                  <a:srgbClr val="333399"/>
                </a:solidFill>
              </a:rPr>
            </a:br>
            <a:r>
              <a:rPr lang="en-US">
                <a:solidFill>
                  <a:srgbClr val="333399"/>
                </a:solidFill>
              </a:rPr>
              <a:t> </a:t>
            </a:r>
            <a:r>
              <a:rPr lang="en-US" sz="3600">
                <a:solidFill>
                  <a:srgbClr val="000099"/>
                </a:solidFill>
              </a:rPr>
              <a:t>–</a:t>
            </a:r>
            <a:r>
              <a:rPr lang="en-US">
                <a:solidFill>
                  <a:srgbClr val="333399"/>
                </a:solidFill>
              </a:rPr>
              <a:t> WTO </a:t>
            </a:r>
            <a:r>
              <a:rPr lang="en-US" sz="3600">
                <a:solidFill>
                  <a:srgbClr val="000099"/>
                </a:solidFill>
              </a:rPr>
              <a:t>–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077200" cy="4114800"/>
          </a:xfrm>
        </p:spPr>
        <p:txBody>
          <a:bodyPr/>
          <a:lstStyle/>
          <a:p>
            <a:r>
              <a:rPr lang="en-US" sz="2800">
                <a:solidFill>
                  <a:srgbClr val="000099"/>
                </a:solidFill>
              </a:rPr>
              <a:t>A rules-based, member-driven organization.</a:t>
            </a:r>
          </a:p>
          <a:p>
            <a:r>
              <a:rPr lang="en-US" sz="2800">
                <a:solidFill>
                  <a:srgbClr val="000099"/>
                </a:solidFill>
              </a:rPr>
              <a:t>“Its main function is to ensure that trade flows as smoothly, predictably and freely as possible.”</a:t>
            </a:r>
          </a:p>
          <a:p>
            <a:r>
              <a:rPr lang="en-US" sz="2800">
                <a:solidFill>
                  <a:srgbClr val="000099"/>
                </a:solidFill>
              </a:rPr>
              <a:t>Created in 1995 by 120 nations to supersede and extend the GATT.</a:t>
            </a:r>
          </a:p>
          <a:p>
            <a:r>
              <a:rPr lang="en-US" sz="2800">
                <a:solidFill>
                  <a:srgbClr val="000099"/>
                </a:solidFill>
              </a:rPr>
              <a:t>Now:</a:t>
            </a:r>
          </a:p>
          <a:p>
            <a:pPr lvl="1"/>
            <a:r>
              <a:rPr lang="en-US">
                <a:solidFill>
                  <a:srgbClr val="000099"/>
                </a:solidFill>
              </a:rPr>
              <a:t>148 member nations (over 97% of world trade). </a:t>
            </a:r>
          </a:p>
          <a:p>
            <a:pPr lvl="1"/>
            <a:r>
              <a:rPr lang="en-US">
                <a:solidFill>
                  <a:srgbClr val="000099"/>
                </a:solidFill>
              </a:rPr>
              <a:t>32 ‘observer’ countries.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bldLvl="2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077200" cy="663575"/>
          </a:xfrm>
        </p:spPr>
        <p:txBody>
          <a:bodyPr/>
          <a:lstStyle/>
          <a:p>
            <a:r>
              <a:rPr lang="en-US" sz="3800">
                <a:solidFill>
                  <a:srgbClr val="333399"/>
                </a:solidFill>
              </a:rPr>
              <a:t>WTO Dispute Settlement—the Process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077200" cy="4572000"/>
          </a:xfrm>
          <a:solidFill>
            <a:srgbClr val="EAEAEA"/>
          </a:solidFill>
        </p:spPr>
        <p:txBody>
          <a:bodyPr/>
          <a:lstStyle/>
          <a:p>
            <a:r>
              <a:rPr lang="en-US" sz="2400" b="1">
                <a:solidFill>
                  <a:srgbClr val="333399"/>
                </a:solidFill>
              </a:rPr>
              <a:t>If a member believes their rights under the agreements are being infringed, it should bring the case to the WTO—instead of acting unilaterally. </a:t>
            </a:r>
          </a:p>
          <a:p>
            <a:endParaRPr lang="en-US" sz="800" b="1">
              <a:solidFill>
                <a:srgbClr val="333399"/>
              </a:solidFill>
            </a:endParaRPr>
          </a:p>
          <a:p>
            <a:r>
              <a:rPr lang="en-US" sz="2400" b="1">
                <a:solidFill>
                  <a:srgbClr val="333399"/>
                </a:solidFill>
              </a:rPr>
              <a:t>Initially, governments try to settle their differences through consultation. </a:t>
            </a:r>
          </a:p>
          <a:p>
            <a:r>
              <a:rPr lang="en-US" sz="2400" b="1">
                <a:solidFill>
                  <a:srgbClr val="333399"/>
                </a:solidFill>
              </a:rPr>
              <a:t>If the case is not settled during the consultation period, a stage-by-stage procedure is initiated.</a:t>
            </a:r>
          </a:p>
          <a:p>
            <a:r>
              <a:rPr lang="en-US" sz="2400" b="1">
                <a:solidFill>
                  <a:srgbClr val="333399"/>
                </a:solidFill>
              </a:rPr>
              <a:t>A panel of independent experts, judging each case based on interpretations of the agreements and individual countries’ commitments, makes the final ruling.</a:t>
            </a:r>
          </a:p>
          <a:p>
            <a:r>
              <a:rPr lang="en-US" sz="2400" b="1">
                <a:solidFill>
                  <a:srgbClr val="333399"/>
                </a:solidFill>
              </a:rPr>
              <a:t>Governments can appeal after the final ruling.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153400" cy="1219200"/>
          </a:xfrm>
        </p:spPr>
        <p:txBody>
          <a:bodyPr/>
          <a:lstStyle/>
          <a:p>
            <a:r>
              <a:rPr lang="en-US" sz="3800">
                <a:solidFill>
                  <a:srgbClr val="333399"/>
                </a:solidFill>
              </a:rPr>
              <a:t>WTO Dispute Settlement:</a:t>
            </a:r>
            <a:br>
              <a:rPr lang="en-US" sz="3800">
                <a:solidFill>
                  <a:srgbClr val="333399"/>
                </a:solidFill>
              </a:rPr>
            </a:br>
            <a:r>
              <a:rPr lang="en-US" sz="3800">
                <a:solidFill>
                  <a:srgbClr val="333399"/>
                </a:solidFill>
              </a:rPr>
              <a:t>Improvements Over Older System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077200" cy="4114800"/>
          </a:xfrm>
          <a:solidFill>
            <a:srgbClr val="EAEAEA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>
                <a:solidFill>
                  <a:srgbClr val="333399"/>
                </a:solidFill>
              </a:rPr>
              <a:t>Details the procedures and the timetable to be followed in resolving disputes.</a:t>
            </a:r>
          </a:p>
          <a:p>
            <a:pPr>
              <a:lnSpc>
                <a:spcPct val="90000"/>
              </a:lnSpc>
            </a:pPr>
            <a:r>
              <a:rPr lang="en-US" sz="2800" b="1">
                <a:solidFill>
                  <a:srgbClr val="333399"/>
                </a:solidFill>
              </a:rPr>
              <a:t>Rulings harder to block.</a:t>
            </a:r>
          </a:p>
          <a:p>
            <a:pPr lvl="1">
              <a:lnSpc>
                <a:spcPct val="90000"/>
              </a:lnSpc>
            </a:pPr>
            <a:r>
              <a:rPr lang="en-US" sz="2600" b="1">
                <a:solidFill>
                  <a:srgbClr val="333399"/>
                </a:solidFill>
              </a:rPr>
              <a:t>Rulings are automatically adopted unless there is a consensus to reject a ruling.</a:t>
            </a:r>
          </a:p>
          <a:p>
            <a:pPr>
              <a:lnSpc>
                <a:spcPct val="90000"/>
              </a:lnSpc>
            </a:pPr>
            <a:r>
              <a:rPr lang="en-US" sz="2800" b="1">
                <a:solidFill>
                  <a:srgbClr val="333399"/>
                </a:solidFill>
              </a:rPr>
              <a:t>Stricter limits for the length of time a case should take to be settled.</a:t>
            </a:r>
          </a:p>
          <a:p>
            <a:pPr lvl="1">
              <a:lnSpc>
                <a:spcPct val="90000"/>
              </a:lnSpc>
            </a:pPr>
            <a:r>
              <a:rPr lang="en-US" sz="2600" b="1">
                <a:solidFill>
                  <a:srgbClr val="333399"/>
                </a:solidFill>
              </a:rPr>
              <a:t>In normal cases, settlement should take less than a year; if the case is appealed, less than 15 months.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382000" cy="663575"/>
          </a:xfrm>
        </p:spPr>
        <p:txBody>
          <a:bodyPr/>
          <a:lstStyle/>
          <a:p>
            <a:r>
              <a:rPr lang="en-US" sz="3800">
                <a:solidFill>
                  <a:srgbClr val="333399"/>
                </a:solidFill>
              </a:rPr>
              <a:t>WTO Dispute Settlement—the Outcomes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153400" cy="3886200"/>
          </a:xfrm>
          <a:solidFill>
            <a:srgbClr val="EAEAEA"/>
          </a:solidFill>
          <a:ln/>
        </p:spPr>
        <p:txBody>
          <a:bodyPr/>
          <a:lstStyle/>
          <a:p>
            <a:r>
              <a:rPr lang="en-US" sz="2600" b="1">
                <a:solidFill>
                  <a:srgbClr val="333399"/>
                </a:solidFill>
              </a:rPr>
              <a:t>From 1995 to 2004, 324 disputes were taken to the WTO. [GATT (1947-94 ): around 300.]</a:t>
            </a:r>
          </a:p>
          <a:p>
            <a:endParaRPr lang="en-US" sz="1000" b="1">
              <a:solidFill>
                <a:srgbClr val="333399"/>
              </a:solidFill>
            </a:endParaRPr>
          </a:p>
          <a:p>
            <a:r>
              <a:rPr lang="en-US" sz="2600" b="1">
                <a:solidFill>
                  <a:srgbClr val="333399"/>
                </a:solidFill>
              </a:rPr>
              <a:t>About 15% of the cases are resolved ‘out of court.’</a:t>
            </a:r>
          </a:p>
          <a:p>
            <a:endParaRPr lang="en-US" sz="1000" b="1">
              <a:solidFill>
                <a:srgbClr val="333399"/>
              </a:solidFill>
            </a:endParaRPr>
          </a:p>
          <a:p>
            <a:r>
              <a:rPr lang="en-US" sz="2600" b="1">
                <a:solidFill>
                  <a:srgbClr val="333399"/>
                </a:solidFill>
              </a:rPr>
              <a:t>Most others resolved after formal dispute resolution procedures were adopted.</a:t>
            </a:r>
          </a:p>
          <a:p>
            <a:endParaRPr lang="en-US" sz="1000" b="1">
              <a:solidFill>
                <a:srgbClr val="333399"/>
              </a:solidFill>
            </a:endParaRPr>
          </a:p>
          <a:p>
            <a:r>
              <a:rPr lang="en-US" sz="2600" b="1">
                <a:solidFill>
                  <a:srgbClr val="333399"/>
                </a:solidFill>
              </a:rPr>
              <a:t>Typically, involved parties have abided by the WTO recommendations.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 build="p" bldLvl="2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rgbClr val="000099"/>
                </a:solidFill>
                <a:latin typeface="TimesNewRomanPS-BoldMT" charset="0"/>
              </a:rPr>
              <a:t>Labor and Environmental Standards</a:t>
            </a:r>
            <a:endParaRPr lang="en-US" sz="4000">
              <a:solidFill>
                <a:srgbClr val="000099"/>
              </a:solidFill>
              <a:latin typeface="TimesNewRomanPS-BoldMT" charset="0"/>
            </a:endParaRP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82000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3000">
                <a:solidFill>
                  <a:srgbClr val="000099"/>
                </a:solidFill>
              </a:rPr>
              <a:t>‘Free trade is not compatible with reasonable labor standards and environment protection.’</a:t>
            </a:r>
          </a:p>
          <a:p>
            <a:pPr>
              <a:buFontTx/>
              <a:buNone/>
            </a:pPr>
            <a:endParaRPr lang="en-US" sz="1200">
              <a:solidFill>
                <a:srgbClr val="000099"/>
              </a:solidFill>
            </a:endParaRPr>
          </a:p>
          <a:p>
            <a:r>
              <a:rPr lang="en-US" sz="3000">
                <a:solidFill>
                  <a:srgbClr val="000099"/>
                </a:solidFill>
              </a:rPr>
              <a:t>In reality, international trade affects labor and environmental regulations only indirectly.</a:t>
            </a:r>
          </a:p>
          <a:p>
            <a:pPr lvl="1"/>
            <a:r>
              <a:rPr lang="en-US">
                <a:solidFill>
                  <a:srgbClr val="000099"/>
                </a:solidFill>
              </a:rPr>
              <a:t>And the effects have been, by all accounts, positive.</a:t>
            </a:r>
          </a:p>
          <a:p>
            <a:pPr lvl="1"/>
            <a:r>
              <a:rPr lang="en-US">
                <a:solidFill>
                  <a:srgbClr val="000099"/>
                </a:solidFill>
              </a:rPr>
              <a:t>Typically, as income grows, demand for tighter standards increases; since trade normally increases income, …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build="p" bldLvl="2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557213"/>
          </a:xfrm>
        </p:spPr>
        <p:txBody>
          <a:bodyPr/>
          <a:lstStyle/>
          <a:p>
            <a:r>
              <a:rPr lang="en-US" sz="3600">
                <a:solidFill>
                  <a:srgbClr val="FF6600"/>
                </a:solidFill>
              </a:rPr>
              <a:t>Environmental Performance and Income</a:t>
            </a:r>
          </a:p>
        </p:txBody>
      </p:sp>
      <p:grpSp>
        <p:nvGrpSpPr>
          <p:cNvPr id="135171" name="Group 3"/>
          <p:cNvGrpSpPr>
            <a:grpSpLocks/>
          </p:cNvGrpSpPr>
          <p:nvPr/>
        </p:nvGrpSpPr>
        <p:grpSpPr bwMode="auto">
          <a:xfrm>
            <a:off x="990600" y="1370013"/>
            <a:ext cx="6921500" cy="4802187"/>
            <a:chOff x="624" y="863"/>
            <a:chExt cx="4360" cy="3025"/>
          </a:xfrm>
        </p:grpSpPr>
        <p:sp>
          <p:nvSpPr>
            <p:cNvPr id="135172" name="Line 4"/>
            <p:cNvSpPr>
              <a:spLocks noChangeShapeType="1"/>
            </p:cNvSpPr>
            <p:nvPr/>
          </p:nvSpPr>
          <p:spPr bwMode="auto">
            <a:xfrm>
              <a:off x="1248" y="1200"/>
              <a:ext cx="0" cy="2160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35173" name="Line 5"/>
            <p:cNvSpPr>
              <a:spLocks noChangeShapeType="1"/>
            </p:cNvSpPr>
            <p:nvPr/>
          </p:nvSpPr>
          <p:spPr bwMode="auto">
            <a:xfrm flipV="1">
              <a:off x="1248" y="3360"/>
              <a:ext cx="2928" cy="0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35174" name="Text Box 6"/>
            <p:cNvSpPr txBox="1">
              <a:spLocks noChangeArrowheads="1"/>
            </p:cNvSpPr>
            <p:nvPr/>
          </p:nvSpPr>
          <p:spPr bwMode="auto">
            <a:xfrm>
              <a:off x="912" y="3168"/>
              <a:ext cx="3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chemeClr val="bg1"/>
                  </a:solidFill>
                  <a:latin typeface="Comic Sans MS" pitchFamily="66" charset="0"/>
                </a:rPr>
                <a:t>5.0</a:t>
              </a:r>
            </a:p>
          </p:txBody>
        </p:sp>
        <p:sp>
          <p:nvSpPr>
            <p:cNvPr id="135175" name="Text Box 7"/>
            <p:cNvSpPr txBox="1">
              <a:spLocks noChangeArrowheads="1"/>
            </p:cNvSpPr>
            <p:nvPr/>
          </p:nvSpPr>
          <p:spPr bwMode="auto">
            <a:xfrm>
              <a:off x="912" y="2640"/>
              <a:ext cx="3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chemeClr val="bg1"/>
                  </a:solidFill>
                  <a:latin typeface="Comic Sans MS" pitchFamily="66" charset="0"/>
                </a:rPr>
                <a:t>5.5</a:t>
              </a:r>
            </a:p>
          </p:txBody>
        </p:sp>
        <p:sp>
          <p:nvSpPr>
            <p:cNvPr id="135176" name="Text Box 8"/>
            <p:cNvSpPr txBox="1">
              <a:spLocks noChangeArrowheads="1"/>
            </p:cNvSpPr>
            <p:nvPr/>
          </p:nvSpPr>
          <p:spPr bwMode="auto">
            <a:xfrm>
              <a:off x="912" y="2160"/>
              <a:ext cx="3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chemeClr val="bg1"/>
                  </a:solidFill>
                  <a:latin typeface="Comic Sans MS" pitchFamily="66" charset="0"/>
                </a:rPr>
                <a:t>6.0</a:t>
              </a:r>
            </a:p>
          </p:txBody>
        </p:sp>
        <p:sp>
          <p:nvSpPr>
            <p:cNvPr id="135177" name="Text Box 9"/>
            <p:cNvSpPr txBox="1">
              <a:spLocks noChangeArrowheads="1"/>
            </p:cNvSpPr>
            <p:nvPr/>
          </p:nvSpPr>
          <p:spPr bwMode="auto">
            <a:xfrm>
              <a:off x="912" y="1689"/>
              <a:ext cx="3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chemeClr val="bg1"/>
                  </a:solidFill>
                  <a:latin typeface="Comic Sans MS" pitchFamily="66" charset="0"/>
                </a:rPr>
                <a:t>6.5</a:t>
              </a:r>
            </a:p>
          </p:txBody>
        </p:sp>
        <p:sp>
          <p:nvSpPr>
            <p:cNvPr id="135178" name="Text Box 10"/>
            <p:cNvSpPr txBox="1">
              <a:spLocks noChangeArrowheads="1"/>
            </p:cNvSpPr>
            <p:nvPr/>
          </p:nvSpPr>
          <p:spPr bwMode="auto">
            <a:xfrm>
              <a:off x="912" y="1200"/>
              <a:ext cx="3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chemeClr val="bg1"/>
                  </a:solidFill>
                  <a:latin typeface="Comic Sans MS" pitchFamily="66" charset="0"/>
                </a:rPr>
                <a:t>7.0</a:t>
              </a:r>
            </a:p>
          </p:txBody>
        </p:sp>
        <p:sp>
          <p:nvSpPr>
            <p:cNvPr id="135179" name="Text Box 11"/>
            <p:cNvSpPr txBox="1">
              <a:spLocks noChangeArrowheads="1"/>
            </p:cNvSpPr>
            <p:nvPr/>
          </p:nvSpPr>
          <p:spPr bwMode="auto">
            <a:xfrm>
              <a:off x="1680" y="3360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chemeClr val="bg1"/>
                  </a:solidFill>
                  <a:latin typeface="Comic Sans MS" pitchFamily="66" charset="0"/>
                </a:rPr>
                <a:t>6</a:t>
              </a:r>
            </a:p>
          </p:txBody>
        </p:sp>
        <p:sp>
          <p:nvSpPr>
            <p:cNvPr id="135180" name="Text Box 12"/>
            <p:cNvSpPr txBox="1">
              <a:spLocks noChangeArrowheads="1"/>
            </p:cNvSpPr>
            <p:nvPr/>
          </p:nvSpPr>
          <p:spPr bwMode="auto">
            <a:xfrm>
              <a:off x="2208" y="3360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chemeClr val="bg1"/>
                  </a:solidFill>
                  <a:latin typeface="Comic Sans MS" pitchFamily="66" charset="0"/>
                </a:rPr>
                <a:t>7</a:t>
              </a:r>
            </a:p>
          </p:txBody>
        </p:sp>
        <p:sp>
          <p:nvSpPr>
            <p:cNvPr id="135181" name="Text Box 13"/>
            <p:cNvSpPr txBox="1">
              <a:spLocks noChangeArrowheads="1"/>
            </p:cNvSpPr>
            <p:nvPr/>
          </p:nvSpPr>
          <p:spPr bwMode="auto">
            <a:xfrm>
              <a:off x="2640" y="3360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chemeClr val="bg1"/>
                  </a:solidFill>
                  <a:latin typeface="Comic Sans MS" pitchFamily="66" charset="0"/>
                </a:rPr>
                <a:t>8</a:t>
              </a:r>
            </a:p>
          </p:txBody>
        </p:sp>
        <p:sp>
          <p:nvSpPr>
            <p:cNvPr id="135182" name="Text Box 14"/>
            <p:cNvSpPr txBox="1">
              <a:spLocks noChangeArrowheads="1"/>
            </p:cNvSpPr>
            <p:nvPr/>
          </p:nvSpPr>
          <p:spPr bwMode="auto">
            <a:xfrm>
              <a:off x="3072" y="3360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chemeClr val="bg1"/>
                  </a:solidFill>
                  <a:latin typeface="Comic Sans MS" pitchFamily="66" charset="0"/>
                </a:rPr>
                <a:t>9</a:t>
              </a:r>
            </a:p>
          </p:txBody>
        </p:sp>
        <p:sp>
          <p:nvSpPr>
            <p:cNvPr id="135183" name="Text Box 15"/>
            <p:cNvSpPr txBox="1">
              <a:spLocks noChangeArrowheads="1"/>
            </p:cNvSpPr>
            <p:nvPr/>
          </p:nvSpPr>
          <p:spPr bwMode="auto">
            <a:xfrm>
              <a:off x="3456" y="3360"/>
              <a:ext cx="26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chemeClr val="bg1"/>
                  </a:solidFill>
                  <a:latin typeface="Comic Sans MS" pitchFamily="66" charset="0"/>
                </a:rPr>
                <a:t>10</a:t>
              </a:r>
            </a:p>
          </p:txBody>
        </p:sp>
        <p:sp>
          <p:nvSpPr>
            <p:cNvPr id="135184" name="Text Box 16"/>
            <p:cNvSpPr txBox="1">
              <a:spLocks noChangeArrowheads="1"/>
            </p:cNvSpPr>
            <p:nvPr/>
          </p:nvSpPr>
          <p:spPr bwMode="auto">
            <a:xfrm>
              <a:off x="3984" y="3360"/>
              <a:ext cx="2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chemeClr val="bg1"/>
                  </a:solidFill>
                  <a:latin typeface="Comic Sans MS" pitchFamily="66" charset="0"/>
                </a:rPr>
                <a:t>11</a:t>
              </a:r>
            </a:p>
          </p:txBody>
        </p:sp>
        <p:sp>
          <p:nvSpPr>
            <p:cNvPr id="135185" name="Text Box 17"/>
            <p:cNvSpPr txBox="1">
              <a:spLocks noChangeArrowheads="1"/>
            </p:cNvSpPr>
            <p:nvPr/>
          </p:nvSpPr>
          <p:spPr bwMode="auto">
            <a:xfrm>
              <a:off x="1382" y="2954"/>
              <a:ext cx="6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rgbClr val="FFFF00"/>
                  </a:solidFill>
                  <a:latin typeface="Comic Sans MS" pitchFamily="66" charset="0"/>
                </a:rPr>
                <a:t>Ethiopia</a:t>
              </a:r>
            </a:p>
          </p:txBody>
        </p:sp>
        <p:sp>
          <p:nvSpPr>
            <p:cNvPr id="135186" name="Text Box 18"/>
            <p:cNvSpPr txBox="1">
              <a:spLocks noChangeArrowheads="1"/>
            </p:cNvSpPr>
            <p:nvPr/>
          </p:nvSpPr>
          <p:spPr bwMode="auto">
            <a:xfrm>
              <a:off x="1968" y="2784"/>
              <a:ext cx="5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rgbClr val="FFFF00"/>
                  </a:solidFill>
                  <a:latin typeface="Comic Sans MS" pitchFamily="66" charset="0"/>
                </a:rPr>
                <a:t>Bhutan</a:t>
              </a:r>
            </a:p>
          </p:txBody>
        </p:sp>
        <p:sp>
          <p:nvSpPr>
            <p:cNvPr id="135187" name="Text Box 19"/>
            <p:cNvSpPr txBox="1">
              <a:spLocks noChangeArrowheads="1"/>
            </p:cNvSpPr>
            <p:nvPr/>
          </p:nvSpPr>
          <p:spPr bwMode="auto">
            <a:xfrm>
              <a:off x="1296" y="2592"/>
              <a:ext cx="70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rgbClr val="FFFF00"/>
                  </a:solidFill>
                  <a:latin typeface="Comic Sans MS" pitchFamily="66" charset="0"/>
                </a:rPr>
                <a:t>Tanzania</a:t>
              </a:r>
            </a:p>
          </p:txBody>
        </p:sp>
        <p:sp>
          <p:nvSpPr>
            <p:cNvPr id="135188" name="Text Box 20"/>
            <p:cNvSpPr txBox="1">
              <a:spLocks noChangeArrowheads="1"/>
            </p:cNvSpPr>
            <p:nvPr/>
          </p:nvSpPr>
          <p:spPr bwMode="auto">
            <a:xfrm>
              <a:off x="2448" y="2592"/>
              <a:ext cx="86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rgbClr val="FFFF00"/>
                  </a:solidFill>
                  <a:latin typeface="Comic Sans MS" pitchFamily="66" charset="0"/>
                </a:rPr>
                <a:t>Bangladesh</a:t>
              </a:r>
            </a:p>
          </p:txBody>
        </p:sp>
        <p:sp>
          <p:nvSpPr>
            <p:cNvPr id="135189" name="Text Box 21"/>
            <p:cNvSpPr txBox="1">
              <a:spLocks noChangeArrowheads="1"/>
            </p:cNvSpPr>
            <p:nvPr/>
          </p:nvSpPr>
          <p:spPr bwMode="auto">
            <a:xfrm>
              <a:off x="1728" y="2400"/>
              <a:ext cx="56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rgbClr val="FFFF00"/>
                  </a:solidFill>
                  <a:latin typeface="Comic Sans MS" pitchFamily="66" charset="0"/>
                </a:rPr>
                <a:t>Malawi</a:t>
              </a:r>
            </a:p>
          </p:txBody>
        </p:sp>
        <p:sp>
          <p:nvSpPr>
            <p:cNvPr id="135190" name="Text Box 22"/>
            <p:cNvSpPr txBox="1">
              <a:spLocks noChangeArrowheads="1"/>
            </p:cNvSpPr>
            <p:nvPr/>
          </p:nvSpPr>
          <p:spPr bwMode="auto">
            <a:xfrm>
              <a:off x="2304" y="2208"/>
              <a:ext cx="6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rgbClr val="FFFF00"/>
                  </a:solidFill>
                  <a:latin typeface="Comic Sans MS" pitchFamily="66" charset="0"/>
                </a:rPr>
                <a:t>Nigeria</a:t>
              </a:r>
            </a:p>
          </p:txBody>
        </p:sp>
        <p:sp>
          <p:nvSpPr>
            <p:cNvPr id="135191" name="Text Box 23"/>
            <p:cNvSpPr txBox="1">
              <a:spLocks noChangeArrowheads="1"/>
            </p:cNvSpPr>
            <p:nvPr/>
          </p:nvSpPr>
          <p:spPr bwMode="auto">
            <a:xfrm>
              <a:off x="1728" y="2208"/>
              <a:ext cx="50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rgbClr val="FFFF00"/>
                  </a:solidFill>
                  <a:latin typeface="Comic Sans MS" pitchFamily="66" charset="0"/>
                </a:rPr>
                <a:t>Kenya</a:t>
              </a:r>
            </a:p>
          </p:txBody>
        </p:sp>
        <p:sp>
          <p:nvSpPr>
            <p:cNvPr id="135192" name="Text Box 24"/>
            <p:cNvSpPr txBox="1">
              <a:spLocks noChangeArrowheads="1"/>
            </p:cNvSpPr>
            <p:nvPr/>
          </p:nvSpPr>
          <p:spPr bwMode="auto">
            <a:xfrm>
              <a:off x="3600" y="2256"/>
              <a:ext cx="50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rgbClr val="FFFF00"/>
                  </a:solidFill>
                  <a:latin typeface="Comic Sans MS" pitchFamily="66" charset="0"/>
                </a:rPr>
                <a:t>Egypt</a:t>
              </a:r>
            </a:p>
          </p:txBody>
        </p:sp>
        <p:sp>
          <p:nvSpPr>
            <p:cNvPr id="135193" name="Text Box 25"/>
            <p:cNvSpPr txBox="1">
              <a:spLocks noChangeArrowheads="1"/>
            </p:cNvSpPr>
            <p:nvPr/>
          </p:nvSpPr>
          <p:spPr bwMode="auto">
            <a:xfrm>
              <a:off x="1968" y="2016"/>
              <a:ext cx="46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rgbClr val="FFFF00"/>
                  </a:solidFill>
                  <a:latin typeface="Comic Sans MS" pitchFamily="66" charset="0"/>
                </a:rPr>
                <a:t>India</a:t>
              </a:r>
            </a:p>
          </p:txBody>
        </p:sp>
        <p:sp>
          <p:nvSpPr>
            <p:cNvPr id="135194" name="Text Box 26"/>
            <p:cNvSpPr txBox="1">
              <a:spLocks noChangeArrowheads="1"/>
            </p:cNvSpPr>
            <p:nvPr/>
          </p:nvSpPr>
          <p:spPr bwMode="auto">
            <a:xfrm>
              <a:off x="2208" y="1824"/>
              <a:ext cx="47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rgbClr val="FFFF00"/>
                  </a:solidFill>
                  <a:latin typeface="Comic Sans MS" pitchFamily="66" charset="0"/>
                </a:rPr>
                <a:t>China</a:t>
              </a:r>
            </a:p>
          </p:txBody>
        </p:sp>
        <p:sp>
          <p:nvSpPr>
            <p:cNvPr id="135195" name="Text Box 27"/>
            <p:cNvSpPr txBox="1">
              <a:spLocks noChangeArrowheads="1"/>
            </p:cNvSpPr>
            <p:nvPr/>
          </p:nvSpPr>
          <p:spPr bwMode="auto">
            <a:xfrm>
              <a:off x="2928" y="2400"/>
              <a:ext cx="6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rgbClr val="FFFF00"/>
                  </a:solidFill>
                  <a:latin typeface="Comic Sans MS" pitchFamily="66" charset="0"/>
                </a:rPr>
                <a:t>Thailand</a:t>
              </a:r>
            </a:p>
          </p:txBody>
        </p:sp>
        <p:sp>
          <p:nvSpPr>
            <p:cNvPr id="135196" name="Text Box 28"/>
            <p:cNvSpPr txBox="1">
              <a:spLocks noChangeArrowheads="1"/>
            </p:cNvSpPr>
            <p:nvPr/>
          </p:nvSpPr>
          <p:spPr bwMode="auto">
            <a:xfrm>
              <a:off x="2928" y="2112"/>
              <a:ext cx="5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rgbClr val="FFFF00"/>
                  </a:solidFill>
                  <a:latin typeface="Comic Sans MS" pitchFamily="66" charset="0"/>
                </a:rPr>
                <a:t>Tunisia</a:t>
              </a:r>
            </a:p>
          </p:txBody>
        </p:sp>
        <p:sp>
          <p:nvSpPr>
            <p:cNvPr id="135197" name="Text Box 29"/>
            <p:cNvSpPr txBox="1">
              <a:spLocks noChangeArrowheads="1"/>
            </p:cNvSpPr>
            <p:nvPr/>
          </p:nvSpPr>
          <p:spPr bwMode="auto">
            <a:xfrm>
              <a:off x="2832" y="1728"/>
              <a:ext cx="50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rgbClr val="FFFF00"/>
                  </a:solidFill>
                  <a:latin typeface="Comic Sans MS" pitchFamily="66" charset="0"/>
                </a:rPr>
                <a:t>Korea</a:t>
              </a:r>
            </a:p>
          </p:txBody>
        </p:sp>
        <p:sp>
          <p:nvSpPr>
            <p:cNvPr id="135198" name="Text Box 30"/>
            <p:cNvSpPr txBox="1">
              <a:spLocks noChangeArrowheads="1"/>
            </p:cNvSpPr>
            <p:nvPr/>
          </p:nvSpPr>
          <p:spPr bwMode="auto">
            <a:xfrm>
              <a:off x="3072" y="1920"/>
              <a:ext cx="68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rgbClr val="FFFF00"/>
                  </a:solidFill>
                  <a:latin typeface="Comic Sans MS" pitchFamily="66" charset="0"/>
                </a:rPr>
                <a:t>S.Africa</a:t>
              </a:r>
            </a:p>
          </p:txBody>
        </p:sp>
        <p:sp>
          <p:nvSpPr>
            <p:cNvPr id="135199" name="Text Box 31"/>
            <p:cNvSpPr txBox="1">
              <a:spLocks noChangeArrowheads="1"/>
            </p:cNvSpPr>
            <p:nvPr/>
          </p:nvSpPr>
          <p:spPr bwMode="auto">
            <a:xfrm>
              <a:off x="3600" y="2064"/>
              <a:ext cx="6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rgbClr val="FFFF00"/>
                  </a:solidFill>
                  <a:latin typeface="Comic Sans MS" pitchFamily="66" charset="0"/>
                </a:rPr>
                <a:t>Trinidad</a:t>
              </a:r>
            </a:p>
          </p:txBody>
        </p:sp>
        <p:sp>
          <p:nvSpPr>
            <p:cNvPr id="135200" name="Text Box 32"/>
            <p:cNvSpPr txBox="1">
              <a:spLocks noChangeArrowheads="1"/>
            </p:cNvSpPr>
            <p:nvPr/>
          </p:nvSpPr>
          <p:spPr bwMode="auto">
            <a:xfrm>
              <a:off x="3696" y="1536"/>
              <a:ext cx="6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rgbClr val="FFFF00"/>
                  </a:solidFill>
                  <a:latin typeface="Comic Sans MS" pitchFamily="66" charset="0"/>
                </a:rPr>
                <a:t>Bulgaria</a:t>
              </a:r>
            </a:p>
          </p:txBody>
        </p:sp>
        <p:sp>
          <p:nvSpPr>
            <p:cNvPr id="135201" name="Text Box 33"/>
            <p:cNvSpPr txBox="1">
              <a:spLocks noChangeArrowheads="1"/>
            </p:cNvSpPr>
            <p:nvPr/>
          </p:nvSpPr>
          <p:spPr bwMode="auto">
            <a:xfrm>
              <a:off x="2640" y="1488"/>
              <a:ext cx="6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rgbClr val="FFFF00"/>
                  </a:solidFill>
                  <a:latin typeface="Comic Sans MS" pitchFamily="66" charset="0"/>
                </a:rPr>
                <a:t>Ireland</a:t>
              </a:r>
            </a:p>
          </p:txBody>
        </p:sp>
        <p:sp>
          <p:nvSpPr>
            <p:cNvPr id="135202" name="Text Box 34"/>
            <p:cNvSpPr txBox="1">
              <a:spLocks noChangeArrowheads="1"/>
            </p:cNvSpPr>
            <p:nvPr/>
          </p:nvSpPr>
          <p:spPr bwMode="auto">
            <a:xfrm>
              <a:off x="2880" y="1200"/>
              <a:ext cx="5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rgbClr val="FFFF00"/>
                  </a:solidFill>
                  <a:latin typeface="Comic Sans MS" pitchFamily="66" charset="0"/>
                </a:rPr>
                <a:t>Finland</a:t>
              </a:r>
            </a:p>
          </p:txBody>
        </p:sp>
        <p:sp>
          <p:nvSpPr>
            <p:cNvPr id="135203" name="Text Box 35"/>
            <p:cNvSpPr txBox="1">
              <a:spLocks noChangeArrowheads="1"/>
            </p:cNvSpPr>
            <p:nvPr/>
          </p:nvSpPr>
          <p:spPr bwMode="auto">
            <a:xfrm>
              <a:off x="2256" y="1632"/>
              <a:ext cx="6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rgbClr val="FFFF00"/>
                  </a:solidFill>
                  <a:latin typeface="Comic Sans MS" pitchFamily="66" charset="0"/>
                </a:rPr>
                <a:t>Jamaica</a:t>
              </a:r>
            </a:p>
          </p:txBody>
        </p:sp>
        <p:sp>
          <p:nvSpPr>
            <p:cNvPr id="135204" name="Text Box 36"/>
            <p:cNvSpPr txBox="1">
              <a:spLocks noChangeArrowheads="1"/>
            </p:cNvSpPr>
            <p:nvPr/>
          </p:nvSpPr>
          <p:spPr bwMode="auto">
            <a:xfrm>
              <a:off x="3984" y="1056"/>
              <a:ext cx="69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rgbClr val="FFFF00"/>
                  </a:solidFill>
                  <a:latin typeface="Comic Sans MS" pitchFamily="66" charset="0"/>
                </a:rPr>
                <a:t>Germany</a:t>
              </a:r>
            </a:p>
          </p:txBody>
        </p:sp>
        <p:sp>
          <p:nvSpPr>
            <p:cNvPr id="135205" name="Text Box 37"/>
            <p:cNvSpPr txBox="1">
              <a:spLocks noChangeArrowheads="1"/>
            </p:cNvSpPr>
            <p:nvPr/>
          </p:nvSpPr>
          <p:spPr bwMode="auto">
            <a:xfrm>
              <a:off x="4032" y="1344"/>
              <a:ext cx="9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800">
                  <a:solidFill>
                    <a:srgbClr val="FFFF00"/>
                  </a:solidFill>
                  <a:latin typeface="Comic Sans MS" pitchFamily="66" charset="0"/>
                </a:rPr>
                <a:t>Netherlands</a:t>
              </a:r>
            </a:p>
          </p:txBody>
        </p:sp>
        <p:sp>
          <p:nvSpPr>
            <p:cNvPr id="135206" name="Oval 38"/>
            <p:cNvSpPr>
              <a:spLocks noChangeArrowheads="1"/>
            </p:cNvSpPr>
            <p:nvPr/>
          </p:nvSpPr>
          <p:spPr bwMode="auto">
            <a:xfrm>
              <a:off x="3888" y="1152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35207" name="Oval 39"/>
            <p:cNvSpPr>
              <a:spLocks noChangeArrowheads="1"/>
            </p:cNvSpPr>
            <p:nvPr/>
          </p:nvSpPr>
          <p:spPr bwMode="auto">
            <a:xfrm>
              <a:off x="3984" y="1392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35208" name="Oval 40"/>
            <p:cNvSpPr>
              <a:spLocks noChangeArrowheads="1"/>
            </p:cNvSpPr>
            <p:nvPr/>
          </p:nvSpPr>
          <p:spPr bwMode="auto">
            <a:xfrm>
              <a:off x="3456" y="1248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35209" name="Oval 41"/>
            <p:cNvSpPr>
              <a:spLocks noChangeArrowheads="1"/>
            </p:cNvSpPr>
            <p:nvPr/>
          </p:nvSpPr>
          <p:spPr bwMode="auto">
            <a:xfrm>
              <a:off x="3264" y="1536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35210" name="Oval 42"/>
            <p:cNvSpPr>
              <a:spLocks noChangeArrowheads="1"/>
            </p:cNvSpPr>
            <p:nvPr/>
          </p:nvSpPr>
          <p:spPr bwMode="auto">
            <a:xfrm>
              <a:off x="3648" y="1584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35211" name="Oval 43"/>
            <p:cNvSpPr>
              <a:spLocks noChangeArrowheads="1"/>
            </p:cNvSpPr>
            <p:nvPr/>
          </p:nvSpPr>
          <p:spPr bwMode="auto">
            <a:xfrm>
              <a:off x="3312" y="1824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35212" name="Oval 44"/>
            <p:cNvSpPr>
              <a:spLocks noChangeArrowheads="1"/>
            </p:cNvSpPr>
            <p:nvPr/>
          </p:nvSpPr>
          <p:spPr bwMode="auto">
            <a:xfrm>
              <a:off x="2880" y="168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35213" name="Oval 45"/>
            <p:cNvSpPr>
              <a:spLocks noChangeArrowheads="1"/>
            </p:cNvSpPr>
            <p:nvPr/>
          </p:nvSpPr>
          <p:spPr bwMode="auto">
            <a:xfrm>
              <a:off x="2688" y="192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35214" name="Oval 46"/>
            <p:cNvSpPr>
              <a:spLocks noChangeArrowheads="1"/>
            </p:cNvSpPr>
            <p:nvPr/>
          </p:nvSpPr>
          <p:spPr bwMode="auto">
            <a:xfrm>
              <a:off x="3024" y="1968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35215" name="Oval 47"/>
            <p:cNvSpPr>
              <a:spLocks noChangeArrowheads="1"/>
            </p:cNvSpPr>
            <p:nvPr/>
          </p:nvSpPr>
          <p:spPr bwMode="auto">
            <a:xfrm>
              <a:off x="3504" y="2112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35216" name="Oval 48"/>
            <p:cNvSpPr>
              <a:spLocks noChangeArrowheads="1"/>
            </p:cNvSpPr>
            <p:nvPr/>
          </p:nvSpPr>
          <p:spPr bwMode="auto">
            <a:xfrm>
              <a:off x="2880" y="216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35217" name="Oval 49"/>
            <p:cNvSpPr>
              <a:spLocks noChangeArrowheads="1"/>
            </p:cNvSpPr>
            <p:nvPr/>
          </p:nvSpPr>
          <p:spPr bwMode="auto">
            <a:xfrm>
              <a:off x="2400" y="240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35218" name="Oval 50"/>
            <p:cNvSpPr>
              <a:spLocks noChangeArrowheads="1"/>
            </p:cNvSpPr>
            <p:nvPr/>
          </p:nvSpPr>
          <p:spPr bwMode="auto">
            <a:xfrm>
              <a:off x="2400" y="2112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35219" name="Oval 51"/>
            <p:cNvSpPr>
              <a:spLocks noChangeArrowheads="1"/>
            </p:cNvSpPr>
            <p:nvPr/>
          </p:nvSpPr>
          <p:spPr bwMode="auto">
            <a:xfrm>
              <a:off x="2880" y="2448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35220" name="Oval 52"/>
            <p:cNvSpPr>
              <a:spLocks noChangeArrowheads="1"/>
            </p:cNvSpPr>
            <p:nvPr/>
          </p:nvSpPr>
          <p:spPr bwMode="auto">
            <a:xfrm>
              <a:off x="3504" y="2304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35221" name="Oval 53"/>
            <p:cNvSpPr>
              <a:spLocks noChangeArrowheads="1"/>
            </p:cNvSpPr>
            <p:nvPr/>
          </p:nvSpPr>
          <p:spPr bwMode="auto">
            <a:xfrm>
              <a:off x="2352" y="2640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35222" name="Oval 54"/>
            <p:cNvSpPr>
              <a:spLocks noChangeArrowheads="1"/>
            </p:cNvSpPr>
            <p:nvPr/>
          </p:nvSpPr>
          <p:spPr bwMode="auto">
            <a:xfrm>
              <a:off x="1968" y="2688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35223" name="Oval 55"/>
            <p:cNvSpPr>
              <a:spLocks noChangeArrowheads="1"/>
            </p:cNvSpPr>
            <p:nvPr/>
          </p:nvSpPr>
          <p:spPr bwMode="auto">
            <a:xfrm>
              <a:off x="2256" y="2976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35224" name="Oval 56"/>
            <p:cNvSpPr>
              <a:spLocks noChangeArrowheads="1"/>
            </p:cNvSpPr>
            <p:nvPr/>
          </p:nvSpPr>
          <p:spPr bwMode="auto">
            <a:xfrm>
              <a:off x="2016" y="3024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35225" name="Text Box 57"/>
            <p:cNvSpPr txBox="1">
              <a:spLocks noChangeArrowheads="1"/>
            </p:cNvSpPr>
            <p:nvPr/>
          </p:nvSpPr>
          <p:spPr bwMode="auto">
            <a:xfrm>
              <a:off x="2208" y="3600"/>
              <a:ext cx="18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sz="2400">
                  <a:solidFill>
                    <a:srgbClr val="FFFF00"/>
                  </a:solidFill>
                  <a:latin typeface="Comic Sans MS" pitchFamily="66" charset="0"/>
                </a:rPr>
                <a:t>Income Index</a:t>
              </a:r>
            </a:p>
          </p:txBody>
        </p:sp>
        <p:sp>
          <p:nvSpPr>
            <p:cNvPr id="135226" name="Text Box 58"/>
            <p:cNvSpPr txBox="1">
              <a:spLocks noChangeArrowheads="1"/>
            </p:cNvSpPr>
            <p:nvPr/>
          </p:nvSpPr>
          <p:spPr bwMode="auto">
            <a:xfrm rot="-5400000">
              <a:off x="-619" y="2106"/>
              <a:ext cx="27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sz="2000">
                  <a:solidFill>
                    <a:srgbClr val="FFFF00"/>
                  </a:solidFill>
                  <a:latin typeface="Comic Sans MS" pitchFamily="66" charset="0"/>
                </a:rPr>
                <a:t>Environmental Performance Index</a:t>
              </a:r>
              <a:endParaRPr lang="en-US" sz="2400">
                <a:solidFill>
                  <a:srgbClr val="FFFF00"/>
                </a:solidFill>
                <a:latin typeface="Comic Sans MS" pitchFamily="66" charset="0"/>
              </a:endParaRPr>
            </a:p>
          </p:txBody>
        </p:sp>
        <p:sp>
          <p:nvSpPr>
            <p:cNvPr id="135227" name="Oval 59"/>
            <p:cNvSpPr>
              <a:spLocks noChangeArrowheads="1"/>
            </p:cNvSpPr>
            <p:nvPr/>
          </p:nvSpPr>
          <p:spPr bwMode="auto">
            <a:xfrm>
              <a:off x="2208" y="2544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135228" name="Oval 60"/>
            <p:cNvSpPr>
              <a:spLocks noChangeArrowheads="1"/>
            </p:cNvSpPr>
            <p:nvPr/>
          </p:nvSpPr>
          <p:spPr bwMode="auto">
            <a:xfrm>
              <a:off x="2208" y="2256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194" name="Picture 2" descr="sl00738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34163" y="5697538"/>
            <a:ext cx="2509837" cy="1160462"/>
          </a:xfrm>
          <a:prstGeom prst="rect">
            <a:avLst/>
          </a:prstGeom>
          <a:noFill/>
        </p:spPr>
      </p:pic>
      <p:pic>
        <p:nvPicPr>
          <p:cNvPr id="136195" name="Picture 3" descr="ph00780u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2209800"/>
            <a:ext cx="5334000" cy="2895600"/>
          </a:xfrm>
          <a:prstGeom prst="rect">
            <a:avLst/>
          </a:prstGeom>
          <a:noFill/>
        </p:spPr>
      </p:pic>
      <p:sp>
        <p:nvSpPr>
          <p:cNvPr id="13619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447800"/>
          </a:xfrm>
        </p:spPr>
        <p:txBody>
          <a:bodyPr/>
          <a:lstStyle/>
          <a:p>
            <a:r>
              <a:rPr lang="en-US">
                <a:solidFill>
                  <a:srgbClr val="000099"/>
                </a:solidFill>
              </a:rPr>
              <a:t>2 Standard Critiques of the Implications of the WTO Policies</a:t>
            </a:r>
          </a:p>
        </p:txBody>
      </p:sp>
      <p:sp>
        <p:nvSpPr>
          <p:cNvPr id="136197" name="Rectangle 5"/>
          <p:cNvSpPr>
            <a:spLocks noChangeArrowheads="1"/>
          </p:cNvSpPr>
          <p:nvPr/>
        </p:nvSpPr>
        <p:spPr bwMode="auto">
          <a:xfrm>
            <a:off x="457200" y="2209800"/>
            <a:ext cx="5334000" cy="671513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/>
            <a:r>
              <a:rPr lang="en-US" sz="3800">
                <a:latin typeface="Lucida Handwriting" pitchFamily="66" charset="0"/>
              </a:rPr>
              <a:t>“Regulatory-Chill”</a:t>
            </a:r>
          </a:p>
        </p:txBody>
      </p:sp>
      <p:sp>
        <p:nvSpPr>
          <p:cNvPr id="136198" name="Rectangle 6"/>
          <p:cNvSpPr>
            <a:spLocks noChangeArrowheads="1"/>
          </p:cNvSpPr>
          <p:nvPr/>
        </p:nvSpPr>
        <p:spPr bwMode="auto">
          <a:xfrm>
            <a:off x="1295400" y="6186488"/>
            <a:ext cx="5419725" cy="671512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/>
            <a:r>
              <a:rPr lang="en-US" sz="3800" i="1">
                <a:latin typeface="umbxti10" pitchFamily="18" charset="0"/>
              </a:rPr>
              <a:t>“Race-to-the-Bottom”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61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7" grpId="0" animBg="1" autoUpdateAnimBg="0"/>
      <p:bldP spid="136198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ChangeArrowheads="1"/>
          </p:cNvSpPr>
          <p:nvPr/>
        </p:nvSpPr>
        <p:spPr bwMode="auto">
          <a:xfrm>
            <a:off x="635000" y="1655763"/>
            <a:ext cx="7615238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>
                <a:latin typeface="TimesNewRoman" charset="0"/>
              </a:rPr>
              <a:t>Suppose that a government</a:t>
            </a:r>
          </a:p>
          <a:p>
            <a:r>
              <a:rPr lang="en-US" sz="4400">
                <a:latin typeface="TimesNewRoman" charset="0"/>
              </a:rPr>
              <a:t>has agreed to</a:t>
            </a:r>
          </a:p>
          <a:p>
            <a:r>
              <a:rPr lang="en-US" sz="4400">
                <a:latin typeface="TimesNewRoman" charset="0"/>
              </a:rPr>
              <a:t>hold its tariffs low</a:t>
            </a:r>
          </a:p>
          <a:p>
            <a:r>
              <a:rPr lang="en-US" sz="4400">
                <a:latin typeface="TimesNewRoman" charset="0"/>
              </a:rPr>
              <a:t>as a result of a WTO negotiation.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 sz="4000">
                <a:solidFill>
                  <a:srgbClr val="000099"/>
                </a:solidFill>
                <a:latin typeface="TimesNewRoman" charset="0"/>
              </a:rPr>
              <a:t>The “Race-to-the-Bottom” Problem</a:t>
            </a:r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609600" y="1752600"/>
            <a:ext cx="8001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600">
                <a:latin typeface="TimesNewRoman" charset="0"/>
              </a:rPr>
              <a:t>The  government faces pressure from import-competing interests to offer additional protection from imports.</a:t>
            </a:r>
          </a:p>
          <a:p>
            <a:pPr marL="342900" indent="-342900" algn="l">
              <a:spcBef>
                <a:spcPct val="20000"/>
              </a:spcBef>
            </a:pPr>
            <a:endParaRPr lang="en-US" sz="2400">
              <a:latin typeface="TimesNewRoman" charset="0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600">
                <a:latin typeface="TimesNewRoman" charset="0"/>
              </a:rPr>
              <a:t>If its WTO commitments prevent the government from  responding with a tariff increase, then it might instead choose to relax a labor or an environmental standard.</a:t>
            </a:r>
          </a:p>
        </p:txBody>
      </p:sp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2590800" y="6096000"/>
            <a:ext cx="4113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i="1">
                <a:latin typeface="umbxti10" pitchFamily="18" charset="0"/>
              </a:rPr>
              <a:t>Race to the bottom</a:t>
            </a:r>
          </a:p>
        </p:txBody>
      </p:sp>
      <p:sp>
        <p:nvSpPr>
          <p:cNvPr id="138245" name="AutoShape 5"/>
          <p:cNvSpPr>
            <a:spLocks noChangeArrowheads="1"/>
          </p:cNvSpPr>
          <p:nvPr/>
        </p:nvSpPr>
        <p:spPr bwMode="auto">
          <a:xfrm>
            <a:off x="1066800" y="4419600"/>
            <a:ext cx="1524000" cy="2438400"/>
          </a:xfrm>
          <a:prstGeom prst="curvedRightArrow">
            <a:avLst>
              <a:gd name="adj1" fmla="val 32000"/>
              <a:gd name="adj2" fmla="val 64000"/>
              <a:gd name="adj3" fmla="val 33333"/>
            </a:avLst>
          </a:prstGeom>
          <a:solidFill>
            <a:srgbClr val="66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 autoUpdateAnimBg="0"/>
      <p:bldP spid="138244" grpId="0" autoUpdateAnimBg="0"/>
      <p:bldP spid="13824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/>
          <a:p>
            <a:r>
              <a:rPr lang="en-US" sz="4000">
                <a:solidFill>
                  <a:srgbClr val="000099"/>
                </a:solidFill>
                <a:latin typeface="TimesNewRoman" charset="0"/>
              </a:rPr>
              <a:t>The “Regulatory-Chill” Problem</a:t>
            </a:r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228600" y="1371600"/>
            <a:ext cx="8686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600">
                <a:latin typeface="TimesNewRoman" charset="0"/>
              </a:rPr>
              <a:t>The government faces pressure from labor (environment) interests to introduce new and more stringent standards.</a:t>
            </a:r>
          </a:p>
          <a:p>
            <a:pPr marL="342900" indent="-342900">
              <a:spcBef>
                <a:spcPct val="20000"/>
              </a:spcBef>
            </a:pPr>
            <a:endParaRPr lang="en-US" sz="1200">
              <a:latin typeface="TimesNewRoman" charset="0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600">
                <a:latin typeface="TimesNewRoman" charset="0"/>
              </a:rPr>
              <a:t>Those standards would enhance workplace safety while raising the costs of production of import-competing firms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latin typeface="TimesNewRoman" charset="0"/>
                <a:sym typeface="Symbol" pitchFamily="18" charset="2"/>
              </a:rPr>
              <a:t></a:t>
            </a:r>
          </a:p>
          <a:p>
            <a:pPr marL="342900" indent="-342900">
              <a:spcBef>
                <a:spcPct val="20000"/>
              </a:spcBef>
            </a:pPr>
            <a:r>
              <a:rPr lang="en-US" sz="2600">
                <a:latin typeface="TimesNewRoman" charset="0"/>
              </a:rPr>
              <a:t>Import-competing firms </a:t>
            </a:r>
            <a:r>
              <a:rPr lang="en-US" sz="2600">
                <a:latin typeface="TimesNewRoman" charset="0"/>
                <a:sym typeface="Symbol" pitchFamily="18" charset="2"/>
              </a:rPr>
              <a:t>lobby</a:t>
            </a:r>
            <a:r>
              <a:rPr lang="en-US" sz="2600">
                <a:latin typeface="TimesNewRoman" charset="0"/>
              </a:rPr>
              <a:t> for enhanced protection.</a:t>
            </a:r>
          </a:p>
          <a:p>
            <a:pPr marL="342900" indent="-342900">
              <a:spcBef>
                <a:spcPct val="20000"/>
              </a:spcBef>
            </a:pPr>
            <a:endParaRPr lang="en-US" sz="800">
              <a:latin typeface="TimesNewRoman" charset="0"/>
            </a:endParaRP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600">
                <a:latin typeface="TimesNewRoman" charset="0"/>
              </a:rPr>
              <a:t>If WTO commitments prevent the government from raising its tariffs to offset the effects of the tighter standards on its firms, then the government might hesitate to introduce them.</a:t>
            </a:r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2743200" y="5943600"/>
            <a:ext cx="32051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600">
                <a:latin typeface="Tempus Sans ITC" pitchFamily="82" charset="0"/>
              </a:rPr>
              <a:t>Regulatory chill</a:t>
            </a:r>
          </a:p>
        </p:txBody>
      </p:sp>
      <p:sp>
        <p:nvSpPr>
          <p:cNvPr id="139269" name="AutoShape 5"/>
          <p:cNvSpPr>
            <a:spLocks noChangeArrowheads="1"/>
          </p:cNvSpPr>
          <p:nvPr/>
        </p:nvSpPr>
        <p:spPr bwMode="auto">
          <a:xfrm>
            <a:off x="2133600" y="5791200"/>
            <a:ext cx="533400" cy="609600"/>
          </a:xfrm>
          <a:prstGeom prst="curvedRightArrow">
            <a:avLst>
              <a:gd name="adj1" fmla="val 22857"/>
              <a:gd name="adj2" fmla="val 45714"/>
              <a:gd name="adj3" fmla="val 33333"/>
            </a:avLst>
          </a:prstGeom>
          <a:solidFill>
            <a:srgbClr val="66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440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3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build="p" autoUpdateAnimBg="0"/>
      <p:bldP spid="139268" grpId="0" autoUpdateAnimBg="0"/>
      <p:bldP spid="139269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i="1">
                <a:solidFill>
                  <a:srgbClr val="000099"/>
                </a:solidFill>
                <a:latin typeface="TimesNewRoman" charset="0"/>
              </a:rPr>
              <a:t>Are the “Race-to-the-Bottom” and the “Regulatory-Chill” Problems Inevitable?</a:t>
            </a:r>
            <a:endParaRPr lang="en-US" sz="3400" i="1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505200"/>
            <a:ext cx="7772400" cy="16764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>
                <a:solidFill>
                  <a:srgbClr val="000099"/>
                </a:solidFill>
              </a:rPr>
              <a:t>If property rights over negotiated market access levels were sufficiently complete,</a:t>
            </a:r>
          </a:p>
          <a:p>
            <a:pPr algn="ctr">
              <a:buFontTx/>
              <a:buNone/>
            </a:pPr>
            <a:r>
              <a:rPr lang="en-US" u="sng">
                <a:solidFill>
                  <a:srgbClr val="000099"/>
                </a:solidFill>
              </a:rPr>
              <a:t>none</a:t>
            </a:r>
            <a:r>
              <a:rPr lang="en-US">
                <a:solidFill>
                  <a:srgbClr val="000099"/>
                </a:solidFill>
              </a:rPr>
              <a:t> of these problems would arise.</a:t>
            </a:r>
            <a:endParaRPr lang="en-US"/>
          </a:p>
        </p:txBody>
      </p:sp>
      <p:sp>
        <p:nvSpPr>
          <p:cNvPr id="140292" name="Oval 4"/>
          <p:cNvSpPr>
            <a:spLocks noChangeArrowheads="1"/>
          </p:cNvSpPr>
          <p:nvPr/>
        </p:nvSpPr>
        <p:spPr bwMode="auto">
          <a:xfrm>
            <a:off x="2971800" y="2362200"/>
            <a:ext cx="3124200" cy="838200"/>
          </a:xfrm>
          <a:prstGeom prst="ellipse">
            <a:avLst/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/>
              <a:t>Not really: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build="p" bldLvl="2" autoUpdateAnimBg="0"/>
      <p:bldP spid="140292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z="4000">
                <a:solidFill>
                  <a:srgbClr val="333399"/>
                </a:solidFill>
              </a:rPr>
              <a:t>Origin: The General Agreement on Tariffs and Trade (GATT)</a:t>
            </a:r>
            <a:endParaRPr lang="en-US" sz="400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924800" cy="419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rgbClr val="333399"/>
                </a:solidFill>
                <a:latin typeface="TimesNewRoman" charset="0"/>
              </a:rPr>
              <a:t>Before GATT: several joint declarations of free-trade ideals—and failed attempts to create an international trade institution.</a:t>
            </a:r>
          </a:p>
          <a:p>
            <a:pPr>
              <a:lnSpc>
                <a:spcPct val="90000"/>
              </a:lnSpc>
            </a:pPr>
            <a:endParaRPr lang="en-US" sz="1200">
              <a:solidFill>
                <a:srgbClr val="333399"/>
              </a:solidFill>
              <a:latin typeface="TimesNewRoman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333399"/>
                </a:solidFill>
              </a:rPr>
              <a:t>Under US leadership, the GATT was created in 1947—as a step toward the “ITO.”</a:t>
            </a:r>
          </a:p>
          <a:p>
            <a:pPr>
              <a:lnSpc>
                <a:spcPct val="90000"/>
              </a:lnSpc>
            </a:pPr>
            <a:endParaRPr lang="en-US" sz="1200">
              <a:solidFill>
                <a:srgbClr val="333399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333399"/>
                </a:solidFill>
              </a:rPr>
              <a:t>GATT: 19 original “contracting parties.”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333399"/>
                </a:solidFill>
              </a:rPr>
              <a:t>	(WTO has now 148 members.)</a:t>
            </a:r>
          </a:p>
          <a:p>
            <a:pPr>
              <a:lnSpc>
                <a:spcPct val="90000"/>
              </a:lnSpc>
            </a:pPr>
            <a:endParaRPr lang="en-US" sz="1200">
              <a:solidFill>
                <a:srgbClr val="333399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333399"/>
                </a:solidFill>
              </a:rPr>
              <a:t>Regulated trade in goods, only.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bldLvl="2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77200" cy="609600"/>
          </a:xfrm>
        </p:spPr>
        <p:txBody>
          <a:bodyPr/>
          <a:lstStyle/>
          <a:p>
            <a:r>
              <a:rPr lang="en-US" sz="3400" i="1">
                <a:solidFill>
                  <a:srgbClr val="000099"/>
                </a:solidFill>
                <a:latin typeface="TimesNewRoman" charset="0"/>
              </a:rPr>
              <a:t>How can these property rights be completed?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u="sng">
                <a:solidFill>
                  <a:srgbClr val="000099"/>
                </a:solidFill>
                <a:latin typeface="TimesNewRoman" charset="0"/>
              </a:rPr>
              <a:t>A Simple Rule</a:t>
            </a:r>
            <a:r>
              <a:rPr lang="en-US" sz="2800">
                <a:solidFill>
                  <a:srgbClr val="000099"/>
                </a:solidFill>
                <a:latin typeface="TimesNewRoman" charset="0"/>
              </a:rPr>
              <a:t>: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000099"/>
                </a:solidFill>
                <a:latin typeface="TimesNewRoman" charset="0"/>
              </a:rPr>
              <a:t>Once a government has agreed to lower its tariffs in a WTO negotiation:</a:t>
            </a:r>
          </a:p>
          <a:p>
            <a:pPr>
              <a:lnSpc>
                <a:spcPct val="90000"/>
              </a:lnSpc>
            </a:pPr>
            <a:endParaRPr lang="en-US" sz="600">
              <a:solidFill>
                <a:srgbClr val="000099"/>
              </a:solidFill>
              <a:latin typeface="TimesNewRoman" charset="0"/>
            </a:endParaRP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rgbClr val="000099"/>
                </a:solidFill>
                <a:latin typeface="TimesNewRoman" charset="0"/>
              </a:rPr>
              <a:t>It should not be permitted to take subsequent unilateral policy actions that undercut its implied market access commitments;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i="1">
                <a:solidFill>
                  <a:srgbClr val="000099"/>
                </a:solidFill>
                <a:latin typeface="TimesNewRoman" charset="0"/>
              </a:rPr>
              <a:t>but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rgbClr val="000099"/>
                </a:solidFill>
                <a:latin typeface="TimesNewRoman" charset="0"/>
              </a:rPr>
              <a:t>It should be otherwise allowed to configure its unilateral policies in anyway it desires.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200">
              <a:solidFill>
                <a:srgbClr val="000099"/>
              </a:solidFill>
              <a:latin typeface="TimesNewRoman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000099"/>
                </a:solidFill>
                <a:latin typeface="TimesNewRoman" charset="0"/>
              </a:rPr>
              <a:t>Existing GATT/WTO principles are not that far away from approximating this simple rule.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1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1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 build="p" bldLvl="2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z="4000">
                <a:solidFill>
                  <a:srgbClr val="000099"/>
                </a:solidFill>
                <a:latin typeface="TimesNewRoman" charset="0"/>
              </a:rPr>
              <a:t>The “Race-to-the-Bottom” Case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sz="2600">
                <a:solidFill>
                  <a:srgbClr val="000099"/>
                </a:solidFill>
              </a:rPr>
              <a:t>The government should </a:t>
            </a:r>
            <a:r>
              <a:rPr lang="en-US" sz="2600" u="sng">
                <a:solidFill>
                  <a:srgbClr val="000099"/>
                </a:solidFill>
              </a:rPr>
              <a:t>not</a:t>
            </a:r>
            <a:r>
              <a:rPr lang="en-US" sz="2600">
                <a:solidFill>
                  <a:srgbClr val="000099"/>
                </a:solidFill>
              </a:rPr>
              <a:t> be </a:t>
            </a:r>
            <a:r>
              <a:rPr lang="en-US" sz="2600" u="sng">
                <a:solidFill>
                  <a:srgbClr val="000099"/>
                </a:solidFill>
              </a:rPr>
              <a:t>permitted to</a:t>
            </a:r>
            <a:r>
              <a:rPr lang="en-US" sz="2600">
                <a:solidFill>
                  <a:srgbClr val="000099"/>
                </a:solidFill>
              </a:rPr>
              <a:t> offer protection to its import-competing industry by </a:t>
            </a:r>
            <a:r>
              <a:rPr lang="en-US" sz="2600" u="sng">
                <a:solidFill>
                  <a:srgbClr val="000099"/>
                </a:solidFill>
              </a:rPr>
              <a:t>weaken</a:t>
            </a:r>
            <a:r>
              <a:rPr lang="en-US" sz="2600">
                <a:solidFill>
                  <a:srgbClr val="000099"/>
                </a:solidFill>
              </a:rPr>
              <a:t>ing </a:t>
            </a:r>
            <a:r>
              <a:rPr lang="en-US" sz="2600" u="sng">
                <a:solidFill>
                  <a:srgbClr val="000099"/>
                </a:solidFill>
              </a:rPr>
              <a:t>its standards</a:t>
            </a:r>
            <a:r>
              <a:rPr lang="en-US" sz="2600">
                <a:solidFill>
                  <a:srgbClr val="000099"/>
                </a:solidFill>
              </a:rPr>
              <a:t>.</a:t>
            </a:r>
          </a:p>
          <a:p>
            <a:endParaRPr lang="en-US" sz="800">
              <a:solidFill>
                <a:srgbClr val="000099"/>
              </a:solidFill>
            </a:endParaRPr>
          </a:p>
          <a:p>
            <a:r>
              <a:rPr lang="en-US" sz="2600" u="sng">
                <a:solidFill>
                  <a:srgbClr val="000099"/>
                </a:solidFill>
              </a:rPr>
              <a:t>Instead</a:t>
            </a:r>
            <a:r>
              <a:rPr lang="en-US" sz="2600">
                <a:solidFill>
                  <a:srgbClr val="000099"/>
                </a:solidFill>
              </a:rPr>
              <a:t>, if it desires to provide additional protection from imports, it should be required to </a:t>
            </a:r>
            <a:r>
              <a:rPr lang="en-US" sz="2600" u="sng">
                <a:solidFill>
                  <a:srgbClr val="000099"/>
                </a:solidFill>
              </a:rPr>
              <a:t>renegotiate with its trading partners</a:t>
            </a:r>
            <a:r>
              <a:rPr lang="en-US" sz="2600">
                <a:solidFill>
                  <a:srgbClr val="000099"/>
                </a:solidFill>
              </a:rPr>
              <a:t> to select higher tariff levels.</a:t>
            </a:r>
          </a:p>
          <a:p>
            <a:endParaRPr lang="en-US" sz="800">
              <a:solidFill>
                <a:srgbClr val="000099"/>
              </a:solidFill>
            </a:endParaRPr>
          </a:p>
          <a:p>
            <a:r>
              <a:rPr lang="en-US" sz="2500">
                <a:solidFill>
                  <a:srgbClr val="000099"/>
                </a:solidFill>
              </a:rPr>
              <a:t>In principle, “non-violation” nullification-or-impairment complaints can guide governments toward such renegotiations—thereby preventing a race to the bottom.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9" grpId="0" build="p" bldLvl="2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z="4000">
                <a:solidFill>
                  <a:srgbClr val="000099"/>
                </a:solidFill>
                <a:latin typeface="TimesNewRoman" charset="0"/>
              </a:rPr>
              <a:t>The “Regulatory-Chill” Case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91000"/>
          </a:xfrm>
        </p:spPr>
        <p:txBody>
          <a:bodyPr/>
          <a:lstStyle/>
          <a:p>
            <a:r>
              <a:rPr lang="en-US" sz="2600">
                <a:solidFill>
                  <a:srgbClr val="000099"/>
                </a:solidFill>
              </a:rPr>
              <a:t>The government should be </a:t>
            </a:r>
            <a:r>
              <a:rPr lang="en-US" sz="2600" u="sng">
                <a:solidFill>
                  <a:srgbClr val="000099"/>
                </a:solidFill>
              </a:rPr>
              <a:t>allowed to raise its tariff as it tightens its standards</a:t>
            </a:r>
            <a:r>
              <a:rPr lang="en-US" sz="2600">
                <a:solidFill>
                  <a:srgbClr val="000099"/>
                </a:solidFill>
              </a:rPr>
              <a:t>.</a:t>
            </a:r>
          </a:p>
          <a:p>
            <a:endParaRPr lang="en-US" sz="1200">
              <a:solidFill>
                <a:srgbClr val="000099"/>
              </a:solidFill>
            </a:endParaRPr>
          </a:p>
          <a:p>
            <a:r>
              <a:rPr lang="en-US" sz="2600">
                <a:solidFill>
                  <a:srgbClr val="000099"/>
                </a:solidFill>
                <a:latin typeface="TimesNewRoman" charset="0"/>
              </a:rPr>
              <a:t>However, its tariff increase can </a:t>
            </a:r>
            <a:r>
              <a:rPr lang="en-US" sz="2600" u="sng">
                <a:solidFill>
                  <a:srgbClr val="000099"/>
                </a:solidFill>
                <a:latin typeface="TimesNewRoman" charset="0"/>
              </a:rPr>
              <a:t>do no more than offset the competitive effect of the tighter standards</a:t>
            </a:r>
            <a:r>
              <a:rPr lang="en-US" sz="2600">
                <a:solidFill>
                  <a:srgbClr val="000099"/>
                </a:solidFill>
                <a:latin typeface="TimesNewRoman" charset="0"/>
              </a:rPr>
              <a:t>.</a:t>
            </a:r>
            <a:endParaRPr lang="en-US" sz="2600">
              <a:solidFill>
                <a:srgbClr val="000099"/>
              </a:solidFill>
            </a:endParaRPr>
          </a:p>
          <a:p>
            <a:endParaRPr lang="en-US" sz="1200">
              <a:solidFill>
                <a:srgbClr val="000099"/>
              </a:solidFill>
            </a:endParaRPr>
          </a:p>
          <a:p>
            <a:r>
              <a:rPr lang="en-US" sz="2600">
                <a:solidFill>
                  <a:srgbClr val="000099"/>
                </a:solidFill>
              </a:rPr>
              <a:t>In principle, </a:t>
            </a:r>
            <a:r>
              <a:rPr lang="en-US" sz="2600">
                <a:solidFill>
                  <a:srgbClr val="000099"/>
                </a:solidFill>
                <a:latin typeface="TimesNewRoman" charset="0"/>
              </a:rPr>
              <a:t>renegotiations could  involve a commitment  to  higher  standards  as “compensation” for tariffs bound at higher levels—and thereby prevent a regulatory chill.</a:t>
            </a:r>
            <a:endParaRPr lang="en-US" sz="260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build="p" bldLvl="2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333399"/>
                </a:solidFill>
              </a:rPr>
              <a:t>National Treatment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178800" cy="4038600"/>
          </a:xfrm>
        </p:spPr>
        <p:txBody>
          <a:bodyPr/>
          <a:lstStyle/>
          <a:p>
            <a:endParaRPr lang="en-US">
              <a:solidFill>
                <a:srgbClr val="333399"/>
              </a:solidFill>
            </a:endParaRPr>
          </a:p>
          <a:p>
            <a:r>
              <a:rPr lang="en-US" b="1" i="1">
                <a:solidFill>
                  <a:srgbClr val="333399"/>
                </a:solidFill>
              </a:rPr>
              <a:t>After</a:t>
            </a:r>
            <a:r>
              <a:rPr lang="en-US">
                <a:solidFill>
                  <a:srgbClr val="333399"/>
                </a:solidFill>
              </a:rPr>
              <a:t> entering in a country, </a:t>
            </a:r>
            <a:r>
              <a:rPr lang="en-US" u="sng">
                <a:solidFill>
                  <a:srgbClr val="333399"/>
                </a:solidFill>
              </a:rPr>
              <a:t>imported and locally-produced goods</a:t>
            </a:r>
            <a:r>
              <a:rPr lang="en-US">
                <a:solidFill>
                  <a:srgbClr val="333399"/>
                </a:solidFill>
              </a:rPr>
              <a:t> (as well as services, trademarks, copyrights and patents) </a:t>
            </a:r>
            <a:r>
              <a:rPr lang="en-US" u="sng">
                <a:solidFill>
                  <a:srgbClr val="333399"/>
                </a:solidFill>
              </a:rPr>
              <a:t>must be treated equally</a:t>
            </a:r>
            <a:r>
              <a:rPr lang="en-US">
                <a:solidFill>
                  <a:srgbClr val="333399"/>
                </a:solidFill>
              </a:rPr>
              <a:t>.</a:t>
            </a:r>
          </a:p>
          <a:p>
            <a:pPr>
              <a:buFontTx/>
              <a:buNone/>
            </a:pPr>
            <a:endParaRPr lang="en-US" sz="9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838200"/>
          </a:xfrm>
        </p:spPr>
        <p:txBody>
          <a:bodyPr/>
          <a:lstStyle/>
          <a:p>
            <a:r>
              <a:rPr lang="en-US">
                <a:solidFill>
                  <a:srgbClr val="333399"/>
                </a:solidFill>
              </a:rPr>
              <a:t>Anti-Dumping Provisions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u="sng">
                <a:solidFill>
                  <a:srgbClr val="000099"/>
                </a:solidFill>
              </a:rPr>
              <a:t>Dumping</a:t>
            </a:r>
            <a:r>
              <a:rPr lang="en-US" sz="2800">
                <a:solidFill>
                  <a:srgbClr val="000099"/>
                </a:solidFill>
              </a:rPr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000099"/>
                </a:solidFill>
              </a:rPr>
              <a:t>	A company exports a product at a price lower than the price it normally charges on its own home market.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20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000099"/>
                </a:solidFill>
              </a:rPr>
              <a:t>The WTO “allows governments to act against dumping where there is genuine injury to the competing domestic industry.”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rgbClr val="000099"/>
                </a:solidFill>
              </a:rPr>
              <a:t>Government has to: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olidFill>
                  <a:srgbClr val="000099"/>
                </a:solidFill>
              </a:rPr>
              <a:t>show that dumping has taken place;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olidFill>
                  <a:srgbClr val="000099"/>
                </a:solidFill>
              </a:rPr>
              <a:t>calculate the extent of dumping; and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olidFill>
                  <a:srgbClr val="000099"/>
                </a:solidFill>
              </a:rPr>
              <a:t>show that the dumping is causing injury.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000099"/>
                </a:solidFill>
              </a:rPr>
              <a:t>Recently, have gained increased popularity.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5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5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5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5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build="p" bldLvl="3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333399"/>
                </a:solidFill>
              </a:rPr>
              <a:t>Exceptions to MFN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178800" cy="4343400"/>
          </a:xfrm>
        </p:spPr>
        <p:txBody>
          <a:bodyPr/>
          <a:lstStyle/>
          <a:p>
            <a:r>
              <a:rPr lang="en-US" sz="4000">
                <a:solidFill>
                  <a:srgbClr val="333399"/>
                </a:solidFill>
              </a:rPr>
              <a:t>Developing nations</a:t>
            </a:r>
          </a:p>
          <a:p>
            <a:pPr lvl="1"/>
            <a:r>
              <a:rPr lang="en-US" sz="3400">
                <a:solidFill>
                  <a:srgbClr val="333399"/>
                </a:solidFill>
              </a:rPr>
              <a:t>GSP (Generalized System of Preferences)</a:t>
            </a:r>
          </a:p>
          <a:p>
            <a:pPr>
              <a:buFontTx/>
              <a:buNone/>
            </a:pPr>
            <a:endParaRPr lang="en-US" sz="1500">
              <a:solidFill>
                <a:srgbClr val="333399"/>
              </a:solidFill>
            </a:endParaRPr>
          </a:p>
          <a:p>
            <a:r>
              <a:rPr lang="en-US" sz="4000">
                <a:solidFill>
                  <a:srgbClr val="333399"/>
                </a:solidFill>
              </a:rPr>
              <a:t>Preferential trade agreements (PTAs)</a:t>
            </a:r>
          </a:p>
          <a:p>
            <a:pPr lvl="1"/>
            <a:r>
              <a:rPr lang="en-US" sz="3400">
                <a:solidFill>
                  <a:srgbClr val="333399"/>
                </a:solidFill>
              </a:rPr>
              <a:t>Free Trade Areas</a:t>
            </a:r>
          </a:p>
          <a:p>
            <a:pPr lvl="1"/>
            <a:r>
              <a:rPr lang="en-US" sz="3400">
                <a:solidFill>
                  <a:srgbClr val="333399"/>
                </a:solidFill>
              </a:rPr>
              <a:t>Customs Unions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 bldLvl="2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647700"/>
          </a:xfrm>
        </p:spPr>
        <p:txBody>
          <a:bodyPr/>
          <a:lstStyle/>
          <a:p>
            <a:r>
              <a:rPr lang="en-US" sz="4000">
                <a:solidFill>
                  <a:srgbClr val="000099"/>
                </a:solidFill>
              </a:rPr>
              <a:t>Forms of Economic Integration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29600" cy="4724400"/>
          </a:xfrm>
          <a:solidFill>
            <a:srgbClr val="EAEAEA"/>
          </a:solidFill>
        </p:spPr>
        <p:txBody>
          <a:bodyPr/>
          <a:lstStyle/>
          <a:p>
            <a:pPr>
              <a:buClr>
                <a:srgbClr val="0033CC"/>
              </a:buClr>
            </a:pPr>
            <a:r>
              <a:rPr lang="en-US" sz="2800">
                <a:solidFill>
                  <a:srgbClr val="0033CC"/>
                </a:solidFill>
              </a:rPr>
              <a:t>Free Trade Area (FTA)</a:t>
            </a:r>
          </a:p>
          <a:p>
            <a:pPr lvl="1">
              <a:buClr>
                <a:srgbClr val="000099"/>
              </a:buClr>
              <a:buFont typeface="Wingdings" pitchFamily="2" charset="2"/>
              <a:buChar char="Ø"/>
            </a:pPr>
            <a:r>
              <a:rPr lang="en-US" sz="2000" b="1">
                <a:solidFill>
                  <a:srgbClr val="000099"/>
                </a:solidFill>
              </a:rPr>
              <a:t>Free trade among members.</a:t>
            </a:r>
          </a:p>
          <a:p>
            <a:pPr lvl="1">
              <a:buClr>
                <a:srgbClr val="000099"/>
              </a:buClr>
              <a:buFont typeface="Wingdings" pitchFamily="2" charset="2"/>
              <a:buChar char="Ø"/>
            </a:pPr>
            <a:r>
              <a:rPr lang="en-US" sz="2000" b="1">
                <a:solidFill>
                  <a:srgbClr val="000099"/>
                </a:solidFill>
              </a:rPr>
              <a:t>Each country has independent trade policies toward nonmembers.</a:t>
            </a:r>
          </a:p>
          <a:p>
            <a:pPr>
              <a:buClr>
                <a:srgbClr val="0033CC"/>
              </a:buClr>
            </a:pPr>
            <a:r>
              <a:rPr lang="en-US" sz="2800">
                <a:solidFill>
                  <a:srgbClr val="0033CC"/>
                </a:solidFill>
              </a:rPr>
              <a:t>Customs Union (CU)</a:t>
            </a:r>
          </a:p>
          <a:p>
            <a:pPr lvl="1">
              <a:buClr>
                <a:srgbClr val="000099"/>
              </a:buClr>
              <a:buFont typeface="Wingdings" pitchFamily="2" charset="2"/>
              <a:buChar char="Ø"/>
            </a:pPr>
            <a:r>
              <a:rPr lang="en-US" sz="2000" b="1">
                <a:solidFill>
                  <a:srgbClr val="000099"/>
                </a:solidFill>
              </a:rPr>
              <a:t>FTA + common external trade policy.</a:t>
            </a:r>
          </a:p>
          <a:p>
            <a:pPr>
              <a:buClr>
                <a:srgbClr val="0033CC"/>
              </a:buClr>
            </a:pPr>
            <a:r>
              <a:rPr lang="en-US" sz="2800">
                <a:solidFill>
                  <a:srgbClr val="0033CC"/>
                </a:solidFill>
              </a:rPr>
              <a:t>Common Market</a:t>
            </a:r>
          </a:p>
          <a:p>
            <a:pPr lvl="1">
              <a:buClr>
                <a:srgbClr val="000099"/>
              </a:buClr>
              <a:buFont typeface="Wingdings" pitchFamily="2" charset="2"/>
              <a:buChar char="Ø"/>
            </a:pPr>
            <a:r>
              <a:rPr lang="en-US" sz="2000" b="1">
                <a:solidFill>
                  <a:srgbClr val="000099"/>
                </a:solidFill>
              </a:rPr>
              <a:t>CU + free mobility of factors of production.</a:t>
            </a:r>
          </a:p>
          <a:p>
            <a:pPr>
              <a:buClr>
                <a:srgbClr val="0033CC"/>
              </a:buClr>
            </a:pPr>
            <a:r>
              <a:rPr lang="en-US" sz="2800">
                <a:solidFill>
                  <a:srgbClr val="0033CC"/>
                </a:solidFill>
              </a:rPr>
              <a:t>Economic Union</a:t>
            </a:r>
          </a:p>
          <a:p>
            <a:pPr lvl="1">
              <a:buClr>
                <a:srgbClr val="000099"/>
              </a:buClr>
              <a:buFont typeface="Wingdings" pitchFamily="2" charset="2"/>
              <a:buChar char="Ø"/>
            </a:pPr>
            <a:r>
              <a:rPr lang="en-US" sz="2000" b="1">
                <a:solidFill>
                  <a:srgbClr val="000099"/>
                </a:solidFill>
              </a:rPr>
              <a:t>Common Market + harmonization of other—monetary, fiscal—policies.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 bldLvl="2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381000"/>
            <a:ext cx="7772400" cy="1143000"/>
          </a:xfrm>
        </p:spPr>
        <p:txBody>
          <a:bodyPr/>
          <a:lstStyle/>
          <a:p>
            <a:pPr>
              <a:buClr>
                <a:srgbClr val="000099"/>
              </a:buClr>
            </a:pPr>
            <a:r>
              <a:rPr lang="en-US" sz="4200">
                <a:solidFill>
                  <a:srgbClr val="000099"/>
                </a:solidFill>
              </a:rPr>
              <a:t>Preferential trade agreements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077200" cy="4114800"/>
          </a:xfrm>
        </p:spPr>
        <p:txBody>
          <a:bodyPr/>
          <a:lstStyle/>
          <a:p>
            <a:pPr>
              <a:buClr>
                <a:srgbClr val="000099"/>
              </a:buClr>
            </a:pPr>
            <a:r>
              <a:rPr lang="en-US">
                <a:solidFill>
                  <a:srgbClr val="000099"/>
                </a:solidFill>
              </a:rPr>
              <a:t>They are, by nature, discriminatory:</a:t>
            </a:r>
          </a:p>
          <a:p>
            <a:pPr>
              <a:buClr>
                <a:srgbClr val="000099"/>
              </a:buClr>
              <a:buFontTx/>
              <a:buNone/>
            </a:pPr>
            <a:endParaRPr lang="en-US" sz="1200">
              <a:solidFill>
                <a:srgbClr val="000099"/>
              </a:solidFill>
            </a:endParaRPr>
          </a:p>
          <a:p>
            <a:pPr algn="ctr">
              <a:buClr>
                <a:srgbClr val="000099"/>
              </a:buClr>
              <a:buFontTx/>
              <a:buNone/>
            </a:pPr>
            <a:r>
              <a:rPr lang="en-US">
                <a:solidFill>
                  <a:srgbClr val="000099"/>
                </a:solidFill>
              </a:rPr>
              <a:t>member countries’ concessions to each other are </a:t>
            </a:r>
            <a:r>
              <a:rPr lang="en-US" i="1">
                <a:solidFill>
                  <a:srgbClr val="000099"/>
                </a:solidFill>
              </a:rPr>
              <a:t>not</a:t>
            </a:r>
            <a:r>
              <a:rPr lang="en-US">
                <a:solidFill>
                  <a:srgbClr val="000099"/>
                </a:solidFill>
              </a:rPr>
              <a:t> extended to third parties.</a:t>
            </a:r>
          </a:p>
          <a:p>
            <a:pPr>
              <a:buClr>
                <a:srgbClr val="000099"/>
              </a:buClr>
            </a:pPr>
            <a:endParaRPr lang="en-US">
              <a:solidFill>
                <a:srgbClr val="000099"/>
              </a:solidFill>
            </a:endParaRPr>
          </a:p>
          <a:p>
            <a:pPr>
              <a:buClr>
                <a:srgbClr val="000099"/>
              </a:buClr>
            </a:pPr>
            <a:r>
              <a:rPr lang="en-US">
                <a:solidFill>
                  <a:srgbClr val="000099"/>
                </a:solidFill>
              </a:rPr>
              <a:t>Although PTAs are allowed by the WTO, the WTO has some guidelines governing the formation of PTAs.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build="p" bldLvl="2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 sz="4000">
                <a:solidFill>
                  <a:srgbClr val="000099"/>
                </a:solidFill>
              </a:rPr>
              <a:t>WTO’s Guidelines for PTAs: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4495800"/>
          </a:xfrm>
        </p:spPr>
        <p:txBody>
          <a:bodyPr/>
          <a:lstStyle/>
          <a:p>
            <a:pPr>
              <a:buClr>
                <a:srgbClr val="000099"/>
              </a:buClr>
            </a:pPr>
            <a:r>
              <a:rPr lang="en-US" sz="2800">
                <a:solidFill>
                  <a:srgbClr val="000099"/>
                </a:solidFill>
              </a:rPr>
              <a:t>Bloc members cannot increase </a:t>
            </a:r>
            <a:r>
              <a:rPr lang="en-US" sz="2800" i="1">
                <a:solidFill>
                  <a:srgbClr val="000099"/>
                </a:solidFill>
              </a:rPr>
              <a:t>external trade barriers</a:t>
            </a:r>
            <a:r>
              <a:rPr lang="en-US" sz="2800">
                <a:solidFill>
                  <a:srgbClr val="000099"/>
                </a:solidFill>
              </a:rPr>
              <a:t> against imports from third countries.</a:t>
            </a:r>
          </a:p>
          <a:p>
            <a:pPr algn="ctr">
              <a:buClr>
                <a:srgbClr val="000099"/>
              </a:buClr>
              <a:buFontTx/>
              <a:buNone/>
            </a:pPr>
            <a:r>
              <a:rPr lang="en-US" sz="2600" i="1">
                <a:solidFill>
                  <a:srgbClr val="000099"/>
                </a:solidFill>
              </a:rPr>
              <a:t>* Provision aimed at securing interests of</a:t>
            </a:r>
          </a:p>
          <a:p>
            <a:pPr algn="ctr">
              <a:buClr>
                <a:srgbClr val="000099"/>
              </a:buClr>
              <a:buFontTx/>
              <a:buNone/>
            </a:pPr>
            <a:r>
              <a:rPr lang="en-US" sz="2600" i="1">
                <a:solidFill>
                  <a:srgbClr val="000099"/>
                </a:solidFill>
              </a:rPr>
              <a:t>WTO members not participating in the PTA.*</a:t>
            </a:r>
          </a:p>
          <a:p>
            <a:pPr algn="ctr">
              <a:buClr>
                <a:srgbClr val="000099"/>
              </a:buClr>
              <a:buFontTx/>
              <a:buNone/>
            </a:pPr>
            <a:endParaRPr lang="en-US" sz="1200" i="1">
              <a:solidFill>
                <a:srgbClr val="000099"/>
              </a:solidFill>
            </a:endParaRPr>
          </a:p>
          <a:p>
            <a:pPr>
              <a:buClr>
                <a:srgbClr val="000099"/>
              </a:buClr>
            </a:pPr>
            <a:r>
              <a:rPr lang="en-US" sz="2800">
                <a:solidFill>
                  <a:srgbClr val="000099"/>
                </a:solidFill>
              </a:rPr>
              <a:t>Bloc should eliminate—or “reduce substantially”—its </a:t>
            </a:r>
            <a:r>
              <a:rPr lang="en-US" sz="2800" i="1">
                <a:solidFill>
                  <a:srgbClr val="000099"/>
                </a:solidFill>
              </a:rPr>
              <a:t>internal trade barriers</a:t>
            </a:r>
            <a:r>
              <a:rPr lang="en-US" sz="2800">
                <a:solidFill>
                  <a:srgbClr val="000099"/>
                </a:solidFill>
              </a:rPr>
              <a:t> in a “reasonable” period of time.</a:t>
            </a:r>
            <a:endParaRPr lang="en-US" sz="2800" i="1">
              <a:solidFill>
                <a:srgbClr val="000099"/>
              </a:solidFill>
            </a:endParaRPr>
          </a:p>
          <a:p>
            <a:pPr algn="ctr">
              <a:buClr>
                <a:srgbClr val="000099"/>
              </a:buClr>
              <a:buFontTx/>
              <a:buNone/>
            </a:pPr>
            <a:r>
              <a:rPr lang="en-US" sz="2100" i="1">
                <a:solidFill>
                  <a:srgbClr val="000099"/>
                </a:solidFill>
              </a:rPr>
              <a:t>	</a:t>
            </a:r>
            <a:r>
              <a:rPr lang="en-US" sz="2600" i="1">
                <a:solidFill>
                  <a:srgbClr val="000099"/>
                </a:solidFill>
              </a:rPr>
              <a:t>* Provision aimed at avoiding partial PTAs—which</a:t>
            </a:r>
          </a:p>
          <a:p>
            <a:pPr algn="ctr">
              <a:buClr>
                <a:srgbClr val="000099"/>
              </a:buClr>
              <a:buFontTx/>
              <a:buNone/>
            </a:pPr>
            <a:r>
              <a:rPr lang="en-US" sz="2600" i="1">
                <a:solidFill>
                  <a:srgbClr val="000099"/>
                </a:solidFill>
              </a:rPr>
              <a:t>would lead to the practical elimination of the MFN rule.*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772400" cy="762000"/>
          </a:xfrm>
        </p:spPr>
        <p:txBody>
          <a:bodyPr/>
          <a:lstStyle/>
          <a:p>
            <a:pPr>
              <a:buClr>
                <a:srgbClr val="000099"/>
              </a:buClr>
            </a:pPr>
            <a:r>
              <a:rPr lang="en-US" sz="4000">
                <a:solidFill>
                  <a:srgbClr val="000099"/>
                </a:solidFill>
              </a:rPr>
              <a:t>PTAs: The Facts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343400"/>
          </a:xfrm>
          <a:noFill/>
          <a:ln/>
        </p:spPr>
        <p:txBody>
          <a:bodyPr/>
          <a:lstStyle/>
          <a:p>
            <a:pPr>
              <a:buClr>
                <a:srgbClr val="000099"/>
              </a:buClr>
            </a:pPr>
            <a:r>
              <a:rPr lang="en-US" sz="3000">
                <a:solidFill>
                  <a:srgbClr val="000099"/>
                </a:solidFill>
                <a:cs typeface="Times New Roman" pitchFamily="18" charset="0"/>
              </a:rPr>
              <a:t>Over 200 regional trade arrangements are currently in force.</a:t>
            </a:r>
            <a:r>
              <a:rPr lang="en-US" sz="2100">
                <a:solidFill>
                  <a:srgbClr val="000099"/>
                </a:solidFill>
              </a:rPr>
              <a:t> </a:t>
            </a:r>
          </a:p>
          <a:p>
            <a:pPr algn="ctr">
              <a:buClr>
                <a:srgbClr val="000099"/>
              </a:buClr>
              <a:buFontTx/>
              <a:buNone/>
            </a:pPr>
            <a:endParaRPr lang="en-US" sz="2100">
              <a:solidFill>
                <a:srgbClr val="000099"/>
              </a:solidFill>
            </a:endParaRPr>
          </a:p>
          <a:p>
            <a:pPr>
              <a:buClr>
                <a:srgbClr val="000099"/>
              </a:buClr>
            </a:pPr>
            <a:r>
              <a:rPr lang="en-US" sz="3000">
                <a:solidFill>
                  <a:srgbClr val="000099"/>
                </a:solidFill>
                <a:cs typeface="Times New Roman" pitchFamily="18" charset="0"/>
              </a:rPr>
              <a:t>Nearly all WTO members participate in at least one regional free trade agreement.</a:t>
            </a:r>
            <a:r>
              <a:rPr lang="en-US" sz="2100">
                <a:solidFill>
                  <a:srgbClr val="000099"/>
                </a:solidFill>
              </a:rPr>
              <a:t> </a:t>
            </a:r>
          </a:p>
          <a:p>
            <a:pPr>
              <a:buClr>
                <a:srgbClr val="000099"/>
              </a:buClr>
            </a:pPr>
            <a:endParaRPr lang="en-US" sz="2100">
              <a:solidFill>
                <a:srgbClr val="000099"/>
              </a:solidFill>
            </a:endParaRPr>
          </a:p>
          <a:p>
            <a:pPr>
              <a:buClr>
                <a:srgbClr val="000099"/>
              </a:buClr>
            </a:pPr>
            <a:r>
              <a:rPr lang="en-US" sz="3000">
                <a:solidFill>
                  <a:srgbClr val="000099"/>
                </a:solidFill>
                <a:cs typeface="Times New Roman" pitchFamily="18" charset="0"/>
              </a:rPr>
              <a:t>Others to come – FTAA …</a:t>
            </a:r>
            <a:r>
              <a:rPr lang="en-US" sz="2100">
                <a:solidFill>
                  <a:srgbClr val="000099"/>
                </a:solidFill>
              </a:rPr>
              <a:t>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838200"/>
          </a:xfrm>
        </p:spPr>
        <p:txBody>
          <a:bodyPr/>
          <a:lstStyle/>
          <a:p>
            <a:r>
              <a:rPr lang="en-US" sz="3200">
                <a:solidFill>
                  <a:srgbClr val="000099"/>
                </a:solidFill>
              </a:rPr>
              <a:t>GATT-Sponsored Trade Liberalization</a:t>
            </a:r>
            <a:br>
              <a:rPr lang="en-US" sz="3200">
                <a:solidFill>
                  <a:srgbClr val="000099"/>
                </a:solidFill>
              </a:rPr>
            </a:br>
            <a:r>
              <a:rPr lang="en-US" sz="3200">
                <a:solidFill>
                  <a:srgbClr val="000099"/>
                </a:solidFill>
              </a:rPr>
              <a:t>– Negotiating Rounds: The First Seven –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848600" cy="4267200"/>
          </a:xfrm>
          <a:solidFill>
            <a:srgbClr val="EAEAEA"/>
          </a:solidFill>
        </p:spPr>
        <p:txBody>
          <a:bodyPr/>
          <a:lstStyle/>
          <a:p>
            <a:pPr>
              <a:buFontTx/>
              <a:buNone/>
            </a:pPr>
            <a:r>
              <a:rPr lang="en-US" sz="2800">
                <a:solidFill>
                  <a:srgbClr val="333399"/>
                </a:solidFill>
              </a:rPr>
              <a:t>    </a:t>
            </a:r>
            <a:r>
              <a:rPr lang="en-US" sz="2800" u="sng">
                <a:solidFill>
                  <a:srgbClr val="333399"/>
                </a:solidFill>
              </a:rPr>
              <a:t>Round</a:t>
            </a:r>
            <a:r>
              <a:rPr lang="en-US" sz="2800">
                <a:solidFill>
                  <a:srgbClr val="333399"/>
                </a:solidFill>
              </a:rPr>
              <a:t> 		</a:t>
            </a:r>
            <a:r>
              <a:rPr lang="en-US" sz="2800" u="sng">
                <a:solidFill>
                  <a:srgbClr val="333399"/>
                </a:solidFill>
              </a:rPr>
              <a:t>Period</a:t>
            </a:r>
            <a:r>
              <a:rPr lang="en-US" sz="2800">
                <a:solidFill>
                  <a:srgbClr val="333399"/>
                </a:solidFill>
              </a:rPr>
              <a:t>      	   </a:t>
            </a:r>
            <a:r>
              <a:rPr lang="en-US" sz="2800" u="sng">
                <a:solidFill>
                  <a:srgbClr val="333399"/>
                </a:solidFill>
              </a:rPr>
              <a:t>Participants</a:t>
            </a:r>
          </a:p>
          <a:p>
            <a:r>
              <a:rPr lang="en-US" sz="2800">
                <a:solidFill>
                  <a:srgbClr val="333399"/>
                </a:solidFill>
              </a:rPr>
              <a:t>Geneva          	1947              	23</a:t>
            </a:r>
          </a:p>
          <a:p>
            <a:r>
              <a:rPr lang="en-US" sz="2800">
                <a:solidFill>
                  <a:srgbClr val="333399"/>
                </a:solidFill>
              </a:rPr>
              <a:t>Annecy          	1949              	13</a:t>
            </a:r>
          </a:p>
          <a:p>
            <a:r>
              <a:rPr lang="en-US" sz="2800">
                <a:solidFill>
                  <a:srgbClr val="333399"/>
                </a:solidFill>
              </a:rPr>
              <a:t>Torquay             1951         		38 </a:t>
            </a:r>
          </a:p>
          <a:p>
            <a:r>
              <a:rPr lang="en-US" sz="2800">
                <a:solidFill>
                  <a:srgbClr val="333399"/>
                </a:solidFill>
              </a:rPr>
              <a:t>Geneva          	1956              	26</a:t>
            </a:r>
          </a:p>
          <a:p>
            <a:r>
              <a:rPr lang="en-US" sz="2800">
                <a:solidFill>
                  <a:srgbClr val="333399"/>
                </a:solidFill>
              </a:rPr>
              <a:t>Dillon               1960-61         		26</a:t>
            </a:r>
          </a:p>
          <a:p>
            <a:r>
              <a:rPr lang="en-US" sz="2800">
                <a:solidFill>
                  <a:srgbClr val="333399"/>
                </a:solidFill>
              </a:rPr>
              <a:t>Kennedy           1964-67         	62</a:t>
            </a:r>
          </a:p>
          <a:p>
            <a:r>
              <a:rPr lang="en-US" sz="2800">
                <a:solidFill>
                  <a:srgbClr val="333399"/>
                </a:solidFill>
              </a:rPr>
              <a:t>Tokyo               1973-79                  102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54" name="Picture 2" descr="r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762000"/>
            <a:ext cx="8677275" cy="55626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001000" cy="609600"/>
          </a:xfrm>
        </p:spPr>
        <p:txBody>
          <a:bodyPr/>
          <a:lstStyle/>
          <a:p>
            <a:pPr>
              <a:buClr>
                <a:srgbClr val="000099"/>
              </a:buClr>
            </a:pPr>
            <a:r>
              <a:rPr lang="en-US" sz="3800">
                <a:solidFill>
                  <a:srgbClr val="000099"/>
                </a:solidFill>
              </a:rPr>
              <a:t>The European Union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534400" cy="5334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Clr>
                <a:srgbClr val="000099"/>
              </a:buClr>
            </a:pPr>
            <a:r>
              <a:rPr lang="en-US" sz="2600">
                <a:solidFill>
                  <a:srgbClr val="000099"/>
                </a:solidFill>
              </a:rPr>
              <a:t>Origin and evolution</a:t>
            </a:r>
          </a:p>
          <a:p>
            <a:pPr lvl="1">
              <a:lnSpc>
                <a:spcPct val="90000"/>
              </a:lnSpc>
              <a:buClr>
                <a:srgbClr val="000099"/>
              </a:buClr>
            </a:pPr>
            <a:r>
              <a:rPr lang="en-US" sz="2300">
                <a:solidFill>
                  <a:srgbClr val="000099"/>
                </a:solidFill>
              </a:rPr>
              <a:t>1957: Treaty of Rome establishes the </a:t>
            </a:r>
            <a:r>
              <a:rPr lang="en-US" sz="2300" i="1">
                <a:solidFill>
                  <a:srgbClr val="000099"/>
                </a:solidFill>
              </a:rPr>
              <a:t>European Economic Community </a:t>
            </a:r>
            <a:r>
              <a:rPr lang="en-US" sz="2300">
                <a:solidFill>
                  <a:srgbClr val="000099"/>
                </a:solidFill>
              </a:rPr>
              <a:t>(EEC)</a:t>
            </a:r>
          </a:p>
          <a:p>
            <a:pPr lvl="1">
              <a:lnSpc>
                <a:spcPct val="90000"/>
              </a:lnSpc>
              <a:buClr>
                <a:srgbClr val="000099"/>
              </a:buClr>
              <a:buFontTx/>
              <a:buNone/>
            </a:pPr>
            <a:r>
              <a:rPr lang="en-US" sz="2100">
                <a:solidFill>
                  <a:srgbClr val="000099"/>
                </a:solidFill>
              </a:rPr>
              <a:t>[Belgium, France, W. Germany, Italy, Luxembourg, Netherlands]</a:t>
            </a:r>
          </a:p>
          <a:p>
            <a:pPr lvl="1">
              <a:lnSpc>
                <a:spcPct val="90000"/>
              </a:lnSpc>
              <a:buClr>
                <a:srgbClr val="000099"/>
              </a:buClr>
            </a:pPr>
            <a:r>
              <a:rPr lang="en-US" sz="2300">
                <a:solidFill>
                  <a:srgbClr val="000099"/>
                </a:solidFill>
              </a:rPr>
              <a:t>1967: EEC becomes simply the </a:t>
            </a:r>
            <a:r>
              <a:rPr lang="en-US" sz="2300" i="1">
                <a:solidFill>
                  <a:srgbClr val="000099"/>
                </a:solidFill>
              </a:rPr>
              <a:t>European Communities</a:t>
            </a:r>
            <a:r>
              <a:rPr lang="en-US" sz="2300">
                <a:solidFill>
                  <a:srgbClr val="000099"/>
                </a:solidFill>
              </a:rPr>
              <a:t> (EC)</a:t>
            </a:r>
          </a:p>
          <a:p>
            <a:pPr lvl="1">
              <a:lnSpc>
                <a:spcPct val="90000"/>
              </a:lnSpc>
              <a:buClr>
                <a:srgbClr val="000099"/>
              </a:buClr>
            </a:pPr>
            <a:r>
              <a:rPr lang="en-US" sz="2300">
                <a:solidFill>
                  <a:srgbClr val="000099"/>
                </a:solidFill>
              </a:rPr>
              <a:t>Expansions:</a:t>
            </a:r>
          </a:p>
          <a:p>
            <a:pPr lvl="2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US" sz="1600">
                <a:solidFill>
                  <a:srgbClr val="000099"/>
                </a:solidFill>
              </a:rPr>
              <a:t> </a:t>
            </a:r>
            <a:r>
              <a:rPr lang="en-US" sz="2100">
                <a:solidFill>
                  <a:srgbClr val="000099"/>
                </a:solidFill>
              </a:rPr>
              <a:t>1973: Denmark, Ireland, UK</a:t>
            </a:r>
          </a:p>
          <a:p>
            <a:pPr lvl="2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US" sz="2100">
                <a:solidFill>
                  <a:srgbClr val="000099"/>
                </a:solidFill>
              </a:rPr>
              <a:t> 1981: Greece</a:t>
            </a:r>
          </a:p>
          <a:p>
            <a:pPr lvl="2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US" sz="2100">
                <a:solidFill>
                  <a:srgbClr val="000099"/>
                </a:solidFill>
              </a:rPr>
              <a:t> 1986: Portugal and Spain</a:t>
            </a:r>
          </a:p>
          <a:p>
            <a:pPr lvl="2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US" sz="2100">
                <a:solidFill>
                  <a:srgbClr val="000099"/>
                </a:solidFill>
              </a:rPr>
              <a:t> 1995: Austria, Finland, Sweden</a:t>
            </a:r>
          </a:p>
          <a:p>
            <a:pPr lvl="2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US" sz="2100">
                <a:solidFill>
                  <a:srgbClr val="000099"/>
                </a:solidFill>
              </a:rPr>
              <a:t> 2004: Czech Republic, Estonia, Cyprus, Latvia, Lithuania,</a:t>
            </a:r>
          </a:p>
          <a:p>
            <a:pPr lvl="2">
              <a:lnSpc>
                <a:spcPct val="90000"/>
              </a:lnSpc>
              <a:buClr>
                <a:srgbClr val="000099"/>
              </a:buClr>
              <a:buFont typeface="Wingdings" pitchFamily="2" charset="2"/>
              <a:buNone/>
            </a:pPr>
            <a:r>
              <a:rPr lang="en-US" sz="2100">
                <a:solidFill>
                  <a:srgbClr val="000099"/>
                </a:solidFill>
              </a:rPr>
              <a:t>    Hungary, Malta, Poland, Slovenia and Slovakia</a:t>
            </a:r>
          </a:p>
          <a:p>
            <a:pPr lvl="2">
              <a:lnSpc>
                <a:spcPct val="90000"/>
              </a:lnSpc>
              <a:buClr>
                <a:srgbClr val="000099"/>
              </a:buClr>
              <a:buFont typeface="Wingdings" pitchFamily="2" charset="2"/>
              <a:buChar char="Ø"/>
            </a:pPr>
            <a:r>
              <a:rPr lang="en-US" sz="2100">
                <a:solidFill>
                  <a:srgbClr val="000099"/>
                </a:solidFill>
              </a:rPr>
              <a:t> Bulgaria and Romania expected to join in 2007. Turkey has also applied to become a member.</a:t>
            </a:r>
            <a:endParaRPr lang="en-US" sz="2200">
              <a:solidFill>
                <a:srgbClr val="000099"/>
              </a:solidFill>
            </a:endParaRPr>
          </a:p>
          <a:p>
            <a:pPr lvl="1">
              <a:lnSpc>
                <a:spcPct val="90000"/>
              </a:lnSpc>
              <a:buClr>
                <a:srgbClr val="000099"/>
              </a:buClr>
            </a:pPr>
            <a:r>
              <a:rPr lang="en-US" sz="2400">
                <a:solidFill>
                  <a:srgbClr val="000099"/>
                </a:solidFill>
              </a:rPr>
              <a:t>Free trade agreements with </a:t>
            </a:r>
            <a:r>
              <a:rPr lang="en-US" sz="2400" i="1">
                <a:solidFill>
                  <a:srgbClr val="000099"/>
                </a:solidFill>
              </a:rPr>
              <a:t>many</a:t>
            </a:r>
            <a:r>
              <a:rPr lang="en-US" sz="2400">
                <a:solidFill>
                  <a:srgbClr val="000099"/>
                </a:solidFill>
              </a:rPr>
              <a:t> other countries.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2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2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2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2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52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52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build="p" bldLvl="2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001000" cy="762000"/>
          </a:xfrm>
        </p:spPr>
        <p:txBody>
          <a:bodyPr/>
          <a:lstStyle/>
          <a:p>
            <a:pPr>
              <a:buClr>
                <a:srgbClr val="000099"/>
              </a:buClr>
            </a:pPr>
            <a:r>
              <a:rPr lang="en-US" sz="3800">
                <a:solidFill>
                  <a:srgbClr val="000099"/>
                </a:solidFill>
              </a:rPr>
              <a:t>EU (cont.)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8006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3000">
                <a:solidFill>
                  <a:srgbClr val="000099"/>
                </a:solidFill>
              </a:rPr>
              <a:t>The Treaty of Maastricht (1992):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600">
                <a:solidFill>
                  <a:srgbClr val="000099"/>
                </a:solidFill>
              </a:rPr>
              <a:t>Changes name to </a:t>
            </a:r>
            <a:r>
              <a:rPr lang="en-US" sz="2600" i="1">
                <a:solidFill>
                  <a:srgbClr val="000099"/>
                </a:solidFill>
              </a:rPr>
              <a:t>European Union</a:t>
            </a:r>
            <a:r>
              <a:rPr lang="en-US" sz="2600">
                <a:solidFill>
                  <a:srgbClr val="000099"/>
                </a:solidFill>
              </a:rPr>
              <a:t>.</a:t>
            </a:r>
          </a:p>
          <a:p>
            <a:pPr lvl="1">
              <a:lnSpc>
                <a:spcPct val="90000"/>
              </a:lnSpc>
              <a:buClr>
                <a:srgbClr val="000099"/>
              </a:buClr>
            </a:pPr>
            <a:r>
              <a:rPr lang="en-US" sz="2600">
                <a:solidFill>
                  <a:srgbClr val="000099"/>
                </a:solidFill>
              </a:rPr>
              <a:t>Aimed at establishing a monetary union.</a:t>
            </a:r>
          </a:p>
          <a:p>
            <a:pPr>
              <a:lnSpc>
                <a:spcPct val="90000"/>
              </a:lnSpc>
              <a:buClr>
                <a:srgbClr val="000099"/>
              </a:buClr>
            </a:pPr>
            <a:r>
              <a:rPr lang="en-US" sz="3000">
                <a:solidFill>
                  <a:srgbClr val="000099"/>
                </a:solidFill>
              </a:rPr>
              <a:t>Development of a common currency (the </a:t>
            </a:r>
            <a:r>
              <a:rPr lang="en-US" sz="3000" i="1">
                <a:solidFill>
                  <a:srgbClr val="000099"/>
                </a:solidFill>
              </a:rPr>
              <a:t>euro</a:t>
            </a:r>
            <a:r>
              <a:rPr lang="en-US" sz="3000">
                <a:solidFill>
                  <a:srgbClr val="000099"/>
                </a:solidFill>
              </a:rPr>
              <a:t>):</a:t>
            </a:r>
          </a:p>
          <a:p>
            <a:pPr lvl="1">
              <a:lnSpc>
                <a:spcPct val="90000"/>
              </a:lnSpc>
              <a:buClr>
                <a:srgbClr val="000099"/>
              </a:buClr>
            </a:pPr>
            <a:r>
              <a:rPr lang="en-US" sz="2600">
                <a:solidFill>
                  <a:srgbClr val="000099"/>
                </a:solidFill>
              </a:rPr>
              <a:t>January 1, 1999: exchange rates fixed and euro launched for financial transactions.</a:t>
            </a:r>
          </a:p>
          <a:p>
            <a:pPr lvl="1">
              <a:lnSpc>
                <a:spcPct val="90000"/>
              </a:lnSpc>
              <a:buClr>
                <a:srgbClr val="000099"/>
              </a:buClr>
            </a:pPr>
            <a:r>
              <a:rPr lang="en-US" sz="2600">
                <a:solidFill>
                  <a:srgbClr val="000099"/>
                </a:solidFill>
              </a:rPr>
              <a:t>January 1, 2002: euro notes and coins start to circulate.</a:t>
            </a:r>
          </a:p>
          <a:p>
            <a:pPr lvl="1">
              <a:lnSpc>
                <a:spcPct val="90000"/>
              </a:lnSpc>
              <a:buClr>
                <a:srgbClr val="000099"/>
              </a:buClr>
            </a:pPr>
            <a:r>
              <a:rPr lang="en-US" sz="2600">
                <a:solidFill>
                  <a:srgbClr val="000099"/>
                </a:solidFill>
              </a:rPr>
              <a:t>July 1, 2002: national currencies fully eliminated.</a:t>
            </a:r>
          </a:p>
          <a:p>
            <a:pPr>
              <a:lnSpc>
                <a:spcPct val="90000"/>
              </a:lnSpc>
              <a:buClr>
                <a:srgbClr val="000099"/>
              </a:buClr>
            </a:pPr>
            <a:r>
              <a:rPr lang="en-US" sz="3000">
                <a:solidFill>
                  <a:srgbClr val="000099"/>
                </a:solidFill>
              </a:rPr>
              <a:t>Note: not all EU members have adopted the euro.</a:t>
            </a:r>
          </a:p>
          <a:p>
            <a:pPr lvl="1">
              <a:lnSpc>
                <a:spcPct val="90000"/>
              </a:lnSpc>
              <a:buClr>
                <a:srgbClr val="000099"/>
              </a:buClr>
            </a:pPr>
            <a:r>
              <a:rPr lang="en-US" sz="2600">
                <a:solidFill>
                  <a:srgbClr val="000099"/>
                </a:solidFill>
              </a:rPr>
              <a:t>Have not yet adopted it: UK, Sweden, Denmark.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53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5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build="p" bldLvl="2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534400" cy="1219200"/>
          </a:xfrm>
        </p:spPr>
        <p:txBody>
          <a:bodyPr/>
          <a:lstStyle/>
          <a:p>
            <a:pPr>
              <a:buClr>
                <a:srgbClr val="000099"/>
              </a:buClr>
            </a:pPr>
            <a:r>
              <a:rPr lang="en-US" sz="3400">
                <a:solidFill>
                  <a:srgbClr val="000099"/>
                </a:solidFill>
              </a:rPr>
              <a:t>PTAs in Europe:</a:t>
            </a:r>
            <a:br>
              <a:rPr lang="en-US" sz="3400">
                <a:solidFill>
                  <a:srgbClr val="000099"/>
                </a:solidFill>
              </a:rPr>
            </a:br>
            <a:r>
              <a:rPr lang="en-US" sz="3400" i="1">
                <a:solidFill>
                  <a:srgbClr val="000099"/>
                </a:solidFill>
              </a:rPr>
              <a:t>The European Free Trade Association</a:t>
            </a:r>
            <a:r>
              <a:rPr lang="en-US" sz="3400">
                <a:solidFill>
                  <a:srgbClr val="000099"/>
                </a:solidFill>
              </a:rPr>
              <a:t> (EFTA)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77200" cy="4114800"/>
          </a:xfrm>
          <a:noFill/>
          <a:ln/>
        </p:spPr>
        <p:txBody>
          <a:bodyPr/>
          <a:lstStyle/>
          <a:p>
            <a:pPr algn="ctr">
              <a:buClr>
                <a:srgbClr val="000099"/>
              </a:buClr>
              <a:buFontTx/>
              <a:buNone/>
            </a:pPr>
            <a:endParaRPr lang="en-US" sz="500">
              <a:solidFill>
                <a:srgbClr val="000099"/>
              </a:solidFill>
            </a:endParaRPr>
          </a:p>
          <a:p>
            <a:pPr>
              <a:buClr>
                <a:srgbClr val="000099"/>
              </a:buClr>
            </a:pPr>
            <a:r>
              <a:rPr lang="en-US" sz="3000">
                <a:solidFill>
                  <a:srgbClr val="000099"/>
                </a:solidFill>
              </a:rPr>
              <a:t>Created in 1960.</a:t>
            </a:r>
          </a:p>
          <a:p>
            <a:pPr>
              <a:buClr>
                <a:srgbClr val="000099"/>
              </a:buClr>
            </a:pPr>
            <a:r>
              <a:rPr lang="en-US" sz="3000">
                <a:solidFill>
                  <a:srgbClr val="000099"/>
                </a:solidFill>
              </a:rPr>
              <a:t>Lost most of its members—and its importance—to the EU.</a:t>
            </a:r>
          </a:p>
          <a:p>
            <a:pPr>
              <a:buClr>
                <a:srgbClr val="000099"/>
              </a:buClr>
            </a:pPr>
            <a:r>
              <a:rPr lang="en-US" sz="3000">
                <a:solidFill>
                  <a:srgbClr val="000099"/>
                </a:solidFill>
              </a:rPr>
              <a:t>Current membership: Iceland, Liechtenstein, Norway, Switzerland.</a:t>
            </a:r>
          </a:p>
          <a:p>
            <a:pPr>
              <a:buClr>
                <a:srgbClr val="000099"/>
              </a:buClr>
            </a:pPr>
            <a:r>
              <a:rPr lang="en-US" sz="3000">
                <a:solidFill>
                  <a:srgbClr val="000099"/>
                </a:solidFill>
              </a:rPr>
              <a:t>Also have free trade agreements with several countries/blocs (including the EU).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29600" cy="762000"/>
          </a:xfrm>
        </p:spPr>
        <p:txBody>
          <a:bodyPr/>
          <a:lstStyle/>
          <a:p>
            <a:pPr>
              <a:buClr>
                <a:srgbClr val="000099"/>
              </a:buClr>
            </a:pPr>
            <a:r>
              <a:rPr lang="en-US">
                <a:solidFill>
                  <a:srgbClr val="000099"/>
                </a:solidFill>
              </a:rPr>
              <a:t>PTAs in the Americas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5029200"/>
          </a:xfrm>
          <a:noFill/>
          <a:ln/>
        </p:spPr>
        <p:txBody>
          <a:bodyPr/>
          <a:lstStyle/>
          <a:p>
            <a:pPr algn="ctr">
              <a:buClr>
                <a:srgbClr val="000099"/>
              </a:buClr>
              <a:buFontTx/>
              <a:buNone/>
            </a:pPr>
            <a:endParaRPr lang="en-US" sz="400">
              <a:solidFill>
                <a:srgbClr val="000099"/>
              </a:solidFill>
            </a:endParaRPr>
          </a:p>
          <a:p>
            <a:pPr>
              <a:buClr>
                <a:srgbClr val="000099"/>
              </a:buClr>
            </a:pPr>
            <a:r>
              <a:rPr lang="en-US" sz="3000">
                <a:solidFill>
                  <a:srgbClr val="000099"/>
                </a:solidFill>
              </a:rPr>
              <a:t>NAFTA (1994)</a:t>
            </a:r>
          </a:p>
          <a:p>
            <a:pPr lvl="1">
              <a:buClr>
                <a:srgbClr val="000099"/>
              </a:buClr>
            </a:pPr>
            <a:r>
              <a:rPr lang="en-US" sz="2600">
                <a:solidFill>
                  <a:srgbClr val="000099"/>
                </a:solidFill>
              </a:rPr>
              <a:t>An FTA among Canada, Mexico and US.</a:t>
            </a:r>
          </a:p>
          <a:p>
            <a:pPr>
              <a:buClr>
                <a:srgbClr val="000099"/>
              </a:buClr>
            </a:pPr>
            <a:r>
              <a:rPr lang="en-US" sz="3000">
                <a:solidFill>
                  <a:srgbClr val="000099"/>
                </a:solidFill>
              </a:rPr>
              <a:t>Mercosur (1991)</a:t>
            </a:r>
          </a:p>
          <a:p>
            <a:pPr lvl="1">
              <a:buClr>
                <a:srgbClr val="000099"/>
              </a:buClr>
            </a:pPr>
            <a:r>
              <a:rPr lang="en-US" sz="2600">
                <a:solidFill>
                  <a:srgbClr val="000099"/>
                </a:solidFill>
              </a:rPr>
              <a:t>A CU among Argentina, Brazil, Paraguay and Uruguay.</a:t>
            </a:r>
          </a:p>
          <a:p>
            <a:pPr>
              <a:buClr>
                <a:srgbClr val="000099"/>
              </a:buClr>
            </a:pPr>
            <a:r>
              <a:rPr lang="en-US" sz="3000">
                <a:solidFill>
                  <a:srgbClr val="000099"/>
                </a:solidFill>
              </a:rPr>
              <a:t>Andean Community (effective since 1992)</a:t>
            </a:r>
          </a:p>
          <a:p>
            <a:pPr lvl="1">
              <a:buClr>
                <a:srgbClr val="000099"/>
              </a:buClr>
            </a:pPr>
            <a:r>
              <a:rPr lang="en-US" sz="2600">
                <a:solidFill>
                  <a:srgbClr val="000099"/>
                </a:solidFill>
              </a:rPr>
              <a:t>A CU among Bolivia, Colombia, Ecuador, Peru and Venezuela.</a:t>
            </a:r>
          </a:p>
          <a:p>
            <a:pPr>
              <a:buClr>
                <a:srgbClr val="000099"/>
              </a:buClr>
            </a:pPr>
            <a:r>
              <a:rPr lang="en-US" sz="3000">
                <a:solidFill>
                  <a:srgbClr val="000099"/>
                </a:solidFill>
              </a:rPr>
              <a:t>Other smaller groups (CACM, CARICOM).</a:t>
            </a:r>
          </a:p>
          <a:p>
            <a:pPr>
              <a:buClr>
                <a:srgbClr val="000099"/>
              </a:buClr>
            </a:pPr>
            <a:endParaRPr lang="en-US" sz="600">
              <a:solidFill>
                <a:srgbClr val="000099"/>
              </a:solidFill>
            </a:endParaRPr>
          </a:p>
          <a:p>
            <a:pPr>
              <a:buClr>
                <a:srgbClr val="000099"/>
              </a:buClr>
            </a:pPr>
            <a:r>
              <a:rPr lang="en-US" sz="3000">
                <a:solidFill>
                  <a:srgbClr val="000099"/>
                </a:solidFill>
              </a:rPr>
              <a:t>Future: FTAA?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55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29600" cy="762000"/>
          </a:xfrm>
        </p:spPr>
        <p:txBody>
          <a:bodyPr/>
          <a:lstStyle/>
          <a:p>
            <a:pPr>
              <a:buClr>
                <a:srgbClr val="000099"/>
              </a:buClr>
            </a:pPr>
            <a:r>
              <a:rPr lang="en-US">
                <a:solidFill>
                  <a:srgbClr val="000099"/>
                </a:solidFill>
              </a:rPr>
              <a:t>PTAs in the Rest of the World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077200" cy="4800600"/>
          </a:xfrm>
          <a:noFill/>
          <a:ln/>
        </p:spPr>
        <p:txBody>
          <a:bodyPr/>
          <a:lstStyle/>
          <a:p>
            <a:pPr algn="ctr">
              <a:buClr>
                <a:srgbClr val="000099"/>
              </a:buClr>
              <a:buFontTx/>
              <a:buNone/>
            </a:pPr>
            <a:endParaRPr lang="en-US" sz="500">
              <a:solidFill>
                <a:srgbClr val="000099"/>
              </a:solidFill>
            </a:endParaRPr>
          </a:p>
          <a:p>
            <a:pPr>
              <a:buClr>
                <a:srgbClr val="000099"/>
              </a:buClr>
            </a:pPr>
            <a:r>
              <a:rPr lang="en-US" sz="3000">
                <a:solidFill>
                  <a:srgbClr val="000099"/>
                </a:solidFill>
              </a:rPr>
              <a:t>ANZCERTA (1983)</a:t>
            </a:r>
          </a:p>
          <a:p>
            <a:pPr lvl="1">
              <a:buClr>
                <a:srgbClr val="000099"/>
              </a:buClr>
            </a:pPr>
            <a:r>
              <a:rPr lang="en-US" sz="2600">
                <a:solidFill>
                  <a:srgbClr val="000099"/>
                </a:solidFill>
              </a:rPr>
              <a:t>FTA between Australia and New Zealand.</a:t>
            </a:r>
          </a:p>
          <a:p>
            <a:pPr>
              <a:buClr>
                <a:srgbClr val="000099"/>
              </a:buClr>
            </a:pPr>
            <a:r>
              <a:rPr lang="en-US" sz="3000">
                <a:solidFill>
                  <a:srgbClr val="000099"/>
                </a:solidFill>
              </a:rPr>
              <a:t>Asia</a:t>
            </a:r>
          </a:p>
          <a:p>
            <a:pPr lvl="1">
              <a:buClr>
                <a:srgbClr val="000099"/>
              </a:buClr>
            </a:pPr>
            <a:r>
              <a:rPr lang="en-US" sz="2600">
                <a:solidFill>
                  <a:srgbClr val="000099"/>
                </a:solidFill>
              </a:rPr>
              <a:t>Several attempts but so far little intra-bloc free trade.</a:t>
            </a:r>
          </a:p>
          <a:p>
            <a:pPr>
              <a:buClr>
                <a:srgbClr val="000099"/>
              </a:buClr>
            </a:pPr>
            <a:r>
              <a:rPr lang="en-US" sz="3000">
                <a:solidFill>
                  <a:srgbClr val="000099"/>
                </a:solidFill>
              </a:rPr>
              <a:t>Africa</a:t>
            </a:r>
          </a:p>
          <a:p>
            <a:pPr lvl="1">
              <a:buClr>
                <a:srgbClr val="000099"/>
              </a:buClr>
            </a:pPr>
            <a:r>
              <a:rPr lang="en-US" sz="2600">
                <a:solidFill>
                  <a:srgbClr val="000099"/>
                </a:solidFill>
              </a:rPr>
              <a:t>More attempts and less results than in Asia.</a:t>
            </a:r>
          </a:p>
          <a:p>
            <a:pPr lvl="1">
              <a:buClr>
                <a:srgbClr val="000099"/>
              </a:buClr>
            </a:pPr>
            <a:endParaRPr lang="en-US" sz="400">
              <a:solidFill>
                <a:srgbClr val="000099"/>
              </a:solidFill>
            </a:endParaRPr>
          </a:p>
          <a:p>
            <a:pPr>
              <a:buClr>
                <a:srgbClr val="000099"/>
              </a:buClr>
            </a:pPr>
            <a:r>
              <a:rPr lang="en-US" sz="3000">
                <a:solidFill>
                  <a:srgbClr val="000099"/>
                </a:solidFill>
              </a:rPr>
              <a:t>A few intercontinental PTAs</a:t>
            </a:r>
          </a:p>
          <a:p>
            <a:pPr lvl="1">
              <a:buClr>
                <a:srgbClr val="000099"/>
              </a:buClr>
            </a:pPr>
            <a:r>
              <a:rPr lang="en-US" sz="2600">
                <a:solidFill>
                  <a:srgbClr val="000099"/>
                </a:solidFill>
              </a:rPr>
              <a:t>But the number of such arrangements are growing fast.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500"/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2" dur="500"/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 bldLvl="2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57200"/>
            <a:ext cx="7772400" cy="1143000"/>
          </a:xfrm>
        </p:spPr>
        <p:txBody>
          <a:bodyPr/>
          <a:lstStyle/>
          <a:p>
            <a:r>
              <a:rPr lang="en-US" i="1">
                <a:solidFill>
                  <a:srgbClr val="000099"/>
                </a:solidFill>
              </a:rPr>
              <a:t>Is Regionalism good?</a:t>
            </a:r>
          </a:p>
        </p:txBody>
      </p:sp>
      <p:sp>
        <p:nvSpPr>
          <p:cNvPr id="157699" name="Rectangle 3"/>
          <p:cNvSpPr>
            <a:spLocks noChangeArrowheads="1"/>
          </p:cNvSpPr>
          <p:nvPr/>
        </p:nvSpPr>
        <p:spPr bwMode="auto">
          <a:xfrm>
            <a:off x="533400" y="1600200"/>
            <a:ext cx="807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99"/>
              </a:buClr>
            </a:pPr>
            <a:endParaRPr lang="en-US" sz="500"/>
          </a:p>
          <a:p>
            <a:pPr marL="342900" indent="-342900" algn="l">
              <a:spcBef>
                <a:spcPct val="20000"/>
              </a:spcBef>
              <a:buClr>
                <a:srgbClr val="000099"/>
              </a:buClr>
              <a:buFontTx/>
              <a:buChar char="•"/>
            </a:pPr>
            <a:r>
              <a:rPr lang="en-US" sz="3000"/>
              <a:t>Large disagreement on this issue.</a:t>
            </a:r>
          </a:p>
          <a:p>
            <a:pPr marL="342900" indent="-342900" algn="l">
              <a:spcBef>
                <a:spcPct val="20000"/>
              </a:spcBef>
              <a:buClr>
                <a:srgbClr val="000099"/>
              </a:buClr>
              <a:buFontTx/>
              <a:buChar char="•"/>
            </a:pPr>
            <a:r>
              <a:rPr lang="en-US" sz="3000"/>
              <a:t>Supporters emphasize the </a:t>
            </a:r>
            <a:r>
              <a:rPr lang="en-US" sz="3000" i="1"/>
              <a:t>trade liberalization</a:t>
            </a:r>
            <a:r>
              <a:rPr lang="en-US" sz="3000"/>
              <a:t> aspect of PTAs: “trade creation.”</a:t>
            </a:r>
          </a:p>
          <a:p>
            <a:pPr marL="342900" indent="-342900" algn="l">
              <a:spcBef>
                <a:spcPct val="20000"/>
              </a:spcBef>
              <a:buClr>
                <a:srgbClr val="000099"/>
              </a:buClr>
              <a:buFontTx/>
              <a:buChar char="•"/>
            </a:pPr>
            <a:r>
              <a:rPr lang="en-US" sz="3000"/>
              <a:t>Critics emphasize the </a:t>
            </a:r>
            <a:r>
              <a:rPr lang="en-US" sz="3000" i="1"/>
              <a:t>trade discrimination</a:t>
            </a:r>
            <a:r>
              <a:rPr lang="en-US" sz="3000"/>
              <a:t> aspect of PTAs: “trade diversion.”</a:t>
            </a:r>
          </a:p>
          <a:p>
            <a:pPr marL="742950" lvl="1" indent="-285750" algn="l">
              <a:spcBef>
                <a:spcPct val="20000"/>
              </a:spcBef>
              <a:buClr>
                <a:srgbClr val="000099"/>
              </a:buClr>
              <a:buFontTx/>
              <a:buChar char="–"/>
            </a:pPr>
            <a:r>
              <a:rPr lang="en-US" sz="2600"/>
              <a:t>When a country discriminates among distinct sources of imports, it may end up importing from a less efficient source, thus paying more for the same good.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 build="p" bldLvl="2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29600" cy="762000"/>
          </a:xfrm>
        </p:spPr>
        <p:txBody>
          <a:bodyPr/>
          <a:lstStyle/>
          <a:p>
            <a:pPr>
              <a:buClr>
                <a:srgbClr val="000099"/>
              </a:buClr>
            </a:pPr>
            <a:r>
              <a:rPr lang="en-US" sz="4000" i="1">
                <a:solidFill>
                  <a:srgbClr val="000099"/>
                </a:solidFill>
              </a:rPr>
              <a:t>But what has been the effect of PTAs?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4800600"/>
          </a:xfrm>
          <a:noFill/>
          <a:ln/>
        </p:spPr>
        <p:txBody>
          <a:bodyPr/>
          <a:lstStyle/>
          <a:p>
            <a:pPr algn="ctr">
              <a:buClr>
                <a:srgbClr val="000099"/>
              </a:buClr>
              <a:buFontTx/>
              <a:buNone/>
            </a:pPr>
            <a:endParaRPr lang="en-US" sz="400">
              <a:solidFill>
                <a:srgbClr val="000099"/>
              </a:solidFill>
            </a:endParaRPr>
          </a:p>
          <a:p>
            <a:pPr>
              <a:buClr>
                <a:srgbClr val="000099"/>
              </a:buClr>
            </a:pPr>
            <a:r>
              <a:rPr lang="en-US" sz="2700">
                <a:solidFill>
                  <a:srgbClr val="000099"/>
                </a:solidFill>
              </a:rPr>
              <a:t>Trade among members normally increases substantially.</a:t>
            </a:r>
          </a:p>
          <a:p>
            <a:pPr>
              <a:buClr>
                <a:srgbClr val="000099"/>
              </a:buClr>
            </a:pPr>
            <a:r>
              <a:rPr lang="en-US" sz="2700">
                <a:solidFill>
                  <a:srgbClr val="000099"/>
                </a:solidFill>
              </a:rPr>
              <a:t>Trade between members and </a:t>
            </a:r>
            <a:r>
              <a:rPr lang="en-US" sz="2700" i="1">
                <a:solidFill>
                  <a:srgbClr val="000099"/>
                </a:solidFill>
              </a:rPr>
              <a:t>non</a:t>
            </a:r>
            <a:r>
              <a:rPr lang="en-US" sz="2700">
                <a:solidFill>
                  <a:srgbClr val="000099"/>
                </a:solidFill>
              </a:rPr>
              <a:t>-members typically </a:t>
            </a:r>
            <a:r>
              <a:rPr lang="en-US" sz="2700" i="1">
                <a:solidFill>
                  <a:srgbClr val="000099"/>
                </a:solidFill>
              </a:rPr>
              <a:t>increases</a:t>
            </a:r>
            <a:r>
              <a:rPr lang="en-US" sz="2700">
                <a:solidFill>
                  <a:srgbClr val="000099"/>
                </a:solidFill>
              </a:rPr>
              <a:t> too</a:t>
            </a:r>
            <a:r>
              <a:rPr lang="en-US" sz="2700" i="1">
                <a:solidFill>
                  <a:srgbClr val="000099"/>
                </a:solidFill>
              </a:rPr>
              <a:t>—</a:t>
            </a:r>
            <a:r>
              <a:rPr lang="en-US" sz="2700">
                <a:solidFill>
                  <a:srgbClr val="000099"/>
                </a:solidFill>
              </a:rPr>
              <a:t>albeit</a:t>
            </a:r>
            <a:r>
              <a:rPr lang="en-US" sz="2700" i="1">
                <a:solidFill>
                  <a:srgbClr val="000099"/>
                </a:solidFill>
              </a:rPr>
              <a:t> </a:t>
            </a:r>
            <a:r>
              <a:rPr lang="en-US" sz="2700">
                <a:solidFill>
                  <a:srgbClr val="000099"/>
                </a:solidFill>
              </a:rPr>
              <a:t>not as much as intra-bloc trade.</a:t>
            </a:r>
          </a:p>
          <a:p>
            <a:pPr>
              <a:buClr>
                <a:srgbClr val="000099"/>
              </a:buClr>
              <a:buFontTx/>
              <a:buNone/>
            </a:pPr>
            <a:r>
              <a:rPr lang="en-US" sz="2700" i="1">
                <a:solidFill>
                  <a:srgbClr val="000099"/>
                </a:solidFill>
              </a:rPr>
              <a:t>	How is that possible?</a:t>
            </a:r>
          </a:p>
          <a:p>
            <a:pPr>
              <a:buClr>
                <a:srgbClr val="000099"/>
              </a:buClr>
              <a:buFontTx/>
              <a:buNone/>
            </a:pPr>
            <a:r>
              <a:rPr lang="en-US" sz="2700">
                <a:solidFill>
                  <a:srgbClr val="000099"/>
                </a:solidFill>
                <a:sym typeface="Wingdings 3" pitchFamily="18" charset="2"/>
              </a:rPr>
              <a:t>	  </a:t>
            </a:r>
            <a:r>
              <a:rPr lang="en-US" sz="2700" i="1">
                <a:solidFill>
                  <a:srgbClr val="000099"/>
                </a:solidFill>
              </a:rPr>
              <a:t>External</a:t>
            </a:r>
            <a:r>
              <a:rPr lang="en-US" sz="2700">
                <a:solidFill>
                  <a:srgbClr val="000099"/>
                </a:solidFill>
              </a:rPr>
              <a:t> tariffs usually </a:t>
            </a:r>
            <a:r>
              <a:rPr lang="en-US" sz="2700" i="1">
                <a:solidFill>
                  <a:srgbClr val="000099"/>
                </a:solidFill>
              </a:rPr>
              <a:t>fall</a:t>
            </a:r>
            <a:r>
              <a:rPr lang="en-US" sz="2700">
                <a:solidFill>
                  <a:srgbClr val="000099"/>
                </a:solidFill>
              </a:rPr>
              <a:t> after the formation of a trading bloc.</a:t>
            </a:r>
          </a:p>
          <a:p>
            <a:pPr>
              <a:buClr>
                <a:srgbClr val="000099"/>
              </a:buClr>
              <a:buFontTx/>
              <a:buNone/>
            </a:pPr>
            <a:r>
              <a:rPr lang="en-US" sz="2700">
                <a:solidFill>
                  <a:srgbClr val="000099"/>
                </a:solidFill>
              </a:rPr>
              <a:t>	</a:t>
            </a:r>
            <a:r>
              <a:rPr lang="en-US" sz="2700">
                <a:solidFill>
                  <a:srgbClr val="000099"/>
                </a:solidFill>
                <a:sym typeface="Symbol" pitchFamily="18" charset="2"/>
              </a:rPr>
              <a:t> Not as much discrimination as one would predict.</a:t>
            </a:r>
          </a:p>
          <a:p>
            <a:pPr>
              <a:buClr>
                <a:srgbClr val="000099"/>
              </a:buClr>
              <a:buFontTx/>
              <a:buNone/>
            </a:pPr>
            <a:endParaRPr lang="en-US" sz="600">
              <a:solidFill>
                <a:srgbClr val="000099"/>
              </a:solidFill>
            </a:endParaRPr>
          </a:p>
          <a:p>
            <a:pPr>
              <a:buClr>
                <a:srgbClr val="000099"/>
              </a:buClr>
            </a:pPr>
            <a:r>
              <a:rPr lang="en-US" sz="2700">
                <a:solidFill>
                  <a:srgbClr val="000099"/>
                </a:solidFill>
              </a:rPr>
              <a:t>By most accounts, trade creation has been the rule, and trade diversion the exception in regional integration. 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 bldLvl="2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>
              <a:spcBef>
                <a:spcPct val="14000"/>
              </a:spcBef>
            </a:pPr>
            <a:r>
              <a:rPr lang="en-US">
                <a:solidFill>
                  <a:srgbClr val="000099"/>
                </a:solidFill>
              </a:rPr>
              <a:t>Other observed effects of PTAs: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848600" cy="4648200"/>
          </a:xfrm>
          <a:noFill/>
          <a:ln/>
        </p:spPr>
        <p:txBody>
          <a:bodyPr/>
          <a:lstStyle/>
          <a:p>
            <a:pPr algn="ctr">
              <a:buClr>
                <a:srgbClr val="000099"/>
              </a:buClr>
              <a:buFontTx/>
              <a:buNone/>
            </a:pPr>
            <a:endParaRPr lang="en-US" sz="400">
              <a:solidFill>
                <a:srgbClr val="000099"/>
              </a:solidFill>
            </a:endParaRPr>
          </a:p>
          <a:p>
            <a:pPr>
              <a:buClr>
                <a:srgbClr val="000099"/>
              </a:buClr>
            </a:pPr>
            <a:r>
              <a:rPr lang="en-US" sz="3000">
                <a:solidFill>
                  <a:srgbClr val="000099"/>
                </a:solidFill>
              </a:rPr>
              <a:t>Has not reduced (at least not clearly) the interest on liberalization at the multilateral level.</a:t>
            </a:r>
          </a:p>
          <a:p>
            <a:pPr>
              <a:buClr>
                <a:srgbClr val="000099"/>
              </a:buClr>
            </a:pPr>
            <a:endParaRPr lang="en-US" sz="1400">
              <a:solidFill>
                <a:srgbClr val="000099"/>
              </a:solidFill>
            </a:endParaRPr>
          </a:p>
          <a:p>
            <a:pPr>
              <a:buClr>
                <a:srgbClr val="000099"/>
              </a:buClr>
            </a:pPr>
            <a:r>
              <a:rPr lang="en-US" sz="3000">
                <a:solidFill>
                  <a:srgbClr val="000099"/>
                </a:solidFill>
              </a:rPr>
              <a:t>Flows of FDI normally increase after a PTA is created.</a:t>
            </a:r>
          </a:p>
          <a:p>
            <a:pPr>
              <a:buClr>
                <a:srgbClr val="000099"/>
              </a:buClr>
            </a:pPr>
            <a:endParaRPr lang="en-US" sz="1400">
              <a:solidFill>
                <a:srgbClr val="000099"/>
              </a:solidFill>
            </a:endParaRPr>
          </a:p>
          <a:p>
            <a:pPr>
              <a:buClr>
                <a:srgbClr val="000099"/>
              </a:buClr>
            </a:pPr>
            <a:r>
              <a:rPr lang="en-US" sz="2600">
                <a:solidFill>
                  <a:srgbClr val="000099"/>
                </a:solidFill>
              </a:rPr>
              <a:t> </a:t>
            </a:r>
            <a:r>
              <a:rPr lang="en-US" sz="3000">
                <a:solidFill>
                  <a:srgbClr val="000099"/>
                </a:solidFill>
              </a:rPr>
              <a:t>Empirical regularities suggest that PTAs can help “consolidate democracy.”</a:t>
            </a:r>
          </a:p>
          <a:p>
            <a:pPr lvl="1">
              <a:buClr>
                <a:srgbClr val="000099"/>
              </a:buClr>
            </a:pPr>
            <a:r>
              <a:rPr lang="en-US" sz="2600">
                <a:solidFill>
                  <a:srgbClr val="000099"/>
                </a:solidFill>
              </a:rPr>
              <a:t>Possible explanation: “rent dissipation.”</a:t>
            </a:r>
            <a:endParaRPr lang="en-US" sz="220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 build="p" bldLvl="2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900">
                <a:solidFill>
                  <a:srgbClr val="000099"/>
                </a:solidFill>
              </a:rPr>
              <a:t>WTO: Recent Developments</a:t>
            </a:r>
            <a:br>
              <a:rPr lang="en-US" sz="3900">
                <a:solidFill>
                  <a:srgbClr val="000099"/>
                </a:solidFill>
              </a:rPr>
            </a:br>
            <a:r>
              <a:rPr lang="en-US" sz="3900">
                <a:solidFill>
                  <a:srgbClr val="000099"/>
                </a:solidFill>
              </a:rPr>
              <a:t> Seattle’s Failed “Millennium Round”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924800" cy="3810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3600" u="sng">
                <a:solidFill>
                  <a:srgbClr val="000099"/>
                </a:solidFill>
              </a:rPr>
              <a:t>Main reasons behind the failure</a:t>
            </a:r>
            <a:endParaRPr lang="en-US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</a:pPr>
            <a:endParaRPr lang="en-US" sz="240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00099"/>
                </a:solidFill>
              </a:rPr>
              <a:t>US </a:t>
            </a:r>
            <a:r>
              <a:rPr lang="en-US" i="1">
                <a:solidFill>
                  <a:srgbClr val="000099"/>
                </a:solidFill>
              </a:rPr>
              <a:t>vs.</a:t>
            </a:r>
            <a:r>
              <a:rPr lang="en-US">
                <a:solidFill>
                  <a:srgbClr val="000099"/>
                </a:solidFill>
              </a:rPr>
              <a:t> EU on agricultural subsidies.</a:t>
            </a:r>
          </a:p>
          <a:p>
            <a:pPr>
              <a:lnSpc>
                <a:spcPct val="90000"/>
              </a:lnSpc>
            </a:pPr>
            <a:endParaRPr lang="en-US" sz="160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00099"/>
                </a:solidFill>
              </a:rPr>
              <a:t>US </a:t>
            </a:r>
            <a:r>
              <a:rPr lang="en-US" i="1">
                <a:solidFill>
                  <a:srgbClr val="000099"/>
                </a:solidFill>
              </a:rPr>
              <a:t>vs.</a:t>
            </a:r>
            <a:r>
              <a:rPr lang="en-US">
                <a:solidFill>
                  <a:srgbClr val="000099"/>
                </a:solidFill>
              </a:rPr>
              <a:t> developing countries on labor standards.</a:t>
            </a:r>
          </a:p>
          <a:p>
            <a:pPr>
              <a:lnSpc>
                <a:spcPct val="90000"/>
              </a:lnSpc>
            </a:pPr>
            <a:endParaRPr lang="en-US" sz="160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00099"/>
                </a:solidFill>
              </a:rPr>
              <a:t>“Outside events.”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0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r>
              <a:rPr lang="en-US" sz="3600">
                <a:solidFill>
                  <a:srgbClr val="333399"/>
                </a:solidFill>
              </a:rPr>
              <a:t>Average Reduction in US Tariff Rates  1947-85</a:t>
            </a:r>
          </a:p>
        </p:txBody>
      </p:sp>
      <p:graphicFrame>
        <p:nvGraphicFramePr>
          <p:cNvPr id="163840" name="Object 2048"/>
          <p:cNvGraphicFramePr>
            <a:graphicFrameLocks noChangeAspect="1"/>
          </p:cNvGraphicFramePr>
          <p:nvPr>
            <p:ph type="chart" idx="1"/>
          </p:nvPr>
        </p:nvGraphicFramePr>
        <p:xfrm>
          <a:off x="1450975" y="1525588"/>
          <a:ext cx="7426325" cy="4525962"/>
        </p:xfrm>
        <a:graphic>
          <a:graphicData uri="http://schemas.openxmlformats.org/presentationml/2006/ole">
            <p:oleObj spid="_x0000_s163840" name="Chart" r:id="rId3" imgW="7415640" imgH="4512600" progId="MSGraph.Chart.8">
              <p:embed followColorScheme="full"/>
            </p:oleObj>
          </a:graphicData>
        </a:graphic>
      </p:graphicFrame>
      <p:sp>
        <p:nvSpPr>
          <p:cNvPr id="67588" name="Text Box 2052"/>
          <p:cNvSpPr txBox="1">
            <a:spLocks noChangeArrowheads="1"/>
          </p:cNvSpPr>
          <p:nvPr/>
        </p:nvSpPr>
        <p:spPr bwMode="auto">
          <a:xfrm>
            <a:off x="76200" y="2209800"/>
            <a:ext cx="1524000" cy="896938"/>
          </a:xfrm>
          <a:prstGeom prst="rect">
            <a:avLst/>
          </a:prstGeom>
          <a:solidFill>
            <a:schemeClr val="accent2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1700">
                <a:solidFill>
                  <a:schemeClr val="bg1"/>
                </a:solidFill>
                <a:latin typeface="Comic Sans MS" pitchFamily="66" charset="0"/>
              </a:rPr>
              <a:t>Index</a:t>
            </a:r>
          </a:p>
          <a:p>
            <a:pPr algn="l" eaLnBrk="0" hangingPunct="0"/>
            <a:r>
              <a:rPr lang="en-US" sz="1700">
                <a:solidFill>
                  <a:schemeClr val="bg1"/>
                </a:solidFill>
                <a:latin typeface="Comic Sans MS" pitchFamily="66" charset="0"/>
              </a:rPr>
              <a:t>Pre-Geneva</a:t>
            </a:r>
          </a:p>
          <a:p>
            <a:pPr algn="l" eaLnBrk="0" hangingPunct="0"/>
            <a:r>
              <a:rPr lang="en-US" sz="1700">
                <a:solidFill>
                  <a:schemeClr val="bg1"/>
                </a:solidFill>
                <a:latin typeface="Comic Sans MS" pitchFamily="66" charset="0"/>
              </a:rPr>
              <a:t>Tariff = 100</a:t>
            </a:r>
          </a:p>
        </p:txBody>
      </p:sp>
      <p:sp>
        <p:nvSpPr>
          <p:cNvPr id="67589" name="Text Box 2053"/>
          <p:cNvSpPr txBox="1">
            <a:spLocks noChangeArrowheads="1"/>
          </p:cNvSpPr>
          <p:nvPr/>
        </p:nvSpPr>
        <p:spPr bwMode="auto">
          <a:xfrm>
            <a:off x="3429000" y="5943600"/>
            <a:ext cx="3352800" cy="425450"/>
          </a:xfrm>
          <a:prstGeom prst="rect">
            <a:avLst/>
          </a:prstGeom>
          <a:solidFill>
            <a:schemeClr val="accent2"/>
          </a:solidFill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  <a:latin typeface="Comic Sans MS" pitchFamily="66" charset="0"/>
              </a:rPr>
              <a:t>GATT Negotiating Rounds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0">
                                            <p:oleChartEl type="gridLegend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40">
                                            <p:oleChartEl type="gridLegend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0">
                                            <p:oleChartEl type="series" lvl="1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3840">
                                            <p:oleChartEl type="series" lvl="1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63840" grpId="0" bld="series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99"/>
                </a:solidFill>
              </a:rPr>
              <a:t>The Claims “Outside”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>
                <a:solidFill>
                  <a:srgbClr val="000099"/>
                </a:solidFill>
              </a:rPr>
              <a:t>‘The WTO is not democratic.’</a:t>
            </a:r>
          </a:p>
          <a:p>
            <a:pPr lvl="1"/>
            <a:r>
              <a:rPr lang="en-US">
                <a:solidFill>
                  <a:srgbClr val="000099"/>
                </a:solidFill>
              </a:rPr>
              <a:t>‘Trade pacts disregard the environment: race to the bottom.’</a:t>
            </a:r>
          </a:p>
          <a:p>
            <a:pPr lvl="1"/>
            <a:r>
              <a:rPr lang="en-US">
                <a:solidFill>
                  <a:srgbClr val="000099"/>
                </a:solidFill>
              </a:rPr>
              <a:t>‘Trade pacts promote child labor and hazardous working conditions.</a:t>
            </a:r>
          </a:p>
          <a:p>
            <a:pPr lvl="1"/>
            <a:r>
              <a:rPr lang="en-US">
                <a:solidFill>
                  <a:srgbClr val="000099"/>
                </a:solidFill>
              </a:rPr>
              <a:t>‘Free trade shifts jobs from high-wage-high-standard countries to low-wage-low-standard countries.’</a:t>
            </a:r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 build="p" bldLvl="2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en-US" sz="3600">
                <a:solidFill>
                  <a:srgbClr val="000099"/>
                </a:solidFill>
              </a:rPr>
              <a:t>The Future—The “Development Round”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248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rgbClr val="000099"/>
                </a:solidFill>
              </a:rPr>
              <a:t>Initiated in Doha, Qatar, in November 2001.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000099"/>
                </a:solidFill>
              </a:rPr>
              <a:t>Initial deadline for negotiations: 1 January 2005… 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000099"/>
                </a:solidFill>
              </a:rPr>
              <a:t>Issues: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rgbClr val="000099"/>
                </a:solidFill>
              </a:rPr>
              <a:t>Agriculture subsidies. 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rgbClr val="000099"/>
                </a:solidFill>
              </a:rPr>
              <a:t>Antidumping measures. 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rgbClr val="000099"/>
                </a:solidFill>
              </a:rPr>
              <a:t>Environmental and labor standards.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rgbClr val="000099"/>
                </a:solidFill>
              </a:rPr>
              <a:t>Services.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rgbClr val="000099"/>
                </a:solidFill>
              </a:rPr>
              <a:t>Competition policy.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rgbClr val="000099"/>
                </a:solidFill>
              </a:rPr>
              <a:t>Government procurement. 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rgbClr val="000099"/>
                </a:solidFill>
              </a:rPr>
              <a:t>Intellectual property.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rgbClr val="000099"/>
                </a:solidFill>
              </a:rPr>
              <a:t>Etc.</a:t>
            </a:r>
          </a:p>
        </p:txBody>
      </p:sp>
      <p:pic>
        <p:nvPicPr>
          <p:cNvPr id="162820" name="Picture 4" descr="pe0156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3124200"/>
            <a:ext cx="2057400" cy="27432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2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001000" cy="4191000"/>
          </a:xfrm>
          <a:solidFill>
            <a:srgbClr val="EAEAEA"/>
          </a:solidFill>
          <a:ln w="38100">
            <a:solidFill>
              <a:srgbClr val="333399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333399"/>
                </a:solidFill>
              </a:rPr>
              <a:t>123 participating countries.</a:t>
            </a:r>
          </a:p>
          <a:p>
            <a:pPr>
              <a:lnSpc>
                <a:spcPct val="90000"/>
              </a:lnSpc>
            </a:pPr>
            <a:endParaRPr lang="en-US" sz="800">
              <a:solidFill>
                <a:srgbClr val="333399"/>
              </a:solidFill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333399"/>
                </a:solidFill>
              </a:rPr>
              <a:t>Most difficult—and most ambitious—among all rounds of negotiation.</a:t>
            </a:r>
          </a:p>
          <a:p>
            <a:pPr>
              <a:lnSpc>
                <a:spcPct val="90000"/>
              </a:lnSpc>
            </a:pPr>
            <a:endParaRPr lang="en-US" sz="800">
              <a:solidFill>
                <a:srgbClr val="333399"/>
              </a:solidFill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333399"/>
                </a:solidFill>
              </a:rPr>
              <a:t>Lasted almost 8 years (1986-1994, in effect since 1995): the longest round.</a:t>
            </a:r>
          </a:p>
          <a:p>
            <a:pPr>
              <a:lnSpc>
                <a:spcPct val="90000"/>
              </a:lnSpc>
            </a:pPr>
            <a:endParaRPr lang="en-US" sz="900">
              <a:solidFill>
                <a:srgbClr val="333399"/>
              </a:solidFill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333399"/>
                </a:solidFill>
              </a:rPr>
              <a:t>Created the WTO in 1995.</a:t>
            </a:r>
          </a:p>
          <a:p>
            <a:pPr>
              <a:lnSpc>
                <a:spcPct val="90000"/>
              </a:lnSpc>
            </a:pPr>
            <a:endParaRPr lang="en-US" sz="900">
              <a:solidFill>
                <a:srgbClr val="333399"/>
              </a:solidFill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333399"/>
                </a:solidFill>
              </a:rPr>
              <a:t>Ultimately, very successful.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609600" y="457200"/>
            <a:ext cx="8229600" cy="663575"/>
          </a:xfrm>
          <a:prstGeom prst="rect">
            <a:avLst/>
          </a:prstGeom>
          <a:solidFill>
            <a:srgbClr val="333399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500">
                <a:solidFill>
                  <a:schemeClr val="bg1"/>
                </a:solidFill>
                <a:latin typeface="Comic Sans MS" pitchFamily="66" charset="0"/>
              </a:rPr>
              <a:t>Uruguay Round—the 8</a:t>
            </a:r>
            <a:r>
              <a:rPr lang="en-US" sz="3500" baseline="30000">
                <a:solidFill>
                  <a:schemeClr val="bg1"/>
                </a:solidFill>
                <a:latin typeface="Comic Sans MS" pitchFamily="66" charset="0"/>
              </a:rPr>
              <a:t>th</a:t>
            </a:r>
            <a:r>
              <a:rPr lang="en-US" sz="3500">
                <a:solidFill>
                  <a:schemeClr val="bg1"/>
                </a:solidFill>
                <a:latin typeface="Comic Sans MS" pitchFamily="66" charset="0"/>
              </a:rPr>
              <a:t> Round</a:t>
            </a:r>
          </a:p>
        </p:txBody>
      </p:sp>
      <p:pic>
        <p:nvPicPr>
          <p:cNvPr id="9221" name="Picture 5" descr="j00787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4343400"/>
            <a:ext cx="1447800" cy="16002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8001000" cy="4648200"/>
          </a:xfrm>
          <a:solidFill>
            <a:srgbClr val="EAEAEA"/>
          </a:solidFill>
          <a:ln w="38100">
            <a:solidFill>
              <a:srgbClr val="333399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rgbClr val="333399"/>
                </a:solidFill>
              </a:rPr>
              <a:t>Manufactured goods’ further liberalization:</a:t>
            </a:r>
          </a:p>
          <a:p>
            <a:pPr lvl="1">
              <a:lnSpc>
                <a:spcPct val="90000"/>
              </a:lnSpc>
            </a:pPr>
            <a:r>
              <a:rPr lang="en-US" sz="2200">
                <a:solidFill>
                  <a:srgbClr val="333399"/>
                </a:solidFill>
              </a:rPr>
              <a:t>Cap on developed countries’ average tariff: not higher than 4%.</a:t>
            </a:r>
          </a:p>
          <a:p>
            <a:pPr lvl="1">
              <a:lnSpc>
                <a:spcPct val="90000"/>
              </a:lnSpc>
            </a:pPr>
            <a:r>
              <a:rPr lang="en-US" sz="2200">
                <a:solidFill>
                  <a:srgbClr val="333399"/>
                </a:solidFill>
              </a:rPr>
              <a:t>Overall, tariffs reduced by more than 30%.</a:t>
            </a:r>
          </a:p>
          <a:p>
            <a:pPr lvl="1">
              <a:lnSpc>
                <a:spcPct val="90000"/>
              </a:lnSpc>
            </a:pPr>
            <a:r>
              <a:rPr lang="en-US" sz="2200">
                <a:solidFill>
                  <a:srgbClr val="333399"/>
                </a:solidFill>
              </a:rPr>
              <a:t>Additional tariffs ‘bound.’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333399"/>
                </a:solidFill>
              </a:rPr>
              <a:t>Extended GATT scope to many new areas:</a:t>
            </a:r>
          </a:p>
          <a:p>
            <a:pPr lvl="1">
              <a:lnSpc>
                <a:spcPct val="90000"/>
              </a:lnSpc>
            </a:pPr>
            <a:r>
              <a:rPr lang="en-US" sz="2200">
                <a:solidFill>
                  <a:srgbClr val="333399"/>
                </a:solidFill>
              </a:rPr>
              <a:t>Agriculture.</a:t>
            </a:r>
          </a:p>
          <a:p>
            <a:pPr lvl="1">
              <a:lnSpc>
                <a:spcPct val="90000"/>
              </a:lnSpc>
            </a:pPr>
            <a:r>
              <a:rPr lang="en-US" sz="2200">
                <a:solidFill>
                  <a:srgbClr val="333399"/>
                </a:solidFill>
              </a:rPr>
              <a:t>Textiles.</a:t>
            </a:r>
          </a:p>
          <a:p>
            <a:pPr lvl="1">
              <a:lnSpc>
                <a:spcPct val="90000"/>
              </a:lnSpc>
            </a:pPr>
            <a:r>
              <a:rPr lang="en-US" sz="2200">
                <a:solidFill>
                  <a:srgbClr val="333399"/>
                </a:solidFill>
              </a:rPr>
              <a:t>Services (banking, insurance, telecommunications, transportation etc.): GATS.</a:t>
            </a:r>
          </a:p>
          <a:p>
            <a:pPr lvl="1">
              <a:lnSpc>
                <a:spcPct val="90000"/>
              </a:lnSpc>
            </a:pPr>
            <a:r>
              <a:rPr lang="en-US" sz="2200">
                <a:solidFill>
                  <a:srgbClr val="333399"/>
                </a:solidFill>
              </a:rPr>
              <a:t>Intellectual property (copyrights, patents, trademarks): TRIPS.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333399"/>
                </a:solidFill>
              </a:rPr>
              <a:t>Strengthened GATT dispute settlement procedures.</a:t>
            </a:r>
          </a:p>
        </p:txBody>
      </p:sp>
      <p:sp>
        <p:nvSpPr>
          <p:cNvPr id="64515" name="Text Box 1027"/>
          <p:cNvSpPr txBox="1">
            <a:spLocks noChangeArrowheads="1"/>
          </p:cNvSpPr>
          <p:nvPr/>
        </p:nvSpPr>
        <p:spPr bwMode="auto">
          <a:xfrm>
            <a:off x="609600" y="381000"/>
            <a:ext cx="8229600" cy="663575"/>
          </a:xfrm>
          <a:prstGeom prst="rect">
            <a:avLst/>
          </a:prstGeom>
          <a:solidFill>
            <a:srgbClr val="333399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500">
                <a:solidFill>
                  <a:schemeClr val="bg1"/>
                </a:solidFill>
                <a:latin typeface="Comic Sans MS" pitchFamily="66" charset="0"/>
              </a:rPr>
              <a:t>Uruguay Round—Outcomes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5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5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5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5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5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5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5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5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5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5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5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5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685800"/>
            <a:ext cx="8001000" cy="5486400"/>
          </a:xfrm>
          <a:solidFill>
            <a:srgbClr val="EAEAEA"/>
          </a:solidFill>
          <a:ln w="38100">
            <a:solidFill>
              <a:srgbClr val="333399"/>
            </a:solidFill>
          </a:ln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3400" u="sng">
                <a:solidFill>
                  <a:srgbClr val="333399"/>
                </a:solidFill>
              </a:rPr>
              <a:t>Agriculture</a:t>
            </a:r>
          </a:p>
          <a:p>
            <a:pPr>
              <a:lnSpc>
                <a:spcPct val="90000"/>
              </a:lnSpc>
            </a:pPr>
            <a:r>
              <a:rPr lang="en-US" sz="3000">
                <a:solidFill>
                  <a:srgbClr val="333399"/>
                </a:solidFill>
              </a:rPr>
              <a:t>Main difficulty. Ultimately, plan to progressively reduce subsidies was approved.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600">
              <a:solidFill>
                <a:srgbClr val="333399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3400" u="sng">
                <a:solidFill>
                  <a:srgbClr val="333399"/>
                </a:solidFill>
              </a:rPr>
              <a:t>Textiles</a:t>
            </a:r>
          </a:p>
          <a:p>
            <a:pPr>
              <a:lnSpc>
                <a:spcPct val="90000"/>
              </a:lnSpc>
            </a:pPr>
            <a:r>
              <a:rPr lang="en-US" sz="3000">
                <a:solidFill>
                  <a:srgbClr val="333399"/>
                </a:solidFill>
              </a:rPr>
              <a:t>Plan to progressively reduce and eliminate the current quota system.</a:t>
            </a:r>
          </a:p>
          <a:p>
            <a:pPr>
              <a:lnSpc>
                <a:spcPct val="90000"/>
              </a:lnSpc>
            </a:pPr>
            <a:endParaRPr lang="en-US" sz="1600">
              <a:solidFill>
                <a:srgbClr val="333399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3400" u="sng">
                <a:solidFill>
                  <a:srgbClr val="333399"/>
                </a:solidFill>
              </a:rPr>
              <a:t>TRIPS</a:t>
            </a:r>
          </a:p>
          <a:p>
            <a:pPr>
              <a:lnSpc>
                <a:spcPct val="90000"/>
              </a:lnSpc>
            </a:pPr>
            <a:r>
              <a:rPr lang="en-US" sz="3000">
                <a:solidFill>
                  <a:srgbClr val="333399"/>
                </a:solidFill>
              </a:rPr>
              <a:t>Agreement to provide enhanced protection to intellectual property.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55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5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5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55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685800"/>
            <a:ext cx="8382000" cy="5486400"/>
          </a:xfrm>
          <a:solidFill>
            <a:srgbClr val="EAEAEA"/>
          </a:solidFill>
          <a:ln w="38100">
            <a:solidFill>
              <a:srgbClr val="333399"/>
            </a:solidFill>
          </a:ln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3400" u="sng">
                <a:solidFill>
                  <a:srgbClr val="333399"/>
                </a:solidFill>
              </a:rPr>
              <a:t>GATS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1200" u="sng">
              <a:solidFill>
                <a:srgbClr val="333399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333399"/>
                </a:solidFill>
              </a:rPr>
              <a:t>Extension of GATT rules to services.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333399"/>
                </a:solidFill>
              </a:rPr>
              <a:t>Negotiations continued after the conclusion of the Uruguay Round.</a:t>
            </a:r>
          </a:p>
          <a:p>
            <a:pPr lvl="1">
              <a:lnSpc>
                <a:spcPct val="90000"/>
              </a:lnSpc>
            </a:pPr>
            <a:r>
              <a:rPr lang="en-US" sz="2600">
                <a:solidFill>
                  <a:srgbClr val="333399"/>
                </a:solidFill>
              </a:rPr>
              <a:t>Telecommunications (1997-98)</a:t>
            </a:r>
          </a:p>
          <a:p>
            <a:pPr lvl="2">
              <a:lnSpc>
                <a:spcPct val="90000"/>
              </a:lnSpc>
            </a:pPr>
            <a:r>
              <a:rPr lang="en-US">
                <a:solidFill>
                  <a:srgbClr val="333399"/>
                </a:solidFill>
              </a:rPr>
              <a:t>69 countries (90% of world telecommunications revenues) involved.</a:t>
            </a:r>
          </a:p>
          <a:p>
            <a:pPr lvl="1">
              <a:lnSpc>
                <a:spcPct val="90000"/>
              </a:lnSpc>
            </a:pPr>
            <a:r>
              <a:rPr lang="en-US" sz="2600">
                <a:solidFill>
                  <a:srgbClr val="333399"/>
                </a:solidFill>
              </a:rPr>
              <a:t>Financial Services (1997-99)</a:t>
            </a:r>
          </a:p>
          <a:p>
            <a:pPr lvl="2">
              <a:lnSpc>
                <a:spcPct val="90000"/>
              </a:lnSpc>
            </a:pPr>
            <a:r>
              <a:rPr lang="en-US">
                <a:solidFill>
                  <a:srgbClr val="333399"/>
                </a:solidFill>
              </a:rPr>
              <a:t>102 countries (95% of trade in banking, insurance and financial information) involved.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900">
                <a:solidFill>
                  <a:srgbClr val="333399"/>
                </a:solidFill>
              </a:rPr>
              <a:t>	In both cases, markets became more open to foreign competition and barriers to FDI were reduced.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6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6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6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6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6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6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65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65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65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65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build="p" bldLvl="2" animBg="1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2110</TotalTime>
  <Words>2452</Words>
  <Application>Microsoft PowerPoint</Application>
  <PresentationFormat>On-screen Show (4:3)</PresentationFormat>
  <Paragraphs>423</Paragraphs>
  <Slides>51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3" baseType="lpstr">
      <vt:lpstr>Default Design</vt:lpstr>
      <vt:lpstr>Chart</vt:lpstr>
      <vt:lpstr>WORLD TRADE ORGANIZATION</vt:lpstr>
      <vt:lpstr>The World Trade Organization  – WTO –</vt:lpstr>
      <vt:lpstr>Origin: The General Agreement on Tariffs and Trade (GATT)</vt:lpstr>
      <vt:lpstr>GATT-Sponsored Trade Liberalization – Negotiating Rounds: The First Seven –</vt:lpstr>
      <vt:lpstr>Average Reduction in US Tariff Rates  1947-85</vt:lpstr>
      <vt:lpstr>Slide 6</vt:lpstr>
      <vt:lpstr>Slide 7</vt:lpstr>
      <vt:lpstr>Slide 8</vt:lpstr>
      <vt:lpstr>Slide 9</vt:lpstr>
      <vt:lpstr>WTO Current Structure</vt:lpstr>
      <vt:lpstr>GATT/WTO: Main Objective</vt:lpstr>
      <vt:lpstr>Is free trade an explicit objective of the GATT/WTO?</vt:lpstr>
      <vt:lpstr>GATT/WTO Negotiation Rules</vt:lpstr>
      <vt:lpstr>Why is There a Need for Trade Negotiations?</vt:lpstr>
      <vt:lpstr>“Beggar-thy-Neighbor”</vt:lpstr>
      <vt:lpstr>The 2 Pillars of GATT/WTO Negotiations</vt:lpstr>
      <vt:lpstr>Can these 2 guidelines deliver an efficient outcome?</vt:lpstr>
      <vt:lpstr>How can governments enforce an agreement when each individual country has an incentive to disrespect what it had agreed upon?</vt:lpstr>
      <vt:lpstr>How, then, can cooperation be achieved?</vt:lpstr>
      <vt:lpstr>WTO Dispute Settlement—the Process</vt:lpstr>
      <vt:lpstr>WTO Dispute Settlement: Improvements Over Older System</vt:lpstr>
      <vt:lpstr>WTO Dispute Settlement—the Outcomes</vt:lpstr>
      <vt:lpstr>Labor and Environmental Standards</vt:lpstr>
      <vt:lpstr>Environmental Performance and Income</vt:lpstr>
      <vt:lpstr>2 Standard Critiques of the Implications of the WTO Policies</vt:lpstr>
      <vt:lpstr>Slide 26</vt:lpstr>
      <vt:lpstr>The “Race-to-the-Bottom” Problem</vt:lpstr>
      <vt:lpstr>The “Regulatory-Chill” Problem</vt:lpstr>
      <vt:lpstr>Are the “Race-to-the-Bottom” and the “Regulatory-Chill” Problems Inevitable?</vt:lpstr>
      <vt:lpstr>How can these property rights be completed?</vt:lpstr>
      <vt:lpstr>The “Race-to-the-Bottom” Case</vt:lpstr>
      <vt:lpstr>The “Regulatory-Chill” Case</vt:lpstr>
      <vt:lpstr>National Treatment</vt:lpstr>
      <vt:lpstr>Anti-Dumping Provisions</vt:lpstr>
      <vt:lpstr>Exceptions to MFN</vt:lpstr>
      <vt:lpstr>Forms of Economic Integration</vt:lpstr>
      <vt:lpstr>Preferential trade agreements</vt:lpstr>
      <vt:lpstr>WTO’s Guidelines for PTAs:</vt:lpstr>
      <vt:lpstr>PTAs: The Facts</vt:lpstr>
      <vt:lpstr>Slide 40</vt:lpstr>
      <vt:lpstr>The European Union</vt:lpstr>
      <vt:lpstr>EU (cont.)</vt:lpstr>
      <vt:lpstr>PTAs in Europe: The European Free Trade Association (EFTA)</vt:lpstr>
      <vt:lpstr>PTAs in the Americas</vt:lpstr>
      <vt:lpstr>PTAs in the Rest of the World</vt:lpstr>
      <vt:lpstr>Is Regionalism good?</vt:lpstr>
      <vt:lpstr>But what has been the effect of PTAs?</vt:lpstr>
      <vt:lpstr>Other observed effects of PTAs:</vt:lpstr>
      <vt:lpstr>WTO: Recent Developments  Seattle’s Failed “Millennium Round”</vt:lpstr>
      <vt:lpstr>The Claims “Outside”</vt:lpstr>
      <vt:lpstr>The Future—The “Development Round”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World Trade Organization -WTO-</dc:title>
  <dc:creator>Emanuel Ornelas</dc:creator>
  <cp:lastModifiedBy>aadav</cp:lastModifiedBy>
  <cp:revision>215</cp:revision>
  <dcterms:created xsi:type="dcterms:W3CDTF">2003-01-11T20:34:34Z</dcterms:created>
  <dcterms:modified xsi:type="dcterms:W3CDTF">2020-02-05T09:33:34Z</dcterms:modified>
</cp:coreProperties>
</file>