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93" r:id="rId4"/>
    <p:sldId id="292" r:id="rId5"/>
    <p:sldId id="263" r:id="rId6"/>
    <p:sldId id="290" r:id="rId7"/>
    <p:sldId id="288" r:id="rId8"/>
    <p:sldId id="262" r:id="rId9"/>
    <p:sldId id="266" r:id="rId10"/>
    <p:sldId id="267" r:id="rId11"/>
    <p:sldId id="268" r:id="rId12"/>
    <p:sldId id="269" r:id="rId13"/>
    <p:sldId id="270" r:id="rId14"/>
    <p:sldId id="271" r:id="rId15"/>
    <p:sldId id="272" r:id="rId16"/>
    <p:sldId id="295"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32E0"/>
    <a:srgbClr val="5F40D2"/>
    <a:srgbClr val="FF00FF"/>
    <a:srgbClr val="F31F24"/>
    <a:srgbClr val="009900"/>
    <a:srgbClr val="DD35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5/18/2020</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1447800" y="2130426"/>
            <a:ext cx="8991600" cy="1470025"/>
          </a:xfrm>
        </p:spPr>
        <p:txBody>
          <a:bodyPr>
            <a:normAutofit/>
          </a:bodyPr>
          <a:lstStyle/>
          <a:p>
            <a:r>
              <a:rPr lang="en-IN" dirty="0" smtClean="0"/>
              <a:t>      </a:t>
            </a:r>
            <a:r>
              <a:rPr lang="en-IN" sz="6000" dirty="0" smtClean="0">
                <a:solidFill>
                  <a:srgbClr val="FF0000"/>
                </a:solidFill>
                <a:latin typeface="Haettenschweiler" pitchFamily="34" charset="0"/>
              </a:rPr>
              <a:t>Public Relations Management</a:t>
            </a:r>
            <a:endParaRPr lang="en-IN" dirty="0">
              <a:solidFill>
                <a:srgbClr val="FF0000"/>
              </a:solidFill>
              <a:latin typeface="Haettenschweiler" pitchFamily="34" charset="0"/>
            </a:endParaRPr>
          </a:p>
        </p:txBody>
      </p:sp>
      <p:sp>
        <p:nvSpPr>
          <p:cNvPr id="3" name="Subtitle 2"/>
          <p:cNvSpPr>
            <a:spLocks noGrp="1"/>
          </p:cNvSpPr>
          <p:nvPr>
            <p:ph type="subTitle" idx="1"/>
          </p:nvPr>
        </p:nvSpPr>
        <p:spPr/>
        <p:txBody>
          <a:bodyPr>
            <a:normAutofit fontScale="62500" lnSpcReduction="20000"/>
          </a:bodyPr>
          <a:lstStyle/>
          <a:p>
            <a:r>
              <a:rPr lang="en-IN" sz="5100" dirty="0" smtClean="0">
                <a:solidFill>
                  <a:srgbClr val="C00000"/>
                </a:solidFill>
                <a:latin typeface="Algerian" pitchFamily="82" charset="0"/>
              </a:rPr>
              <a:t>Dr.T.SIVAKAMI</a:t>
            </a:r>
          </a:p>
          <a:p>
            <a:r>
              <a:rPr lang="en-IN" dirty="0" smtClean="0">
                <a:solidFill>
                  <a:srgbClr val="C00000"/>
                </a:solidFill>
                <a:latin typeface="Algerian" pitchFamily="82" charset="0"/>
              </a:rPr>
              <a:t>Assistant Professor</a:t>
            </a:r>
          </a:p>
          <a:p>
            <a:r>
              <a:rPr lang="en-IN" dirty="0" smtClean="0">
                <a:solidFill>
                  <a:srgbClr val="C00000"/>
                </a:solidFill>
                <a:latin typeface="Algerian" pitchFamily="82" charset="0"/>
              </a:rPr>
              <a:t>Department of Management Studies</a:t>
            </a:r>
          </a:p>
          <a:p>
            <a:r>
              <a:rPr lang="en-IN" dirty="0" smtClean="0">
                <a:solidFill>
                  <a:srgbClr val="C00000"/>
                </a:solidFill>
                <a:latin typeface="Algerian" pitchFamily="82" charset="0"/>
              </a:rPr>
              <a:t>Bon Secours College for Women</a:t>
            </a:r>
          </a:p>
          <a:p>
            <a:r>
              <a:rPr lang="en-IN" dirty="0" err="1" smtClean="0">
                <a:solidFill>
                  <a:srgbClr val="C00000"/>
                </a:solidFill>
                <a:latin typeface="Algerian" pitchFamily="82" charset="0"/>
              </a:rPr>
              <a:t>Thanjavur</a:t>
            </a:r>
            <a:endParaRPr lang="en-IN" dirty="0">
              <a:solidFill>
                <a:srgbClr val="C00000"/>
              </a:solidFill>
              <a:latin typeface="Algerian" pitchFamily="82" charset="0"/>
            </a:endParaRPr>
          </a:p>
        </p:txBody>
      </p:sp>
      <p:pic>
        <p:nvPicPr>
          <p:cNvPr id="1028" name="Picture 4" descr="Evolution Public Relations Management - Business Consultant - Port ..."/>
          <p:cNvPicPr>
            <a:picLocks noChangeAspect="1" noChangeArrowheads="1"/>
          </p:cNvPicPr>
          <p:nvPr/>
        </p:nvPicPr>
        <p:blipFill>
          <a:blip r:embed="rId3"/>
          <a:srcRect/>
          <a:stretch>
            <a:fillRect/>
          </a:stretch>
        </p:blipFill>
        <p:spPr bwMode="auto">
          <a:xfrm>
            <a:off x="-1280319" y="457200"/>
            <a:ext cx="2560638" cy="18288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447800" y="0"/>
            <a:ext cx="12192000" cy="6858000"/>
          </a:xfrm>
          <a:prstGeom prst="rect">
            <a:avLst/>
          </a:prstGeom>
          <a:noFill/>
        </p:spPr>
      </p:pic>
      <p:sp>
        <p:nvSpPr>
          <p:cNvPr id="2" name="Title 1"/>
          <p:cNvSpPr>
            <a:spLocks noGrp="1"/>
          </p:cNvSpPr>
          <p:nvPr>
            <p:ph type="ctrTitle"/>
          </p:nvPr>
        </p:nvSpPr>
        <p:spPr>
          <a:xfrm>
            <a:off x="685800" y="304801"/>
            <a:ext cx="7772400" cy="1142999"/>
          </a:xfrm>
        </p:spPr>
        <p:txBody>
          <a:bodyPr>
            <a:normAutofit fontScale="90000"/>
          </a:bodyPr>
          <a:lstStyle/>
          <a:p>
            <a:pPr lvl="0"/>
            <a:r>
              <a:rPr lang="en-US" sz="4000" b="1" dirty="0" smtClean="0">
                <a:solidFill>
                  <a:srgbClr val="008080"/>
                </a:solidFill>
                <a:latin typeface="AR CHRISTY" pitchFamily="2" charset="0"/>
                <a:ea typeface="Times New Roman" pitchFamily="18" charset="0"/>
                <a:cs typeface="Times New Roman" pitchFamily="18" charset="0"/>
              </a:rPr>
              <a:t>Importance Of Public Relations</a:t>
            </a:r>
            <a:r>
              <a:rPr lang="en-US" sz="1300" dirty="0" smtClean="0">
                <a:latin typeface="AR CHRISTY" pitchFamily="2" charset="0"/>
                <a:cs typeface="Arial" pitchFamily="34" charset="0"/>
              </a:rPr>
              <a:t> </a:t>
            </a:r>
            <a:r>
              <a:rPr lang="en-US" sz="4000" dirty="0" smtClean="0">
                <a:latin typeface="Arial" pitchFamily="34" charset="0"/>
                <a:cs typeface="Arial" pitchFamily="34" charset="0"/>
              </a:rPr>
              <a:t/>
            </a:r>
            <a:br>
              <a:rPr lang="en-US" sz="4000" dirty="0" smtClean="0">
                <a:latin typeface="Arial" pitchFamily="34" charset="0"/>
                <a:cs typeface="Arial" pitchFamily="34" charset="0"/>
              </a:rPr>
            </a:br>
            <a:endParaRPr lang="en-IN" dirty="0"/>
          </a:p>
        </p:txBody>
      </p:sp>
      <p:sp>
        <p:nvSpPr>
          <p:cNvPr id="3" name="Subtitle 2"/>
          <p:cNvSpPr>
            <a:spLocks noGrp="1"/>
          </p:cNvSpPr>
          <p:nvPr>
            <p:ph type="subTitle" idx="1"/>
          </p:nvPr>
        </p:nvSpPr>
        <p:spPr>
          <a:xfrm>
            <a:off x="-1219200" y="1600200"/>
            <a:ext cx="11049000" cy="4800600"/>
          </a:xfrm>
        </p:spPr>
        <p:txBody>
          <a:bodyPr>
            <a:normAutofit fontScale="92500" lnSpcReduction="20000"/>
          </a:bodyPr>
          <a:lstStyle/>
          <a:p>
            <a:pPr algn="just" fontAlgn="base"/>
            <a:r>
              <a:rPr lang="en-IN" b="1" dirty="0" smtClean="0">
                <a:solidFill>
                  <a:schemeClr val="accent6">
                    <a:lumMod val="75000"/>
                  </a:schemeClr>
                </a:solidFill>
                <a:latin typeface="Times New Roman" pitchFamily="18" charset="0"/>
                <a:cs typeface="Times New Roman" pitchFamily="18" charset="0"/>
              </a:rPr>
              <a:t>Promote Brand Values</a:t>
            </a:r>
            <a:endParaRPr lang="en-IN" dirty="0" smtClean="0">
              <a:solidFill>
                <a:schemeClr val="accent6">
                  <a:lumMod val="75000"/>
                </a:schemeClr>
              </a:solidFill>
              <a:latin typeface="Times New Roman" pitchFamily="18" charset="0"/>
              <a:cs typeface="Times New Roman" pitchFamily="18" charset="0"/>
            </a:endParaRPr>
          </a:p>
          <a:p>
            <a:pPr algn="just" fontAlgn="base"/>
            <a:r>
              <a:rPr lang="en-IN" dirty="0" smtClean="0">
                <a:solidFill>
                  <a:srgbClr val="009900"/>
                </a:solidFill>
                <a:latin typeface="Times New Roman" pitchFamily="18" charset="0"/>
                <a:cs typeface="Times New Roman" pitchFamily="18" charset="0"/>
              </a:rPr>
              <a:t>PR is used to send out positive messages which are in line with the brand’s value and its image. This builds up the brand’s reputation.</a:t>
            </a:r>
          </a:p>
          <a:p>
            <a:pPr algn="just" fontAlgn="base"/>
            <a:r>
              <a:rPr lang="en-IN" b="1" dirty="0" smtClean="0">
                <a:solidFill>
                  <a:schemeClr val="accent6">
                    <a:lumMod val="75000"/>
                  </a:schemeClr>
                </a:solidFill>
                <a:latin typeface="Times New Roman" pitchFamily="18" charset="0"/>
                <a:cs typeface="Times New Roman" pitchFamily="18" charset="0"/>
              </a:rPr>
              <a:t>Strengthen Community Relations</a:t>
            </a:r>
            <a:endParaRPr lang="en-IN" dirty="0" smtClean="0">
              <a:solidFill>
                <a:schemeClr val="accent6">
                  <a:lumMod val="75000"/>
                </a:schemeClr>
              </a:solidFill>
              <a:latin typeface="Times New Roman" pitchFamily="18" charset="0"/>
              <a:cs typeface="Times New Roman" pitchFamily="18" charset="0"/>
            </a:endParaRPr>
          </a:p>
          <a:p>
            <a:pPr algn="just" fontAlgn="base"/>
            <a:r>
              <a:rPr lang="en-IN" dirty="0" smtClean="0">
                <a:solidFill>
                  <a:srgbClr val="009900"/>
                </a:solidFill>
                <a:latin typeface="Times New Roman" pitchFamily="18" charset="0"/>
                <a:cs typeface="Times New Roman" pitchFamily="18" charset="0"/>
              </a:rPr>
              <a:t>PR strategies are used to convey that the brand is as much part of the society as the target audience. This builds up a strong relationship of the brand with the public</a:t>
            </a:r>
            <a:r>
              <a:rPr lang="en-IN" u="sng" dirty="0" smtClean="0">
                <a:solidFill>
                  <a:srgbClr val="009900"/>
                </a:solidFill>
                <a:latin typeface="Times New Roman" pitchFamily="18" charset="0"/>
                <a:cs typeface="Times New Roman" pitchFamily="18" charset="0"/>
              </a:rPr>
              <a:t>.</a:t>
            </a:r>
            <a:endParaRPr lang="en-IN" dirty="0" smtClean="0">
              <a:solidFill>
                <a:srgbClr val="009900"/>
              </a:solidFill>
              <a:latin typeface="Times New Roman" pitchFamily="18" charset="0"/>
              <a:cs typeface="Times New Roman" pitchFamily="18" charset="0"/>
            </a:endParaRPr>
          </a:p>
          <a:p>
            <a:pPr algn="just" fontAlgn="base"/>
            <a:r>
              <a:rPr lang="en-IN" b="1" dirty="0" smtClean="0">
                <a:solidFill>
                  <a:schemeClr val="accent6">
                    <a:lumMod val="75000"/>
                  </a:schemeClr>
                </a:solidFill>
                <a:latin typeface="Times New Roman" pitchFamily="18" charset="0"/>
                <a:cs typeface="Times New Roman" pitchFamily="18" charset="0"/>
              </a:rPr>
              <a:t>Builds Up The Brand Image</a:t>
            </a:r>
            <a:endParaRPr lang="en-IN" dirty="0" smtClean="0">
              <a:solidFill>
                <a:schemeClr val="accent6">
                  <a:lumMod val="75000"/>
                </a:schemeClr>
              </a:solidFill>
              <a:latin typeface="Times New Roman" pitchFamily="18" charset="0"/>
              <a:cs typeface="Times New Roman" pitchFamily="18" charset="0"/>
            </a:endParaRPr>
          </a:p>
          <a:p>
            <a:pPr algn="just" fontAlgn="base"/>
            <a:r>
              <a:rPr lang="en-IN" dirty="0" smtClean="0">
                <a:solidFill>
                  <a:srgbClr val="009900"/>
                </a:solidFill>
                <a:latin typeface="Times New Roman" pitchFamily="18" charset="0"/>
                <a:cs typeface="Times New Roman" pitchFamily="18" charset="0"/>
              </a:rPr>
              <a:t>The brand image gets a boost when the target customers get to know about it through a third party media outlet. A good public relations strategy help the brand builds up its image in a way it wants to.</a:t>
            </a:r>
          </a:p>
          <a:p>
            <a:endParaRPr lang="en-IN"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685800" y="228600"/>
            <a:ext cx="7772400" cy="1295400"/>
          </a:xfrm>
        </p:spPr>
        <p:txBody>
          <a:bodyPr>
            <a:normAutofit/>
          </a:bodyPr>
          <a:lstStyle/>
          <a:p>
            <a:r>
              <a:rPr lang="en-IN" sz="3600" b="1" dirty="0" smtClean="0">
                <a:solidFill>
                  <a:srgbClr val="FF0000"/>
                </a:solidFill>
                <a:latin typeface="Baskerville Old Face" pitchFamily="18" charset="0"/>
              </a:rPr>
              <a:t>Roles of Public Relations Management</a:t>
            </a:r>
            <a:r>
              <a:rPr lang="en-IN" sz="3600" dirty="0" smtClean="0">
                <a:latin typeface="Baskerville Old Face" pitchFamily="18" charset="0"/>
              </a:rPr>
              <a:t/>
            </a:r>
            <a:br>
              <a:rPr lang="en-IN" sz="3600" dirty="0" smtClean="0">
                <a:latin typeface="Baskerville Old Face" pitchFamily="18" charset="0"/>
              </a:rPr>
            </a:br>
            <a:endParaRPr lang="en-IN" sz="3600" dirty="0">
              <a:latin typeface="Baskerville Old Face" pitchFamily="18" charset="0"/>
            </a:endParaRPr>
          </a:p>
        </p:txBody>
      </p:sp>
      <p:sp>
        <p:nvSpPr>
          <p:cNvPr id="3" name="Subtitle 2"/>
          <p:cNvSpPr>
            <a:spLocks noGrp="1"/>
          </p:cNvSpPr>
          <p:nvPr>
            <p:ph type="subTitle" idx="1"/>
          </p:nvPr>
        </p:nvSpPr>
        <p:spPr>
          <a:xfrm>
            <a:off x="-457200" y="1219200"/>
            <a:ext cx="10058400" cy="5638800"/>
          </a:xfrm>
        </p:spPr>
        <p:txBody>
          <a:bodyPr>
            <a:normAutofit/>
          </a:bodyPr>
          <a:lstStyle/>
          <a:p>
            <a:r>
              <a:rPr lang="en-IN" sz="4300" dirty="0" smtClean="0">
                <a:solidFill>
                  <a:srgbClr val="C00000"/>
                </a:solidFill>
                <a:latin typeface="Brush Script MT" pitchFamily="66" charset="0"/>
              </a:rPr>
              <a:t>Communication management </a:t>
            </a:r>
          </a:p>
          <a:p>
            <a:r>
              <a:rPr lang="en-IN" sz="4300" dirty="0" smtClean="0">
                <a:solidFill>
                  <a:srgbClr val="C00000"/>
                </a:solidFill>
                <a:latin typeface="Brush Script MT" pitchFamily="66" charset="0"/>
              </a:rPr>
              <a:t>Crisis management </a:t>
            </a:r>
          </a:p>
          <a:p>
            <a:r>
              <a:rPr lang="en-IN" sz="4300" dirty="0" smtClean="0">
                <a:solidFill>
                  <a:srgbClr val="C00000"/>
                </a:solidFill>
                <a:latin typeface="Brush Script MT" pitchFamily="66" charset="0"/>
              </a:rPr>
              <a:t>Relationship management </a:t>
            </a:r>
          </a:p>
          <a:p>
            <a:r>
              <a:rPr lang="en-IN" sz="4300" dirty="0" smtClean="0">
                <a:solidFill>
                  <a:srgbClr val="C00000"/>
                </a:solidFill>
                <a:latin typeface="Brush Script MT" pitchFamily="66" charset="0"/>
              </a:rPr>
              <a:t>Resource management </a:t>
            </a:r>
          </a:p>
          <a:p>
            <a:r>
              <a:rPr lang="en-IN" sz="4300" dirty="0" smtClean="0">
                <a:solidFill>
                  <a:srgbClr val="C00000"/>
                </a:solidFill>
                <a:latin typeface="Brush Script MT" pitchFamily="66" charset="0"/>
              </a:rPr>
              <a:t>Reputation or image management </a:t>
            </a:r>
          </a:p>
          <a:p>
            <a:r>
              <a:rPr lang="en-IN" sz="4300" dirty="0" smtClean="0">
                <a:solidFill>
                  <a:srgbClr val="C00000"/>
                </a:solidFill>
                <a:latin typeface="Brush Script MT" pitchFamily="66" charset="0"/>
              </a:rPr>
              <a:t>Risk management </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685800" y="457201"/>
            <a:ext cx="7772400" cy="1371600"/>
          </a:xfrm>
        </p:spPr>
        <p:txBody>
          <a:bodyPr/>
          <a:lstStyle/>
          <a:p>
            <a:r>
              <a:rPr lang="en-IN" b="1" dirty="0" smtClean="0"/>
              <a:t>Elements in Public Relations </a:t>
            </a:r>
            <a:endParaRPr lang="en-IN" dirty="0"/>
          </a:p>
        </p:txBody>
      </p:sp>
      <p:sp>
        <p:nvSpPr>
          <p:cNvPr id="3" name="Subtitle 2"/>
          <p:cNvSpPr>
            <a:spLocks noGrp="1"/>
          </p:cNvSpPr>
          <p:nvPr>
            <p:ph type="subTitle" idx="1"/>
          </p:nvPr>
        </p:nvSpPr>
        <p:spPr>
          <a:xfrm>
            <a:off x="381000" y="1981200"/>
            <a:ext cx="8382000" cy="3657600"/>
          </a:xfrm>
        </p:spPr>
        <p:txBody>
          <a:bodyPr>
            <a:normAutofit/>
          </a:bodyPr>
          <a:lstStyle/>
          <a:p>
            <a:pPr marL="514350" indent="-514350">
              <a:buFont typeface="Wingdings" pitchFamily="2" charset="2"/>
              <a:buChar char="v"/>
            </a:pPr>
            <a:r>
              <a:rPr lang="en-IN" dirty="0" smtClean="0">
                <a:solidFill>
                  <a:schemeClr val="tx1">
                    <a:lumMod val="65000"/>
                    <a:lumOff val="35000"/>
                  </a:schemeClr>
                </a:solidFill>
              </a:rPr>
              <a:t>Two-way Communication</a:t>
            </a:r>
          </a:p>
          <a:p>
            <a:pPr marL="514350" indent="-514350">
              <a:buFont typeface="Wingdings" pitchFamily="2" charset="2"/>
              <a:buChar char="v"/>
            </a:pPr>
            <a:r>
              <a:rPr lang="en-IN" dirty="0" smtClean="0">
                <a:solidFill>
                  <a:schemeClr val="tx1">
                    <a:lumMod val="65000"/>
                    <a:lumOff val="35000"/>
                  </a:schemeClr>
                </a:solidFill>
              </a:rPr>
              <a:t> Mutual Understanding </a:t>
            </a:r>
          </a:p>
          <a:p>
            <a:pPr>
              <a:buFont typeface="Wingdings" pitchFamily="2" charset="2"/>
              <a:buChar char="v"/>
            </a:pPr>
            <a:r>
              <a:rPr lang="en-IN" dirty="0" smtClean="0">
                <a:solidFill>
                  <a:schemeClr val="tx1">
                    <a:lumMod val="65000"/>
                    <a:lumOff val="35000"/>
                  </a:schemeClr>
                </a:solidFill>
              </a:rPr>
              <a:t>Caring for Public Opinion</a:t>
            </a:r>
          </a:p>
          <a:p>
            <a:pPr>
              <a:buFont typeface="Wingdings" pitchFamily="2" charset="2"/>
              <a:buChar char="v"/>
            </a:pPr>
            <a:r>
              <a:rPr lang="en-IN" dirty="0" smtClean="0">
                <a:solidFill>
                  <a:schemeClr val="tx1">
                    <a:lumMod val="65000"/>
                    <a:lumOff val="35000"/>
                  </a:schemeClr>
                </a:solidFill>
              </a:rPr>
              <a:t> Social Responsibility </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1143000" y="228601"/>
            <a:ext cx="5105400" cy="990600"/>
          </a:xfrm>
        </p:spPr>
        <p:txBody>
          <a:bodyPr>
            <a:normAutofit/>
          </a:bodyPr>
          <a:lstStyle/>
          <a:p>
            <a:pPr algn="l"/>
            <a:r>
              <a:rPr lang="en-IN" sz="3200" b="1" dirty="0" smtClean="0">
                <a:solidFill>
                  <a:srgbClr val="FF0000"/>
                </a:solidFill>
              </a:rPr>
              <a:t>Problems in Public Relations</a:t>
            </a:r>
            <a:endParaRPr lang="en-IN" sz="3200" dirty="0"/>
          </a:p>
        </p:txBody>
      </p:sp>
      <p:sp>
        <p:nvSpPr>
          <p:cNvPr id="3" name="Subtitle 2"/>
          <p:cNvSpPr>
            <a:spLocks noGrp="1"/>
          </p:cNvSpPr>
          <p:nvPr>
            <p:ph type="subTitle" idx="1"/>
          </p:nvPr>
        </p:nvSpPr>
        <p:spPr>
          <a:xfrm>
            <a:off x="-1066800" y="1143000"/>
            <a:ext cx="5791200" cy="5410200"/>
          </a:xfrm>
        </p:spPr>
        <p:txBody>
          <a:bodyPr>
            <a:normAutofit fontScale="85000" lnSpcReduction="20000"/>
          </a:bodyPr>
          <a:lstStyle/>
          <a:p>
            <a:pPr algn="just" fontAlgn="base"/>
            <a:r>
              <a:rPr lang="en-IN" b="1" dirty="0" smtClean="0">
                <a:solidFill>
                  <a:srgbClr val="C00000"/>
                </a:solidFill>
                <a:latin typeface="Times New Roman" pitchFamily="18" charset="0"/>
                <a:cs typeface="Times New Roman" pitchFamily="18" charset="0"/>
              </a:rPr>
              <a:t>Client’s Expectation Management</a:t>
            </a:r>
            <a:endParaRPr lang="en-IN" dirty="0" smtClean="0">
              <a:solidFill>
                <a:srgbClr val="C00000"/>
              </a:solidFill>
              <a:latin typeface="Times New Roman" pitchFamily="18" charset="0"/>
              <a:cs typeface="Times New Roman" pitchFamily="18" charset="0"/>
            </a:endParaRPr>
          </a:p>
          <a:p>
            <a:pPr algn="just" fontAlgn="base"/>
            <a:r>
              <a:rPr lang="en-IN" dirty="0" smtClean="0">
                <a:solidFill>
                  <a:srgbClr val="C00000"/>
                </a:solidFill>
                <a:latin typeface="Times New Roman" pitchFamily="18" charset="0"/>
                <a:cs typeface="Times New Roman" pitchFamily="18" charset="0"/>
              </a:rPr>
              <a:t>It is a problem that clients expect you to perform magic in-order to produce their imagined expectations. They expect you to work within any giving budget. They have unrealistic expectations of media coverage and how far their budget will stretch.</a:t>
            </a:r>
          </a:p>
          <a:p>
            <a:pPr algn="just"/>
            <a:r>
              <a:rPr lang="en-IN" b="1" dirty="0" smtClean="0">
                <a:solidFill>
                  <a:srgbClr val="C00000"/>
                </a:solidFill>
                <a:latin typeface="Times New Roman" pitchFamily="18" charset="0"/>
                <a:cs typeface="Times New Roman" pitchFamily="18" charset="0"/>
              </a:rPr>
              <a:t> Poor Man-Power Situation</a:t>
            </a:r>
          </a:p>
          <a:p>
            <a:pPr algn="just"/>
            <a:r>
              <a:rPr lang="en-IN" dirty="0" smtClean="0">
                <a:solidFill>
                  <a:srgbClr val="C00000"/>
                </a:solidFill>
                <a:latin typeface="Times New Roman" pitchFamily="18" charset="0"/>
                <a:cs typeface="Times New Roman" pitchFamily="18" charset="0"/>
              </a:rPr>
              <a:t>Most practitioners of public relations have background disciplines in other field of studies. they lack comprehensive understanding of what it takes to be a full practitioners in Public relations</a:t>
            </a:r>
          </a:p>
          <a:p>
            <a:endParaRPr lang="en-IN" dirty="0"/>
          </a:p>
        </p:txBody>
      </p:sp>
      <p:pic>
        <p:nvPicPr>
          <p:cNvPr id="17409" name="Picture 1" descr="C:\Users\admin\Desktop\problems.jpg"/>
          <p:cNvPicPr>
            <a:picLocks noChangeAspect="1" noChangeArrowheads="1"/>
          </p:cNvPicPr>
          <p:nvPr/>
        </p:nvPicPr>
        <p:blipFill>
          <a:blip r:embed="rId3"/>
          <a:srcRect/>
          <a:stretch>
            <a:fillRect/>
          </a:stretch>
        </p:blipFill>
        <p:spPr bwMode="auto">
          <a:xfrm>
            <a:off x="4953000" y="0"/>
            <a:ext cx="5505450" cy="6096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685800" y="228600"/>
            <a:ext cx="7772400" cy="1066801"/>
          </a:xfrm>
        </p:spPr>
        <p:txBody>
          <a:bodyPr>
            <a:normAutofit fontScale="90000"/>
          </a:bodyPr>
          <a:lstStyle/>
          <a:p>
            <a:r>
              <a:rPr lang="en-IN" sz="5300" b="1" dirty="0" smtClean="0">
                <a:solidFill>
                  <a:srgbClr val="FF0000"/>
                </a:solidFill>
              </a:rPr>
              <a:t>Problems in Public Relations</a:t>
            </a:r>
            <a:r>
              <a:rPr lang="en-IN" dirty="0" smtClean="0">
                <a:solidFill>
                  <a:srgbClr val="FF0000"/>
                </a:solidFill>
              </a:rPr>
              <a:t/>
            </a:r>
            <a:br>
              <a:rPr lang="en-IN" dirty="0" smtClean="0">
                <a:solidFill>
                  <a:srgbClr val="FF0000"/>
                </a:solidFill>
              </a:rPr>
            </a:br>
            <a:endParaRPr lang="en-IN" dirty="0">
              <a:solidFill>
                <a:srgbClr val="FF0000"/>
              </a:solidFill>
            </a:endParaRPr>
          </a:p>
        </p:txBody>
      </p:sp>
      <p:sp>
        <p:nvSpPr>
          <p:cNvPr id="3" name="Subtitle 2"/>
          <p:cNvSpPr>
            <a:spLocks noGrp="1"/>
          </p:cNvSpPr>
          <p:nvPr>
            <p:ph type="subTitle" idx="1"/>
          </p:nvPr>
        </p:nvSpPr>
        <p:spPr>
          <a:xfrm>
            <a:off x="-1219200" y="990600"/>
            <a:ext cx="11582400" cy="5715000"/>
          </a:xfrm>
        </p:spPr>
        <p:txBody>
          <a:bodyPr>
            <a:normAutofit lnSpcReduction="10000"/>
          </a:bodyPr>
          <a:lstStyle/>
          <a:p>
            <a:pPr algn="just"/>
            <a:r>
              <a:rPr lang="en-IN" sz="3600" b="1" dirty="0" smtClean="0">
                <a:solidFill>
                  <a:srgbClr val="5F40D2"/>
                </a:solidFill>
                <a:latin typeface="Agency FB" pitchFamily="34" charset="0"/>
              </a:rPr>
              <a:t>Increase in Communication Platform:</a:t>
            </a:r>
            <a:endParaRPr lang="en-IN" sz="3600" dirty="0" smtClean="0">
              <a:solidFill>
                <a:srgbClr val="5F40D2"/>
              </a:solidFill>
              <a:latin typeface="Agency FB" pitchFamily="34" charset="0"/>
            </a:endParaRPr>
          </a:p>
          <a:p>
            <a:pPr algn="just"/>
            <a:r>
              <a:rPr lang="en-IN" sz="3600" dirty="0" smtClean="0">
                <a:solidFill>
                  <a:srgbClr val="5F40D2"/>
                </a:solidFill>
                <a:latin typeface="Agency FB" pitchFamily="34" charset="0"/>
              </a:rPr>
              <a:t>Communication platforms offer a swift, easy way of disseminating messages across to target audience; but the huddles to choose the right communication channels for clients could be painstaking. A lot of time-investment need to be made in order to reach out to the right audience, passing your messages across to them and getting desired results.</a:t>
            </a:r>
          </a:p>
          <a:p>
            <a:pPr algn="just" fontAlgn="base"/>
            <a:r>
              <a:rPr lang="en-IN" sz="3600" b="1" dirty="0" smtClean="0">
                <a:solidFill>
                  <a:srgbClr val="5F40D2"/>
                </a:solidFill>
                <a:latin typeface="Agency FB" pitchFamily="34" charset="0"/>
              </a:rPr>
              <a:t>Financial Constraint:</a:t>
            </a:r>
            <a:endParaRPr lang="en-IN" sz="3600" dirty="0" smtClean="0">
              <a:solidFill>
                <a:srgbClr val="5F40D2"/>
              </a:solidFill>
              <a:latin typeface="Agency FB" pitchFamily="34" charset="0"/>
            </a:endParaRPr>
          </a:p>
          <a:p>
            <a:pPr algn="just" fontAlgn="base"/>
            <a:r>
              <a:rPr lang="en-IN" sz="3600" dirty="0" smtClean="0">
                <a:solidFill>
                  <a:srgbClr val="5F40D2"/>
                </a:solidFill>
                <a:latin typeface="Agency FB" pitchFamily="34" charset="0"/>
              </a:rPr>
              <a:t>Financial belt-tightening has stemmed the flow of public relations’ budgets. Companies are reluctant to spend the little revenue they have on improving their media profile</a:t>
            </a:r>
            <a:r>
              <a:rPr lang="en-IN" sz="3600" dirty="0" smtClean="0">
                <a:solidFill>
                  <a:srgbClr val="5F40D2"/>
                </a:solidFill>
              </a:rPr>
              <a:t>. </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685800" y="228600"/>
            <a:ext cx="7772400" cy="685800"/>
          </a:xfrm>
        </p:spPr>
        <p:txBody>
          <a:bodyPr>
            <a:normAutofit fontScale="90000"/>
          </a:bodyPr>
          <a:lstStyle/>
          <a:p>
            <a:r>
              <a:rPr lang="en-IN" b="1" dirty="0" smtClean="0">
                <a:solidFill>
                  <a:srgbClr val="FF0000"/>
                </a:solidFill>
              </a:rPr>
              <a:t>Problems in Public Relations</a:t>
            </a:r>
            <a:endParaRPr lang="en-IN" dirty="0"/>
          </a:p>
        </p:txBody>
      </p:sp>
      <p:sp>
        <p:nvSpPr>
          <p:cNvPr id="3" name="Subtitle 2"/>
          <p:cNvSpPr>
            <a:spLocks noGrp="1"/>
          </p:cNvSpPr>
          <p:nvPr>
            <p:ph type="subTitle" idx="1"/>
          </p:nvPr>
        </p:nvSpPr>
        <p:spPr>
          <a:xfrm>
            <a:off x="-990600" y="1143000"/>
            <a:ext cx="11125200" cy="5410200"/>
          </a:xfrm>
        </p:spPr>
        <p:txBody>
          <a:bodyPr>
            <a:normAutofit fontScale="92500"/>
          </a:bodyPr>
          <a:lstStyle/>
          <a:p>
            <a:pPr algn="just"/>
            <a:r>
              <a:rPr lang="en-IN" b="1" dirty="0" smtClean="0">
                <a:solidFill>
                  <a:srgbClr val="FF0000"/>
                </a:solidFill>
                <a:latin typeface="Times New Roman" pitchFamily="18" charset="0"/>
                <a:cs typeface="Times New Roman" pitchFamily="18" charset="0"/>
              </a:rPr>
              <a:t>Poor Usage of Social Media</a:t>
            </a:r>
          </a:p>
          <a:p>
            <a:pPr algn="just"/>
            <a:r>
              <a:rPr lang="en-IN" dirty="0" smtClean="0">
                <a:solidFill>
                  <a:srgbClr val="FF00FF"/>
                </a:solidFill>
                <a:latin typeface="Times New Roman" pitchFamily="18" charset="0"/>
                <a:cs typeface="Times New Roman" pitchFamily="18" charset="0"/>
              </a:rPr>
              <a:t>Social media such as Face book, Linked-in, Tweeter, Net log, etc. are pre-eminent in this present age of our practice. However, most users of social networks abuse them a lot; while some are not diplomatic in the way they use them to convey messages to the public. </a:t>
            </a:r>
          </a:p>
          <a:p>
            <a:pPr algn="just"/>
            <a:r>
              <a:rPr lang="en-IN" b="1" dirty="0" smtClean="0">
                <a:solidFill>
                  <a:srgbClr val="FF0000"/>
                </a:solidFill>
                <a:latin typeface="Times New Roman" pitchFamily="18" charset="0"/>
                <a:cs typeface="Times New Roman" pitchFamily="18" charset="0"/>
              </a:rPr>
              <a:t>Low Awareness of Public Relations and What it Stands For</a:t>
            </a:r>
            <a:endParaRPr lang="en-IN" dirty="0" smtClean="0">
              <a:solidFill>
                <a:srgbClr val="FF0000"/>
              </a:solidFill>
              <a:latin typeface="Times New Roman" pitchFamily="18" charset="0"/>
              <a:cs typeface="Times New Roman" pitchFamily="18" charset="0"/>
            </a:endParaRPr>
          </a:p>
          <a:p>
            <a:pPr algn="just"/>
            <a:r>
              <a:rPr lang="en-IN" dirty="0" smtClean="0">
                <a:solidFill>
                  <a:srgbClr val="FF00FF"/>
                </a:solidFill>
                <a:latin typeface="Times New Roman" pitchFamily="18" charset="0"/>
                <a:cs typeface="Times New Roman" pitchFamily="18" charset="0"/>
              </a:rPr>
              <a:t>Public relations is still an evolving phenomenon in most developing countries of the world. This has caused a set back to the proliferation of the discipline in the world. Public relations is just a topic in mass communication or marketing in higher institutions lieu of a discipline</a:t>
            </a:r>
            <a:r>
              <a:rPr lang="en-IN" dirty="0" smtClean="0">
                <a:latin typeface="Times New Roman" pitchFamily="18" charset="0"/>
                <a:cs typeface="Times New Roman" pitchFamily="18" charset="0"/>
              </a:rPr>
              <a:t>. </a:t>
            </a:r>
            <a:endParaRPr lang="en-IN"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685800" y="304801"/>
            <a:ext cx="7772400" cy="1219200"/>
          </a:xfrm>
        </p:spPr>
        <p:txBody>
          <a:bodyPr>
            <a:normAutofit/>
          </a:bodyPr>
          <a:lstStyle/>
          <a:p>
            <a:r>
              <a:rPr lang="en-IN" b="1" dirty="0" smtClean="0">
                <a:solidFill>
                  <a:srgbClr val="FF0000"/>
                </a:solidFill>
              </a:rPr>
              <a:t>Process of PR</a:t>
            </a:r>
            <a:endParaRPr lang="en-IN" b="1" dirty="0">
              <a:solidFill>
                <a:srgbClr val="FF0000"/>
              </a:solidFill>
            </a:endParaRPr>
          </a:p>
        </p:txBody>
      </p:sp>
      <p:pic>
        <p:nvPicPr>
          <p:cNvPr id="43010" name="Picture 2" descr="C:\Users\admin\Desktop\race.png"/>
          <p:cNvPicPr>
            <a:picLocks noChangeAspect="1" noChangeArrowheads="1"/>
          </p:cNvPicPr>
          <p:nvPr/>
        </p:nvPicPr>
        <p:blipFill>
          <a:blip r:embed="rId3"/>
          <a:srcRect/>
          <a:stretch>
            <a:fillRect/>
          </a:stretch>
        </p:blipFill>
        <p:spPr bwMode="auto">
          <a:xfrm>
            <a:off x="-304800" y="1981200"/>
            <a:ext cx="9448799" cy="43434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685800" y="152401"/>
            <a:ext cx="7772400" cy="457199"/>
          </a:xfrm>
        </p:spPr>
        <p:txBody>
          <a:bodyPr>
            <a:normAutofit fontScale="90000"/>
          </a:bodyPr>
          <a:lstStyle/>
          <a:p>
            <a:r>
              <a:rPr lang="en-IN" b="1" dirty="0" smtClean="0"/>
              <a:t>Process of Public Relations</a:t>
            </a:r>
            <a:endParaRPr lang="en-IN" dirty="0"/>
          </a:p>
        </p:txBody>
      </p:sp>
      <p:sp>
        <p:nvSpPr>
          <p:cNvPr id="3" name="Subtitle 2"/>
          <p:cNvSpPr>
            <a:spLocks noGrp="1"/>
          </p:cNvSpPr>
          <p:nvPr>
            <p:ph type="subTitle" idx="1"/>
          </p:nvPr>
        </p:nvSpPr>
        <p:spPr>
          <a:xfrm>
            <a:off x="-1447800" y="609600"/>
            <a:ext cx="11811000" cy="6248400"/>
          </a:xfrm>
        </p:spPr>
        <p:txBody>
          <a:bodyPr>
            <a:normAutofit/>
          </a:bodyPr>
          <a:lstStyle/>
          <a:p>
            <a:pPr algn="just"/>
            <a:r>
              <a:rPr lang="en-IN" dirty="0" smtClean="0">
                <a:solidFill>
                  <a:srgbClr val="5F40D2"/>
                </a:solidFill>
                <a:latin typeface="Algerian" pitchFamily="82" charset="0"/>
              </a:rPr>
              <a:t>Public relations process is also called </a:t>
            </a:r>
            <a:r>
              <a:rPr lang="en-IN" b="1" dirty="0" smtClean="0">
                <a:solidFill>
                  <a:srgbClr val="5F40D2"/>
                </a:solidFill>
                <a:latin typeface="Algerian" pitchFamily="82" charset="0"/>
              </a:rPr>
              <a:t>RPCE MODEL</a:t>
            </a:r>
            <a:r>
              <a:rPr lang="en-IN" dirty="0" smtClean="0"/>
              <a:t> </a:t>
            </a:r>
          </a:p>
          <a:p>
            <a:pPr lvl="0" algn="just"/>
            <a:r>
              <a:rPr lang="en-IN" b="1" dirty="0" smtClean="0"/>
              <a:t>‘</a:t>
            </a:r>
            <a:r>
              <a:rPr lang="en-IN" b="1" dirty="0" smtClean="0">
                <a:solidFill>
                  <a:srgbClr val="FF0000"/>
                </a:solidFill>
              </a:rPr>
              <a:t>R’ for Research or Fact finding: </a:t>
            </a:r>
            <a:r>
              <a:rPr lang="en-IN" dirty="0" smtClean="0">
                <a:solidFill>
                  <a:srgbClr val="FF0000"/>
                </a:solidFill>
              </a:rPr>
              <a:t>In this process the role of public relation officer is that of an ‘analyst’. In this stage the external and internal environment of an organization is analyzed to elicit public opinion, public reactions, public attitudes towards policies and actions of an organization. This stage answers: what is happening? And what is the problem confronting the organization?</a:t>
            </a:r>
          </a:p>
          <a:p>
            <a:pPr algn="just"/>
            <a:r>
              <a:rPr lang="en-IN" b="1" dirty="0" smtClean="0">
                <a:solidFill>
                  <a:srgbClr val="FF0000"/>
                </a:solidFill>
              </a:rPr>
              <a:t>‘P’ for Planning:</a:t>
            </a:r>
            <a:r>
              <a:rPr lang="en-IN" dirty="0" smtClean="0">
                <a:solidFill>
                  <a:srgbClr val="FF0000"/>
                </a:solidFill>
              </a:rPr>
              <a:t> Here the PR practitioner assumes the role of an ‘advisor’. Based on the environmental analysis and identified problems, necessary action plans, programmes have to be designed and planned for solution to the issues. He should tell the management what should be done and how can it be done.</a:t>
            </a:r>
          </a:p>
          <a:p>
            <a:endParaRPr lang="en-IN"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228600" y="381001"/>
            <a:ext cx="8915400" cy="685800"/>
          </a:xfrm>
        </p:spPr>
        <p:txBody>
          <a:bodyPr>
            <a:normAutofit fontScale="90000"/>
          </a:bodyPr>
          <a:lstStyle/>
          <a:p>
            <a:r>
              <a:rPr lang="en-IN" b="1" dirty="0" smtClean="0"/>
              <a:t>Process of Public Relations</a:t>
            </a:r>
            <a:endParaRPr lang="en-IN" dirty="0"/>
          </a:p>
        </p:txBody>
      </p:sp>
      <p:sp>
        <p:nvSpPr>
          <p:cNvPr id="3" name="Subtitle 2"/>
          <p:cNvSpPr>
            <a:spLocks noGrp="1"/>
          </p:cNvSpPr>
          <p:nvPr>
            <p:ph type="subTitle" idx="1"/>
          </p:nvPr>
        </p:nvSpPr>
        <p:spPr>
          <a:xfrm>
            <a:off x="-1295400" y="1295400"/>
            <a:ext cx="11582400" cy="5562600"/>
          </a:xfrm>
        </p:spPr>
        <p:txBody>
          <a:bodyPr>
            <a:normAutofit fontScale="92500" lnSpcReduction="10000"/>
          </a:bodyPr>
          <a:lstStyle/>
          <a:p>
            <a:pPr lvl="0" algn="just"/>
            <a:r>
              <a:rPr lang="en-IN" b="1" dirty="0" smtClean="0">
                <a:solidFill>
                  <a:srgbClr val="FF0000"/>
                </a:solidFill>
              </a:rPr>
              <a:t>‘C’ for Communication (implementation):</a:t>
            </a:r>
            <a:r>
              <a:rPr lang="en-IN" dirty="0" smtClean="0">
                <a:solidFill>
                  <a:srgbClr val="FF0000"/>
                </a:solidFill>
              </a:rPr>
              <a:t> PR practitioner in this process is that of an ‘advocate’. How should the action plan be implemented? All the programmes, services formulated have to be grounded with appropriate messages to reach the target audience. Communication and action plans have to move hand-in-hand for better impact. This stage answers: What is the communication strategy? What should be the media mix?</a:t>
            </a:r>
          </a:p>
          <a:p>
            <a:pPr lvl="0" algn="just"/>
            <a:r>
              <a:rPr lang="en-IN" b="1" dirty="0" smtClean="0">
                <a:solidFill>
                  <a:srgbClr val="FF0000"/>
                </a:solidFill>
              </a:rPr>
              <a:t>‘E’ for Evaluation: </a:t>
            </a:r>
            <a:r>
              <a:rPr lang="en-IN" dirty="0" smtClean="0">
                <a:solidFill>
                  <a:srgbClr val="FF0000"/>
                </a:solidFill>
              </a:rPr>
              <a:t>PR practitioner in this process is that of an ‘antenna’.</a:t>
            </a:r>
            <a:r>
              <a:rPr lang="en-IN" b="1" dirty="0" smtClean="0">
                <a:solidFill>
                  <a:srgbClr val="FF0000"/>
                </a:solidFill>
              </a:rPr>
              <a:t> </a:t>
            </a:r>
            <a:r>
              <a:rPr lang="en-IN" dirty="0" smtClean="0">
                <a:solidFill>
                  <a:srgbClr val="FF0000"/>
                </a:solidFill>
              </a:rPr>
              <a:t>The last but very important step in PR practice is ‘evaluation’ or measurement of results of the programme is implemented. Without, evaluation process the entire PR will be a futile exercise. We do not know the results. Therefore the evaluation answers: How did we do? What is the impact of public relations programmes?</a:t>
            </a: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685800" y="228601"/>
            <a:ext cx="7772400" cy="914400"/>
          </a:xfrm>
        </p:spPr>
        <p:txBody>
          <a:bodyPr>
            <a:normAutofit/>
          </a:bodyPr>
          <a:lstStyle/>
          <a:p>
            <a:r>
              <a:rPr lang="en-IN" dirty="0" smtClean="0">
                <a:solidFill>
                  <a:srgbClr val="5F40D2"/>
                </a:solidFill>
              </a:rPr>
              <a:t>SWOT Analysis</a:t>
            </a:r>
            <a:endParaRPr lang="en-IN" dirty="0">
              <a:solidFill>
                <a:srgbClr val="5F40D2"/>
              </a:solidFill>
            </a:endParaRPr>
          </a:p>
        </p:txBody>
      </p:sp>
      <p:pic>
        <p:nvPicPr>
          <p:cNvPr id="5" name="Picture 4" descr="https://2012books.lardbucket.org/books/public-relations/section_10/2316be1d270a4c05674a392bab6fa06a.jpg"/>
          <p:cNvPicPr/>
          <p:nvPr/>
        </p:nvPicPr>
        <p:blipFill>
          <a:blip r:embed="rId3"/>
          <a:srcRect/>
          <a:stretch>
            <a:fillRect/>
          </a:stretch>
        </p:blipFill>
        <p:spPr bwMode="auto">
          <a:xfrm>
            <a:off x="5867400" y="1143000"/>
            <a:ext cx="4648200" cy="3810000"/>
          </a:xfrm>
          <a:prstGeom prst="rect">
            <a:avLst/>
          </a:prstGeom>
          <a:noFill/>
          <a:ln w="9525">
            <a:noFill/>
            <a:miter lim="800000"/>
            <a:headEnd/>
            <a:tailEnd/>
          </a:ln>
        </p:spPr>
      </p:pic>
      <p:sp>
        <p:nvSpPr>
          <p:cNvPr id="12289" name="Rectangle 1"/>
          <p:cNvSpPr>
            <a:spLocks noChangeArrowheads="1"/>
          </p:cNvSpPr>
          <p:nvPr/>
        </p:nvSpPr>
        <p:spPr bwMode="auto">
          <a:xfrm>
            <a:off x="-990600" y="990600"/>
            <a:ext cx="6400801"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1" i="1" u="none" strike="noStrike" cap="none" normalizeH="0" baseline="0" dirty="0" smtClean="0">
                <a:ln>
                  <a:noFill/>
                </a:ln>
                <a:solidFill>
                  <a:srgbClr val="FF0000"/>
                </a:solidFill>
                <a:effectLst/>
                <a:latin typeface="Georgia" pitchFamily="18" charset="0"/>
                <a:ea typeface="Times New Roman" pitchFamily="18" charset="0"/>
                <a:cs typeface="Times New Roman" pitchFamily="18" charset="0"/>
              </a:rPr>
              <a:t>SO</a:t>
            </a:r>
            <a:r>
              <a:rPr kumimoji="0" lang="en-US" sz="2000" b="1" i="0" u="none" strike="noStrike" cap="none" normalizeH="0" baseline="0" dirty="0" smtClean="0">
                <a:ln>
                  <a:noFill/>
                </a:ln>
                <a:solidFill>
                  <a:srgbClr val="FF0000"/>
                </a:solidFill>
                <a:effectLst/>
                <a:latin typeface="Calibri"/>
                <a:ea typeface="Times New Roman" pitchFamily="18" charset="0"/>
                <a:cs typeface="Times New Roman" pitchFamily="18" charset="0"/>
              </a:rPr>
              <a:t> </a:t>
            </a:r>
            <a:r>
              <a:rPr kumimoji="0" lang="en-US" sz="2000" b="1" i="0" u="none" strike="noStrike" cap="none" normalizeH="0" baseline="0" dirty="0" smtClean="0">
                <a:ln>
                  <a:noFill/>
                </a:ln>
                <a:solidFill>
                  <a:srgbClr val="FF0000"/>
                </a:solidFill>
                <a:effectLst/>
                <a:latin typeface="Georgia" pitchFamily="18" charset="0"/>
                <a:ea typeface="Times New Roman" pitchFamily="18" charset="0"/>
                <a:cs typeface="Times New Roman" pitchFamily="18" charset="0"/>
              </a:rPr>
              <a:t>strategies </a:t>
            </a:r>
            <a:r>
              <a:rPr kumimoji="0" lang="en-US" sz="2000" b="1" i="0" u="none" strike="noStrike" cap="none" normalizeH="0" baseline="0" dirty="0" smtClean="0">
                <a:ln>
                  <a:noFill/>
                </a:ln>
                <a:solidFill>
                  <a:srgbClr val="333333"/>
                </a:solidFill>
                <a:effectLst/>
                <a:latin typeface="Georgia" pitchFamily="18" charset="0"/>
                <a:ea typeface="Times New Roman" pitchFamily="18" charset="0"/>
                <a:cs typeface="Times New Roman" pitchFamily="18" charset="0"/>
              </a:rPr>
              <a:t>focus on using organizational strengths to capitalize on the external opportunities.</a:t>
            </a:r>
            <a:endParaRPr kumimoji="0" lang="en-US"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1" i="1" u="none" strike="noStrike" cap="none" normalizeH="0" baseline="0" dirty="0" smtClean="0">
                <a:ln>
                  <a:noFill/>
                </a:ln>
                <a:solidFill>
                  <a:srgbClr val="FF0000"/>
                </a:solidFill>
                <a:effectLst/>
                <a:latin typeface="Georgia" pitchFamily="18" charset="0"/>
                <a:ea typeface="Times New Roman" pitchFamily="18" charset="0"/>
                <a:cs typeface="Times New Roman" pitchFamily="18" charset="0"/>
              </a:rPr>
              <a:t>ST</a:t>
            </a:r>
            <a:r>
              <a:rPr kumimoji="0" lang="en-US" sz="2000" b="1" i="0" u="none" strike="noStrike" cap="none" normalizeH="0" baseline="0" dirty="0" smtClean="0">
                <a:ln>
                  <a:noFill/>
                </a:ln>
                <a:solidFill>
                  <a:srgbClr val="FF0000"/>
                </a:solidFill>
                <a:effectLst/>
                <a:latin typeface="Calibri"/>
                <a:ea typeface="Times New Roman" pitchFamily="18" charset="0"/>
                <a:cs typeface="Times New Roman" pitchFamily="18" charset="0"/>
              </a:rPr>
              <a:t> </a:t>
            </a:r>
            <a:r>
              <a:rPr kumimoji="0" lang="en-US" sz="2000" b="1" i="0" u="none" strike="noStrike" cap="none" normalizeH="0" baseline="0" dirty="0" smtClean="0">
                <a:ln>
                  <a:noFill/>
                </a:ln>
                <a:solidFill>
                  <a:srgbClr val="FF0000"/>
                </a:solidFill>
                <a:effectLst/>
                <a:latin typeface="Georgia" pitchFamily="18" charset="0"/>
                <a:ea typeface="Times New Roman" pitchFamily="18" charset="0"/>
                <a:cs typeface="Times New Roman" pitchFamily="18" charset="0"/>
              </a:rPr>
              <a:t>strategies </a:t>
            </a:r>
            <a:r>
              <a:rPr kumimoji="0" lang="en-US" sz="2000" b="1" i="0" u="none" strike="noStrike" cap="none" normalizeH="0" baseline="0" dirty="0" smtClean="0">
                <a:ln>
                  <a:noFill/>
                </a:ln>
                <a:solidFill>
                  <a:srgbClr val="333333"/>
                </a:solidFill>
                <a:effectLst/>
                <a:latin typeface="Georgia" pitchFamily="18" charset="0"/>
                <a:ea typeface="Times New Roman" pitchFamily="18" charset="0"/>
                <a:cs typeface="Times New Roman" pitchFamily="18" charset="0"/>
              </a:rPr>
              <a:t>also use organizational strengths to counter external threats.</a:t>
            </a:r>
            <a:endParaRPr kumimoji="0" lang="en-US"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1" i="1" u="none" strike="noStrike" cap="none" normalizeH="0" baseline="0" dirty="0" smtClean="0">
                <a:ln>
                  <a:noFill/>
                </a:ln>
                <a:solidFill>
                  <a:srgbClr val="FF0000"/>
                </a:solidFill>
                <a:effectLst/>
                <a:latin typeface="Georgia" pitchFamily="18" charset="0"/>
                <a:ea typeface="Times New Roman" pitchFamily="18" charset="0"/>
                <a:cs typeface="Times New Roman" pitchFamily="18" charset="0"/>
              </a:rPr>
              <a:t>WO</a:t>
            </a:r>
            <a:r>
              <a:rPr kumimoji="0" lang="en-US" sz="2000" b="1" i="0" u="none" strike="noStrike" cap="none" normalizeH="0" baseline="0" dirty="0" smtClean="0">
                <a:ln>
                  <a:noFill/>
                </a:ln>
                <a:solidFill>
                  <a:srgbClr val="FF0000"/>
                </a:solidFill>
                <a:effectLst/>
                <a:latin typeface="Calibri"/>
                <a:ea typeface="Times New Roman" pitchFamily="18" charset="0"/>
                <a:cs typeface="Times New Roman" pitchFamily="18" charset="0"/>
              </a:rPr>
              <a:t> </a:t>
            </a:r>
            <a:r>
              <a:rPr kumimoji="0" lang="en-US" sz="2000" b="1" i="0" u="none" strike="noStrike" cap="none" normalizeH="0" baseline="0" dirty="0" smtClean="0">
                <a:ln>
                  <a:noFill/>
                </a:ln>
                <a:solidFill>
                  <a:srgbClr val="FF0000"/>
                </a:solidFill>
                <a:effectLst/>
                <a:latin typeface="Georgia" pitchFamily="18" charset="0"/>
                <a:ea typeface="Times New Roman" pitchFamily="18" charset="0"/>
                <a:cs typeface="Times New Roman" pitchFamily="18" charset="0"/>
              </a:rPr>
              <a:t>strategies </a:t>
            </a:r>
            <a:r>
              <a:rPr kumimoji="0" lang="en-US" sz="2000" b="1" i="0" u="none" strike="noStrike" cap="none" normalizeH="0" baseline="0" dirty="0" smtClean="0">
                <a:ln>
                  <a:noFill/>
                </a:ln>
                <a:solidFill>
                  <a:srgbClr val="333333"/>
                </a:solidFill>
                <a:effectLst/>
                <a:latin typeface="Georgia" pitchFamily="18" charset="0"/>
                <a:ea typeface="Times New Roman" pitchFamily="18" charset="0"/>
                <a:cs typeface="Times New Roman" pitchFamily="18" charset="0"/>
              </a:rPr>
              <a:t>address and improve organizational weaknesses to be better prepared to take advantage of external opportunities.</a:t>
            </a:r>
            <a:endParaRPr kumimoji="0" lang="en-US"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1" i="1" u="none" strike="noStrike" cap="none" normalizeH="0" baseline="0" dirty="0" smtClean="0">
                <a:ln>
                  <a:noFill/>
                </a:ln>
                <a:solidFill>
                  <a:srgbClr val="FF0000"/>
                </a:solidFill>
                <a:effectLst/>
                <a:latin typeface="Georgia" pitchFamily="18" charset="0"/>
                <a:ea typeface="Times New Roman" pitchFamily="18" charset="0"/>
                <a:cs typeface="Times New Roman" pitchFamily="18" charset="0"/>
              </a:rPr>
              <a:t>WT</a:t>
            </a:r>
            <a:r>
              <a:rPr kumimoji="0" lang="en-US" sz="2000" b="1" i="0" u="none" strike="noStrike" cap="none" normalizeH="0" baseline="0" dirty="0" smtClean="0">
                <a:ln>
                  <a:noFill/>
                </a:ln>
                <a:solidFill>
                  <a:srgbClr val="FF0000"/>
                </a:solidFill>
                <a:effectLst/>
                <a:latin typeface="Calibri"/>
                <a:ea typeface="Times New Roman" pitchFamily="18" charset="0"/>
                <a:cs typeface="Times New Roman" pitchFamily="18" charset="0"/>
              </a:rPr>
              <a:t> </a:t>
            </a:r>
            <a:r>
              <a:rPr kumimoji="0" lang="en-US" sz="2000" b="1" i="0" u="none" strike="noStrike" cap="none" normalizeH="0" baseline="0" dirty="0" smtClean="0">
                <a:ln>
                  <a:noFill/>
                </a:ln>
                <a:solidFill>
                  <a:srgbClr val="FF0000"/>
                </a:solidFill>
                <a:effectLst/>
                <a:latin typeface="Georgia" pitchFamily="18" charset="0"/>
                <a:ea typeface="Times New Roman" pitchFamily="18" charset="0"/>
                <a:cs typeface="Times New Roman" pitchFamily="18" charset="0"/>
              </a:rPr>
              <a:t>strategies</a:t>
            </a:r>
            <a:r>
              <a:rPr kumimoji="0" lang="en-US" sz="2000" b="1" i="0" u="none" strike="noStrike" cap="none" normalizeH="0" baseline="0" dirty="0" smtClean="0">
                <a:ln>
                  <a:noFill/>
                </a:ln>
                <a:solidFill>
                  <a:srgbClr val="333333"/>
                </a:solidFill>
                <a:effectLst/>
                <a:latin typeface="Georgia" pitchFamily="18" charset="0"/>
                <a:ea typeface="Times New Roman" pitchFamily="18" charset="0"/>
                <a:cs typeface="Times New Roman" pitchFamily="18" charset="0"/>
              </a:rPr>
              <a:t> attempt to correct organizational weaknesses to defend against external threats.</a:t>
            </a:r>
            <a:endParaRPr kumimoji="0" lang="en-US" sz="11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762000" y="304800"/>
            <a:ext cx="7772400" cy="1219199"/>
          </a:xfrm>
        </p:spPr>
        <p:txBody>
          <a:bodyPr>
            <a:normAutofit fontScale="90000"/>
          </a:bodyPr>
          <a:lstStyle/>
          <a:p>
            <a:r>
              <a:rPr lang="en-IN" dirty="0" smtClean="0"/>
              <a:t/>
            </a:r>
            <a:br>
              <a:rPr lang="en-IN" dirty="0" smtClean="0"/>
            </a:br>
            <a:r>
              <a:rPr lang="en-IN" dirty="0" smtClean="0"/>
              <a:t/>
            </a:r>
            <a:br>
              <a:rPr lang="en-IN" dirty="0" smtClean="0"/>
            </a:br>
            <a:r>
              <a:rPr lang="en-IN" b="1" dirty="0" smtClean="0"/>
              <a:t> </a:t>
            </a:r>
            <a:r>
              <a:rPr lang="en-IN" sz="6000" b="1" dirty="0" smtClean="0"/>
              <a:t>What   Is Public Relations?</a:t>
            </a:r>
            <a:r>
              <a:rPr lang="en-IN" dirty="0" smtClean="0"/>
              <a:t/>
            </a:r>
            <a:br>
              <a:rPr lang="en-IN" dirty="0" smtClean="0"/>
            </a:br>
            <a:endParaRPr lang="en-IN" dirty="0"/>
          </a:p>
        </p:txBody>
      </p:sp>
      <p:sp>
        <p:nvSpPr>
          <p:cNvPr id="3" name="Subtitle 2"/>
          <p:cNvSpPr>
            <a:spLocks noGrp="1"/>
          </p:cNvSpPr>
          <p:nvPr>
            <p:ph type="subTitle" idx="1"/>
          </p:nvPr>
        </p:nvSpPr>
        <p:spPr>
          <a:xfrm>
            <a:off x="-914400" y="1828800"/>
            <a:ext cx="11049000" cy="3810000"/>
          </a:xfrm>
        </p:spPr>
        <p:txBody>
          <a:bodyPr/>
          <a:lstStyle/>
          <a:p>
            <a:pPr algn="just"/>
            <a:r>
              <a:rPr lang="en-IN" sz="4000" dirty="0" smtClean="0">
                <a:solidFill>
                  <a:srgbClr val="FF0000"/>
                </a:solidFill>
                <a:latin typeface="Times New Roman" pitchFamily="18" charset="0"/>
                <a:cs typeface="Times New Roman" pitchFamily="18" charset="0"/>
              </a:rPr>
              <a:t>Public relations is a strategic communication process companies, individuals, and organizations use to build mutually beneficial relationships with the public</a:t>
            </a:r>
            <a:r>
              <a:rPr lang="en-IN" dirty="0" smtClean="0">
                <a:solidFill>
                  <a:srgbClr val="FF0000"/>
                </a:solidFill>
              </a:rPr>
              <a:t>.</a:t>
            </a:r>
          </a:p>
          <a:p>
            <a:endParaRPr lang="en-IN" dirty="0"/>
          </a:p>
        </p:txBody>
      </p:sp>
      <p:pic>
        <p:nvPicPr>
          <p:cNvPr id="5" name="Picture 2" descr="C:\Users\admin\Desktop\download2.jpg"/>
          <p:cNvPicPr>
            <a:picLocks noChangeAspect="1" noChangeArrowheads="1"/>
          </p:cNvPicPr>
          <p:nvPr/>
        </p:nvPicPr>
        <p:blipFill>
          <a:blip r:embed="rId3"/>
          <a:srcRect/>
          <a:stretch>
            <a:fillRect/>
          </a:stretch>
        </p:blipFill>
        <p:spPr bwMode="auto">
          <a:xfrm>
            <a:off x="4495800" y="3886200"/>
            <a:ext cx="5562600" cy="2667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152400" y="228601"/>
            <a:ext cx="9753600" cy="1524000"/>
          </a:xfrm>
        </p:spPr>
        <p:txBody>
          <a:bodyPr>
            <a:normAutofit/>
          </a:bodyPr>
          <a:lstStyle/>
          <a:p>
            <a:r>
              <a:rPr lang="en-IN" b="1" dirty="0" smtClean="0">
                <a:solidFill>
                  <a:srgbClr val="FF0000"/>
                </a:solidFill>
              </a:rPr>
              <a:t>How to improve your decision making</a:t>
            </a:r>
            <a:br>
              <a:rPr lang="en-IN" b="1" dirty="0" smtClean="0">
                <a:solidFill>
                  <a:srgbClr val="FF0000"/>
                </a:solidFill>
              </a:rPr>
            </a:br>
            <a:endParaRPr lang="en-IN" b="1" dirty="0">
              <a:solidFill>
                <a:srgbClr val="FF0000"/>
              </a:solidFill>
            </a:endParaRPr>
          </a:p>
        </p:txBody>
      </p:sp>
      <p:sp>
        <p:nvSpPr>
          <p:cNvPr id="3" name="Subtitle 2"/>
          <p:cNvSpPr>
            <a:spLocks noGrp="1"/>
          </p:cNvSpPr>
          <p:nvPr>
            <p:ph type="subTitle" idx="1"/>
          </p:nvPr>
        </p:nvSpPr>
        <p:spPr>
          <a:xfrm>
            <a:off x="-1066800" y="1066800"/>
            <a:ext cx="11277600" cy="5562600"/>
          </a:xfrm>
        </p:spPr>
        <p:txBody>
          <a:bodyPr>
            <a:normAutofit fontScale="70000" lnSpcReduction="20000"/>
          </a:bodyPr>
          <a:lstStyle/>
          <a:p>
            <a:pPr lvl="0" algn="just"/>
            <a:r>
              <a:rPr lang="en-IN" b="1" i="1" dirty="0" smtClean="0">
                <a:solidFill>
                  <a:srgbClr val="FF0000"/>
                </a:solidFill>
              </a:rPr>
              <a:t>Situation:</a:t>
            </a:r>
            <a:r>
              <a:rPr lang="en-IN" dirty="0" smtClean="0">
                <a:solidFill>
                  <a:srgbClr val="FF0000"/>
                </a:solidFill>
              </a:rPr>
              <a:t> </a:t>
            </a:r>
            <a:r>
              <a:rPr lang="en-IN" dirty="0" smtClean="0">
                <a:solidFill>
                  <a:srgbClr val="7030A0"/>
                </a:solidFill>
              </a:rPr>
              <a:t>A brief description of the nature of the issue, problem or situation that requires decision, action or study.</a:t>
            </a:r>
          </a:p>
          <a:p>
            <a:pPr lvl="0" algn="just"/>
            <a:r>
              <a:rPr lang="en-IN" b="1" i="1" dirty="0" smtClean="0">
                <a:solidFill>
                  <a:srgbClr val="FF0000"/>
                </a:solidFill>
              </a:rPr>
              <a:t>The goa</a:t>
            </a:r>
            <a:r>
              <a:rPr lang="en-IN" i="1" dirty="0" smtClean="0">
                <a:solidFill>
                  <a:srgbClr val="FF0000"/>
                </a:solidFill>
              </a:rPr>
              <a:t>l : </a:t>
            </a:r>
            <a:r>
              <a:rPr lang="en-IN" dirty="0" smtClean="0">
                <a:solidFill>
                  <a:srgbClr val="7030A0"/>
                </a:solidFill>
              </a:rPr>
              <a:t>A clear, concise statement of the task to be accomplished, or the target to be reached, and why.</a:t>
            </a:r>
          </a:p>
          <a:p>
            <a:pPr lvl="0" algn="just"/>
            <a:r>
              <a:rPr lang="en-IN" b="1" i="1" dirty="0" smtClean="0">
                <a:solidFill>
                  <a:srgbClr val="FF0000"/>
                </a:solidFill>
              </a:rPr>
              <a:t>Analysis/assumptions</a:t>
            </a:r>
            <a:r>
              <a:rPr lang="en-IN" b="1" i="1" dirty="0" smtClean="0">
                <a:solidFill>
                  <a:srgbClr val="7030A0"/>
                </a:solidFill>
              </a:rPr>
              <a:t>:</a:t>
            </a:r>
            <a:r>
              <a:rPr lang="en-IN" dirty="0" smtClean="0">
                <a:solidFill>
                  <a:srgbClr val="7030A0"/>
                </a:solidFill>
              </a:rPr>
              <a:t> A brief description of what the situation means, its implications and the assumptions central to the analysis. Managers always need to know why, but not in great detail.</a:t>
            </a:r>
          </a:p>
          <a:p>
            <a:pPr lvl="0" algn="just"/>
            <a:r>
              <a:rPr lang="en-IN" b="1" i="1" dirty="0" smtClean="0">
                <a:solidFill>
                  <a:srgbClr val="FF0000"/>
                </a:solidFill>
              </a:rPr>
              <a:t>Options:</a:t>
            </a:r>
            <a:r>
              <a:rPr lang="en-IN" dirty="0" smtClean="0">
                <a:solidFill>
                  <a:srgbClr val="7030A0"/>
                </a:solidFill>
              </a:rPr>
              <a:t> Always provide at least three response options for the situation as presented and analyzed – preferably four options to limit the number of times a middle option may be chosen merely on the basis that it is the middle ground. If there is only one recommendation, which is questioned, it will most likely die and the discussion will move out of your control. The ‘do nothing’ option should be included in every strategy. The optimal choice should be recommended and the fallback recommendations should be supportable. Be prepared to do something in between the things that have been recommended.</a:t>
            </a:r>
          </a:p>
          <a:p>
            <a:pPr lvl="0" algn="just"/>
            <a:r>
              <a:rPr lang="en-IN" b="1" i="1" dirty="0" smtClean="0">
                <a:solidFill>
                  <a:srgbClr val="FF0000"/>
                </a:solidFill>
              </a:rPr>
              <a:t>Recommendation:</a:t>
            </a:r>
            <a:r>
              <a:rPr lang="en-IN" dirty="0" smtClean="0">
                <a:solidFill>
                  <a:srgbClr val="FF0000"/>
                </a:solidFill>
              </a:rPr>
              <a:t> </a:t>
            </a:r>
            <a:r>
              <a:rPr lang="en-IN" dirty="0" smtClean="0">
                <a:solidFill>
                  <a:srgbClr val="7030A0"/>
                </a:solidFill>
              </a:rPr>
              <a:t>The recommendation is obviously based on the line of action that has the strongest case. At the same time, be prepared to walk through an analysis of each of other options proposed.</a:t>
            </a:r>
          </a:p>
          <a:p>
            <a:pPr lvl="0" algn="just"/>
            <a:r>
              <a:rPr lang="en-IN" b="1" dirty="0" smtClean="0">
                <a:solidFill>
                  <a:srgbClr val="FF0000"/>
                </a:solidFill>
              </a:rPr>
              <a:t>Unintended consequences:</a:t>
            </a:r>
            <a:r>
              <a:rPr lang="en-IN" dirty="0" smtClean="0">
                <a:solidFill>
                  <a:srgbClr val="7030A0"/>
                </a:solidFill>
              </a:rPr>
              <a:t> These are the reactions or circumstances that could arise from suggested options or by doing nothing. Inadequate provision for consequences (risk management) can sabotage an otherwise useful strategy.</a:t>
            </a: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685800" y="2130426"/>
            <a:ext cx="7772400" cy="2898774"/>
          </a:xfrm>
        </p:spPr>
        <p:txBody>
          <a:bodyPr>
            <a:noAutofit/>
          </a:bodyPr>
          <a:lstStyle/>
          <a:p>
            <a:r>
              <a:rPr lang="en-IN" sz="13800" dirty="0" smtClean="0">
                <a:solidFill>
                  <a:srgbClr val="FF0000"/>
                </a:solidFill>
              </a:rPr>
              <a:t>Thank You </a:t>
            </a:r>
            <a:endParaRPr lang="en-IN" sz="138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685800" y="685801"/>
            <a:ext cx="7772400" cy="1066800"/>
          </a:xfrm>
        </p:spPr>
        <p:txBody>
          <a:bodyPr>
            <a:normAutofit/>
          </a:bodyPr>
          <a:lstStyle/>
          <a:p>
            <a:r>
              <a:rPr lang="en-IN" dirty="0" smtClean="0"/>
              <a:t>Public Relations………….</a:t>
            </a:r>
            <a:endParaRPr lang="en-IN" dirty="0"/>
          </a:p>
        </p:txBody>
      </p:sp>
      <p:pic>
        <p:nvPicPr>
          <p:cNvPr id="41987" name="Picture 3" descr="C:\Users\admin\Desktop\download1.jpg"/>
          <p:cNvPicPr>
            <a:picLocks noChangeAspect="1" noChangeArrowheads="1"/>
          </p:cNvPicPr>
          <p:nvPr/>
        </p:nvPicPr>
        <p:blipFill>
          <a:blip r:embed="rId3"/>
          <a:srcRect/>
          <a:stretch>
            <a:fillRect/>
          </a:stretch>
        </p:blipFill>
        <p:spPr bwMode="auto">
          <a:xfrm>
            <a:off x="228600" y="1828801"/>
            <a:ext cx="8915401" cy="49205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p:txBody>
          <a:bodyPr/>
          <a:lstStyle/>
          <a:p>
            <a:endParaRPr lang="en-IN" dirty="0"/>
          </a:p>
        </p:txBody>
      </p:sp>
      <p:sp>
        <p:nvSpPr>
          <p:cNvPr id="3" name="Subtitle 2"/>
          <p:cNvSpPr>
            <a:spLocks noGrp="1"/>
          </p:cNvSpPr>
          <p:nvPr>
            <p:ph type="subTitle" idx="1"/>
          </p:nvPr>
        </p:nvSpPr>
        <p:spPr/>
        <p:txBody>
          <a:bodyPr/>
          <a:lstStyle/>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914400" y="457200"/>
            <a:ext cx="10972800" cy="3143251"/>
          </a:xfrm>
        </p:spPr>
        <p:txBody>
          <a:bodyPr>
            <a:noAutofit/>
          </a:bodyPr>
          <a:lstStyle/>
          <a:p>
            <a:pPr algn="just"/>
            <a:r>
              <a:rPr lang="en-IN" sz="4800" b="1" dirty="0" smtClean="0"/>
              <a:t>Definitions</a:t>
            </a:r>
            <a:r>
              <a:rPr lang="en-IN" sz="2000" dirty="0" smtClean="0"/>
              <a:t/>
            </a:r>
            <a:br>
              <a:rPr lang="en-IN" sz="2000" dirty="0" smtClean="0"/>
            </a:br>
            <a:r>
              <a:rPr lang="en-IN" sz="2800" dirty="0" smtClean="0">
                <a:solidFill>
                  <a:srgbClr val="C00000"/>
                </a:solidFill>
                <a:latin typeface="Times New Roman" pitchFamily="18" charset="0"/>
                <a:cs typeface="Times New Roman" pitchFamily="18" charset="0"/>
              </a:rPr>
              <a:t>Ivy Lee and Edwards Louis </a:t>
            </a:r>
            <a:r>
              <a:rPr lang="en-IN" sz="2800" dirty="0" err="1" smtClean="0">
                <a:solidFill>
                  <a:srgbClr val="C00000"/>
                </a:solidFill>
                <a:latin typeface="Times New Roman" pitchFamily="18" charset="0"/>
                <a:cs typeface="Times New Roman" pitchFamily="18" charset="0"/>
              </a:rPr>
              <a:t>Bernays</a:t>
            </a:r>
            <a:r>
              <a:rPr lang="en-IN" sz="2800" dirty="0" smtClean="0">
                <a:solidFill>
                  <a:srgbClr val="C00000"/>
                </a:solidFill>
                <a:latin typeface="Times New Roman" pitchFamily="18" charset="0"/>
                <a:cs typeface="Times New Roman" pitchFamily="18" charset="0"/>
              </a:rPr>
              <a:t> established the first definition of public relations in the early 1900s which states it as ‘a management function, which tabulates public attitudes, defines the policies, procedures, and interests of an organization… followed by executing a program of action to earn public understanding and acceptance’</a:t>
            </a:r>
            <a:endParaRPr lang="en-IN" sz="2800"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990600" y="3886200"/>
            <a:ext cx="11125200" cy="1752600"/>
          </a:xfrm>
        </p:spPr>
        <p:txBody>
          <a:bodyPr>
            <a:normAutofit/>
          </a:bodyPr>
          <a:lstStyle/>
          <a:p>
            <a:pPr algn="just"/>
            <a:r>
              <a:rPr lang="en-IN" sz="2800" dirty="0" smtClean="0">
                <a:solidFill>
                  <a:srgbClr val="C00000"/>
                </a:solidFill>
                <a:latin typeface="Times New Roman" pitchFamily="18" charset="0"/>
                <a:cs typeface="Times New Roman" pitchFamily="18" charset="0"/>
              </a:rPr>
              <a:t>The Public Relations Society of America in 2012 which states as ‘Public relations is a strategic communication process that builds mutually beneficial relationships between organizations and their publics</a:t>
            </a:r>
            <a:r>
              <a:rPr lang="en-IN" sz="2800" dirty="0" smtClean="0"/>
              <a:t>’</a:t>
            </a:r>
            <a:r>
              <a:rPr lang="en-IN" sz="3600" dirty="0" smtClean="0"/>
              <a:t>.</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600200" y="0"/>
            <a:ext cx="12192000" cy="6858000"/>
          </a:xfrm>
          <a:prstGeom prst="rect">
            <a:avLst/>
          </a:prstGeom>
          <a:noFill/>
        </p:spPr>
      </p:pic>
      <p:sp>
        <p:nvSpPr>
          <p:cNvPr id="2" name="Title 1"/>
          <p:cNvSpPr>
            <a:spLocks noGrp="1"/>
          </p:cNvSpPr>
          <p:nvPr>
            <p:ph type="ctrTitle"/>
          </p:nvPr>
        </p:nvSpPr>
        <p:spPr>
          <a:xfrm>
            <a:off x="-990600" y="533400"/>
            <a:ext cx="11430000" cy="5867399"/>
          </a:xfrm>
        </p:spPr>
        <p:txBody>
          <a:bodyPr>
            <a:normAutofit/>
          </a:bodyPr>
          <a:lstStyle/>
          <a:p>
            <a:pPr algn="l"/>
            <a:r>
              <a:rPr lang="en-IN" sz="3100" dirty="0" smtClean="0">
                <a:solidFill>
                  <a:srgbClr val="FF0000"/>
                </a:solidFill>
              </a:rPr>
              <a:t>Philip Kitchen (1997: 27) summarises the </a:t>
            </a:r>
            <a:r>
              <a:rPr lang="en-IN" sz="3100" dirty="0" err="1" smtClean="0">
                <a:solidFill>
                  <a:srgbClr val="FF0000"/>
                </a:solidFill>
              </a:rPr>
              <a:t>deﬁnitions</a:t>
            </a:r>
            <a:r>
              <a:rPr lang="en-IN" sz="3100" dirty="0" smtClean="0">
                <a:solidFill>
                  <a:srgbClr val="FF0000"/>
                </a:solidFill>
              </a:rPr>
              <a:t> as suggesting that public relations:</a:t>
            </a:r>
            <a:r>
              <a:rPr lang="en-IN" sz="3100" dirty="0" smtClean="0"/>
              <a:t/>
            </a:r>
            <a:br>
              <a:rPr lang="en-IN" sz="3100" dirty="0" smtClean="0"/>
            </a:br>
            <a:r>
              <a:rPr lang="en-IN" sz="4900" baseline="-25000" dirty="0" smtClean="0">
                <a:solidFill>
                  <a:srgbClr val="5332E0"/>
                </a:solidFill>
              </a:rPr>
              <a:t>1 </a:t>
            </a:r>
            <a:r>
              <a:rPr lang="en-IN" baseline="-25000" dirty="0" smtClean="0">
                <a:solidFill>
                  <a:srgbClr val="5332E0"/>
                </a:solidFill>
              </a:rPr>
              <a:t>. is a management function . . .</a:t>
            </a:r>
            <a:br>
              <a:rPr lang="en-IN" baseline="-25000" dirty="0" smtClean="0">
                <a:solidFill>
                  <a:srgbClr val="5332E0"/>
                </a:solidFill>
              </a:rPr>
            </a:br>
            <a:r>
              <a:rPr lang="en-IN" baseline="-25000" dirty="0" smtClean="0">
                <a:solidFill>
                  <a:srgbClr val="5332E0"/>
                </a:solidFill>
              </a:rPr>
              <a:t>2.  covers a broad range of activities and purposes in practice . . . </a:t>
            </a:r>
            <a:br>
              <a:rPr lang="en-IN" baseline="-25000" dirty="0" smtClean="0">
                <a:solidFill>
                  <a:srgbClr val="5332E0"/>
                </a:solidFill>
              </a:rPr>
            </a:br>
            <a:r>
              <a:rPr lang="en-IN" baseline="-25000" dirty="0" smtClean="0">
                <a:solidFill>
                  <a:srgbClr val="5332E0"/>
                </a:solidFill>
              </a:rPr>
              <a:t>3.  is regarded as two-way or interactive . . . </a:t>
            </a:r>
            <a:br>
              <a:rPr lang="en-IN" baseline="-25000" dirty="0" smtClean="0">
                <a:solidFill>
                  <a:srgbClr val="5332E0"/>
                </a:solidFill>
              </a:rPr>
            </a:br>
            <a:r>
              <a:rPr lang="en-IN" baseline="-25000" dirty="0" smtClean="0">
                <a:solidFill>
                  <a:srgbClr val="5332E0"/>
                </a:solidFill>
              </a:rPr>
              <a:t>4.  suggests that publics facing companies are not singular (i.e. consumers) but plural ... </a:t>
            </a:r>
            <a:br>
              <a:rPr lang="en-IN" baseline="-25000" dirty="0" smtClean="0">
                <a:solidFill>
                  <a:srgbClr val="5332E0"/>
                </a:solidFill>
              </a:rPr>
            </a:br>
            <a:r>
              <a:rPr lang="en-IN" baseline="-25000" dirty="0" smtClean="0">
                <a:solidFill>
                  <a:srgbClr val="5332E0"/>
                </a:solidFill>
              </a:rPr>
              <a:t>5.  suggests that relationships are long term rather than short term.</a:t>
            </a:r>
            <a:r>
              <a:rPr lang="en-IN" sz="2000" dirty="0" smtClean="0"/>
              <a:t/>
            </a:r>
            <a:br>
              <a:rPr lang="en-IN" sz="2000" dirty="0" smtClean="0"/>
            </a:b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685800" y="1"/>
            <a:ext cx="7772400" cy="914400"/>
          </a:xfrm>
        </p:spPr>
        <p:txBody>
          <a:bodyPr>
            <a:normAutofit fontScale="90000"/>
          </a:bodyPr>
          <a:lstStyle/>
          <a:p>
            <a:r>
              <a:rPr lang="en-IN" b="1" dirty="0" smtClean="0"/>
              <a:t/>
            </a:r>
            <a:br>
              <a:rPr lang="en-IN" b="1" dirty="0" smtClean="0"/>
            </a:br>
            <a:r>
              <a:rPr lang="en-IN" b="1" dirty="0" smtClean="0">
                <a:solidFill>
                  <a:schemeClr val="accent6">
                    <a:lumMod val="50000"/>
                  </a:schemeClr>
                </a:solidFill>
              </a:rPr>
              <a:t>Objectives of Public Relations</a:t>
            </a:r>
            <a:r>
              <a:rPr lang="en-IN" dirty="0" smtClean="0"/>
              <a:t/>
            </a:r>
            <a:br>
              <a:rPr lang="en-IN" dirty="0" smtClean="0"/>
            </a:br>
            <a:endParaRPr lang="en-IN" dirty="0"/>
          </a:p>
        </p:txBody>
      </p:sp>
      <p:sp>
        <p:nvSpPr>
          <p:cNvPr id="3" name="Subtitle 2"/>
          <p:cNvSpPr>
            <a:spLocks noGrp="1"/>
          </p:cNvSpPr>
          <p:nvPr>
            <p:ph type="subTitle" idx="1"/>
          </p:nvPr>
        </p:nvSpPr>
        <p:spPr>
          <a:xfrm>
            <a:off x="-990600" y="914400"/>
            <a:ext cx="10896600" cy="5943600"/>
          </a:xfrm>
        </p:spPr>
        <p:txBody>
          <a:bodyPr>
            <a:normAutofit fontScale="70000" lnSpcReduction="20000"/>
          </a:bodyPr>
          <a:lstStyle/>
          <a:p>
            <a:pPr algn="just" fontAlgn="base">
              <a:buFont typeface="Wingdings" pitchFamily="2" charset="2"/>
              <a:buChar char="v"/>
            </a:pPr>
            <a:r>
              <a:rPr lang="en-IN" dirty="0" smtClean="0">
                <a:solidFill>
                  <a:srgbClr val="002060"/>
                </a:solidFill>
              </a:rPr>
              <a:t>1.</a:t>
            </a:r>
            <a:r>
              <a:rPr lang="en-IN" dirty="0" smtClean="0"/>
              <a:t> </a:t>
            </a:r>
            <a:r>
              <a:rPr lang="en-IN" sz="3400" dirty="0" smtClean="0">
                <a:solidFill>
                  <a:srgbClr val="002060"/>
                </a:solidFill>
                <a:latin typeface="Times New Roman" pitchFamily="18" charset="0"/>
                <a:cs typeface="Times New Roman" pitchFamily="18" charset="0"/>
              </a:rPr>
              <a:t>Creating awareness about the company, its goals, products and services where this counts.</a:t>
            </a:r>
          </a:p>
          <a:p>
            <a:pPr algn="just" fontAlgn="base">
              <a:buFont typeface="Wingdings" pitchFamily="2" charset="2"/>
              <a:buChar char="v"/>
            </a:pPr>
            <a:r>
              <a:rPr lang="en-IN" sz="3400" dirty="0" smtClean="0">
                <a:solidFill>
                  <a:srgbClr val="002060"/>
                </a:solidFill>
                <a:latin typeface="Times New Roman" pitchFamily="18" charset="0"/>
                <a:cs typeface="Times New Roman" pitchFamily="18" charset="0"/>
              </a:rPr>
              <a:t>2. Sustaining the awareness as an ongoing process, keeping in mind what the competitors are doing, and knowing that public memory is short.</a:t>
            </a:r>
          </a:p>
          <a:p>
            <a:pPr algn="just" fontAlgn="base">
              <a:buFont typeface="Wingdings" pitchFamily="2" charset="2"/>
              <a:buChar char="v"/>
            </a:pPr>
            <a:r>
              <a:rPr lang="en-IN" sz="3400" dirty="0" smtClean="0">
                <a:solidFill>
                  <a:srgbClr val="002060"/>
                </a:solidFill>
                <a:latin typeface="Times New Roman" pitchFamily="18" charset="0"/>
                <a:cs typeface="Times New Roman" pitchFamily="18" charset="0"/>
              </a:rPr>
              <a:t>3. Striving to be accepted by the various publics. Special efforts are required to be accepted by employees. A foreign company has its own requirements for being accepted on this soil.</a:t>
            </a:r>
          </a:p>
          <a:p>
            <a:pPr algn="just" fontAlgn="base">
              <a:buFont typeface="Wingdings" pitchFamily="2" charset="2"/>
              <a:buChar char="v"/>
            </a:pPr>
            <a:r>
              <a:rPr lang="en-IN" sz="3400" dirty="0" smtClean="0">
                <a:solidFill>
                  <a:srgbClr val="002060"/>
                </a:solidFill>
                <a:latin typeface="Times New Roman" pitchFamily="18" charset="0"/>
                <a:cs typeface="Times New Roman" pitchFamily="18" charset="0"/>
              </a:rPr>
              <a:t>4. Creating a bond of trust. In times of </a:t>
            </a:r>
            <a:r>
              <a:rPr lang="en-IN" sz="3400" dirty="0" err="1" smtClean="0">
                <a:solidFill>
                  <a:srgbClr val="002060"/>
                </a:solidFill>
                <a:latin typeface="Times New Roman" pitchFamily="18" charset="0"/>
                <a:cs typeface="Times New Roman" pitchFamily="18" charset="0"/>
              </a:rPr>
              <a:t>rumors</a:t>
            </a:r>
            <a:r>
              <a:rPr lang="en-IN" sz="3400" dirty="0" smtClean="0">
                <a:solidFill>
                  <a:srgbClr val="002060"/>
                </a:solidFill>
                <a:latin typeface="Times New Roman" pitchFamily="18" charset="0"/>
                <a:cs typeface="Times New Roman" pitchFamily="18" charset="0"/>
              </a:rPr>
              <a:t>, misinformation, etc., a company has to establish the truth. In normal times, too, a company has to promote its reliability. Just consider the frequent use of words like believe, trust, reliable, safe, 100%, etc. in building a company image.</a:t>
            </a:r>
          </a:p>
          <a:p>
            <a:pPr algn="just" fontAlgn="base">
              <a:buFont typeface="Wingdings" pitchFamily="2" charset="2"/>
              <a:buChar char="v"/>
            </a:pPr>
            <a:r>
              <a:rPr lang="en-IN" sz="3400" dirty="0" smtClean="0">
                <a:solidFill>
                  <a:srgbClr val="002060"/>
                </a:solidFill>
                <a:latin typeface="Times New Roman" pitchFamily="18" charset="0"/>
                <a:cs typeface="Times New Roman" pitchFamily="18" charset="0"/>
              </a:rPr>
              <a:t>5. Getting cooperation from various quarters. A company has many publics on whom it has to depend. Government organizations, providers of various services etc. have to be wooed in such a way that they willingly help the company.</a:t>
            </a:r>
          </a:p>
          <a:p>
            <a:pPr algn="just" fontAlgn="base">
              <a:buFont typeface="Wingdings" pitchFamily="2" charset="2"/>
              <a:buChar char="v"/>
            </a:pPr>
            <a:r>
              <a:rPr lang="en-IN" sz="3400" dirty="0" smtClean="0">
                <a:solidFill>
                  <a:srgbClr val="002060"/>
                </a:solidFill>
                <a:latin typeface="Times New Roman" pitchFamily="18" charset="0"/>
                <a:cs typeface="Times New Roman" pitchFamily="18" charset="0"/>
              </a:rPr>
              <a:t>6. Earning recognition. It is not enough to perform feats but it is necessary to get these noticed and talked about. Through winning awards, certifications etc. and getting these read and seen, a company gets recognition. Having so-and-so as a client or collaborator may itself be a recognition. This has to be publicized.</a:t>
            </a:r>
          </a:p>
          <a:p>
            <a:pPr algn="just">
              <a:buFont typeface="Wingdings" pitchFamily="2" charset="2"/>
              <a:buChar char="v"/>
            </a:pPr>
            <a:endParaRPr lang="en-IN" dirty="0">
              <a:solidFill>
                <a:srgbClr val="00206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685800" y="228601"/>
            <a:ext cx="7772400" cy="1295400"/>
          </a:xfrm>
        </p:spPr>
        <p:txBody>
          <a:bodyPr>
            <a:normAutofit/>
          </a:bodyPr>
          <a:lstStyle/>
          <a:p>
            <a:r>
              <a:rPr lang="en-IN" sz="3200" b="1" dirty="0" smtClean="0">
                <a:solidFill>
                  <a:srgbClr val="FF0000"/>
                </a:solidFill>
                <a:latin typeface="Algerian" pitchFamily="82" charset="0"/>
              </a:rPr>
              <a:t>Advantages of Public Relations</a:t>
            </a:r>
            <a:endParaRPr lang="en-IN" sz="3200" dirty="0">
              <a:solidFill>
                <a:srgbClr val="FF0000"/>
              </a:solidFill>
              <a:latin typeface="Algerian" pitchFamily="82" charset="0"/>
            </a:endParaRPr>
          </a:p>
        </p:txBody>
      </p:sp>
      <p:sp>
        <p:nvSpPr>
          <p:cNvPr id="3" name="Subtitle 2"/>
          <p:cNvSpPr>
            <a:spLocks noGrp="1"/>
          </p:cNvSpPr>
          <p:nvPr>
            <p:ph type="subTitle" idx="1"/>
          </p:nvPr>
        </p:nvSpPr>
        <p:spPr>
          <a:xfrm>
            <a:off x="-762000" y="1447800"/>
            <a:ext cx="10744200" cy="4191000"/>
          </a:xfrm>
        </p:spPr>
        <p:txBody>
          <a:bodyPr>
            <a:normAutofit/>
          </a:bodyPr>
          <a:lstStyle/>
          <a:p>
            <a:pPr lvl="0" algn="just" fontAlgn="base"/>
            <a:r>
              <a:rPr lang="en-IN" sz="3600" b="1" dirty="0" smtClean="0">
                <a:solidFill>
                  <a:srgbClr val="7030A0"/>
                </a:solidFill>
              </a:rPr>
              <a:t>Credibility:</a:t>
            </a:r>
            <a:r>
              <a:rPr lang="en-IN" sz="3600" dirty="0" smtClean="0">
                <a:solidFill>
                  <a:srgbClr val="DD35B9"/>
                </a:solidFill>
              </a:rPr>
              <a:t> Public trusts the message coming from a trusted third party more than the advertised content.</a:t>
            </a:r>
          </a:p>
          <a:p>
            <a:pPr lvl="0" algn="just" fontAlgn="base"/>
            <a:r>
              <a:rPr lang="en-IN" sz="3600" b="1" dirty="0" smtClean="0">
                <a:solidFill>
                  <a:srgbClr val="7030A0"/>
                </a:solidFill>
              </a:rPr>
              <a:t>Reach:</a:t>
            </a:r>
            <a:r>
              <a:rPr lang="en-IN" sz="3600" b="1" dirty="0" smtClean="0">
                <a:solidFill>
                  <a:srgbClr val="DD35B9"/>
                </a:solidFill>
              </a:rPr>
              <a:t> </a:t>
            </a:r>
            <a:r>
              <a:rPr lang="en-IN" sz="3600" dirty="0" smtClean="0">
                <a:solidFill>
                  <a:srgbClr val="DD35B9"/>
                </a:solidFill>
              </a:rPr>
              <a:t>A good public relations strategy can attract many news outlets, exposing the content to a large audience.</a:t>
            </a:r>
          </a:p>
          <a:p>
            <a:pPr lvl="0" algn="just" fontAlgn="base"/>
            <a:r>
              <a:rPr lang="en-IN" sz="3600" b="1" dirty="0" smtClean="0">
                <a:solidFill>
                  <a:srgbClr val="7030A0"/>
                </a:solidFill>
              </a:rPr>
              <a:t>Cost effectiveness:</a:t>
            </a:r>
            <a:r>
              <a:rPr lang="en-IN" sz="3600" dirty="0" smtClean="0">
                <a:solidFill>
                  <a:srgbClr val="DD35B9"/>
                </a:solidFill>
              </a:rPr>
              <a:t> Public relations is a cost effective technique to reach large audience as compared to paid promotion.</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background.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
        <p:nvSpPr>
          <p:cNvPr id="2" name="Title 1"/>
          <p:cNvSpPr>
            <a:spLocks noGrp="1"/>
          </p:cNvSpPr>
          <p:nvPr>
            <p:ph type="ctrTitle"/>
          </p:nvPr>
        </p:nvSpPr>
        <p:spPr>
          <a:xfrm>
            <a:off x="685800" y="228601"/>
            <a:ext cx="7772400" cy="1447800"/>
          </a:xfrm>
        </p:spPr>
        <p:txBody>
          <a:bodyPr>
            <a:normAutofit fontScale="90000"/>
          </a:bodyPr>
          <a:lstStyle/>
          <a:p>
            <a:r>
              <a:rPr lang="en-IN" b="1" dirty="0" smtClean="0">
                <a:solidFill>
                  <a:schemeClr val="accent3">
                    <a:lumMod val="50000"/>
                  </a:schemeClr>
                </a:solidFill>
                <a:latin typeface="AR BLANCA" pitchFamily="2" charset="0"/>
              </a:rPr>
              <a:t>Disadvantages Of Public Relations</a:t>
            </a:r>
            <a:r>
              <a:rPr lang="en-IN" dirty="0" smtClean="0">
                <a:solidFill>
                  <a:schemeClr val="accent3">
                    <a:lumMod val="50000"/>
                  </a:schemeClr>
                </a:solidFill>
                <a:latin typeface="AR BLANCA" pitchFamily="2" charset="0"/>
              </a:rPr>
              <a:t/>
            </a:r>
            <a:br>
              <a:rPr lang="en-IN" dirty="0" smtClean="0">
                <a:solidFill>
                  <a:schemeClr val="accent3">
                    <a:lumMod val="50000"/>
                  </a:schemeClr>
                </a:solidFill>
                <a:latin typeface="AR BLANCA" pitchFamily="2" charset="0"/>
              </a:rPr>
            </a:br>
            <a:endParaRPr lang="en-IN" dirty="0">
              <a:solidFill>
                <a:schemeClr val="accent3">
                  <a:lumMod val="50000"/>
                </a:schemeClr>
              </a:solidFill>
              <a:latin typeface="AR BLANCA" pitchFamily="2" charset="0"/>
            </a:endParaRPr>
          </a:p>
        </p:txBody>
      </p:sp>
      <p:sp>
        <p:nvSpPr>
          <p:cNvPr id="3" name="Subtitle 2"/>
          <p:cNvSpPr>
            <a:spLocks noGrp="1"/>
          </p:cNvSpPr>
          <p:nvPr>
            <p:ph type="subTitle" idx="1"/>
          </p:nvPr>
        </p:nvSpPr>
        <p:spPr>
          <a:xfrm>
            <a:off x="-1066800" y="1219200"/>
            <a:ext cx="10972800" cy="5181600"/>
          </a:xfrm>
        </p:spPr>
        <p:txBody>
          <a:bodyPr>
            <a:normAutofit/>
          </a:bodyPr>
          <a:lstStyle/>
          <a:p>
            <a:pPr lvl="0" algn="just" fontAlgn="base"/>
            <a:r>
              <a:rPr lang="en-IN" b="1" dirty="0" smtClean="0">
                <a:solidFill>
                  <a:srgbClr val="FF0000"/>
                </a:solidFill>
              </a:rPr>
              <a:t>No Direct Control:</a:t>
            </a:r>
            <a:r>
              <a:rPr lang="en-IN" b="1" dirty="0" smtClean="0">
                <a:solidFill>
                  <a:srgbClr val="DD35B9"/>
                </a:solidFill>
              </a:rPr>
              <a:t> </a:t>
            </a:r>
            <a:r>
              <a:rPr lang="en-IN" dirty="0" smtClean="0">
                <a:solidFill>
                  <a:srgbClr val="DD35B9"/>
                </a:solidFill>
              </a:rPr>
              <a:t>Unlike paid media, there isn’t a direct control over the content distributed through the earned media. This is the biggest risk of investing in public relations.</a:t>
            </a:r>
          </a:p>
          <a:p>
            <a:pPr lvl="0" algn="just" fontAlgn="base"/>
            <a:r>
              <a:rPr lang="en-IN" b="1" dirty="0" smtClean="0">
                <a:solidFill>
                  <a:srgbClr val="FF0000"/>
                </a:solidFill>
              </a:rPr>
              <a:t>Hard To Measure Success:</a:t>
            </a:r>
            <a:r>
              <a:rPr lang="en-IN" dirty="0" smtClean="0">
                <a:solidFill>
                  <a:srgbClr val="DD35B9"/>
                </a:solidFill>
              </a:rPr>
              <a:t> It is really hard to measure and evaluate the effectiveness of a PR campaign.</a:t>
            </a:r>
          </a:p>
          <a:p>
            <a:pPr lvl="0" algn="just" fontAlgn="base"/>
            <a:r>
              <a:rPr lang="en-IN" b="1" dirty="0" smtClean="0">
                <a:solidFill>
                  <a:srgbClr val="FF0000"/>
                </a:solidFill>
              </a:rPr>
              <a:t>No Guaranteed Results:</a:t>
            </a:r>
            <a:r>
              <a:rPr lang="en-IN" b="1" dirty="0" smtClean="0">
                <a:solidFill>
                  <a:srgbClr val="DD35B9"/>
                </a:solidFill>
              </a:rPr>
              <a:t> </a:t>
            </a:r>
            <a:r>
              <a:rPr lang="en-IN" dirty="0" smtClean="0">
                <a:solidFill>
                  <a:srgbClr val="DD35B9"/>
                </a:solidFill>
              </a:rPr>
              <a:t>Publishing of a press release isn’t guaranteed as the brand doesn’t pay for it. The media outlet publishes it only if it feels that it’ll attract its target audience</a:t>
            </a:r>
            <a:r>
              <a:rPr lang="en-IN" u="sng" dirty="0" smtClean="0">
                <a:solidFill>
                  <a:srgbClr val="DD35B9"/>
                </a:solidFill>
              </a:rPr>
              <a:t>.</a:t>
            </a:r>
            <a:endParaRPr lang="en-IN" dirty="0" smtClean="0">
              <a:solidFill>
                <a:srgbClr val="DD35B9"/>
              </a:solidFill>
            </a:endParaRP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816</Words>
  <Application>Microsoft Office PowerPoint</Application>
  <PresentationFormat>On-screen Show (4:3)</PresentationFormat>
  <Paragraphs>82</Paragraphs>
  <Slides>21</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21</vt:i4>
      </vt:variant>
    </vt:vector>
  </HeadingPairs>
  <TitlesOfParts>
    <vt:vector size="34" baseType="lpstr">
      <vt:lpstr>Agency FB</vt:lpstr>
      <vt:lpstr>Algerian</vt:lpstr>
      <vt:lpstr>AR BLANCA</vt:lpstr>
      <vt:lpstr>AR CHRISTY</vt:lpstr>
      <vt:lpstr>Arial</vt:lpstr>
      <vt:lpstr>Baskerville Old Face</vt:lpstr>
      <vt:lpstr>Brush Script MT</vt:lpstr>
      <vt:lpstr>Calibri</vt:lpstr>
      <vt:lpstr>Georgia</vt:lpstr>
      <vt:lpstr>Haettenschweiler</vt:lpstr>
      <vt:lpstr>Times New Roman</vt:lpstr>
      <vt:lpstr>Wingdings</vt:lpstr>
      <vt:lpstr>Office Theme</vt:lpstr>
      <vt:lpstr>      Public Relations Management</vt:lpstr>
      <vt:lpstr>   What   Is Public Relations? </vt:lpstr>
      <vt:lpstr>Public Relations………….</vt:lpstr>
      <vt:lpstr>PowerPoint Presentation</vt:lpstr>
      <vt:lpstr>Definitions Ivy Lee and Edwards Louis Bernays established the first definition of public relations in the early 1900s which states it as ‘a management function, which tabulates public attitudes, defines the policies, procedures, and interests of an organization… followed by executing a program of action to earn public understanding and acceptance’</vt:lpstr>
      <vt:lpstr>Philip Kitchen (1997: 27) summarises the deﬁnitions as suggesting that public relations: 1 . is a management function . . . 2.  covers a broad range of activities and purposes in practice . . .  3.  is regarded as two-way or interactive . . .  4.  suggests that publics facing companies are not singular (i.e. consumers) but plural ...  5.  suggests that relationships are long term rather than short term. </vt:lpstr>
      <vt:lpstr> Objectives of Public Relations </vt:lpstr>
      <vt:lpstr>Advantages of Public Relations</vt:lpstr>
      <vt:lpstr>Disadvantages Of Public Relations </vt:lpstr>
      <vt:lpstr>Importance Of Public Relations  </vt:lpstr>
      <vt:lpstr>Roles of Public Relations Management </vt:lpstr>
      <vt:lpstr>Elements in Public Relations </vt:lpstr>
      <vt:lpstr>Problems in Public Relations</vt:lpstr>
      <vt:lpstr>Problems in Public Relations </vt:lpstr>
      <vt:lpstr>Problems in Public Relations</vt:lpstr>
      <vt:lpstr>Process of PR</vt:lpstr>
      <vt:lpstr>Process of Public Relations</vt:lpstr>
      <vt:lpstr>Process of Public Relations</vt:lpstr>
      <vt:lpstr>SWOT Analysis</vt:lpstr>
      <vt:lpstr>How to improve your decision making </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DELL</cp:lastModifiedBy>
  <cp:revision>45</cp:revision>
  <dcterms:created xsi:type="dcterms:W3CDTF">2006-08-16T00:00:00Z</dcterms:created>
  <dcterms:modified xsi:type="dcterms:W3CDTF">2020-05-18T13:49:04Z</dcterms:modified>
</cp:coreProperties>
</file>