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4" r:id="rId1"/>
  </p:sldMasterIdLst>
  <p:sldIdLst>
    <p:sldId id="281" r:id="rId2"/>
    <p:sldId id="257" r:id="rId3"/>
    <p:sldId id="258" r:id="rId4"/>
    <p:sldId id="259" r:id="rId5"/>
    <p:sldId id="282" r:id="rId6"/>
    <p:sldId id="260" r:id="rId7"/>
    <p:sldId id="261" r:id="rId8"/>
    <p:sldId id="262" r:id="rId9"/>
    <p:sldId id="263" r:id="rId10"/>
    <p:sldId id="264" r:id="rId11"/>
    <p:sldId id="265" r:id="rId12"/>
    <p:sldId id="283" r:id="rId13"/>
    <p:sldId id="284" r:id="rId14"/>
    <p:sldId id="266" r:id="rId15"/>
    <p:sldId id="268" r:id="rId16"/>
    <p:sldId id="269" r:id="rId17"/>
    <p:sldId id="270" r:id="rId18"/>
    <p:sldId id="271" r:id="rId19"/>
    <p:sldId id="272" r:id="rId20"/>
    <p:sldId id="273"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A8E60"/>
    <a:srgbClr val="FF33CC"/>
    <a:srgbClr val="3333FF"/>
    <a:srgbClr val="FF0066"/>
    <a:srgbClr val="F04230"/>
    <a:srgbClr val="CC0066"/>
    <a:srgbClr val="FF3399"/>
    <a:srgbClr val="99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8505DCA-0D37-4221-9687-0C698651EE9E}" type="datetimeFigureOut">
              <a:rPr lang="en-IN" smtClean="0"/>
              <a:t>25-05-2020</a:t>
            </a:fld>
            <a:endParaRPr lang="en-IN"/>
          </a:p>
        </p:txBody>
      </p:sp>
      <p:sp>
        <p:nvSpPr>
          <p:cNvPr id="5" name="Footer Placeholder 4"/>
          <p:cNvSpPr>
            <a:spLocks noGrp="1"/>
          </p:cNvSpPr>
          <p:nvPr>
            <p:ph type="ftr" sz="quarter" idx="11"/>
          </p:nvPr>
        </p:nvSpPr>
        <p:spPr>
          <a:xfrm>
            <a:off x="5332412" y="5883275"/>
            <a:ext cx="4324044" cy="365125"/>
          </a:xfrm>
        </p:spPr>
        <p:txBody>
          <a:bodyPr/>
          <a:lstStyle/>
          <a:p>
            <a:endParaRPr lang="en-IN"/>
          </a:p>
        </p:txBody>
      </p:sp>
      <p:sp>
        <p:nvSpPr>
          <p:cNvPr id="6" name="Slide Number Placeholder 5"/>
          <p:cNvSpPr>
            <a:spLocks noGrp="1"/>
          </p:cNvSpPr>
          <p:nvPr>
            <p:ph type="sldNum" sz="quarter" idx="12"/>
          </p:nvPr>
        </p:nvSpPr>
        <p:spPr/>
        <p:txBody>
          <a:bodyPr/>
          <a:lstStyle/>
          <a:p>
            <a:fld id="{71AF0012-5B7D-4437-956F-0C9DF6B726C1}" type="slidenum">
              <a:rPr lang="en-IN" smtClean="0"/>
              <a:t>‹#›</a:t>
            </a:fld>
            <a:endParaRPr lang="en-IN"/>
          </a:p>
        </p:txBody>
      </p:sp>
    </p:spTree>
    <p:extLst>
      <p:ext uri="{BB962C8B-B14F-4D97-AF65-F5344CB8AC3E}">
        <p14:creationId xmlns:p14="http://schemas.microsoft.com/office/powerpoint/2010/main" val="338206081"/>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8505DCA-0D37-4221-9687-0C698651EE9E}" type="datetimeFigureOut">
              <a:rPr lang="en-IN" smtClean="0"/>
              <a:t>25-05-2020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1AF0012-5B7D-4437-956F-0C9DF6B726C1}" type="slidenum">
              <a:rPr lang="en-IN" smtClean="0"/>
              <a:t>‹#›</a:t>
            </a:fld>
            <a:endParaRPr lang="en-IN"/>
          </a:p>
        </p:txBody>
      </p:sp>
    </p:spTree>
    <p:extLst>
      <p:ext uri="{BB962C8B-B14F-4D97-AF65-F5344CB8AC3E}">
        <p14:creationId xmlns:p14="http://schemas.microsoft.com/office/powerpoint/2010/main" val="1816175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8505DCA-0D37-4221-9687-0C698651EE9E}" type="datetimeFigureOut">
              <a:rPr lang="en-IN" smtClean="0"/>
              <a:t>25-05-2020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1AF0012-5B7D-4437-956F-0C9DF6B726C1}" type="slidenum">
              <a:rPr lang="en-IN" smtClean="0"/>
              <a:t>‹#›</a:t>
            </a:fld>
            <a:endParaRPr lang="en-IN"/>
          </a:p>
        </p:txBody>
      </p:sp>
    </p:spTree>
    <p:extLst>
      <p:ext uri="{BB962C8B-B14F-4D97-AF65-F5344CB8AC3E}">
        <p14:creationId xmlns:p14="http://schemas.microsoft.com/office/powerpoint/2010/main" val="12582223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8505DCA-0D37-4221-9687-0C698651EE9E}" type="datetimeFigureOut">
              <a:rPr lang="en-IN" smtClean="0"/>
              <a:t>25-05-2020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1AF0012-5B7D-4437-956F-0C9DF6B726C1}" type="slidenum">
              <a:rPr lang="en-IN" smtClean="0"/>
              <a:t>‹#›</a:t>
            </a:fld>
            <a:endParaRPr lang="en-IN"/>
          </a:p>
        </p:txBody>
      </p:sp>
    </p:spTree>
    <p:extLst>
      <p:ext uri="{BB962C8B-B14F-4D97-AF65-F5344CB8AC3E}">
        <p14:creationId xmlns:p14="http://schemas.microsoft.com/office/powerpoint/2010/main" val="2095823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8505DCA-0D37-4221-9687-0C698651EE9E}" type="datetimeFigureOut">
              <a:rPr lang="en-IN" smtClean="0"/>
              <a:t>25-05-2020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1AF0012-5B7D-4437-956F-0C9DF6B726C1}" type="slidenum">
              <a:rPr lang="en-IN" smtClean="0"/>
              <a:t>‹#›</a:t>
            </a:fld>
            <a:endParaRPr lang="en-IN"/>
          </a:p>
        </p:txBody>
      </p:sp>
    </p:spTree>
    <p:extLst>
      <p:ext uri="{BB962C8B-B14F-4D97-AF65-F5344CB8AC3E}">
        <p14:creationId xmlns:p14="http://schemas.microsoft.com/office/powerpoint/2010/main" val="8945958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8505DCA-0D37-4221-9687-0C698651EE9E}" type="datetimeFigureOut">
              <a:rPr lang="en-IN" smtClean="0"/>
              <a:t>25-05-2020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1AF0012-5B7D-4437-956F-0C9DF6B726C1}" type="slidenum">
              <a:rPr lang="en-IN" smtClean="0"/>
              <a:t>‹#›</a:t>
            </a:fld>
            <a:endParaRPr lang="en-IN"/>
          </a:p>
        </p:txBody>
      </p:sp>
    </p:spTree>
    <p:extLst>
      <p:ext uri="{BB962C8B-B14F-4D97-AF65-F5344CB8AC3E}">
        <p14:creationId xmlns:p14="http://schemas.microsoft.com/office/powerpoint/2010/main" val="30238390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8505DCA-0D37-4221-9687-0C698651EE9E}" type="datetimeFigureOut">
              <a:rPr lang="en-IN" smtClean="0"/>
              <a:t>25-05-2020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1AF0012-5B7D-4437-956F-0C9DF6B726C1}" type="slidenum">
              <a:rPr lang="en-IN" smtClean="0"/>
              <a:t>‹#›</a:t>
            </a:fld>
            <a:endParaRPr lang="en-IN"/>
          </a:p>
        </p:txBody>
      </p:sp>
    </p:spTree>
    <p:extLst>
      <p:ext uri="{BB962C8B-B14F-4D97-AF65-F5344CB8AC3E}">
        <p14:creationId xmlns:p14="http://schemas.microsoft.com/office/powerpoint/2010/main" val="35939301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505DCA-0D37-4221-9687-0C698651EE9E}" type="datetimeFigureOut">
              <a:rPr lang="en-IN" smtClean="0"/>
              <a:t>25-05-2020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1AF0012-5B7D-4437-956F-0C9DF6B726C1}" type="slidenum">
              <a:rPr lang="en-IN" smtClean="0"/>
              <a:t>‹#›</a:t>
            </a:fld>
            <a:endParaRPr lang="en-IN"/>
          </a:p>
        </p:txBody>
      </p:sp>
    </p:spTree>
    <p:extLst>
      <p:ext uri="{BB962C8B-B14F-4D97-AF65-F5344CB8AC3E}">
        <p14:creationId xmlns:p14="http://schemas.microsoft.com/office/powerpoint/2010/main" val="17386202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505DCA-0D37-4221-9687-0C698651EE9E}" type="datetimeFigureOut">
              <a:rPr lang="en-IN" smtClean="0"/>
              <a:t>25-05-2020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1AF0012-5B7D-4437-956F-0C9DF6B726C1}" type="slidenum">
              <a:rPr lang="en-IN" smtClean="0"/>
              <a:t>‹#›</a:t>
            </a:fld>
            <a:endParaRPr lang="en-IN"/>
          </a:p>
        </p:txBody>
      </p:sp>
    </p:spTree>
    <p:extLst>
      <p:ext uri="{BB962C8B-B14F-4D97-AF65-F5344CB8AC3E}">
        <p14:creationId xmlns:p14="http://schemas.microsoft.com/office/powerpoint/2010/main" val="560198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505DCA-0D37-4221-9687-0C698651EE9E}" type="datetimeFigureOut">
              <a:rPr lang="en-IN" smtClean="0"/>
              <a:t>25-05-2020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10951856" y="5867131"/>
            <a:ext cx="551167" cy="365125"/>
          </a:xfrm>
        </p:spPr>
        <p:txBody>
          <a:bodyPr/>
          <a:lstStyle/>
          <a:p>
            <a:fld id="{71AF0012-5B7D-4437-956F-0C9DF6B726C1}" type="slidenum">
              <a:rPr lang="en-IN" smtClean="0"/>
              <a:t>‹#›</a:t>
            </a:fld>
            <a:endParaRPr lang="en-IN"/>
          </a:p>
        </p:txBody>
      </p:sp>
    </p:spTree>
    <p:extLst>
      <p:ext uri="{BB962C8B-B14F-4D97-AF65-F5344CB8AC3E}">
        <p14:creationId xmlns:p14="http://schemas.microsoft.com/office/powerpoint/2010/main" val="3723761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8505DCA-0D37-4221-9687-0C698651EE9E}" type="datetimeFigureOut">
              <a:rPr lang="en-IN" smtClean="0"/>
              <a:t>25-05-2020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1AF0012-5B7D-4437-956F-0C9DF6B726C1}" type="slidenum">
              <a:rPr lang="en-IN" smtClean="0"/>
              <a:t>‹#›</a:t>
            </a:fld>
            <a:endParaRPr lang="en-IN"/>
          </a:p>
        </p:txBody>
      </p:sp>
    </p:spTree>
    <p:extLst>
      <p:ext uri="{BB962C8B-B14F-4D97-AF65-F5344CB8AC3E}">
        <p14:creationId xmlns:p14="http://schemas.microsoft.com/office/powerpoint/2010/main" val="133001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8505DCA-0D37-4221-9687-0C698651EE9E}" type="datetimeFigureOut">
              <a:rPr lang="en-IN" smtClean="0"/>
              <a:t>25-05-2020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1AF0012-5B7D-4437-956F-0C9DF6B726C1}" type="slidenum">
              <a:rPr lang="en-IN" smtClean="0"/>
              <a:t>‹#›</a:t>
            </a:fld>
            <a:endParaRPr lang="en-IN"/>
          </a:p>
        </p:txBody>
      </p:sp>
    </p:spTree>
    <p:extLst>
      <p:ext uri="{BB962C8B-B14F-4D97-AF65-F5344CB8AC3E}">
        <p14:creationId xmlns:p14="http://schemas.microsoft.com/office/powerpoint/2010/main" val="3398126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8505DCA-0D37-4221-9687-0C698651EE9E}" type="datetimeFigureOut">
              <a:rPr lang="en-IN" smtClean="0"/>
              <a:t>25-05-2020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1AF0012-5B7D-4437-956F-0C9DF6B726C1}" type="slidenum">
              <a:rPr lang="en-IN" smtClean="0"/>
              <a:t>‹#›</a:t>
            </a:fld>
            <a:endParaRPr lang="en-IN"/>
          </a:p>
        </p:txBody>
      </p:sp>
    </p:spTree>
    <p:extLst>
      <p:ext uri="{BB962C8B-B14F-4D97-AF65-F5344CB8AC3E}">
        <p14:creationId xmlns:p14="http://schemas.microsoft.com/office/powerpoint/2010/main" val="3419934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8505DCA-0D37-4221-9687-0C698651EE9E}" type="datetimeFigureOut">
              <a:rPr lang="en-IN" smtClean="0"/>
              <a:t>25-05-2020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1AF0012-5B7D-4437-956F-0C9DF6B726C1}" type="slidenum">
              <a:rPr lang="en-IN" smtClean="0"/>
              <a:t>‹#›</a:t>
            </a:fld>
            <a:endParaRPr lang="en-IN"/>
          </a:p>
        </p:txBody>
      </p:sp>
    </p:spTree>
    <p:extLst>
      <p:ext uri="{BB962C8B-B14F-4D97-AF65-F5344CB8AC3E}">
        <p14:creationId xmlns:p14="http://schemas.microsoft.com/office/powerpoint/2010/main" val="3796122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505DCA-0D37-4221-9687-0C698651EE9E}" type="datetimeFigureOut">
              <a:rPr lang="en-IN" smtClean="0"/>
              <a:t>25-05-2020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1AF0012-5B7D-4437-956F-0C9DF6B726C1}" type="slidenum">
              <a:rPr lang="en-IN" smtClean="0"/>
              <a:t>‹#›</a:t>
            </a:fld>
            <a:endParaRPr lang="en-IN"/>
          </a:p>
        </p:txBody>
      </p:sp>
    </p:spTree>
    <p:extLst>
      <p:ext uri="{BB962C8B-B14F-4D97-AF65-F5344CB8AC3E}">
        <p14:creationId xmlns:p14="http://schemas.microsoft.com/office/powerpoint/2010/main" val="3136265166"/>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8505DCA-0D37-4221-9687-0C698651EE9E}" type="datetimeFigureOut">
              <a:rPr lang="en-IN" smtClean="0"/>
              <a:t>25-05-2020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1AF0012-5B7D-4437-956F-0C9DF6B726C1}" type="slidenum">
              <a:rPr lang="en-IN" smtClean="0"/>
              <a:t>‹#›</a:t>
            </a:fld>
            <a:endParaRPr lang="en-IN"/>
          </a:p>
        </p:txBody>
      </p:sp>
    </p:spTree>
    <p:extLst>
      <p:ext uri="{BB962C8B-B14F-4D97-AF65-F5344CB8AC3E}">
        <p14:creationId xmlns:p14="http://schemas.microsoft.com/office/powerpoint/2010/main" val="132272443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8505DCA-0D37-4221-9687-0C698651EE9E}" type="datetimeFigureOut">
              <a:rPr lang="en-IN" smtClean="0"/>
              <a:t>25-05-2020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1AF0012-5B7D-4437-956F-0C9DF6B726C1}" type="slidenum">
              <a:rPr lang="en-IN" smtClean="0"/>
              <a:t>‹#›</a:t>
            </a:fld>
            <a:endParaRPr lang="en-IN"/>
          </a:p>
        </p:txBody>
      </p:sp>
    </p:spTree>
    <p:extLst>
      <p:ext uri="{BB962C8B-B14F-4D97-AF65-F5344CB8AC3E}">
        <p14:creationId xmlns:p14="http://schemas.microsoft.com/office/powerpoint/2010/main" val="2675487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8505DCA-0D37-4221-9687-0C698651EE9E}" type="datetimeFigureOut">
              <a:rPr lang="en-IN" smtClean="0"/>
              <a:t>25-05-2020</a:t>
            </a:fld>
            <a:endParaRPr lang="en-IN"/>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1AF0012-5B7D-4437-956F-0C9DF6B726C1}" type="slidenum">
              <a:rPr lang="en-IN" smtClean="0"/>
              <a:t>‹#›</a:t>
            </a:fld>
            <a:endParaRPr lang="en-IN"/>
          </a:p>
        </p:txBody>
      </p:sp>
    </p:spTree>
    <p:extLst>
      <p:ext uri="{BB962C8B-B14F-4D97-AF65-F5344CB8AC3E}">
        <p14:creationId xmlns:p14="http://schemas.microsoft.com/office/powerpoint/2010/main" val="349859749"/>
      </p:ext>
    </p:extLst>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 id="2147483846" r:id="rId12"/>
    <p:sldLayoutId id="2147483847" r:id="rId13"/>
    <p:sldLayoutId id="2147483848" r:id="rId14"/>
    <p:sldLayoutId id="2147483849" r:id="rId15"/>
    <p:sldLayoutId id="2147483850" r:id="rId16"/>
    <p:sldLayoutId id="2147483851"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707689" cy="6070600"/>
          </a:xfrm>
        </p:spPr>
        <p:txBody>
          <a:bodyPr>
            <a:normAutofit/>
          </a:bodyPr>
          <a:lstStyle/>
          <a:p>
            <a:r>
              <a:rPr lang="en-US" sz="5400" dirty="0" smtClean="0">
                <a:solidFill>
                  <a:srgbClr val="FF33CC"/>
                </a:solidFill>
                <a:latin typeface="Impact" panose="020B0806030902050204" pitchFamily="34" charset="0"/>
              </a:rPr>
              <a:t>Public Relations Management</a:t>
            </a:r>
            <a:r>
              <a:rPr lang="en-US" dirty="0" smtClean="0"/>
              <a:t/>
            </a:r>
            <a:br>
              <a:rPr lang="en-US" dirty="0" smtClean="0"/>
            </a:br>
            <a:r>
              <a:rPr lang="en-US" dirty="0"/>
              <a:t/>
            </a:r>
            <a:br>
              <a:rPr lang="en-US" dirty="0"/>
            </a:br>
            <a:r>
              <a:rPr lang="en-US" dirty="0" smtClean="0"/>
              <a:t/>
            </a:r>
            <a:br>
              <a:rPr lang="en-US" dirty="0" smtClean="0"/>
            </a:br>
            <a:r>
              <a:rPr lang="en-US" sz="4900" dirty="0" err="1" smtClean="0">
                <a:solidFill>
                  <a:srgbClr val="3A8E60"/>
                </a:solidFill>
                <a:latin typeface="Britannic Bold" panose="020B0903060703020204" pitchFamily="34" charset="0"/>
              </a:rPr>
              <a:t>Dr.T.Sivakami</a:t>
            </a:r>
            <a:r>
              <a:rPr lang="en-US" dirty="0" smtClean="0"/>
              <a:t/>
            </a:r>
            <a:br>
              <a:rPr lang="en-US" dirty="0" smtClean="0"/>
            </a:br>
            <a:r>
              <a:rPr lang="en-US" sz="3200" dirty="0" smtClean="0">
                <a:latin typeface="Britannic Bold" panose="020B0903060703020204" pitchFamily="34" charset="0"/>
              </a:rPr>
              <a:t>Assistant Professor</a:t>
            </a:r>
            <a:br>
              <a:rPr lang="en-US" sz="3200" dirty="0" smtClean="0">
                <a:latin typeface="Britannic Bold" panose="020B0903060703020204" pitchFamily="34" charset="0"/>
              </a:rPr>
            </a:br>
            <a:r>
              <a:rPr lang="en-US" sz="3200" dirty="0" smtClean="0">
                <a:latin typeface="Britannic Bold" panose="020B0903060703020204" pitchFamily="34" charset="0"/>
              </a:rPr>
              <a:t>PG&amp; Research Department of Management Studies</a:t>
            </a:r>
            <a:br>
              <a:rPr lang="en-US" sz="3200" dirty="0" smtClean="0">
                <a:latin typeface="Britannic Bold" panose="020B0903060703020204" pitchFamily="34" charset="0"/>
              </a:rPr>
            </a:br>
            <a:r>
              <a:rPr lang="en-US" sz="3200" dirty="0" smtClean="0">
                <a:latin typeface="Britannic Bold" panose="020B0903060703020204" pitchFamily="34" charset="0"/>
              </a:rPr>
              <a:t>Bon Secours College for Women</a:t>
            </a:r>
            <a:br>
              <a:rPr lang="en-US" sz="3200" dirty="0" smtClean="0">
                <a:latin typeface="Britannic Bold" panose="020B0903060703020204" pitchFamily="34" charset="0"/>
              </a:rPr>
            </a:br>
            <a:r>
              <a:rPr lang="en-US" sz="3200" dirty="0" err="1" smtClean="0">
                <a:latin typeface="Britannic Bold" panose="020B0903060703020204" pitchFamily="34" charset="0"/>
              </a:rPr>
              <a:t>Thanjavur</a:t>
            </a:r>
            <a:endParaRPr lang="en-IN" dirty="0">
              <a:latin typeface="Britannic Bold" panose="020B0903060703020204" pitchFamily="34" charset="0"/>
            </a:endParaRPr>
          </a:p>
        </p:txBody>
      </p:sp>
    </p:spTree>
    <p:extLst>
      <p:ext uri="{BB962C8B-B14F-4D97-AF65-F5344CB8AC3E}">
        <p14:creationId xmlns:p14="http://schemas.microsoft.com/office/powerpoint/2010/main" val="697222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01600"/>
            <a:ext cx="10707689" cy="1625601"/>
          </a:xfrm>
        </p:spPr>
        <p:txBody>
          <a:bodyPr>
            <a:normAutofit/>
          </a:bodyPr>
          <a:lstStyle/>
          <a:p>
            <a:r>
              <a:rPr lang="en-US" sz="3600" b="1" dirty="0">
                <a:solidFill>
                  <a:srgbClr val="990000"/>
                </a:solidFill>
                <a:latin typeface="Algerian" panose="04020705040A02060702" pitchFamily="82" charset="0"/>
              </a:rPr>
              <a:t>CLASSIFICATION AND TYPES OF ADVERTISING</a:t>
            </a:r>
            <a:endParaRPr lang="en-IN" sz="3600" b="1" dirty="0">
              <a:solidFill>
                <a:srgbClr val="990000"/>
              </a:solidFill>
              <a:latin typeface="Algerian" panose="04020705040A02060702" pitchFamily="82" charset="0"/>
            </a:endParaRPr>
          </a:p>
        </p:txBody>
      </p:sp>
      <p:sp>
        <p:nvSpPr>
          <p:cNvPr id="3" name="Rectangle 2"/>
          <p:cNvSpPr/>
          <p:nvPr/>
        </p:nvSpPr>
        <p:spPr>
          <a:xfrm>
            <a:off x="2264229" y="1239157"/>
            <a:ext cx="9753599" cy="6063198"/>
          </a:xfrm>
          <a:prstGeom prst="rect">
            <a:avLst/>
          </a:prstGeom>
        </p:spPr>
        <p:txBody>
          <a:bodyPr wrap="square">
            <a:spAutoFit/>
          </a:bodyPr>
          <a:lstStyle/>
          <a:p>
            <a:r>
              <a:rPr lang="en-IN" sz="4000" dirty="0" smtClean="0">
                <a:solidFill>
                  <a:srgbClr val="FF3399"/>
                </a:solidFill>
                <a:latin typeface="Arial Narrow" panose="020B0606020202030204" pitchFamily="34" charset="0"/>
              </a:rPr>
              <a:t>1.Product – Related Advertising </a:t>
            </a:r>
          </a:p>
          <a:p>
            <a:r>
              <a:rPr lang="en-US" sz="4000" dirty="0" smtClean="0">
                <a:solidFill>
                  <a:srgbClr val="FF3399"/>
                </a:solidFill>
                <a:latin typeface="Arial Narrow" panose="020B0606020202030204" pitchFamily="34" charset="0"/>
              </a:rPr>
              <a:t>2. Public Service Advertising  </a:t>
            </a:r>
          </a:p>
          <a:p>
            <a:r>
              <a:rPr lang="en-US" sz="4000" dirty="0" smtClean="0">
                <a:solidFill>
                  <a:srgbClr val="FF3399"/>
                </a:solidFill>
                <a:latin typeface="Arial Narrow" panose="020B0606020202030204" pitchFamily="34" charset="0"/>
              </a:rPr>
              <a:t>3. Functional Classification </a:t>
            </a:r>
          </a:p>
          <a:p>
            <a:r>
              <a:rPr lang="en-US" sz="4000" dirty="0" smtClean="0">
                <a:solidFill>
                  <a:srgbClr val="FF3399"/>
                </a:solidFill>
                <a:latin typeface="Arial Narrow" panose="020B0606020202030204" pitchFamily="34" charset="0"/>
              </a:rPr>
              <a:t>4. Advertising based on Product Life Cycle</a:t>
            </a:r>
          </a:p>
          <a:p>
            <a:r>
              <a:rPr lang="en-US" sz="4000" dirty="0" smtClean="0">
                <a:solidFill>
                  <a:srgbClr val="FF3399"/>
                </a:solidFill>
                <a:latin typeface="Arial Narrow" panose="020B0606020202030204" pitchFamily="34" charset="0"/>
              </a:rPr>
              <a:t>5. Trade Advertising</a:t>
            </a:r>
          </a:p>
          <a:p>
            <a:r>
              <a:rPr lang="en-US" sz="4000" dirty="0" smtClean="0">
                <a:solidFill>
                  <a:srgbClr val="FF3399"/>
                </a:solidFill>
                <a:latin typeface="Arial Narrow" panose="020B0606020202030204" pitchFamily="34" charset="0"/>
              </a:rPr>
              <a:t>6. Advertising Based on Area of operation</a:t>
            </a:r>
          </a:p>
          <a:p>
            <a:r>
              <a:rPr lang="en-US" sz="4000" dirty="0" smtClean="0">
                <a:solidFill>
                  <a:srgbClr val="FF3399"/>
                </a:solidFill>
                <a:latin typeface="Arial Narrow" panose="020B0606020202030204" pitchFamily="34" charset="0"/>
              </a:rPr>
              <a:t>7. Advertising According to Medium Utilized</a:t>
            </a:r>
          </a:p>
          <a:p>
            <a:endParaRPr lang="en-US" dirty="0"/>
          </a:p>
          <a:p>
            <a:endParaRPr lang="en-US" dirty="0" smtClean="0"/>
          </a:p>
          <a:p>
            <a:endParaRPr lang="en-US" dirty="0"/>
          </a:p>
          <a:p>
            <a:endParaRPr lang="en-US" dirty="0" smtClean="0"/>
          </a:p>
          <a:p>
            <a:endParaRPr lang="en-US" dirty="0"/>
          </a:p>
          <a:p>
            <a:endParaRPr lang="en-IN" dirty="0"/>
          </a:p>
        </p:txBody>
      </p:sp>
    </p:spTree>
    <p:extLst>
      <p:ext uri="{BB962C8B-B14F-4D97-AF65-F5344CB8AC3E}">
        <p14:creationId xmlns:p14="http://schemas.microsoft.com/office/powerpoint/2010/main" val="3030656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9169" y="163287"/>
            <a:ext cx="10018713" cy="852714"/>
          </a:xfrm>
        </p:spPr>
        <p:txBody>
          <a:bodyPr>
            <a:normAutofit fontScale="90000"/>
          </a:bodyPr>
          <a:lstStyle/>
          <a:p>
            <a:r>
              <a:rPr lang="en-IN" dirty="0"/>
              <a:t> </a:t>
            </a:r>
            <a:r>
              <a:rPr lang="en-IN" sz="6700" dirty="0" smtClean="0"/>
              <a:t>1.</a:t>
            </a:r>
            <a:r>
              <a:rPr lang="en-IN" sz="5400" b="1" dirty="0" smtClean="0">
                <a:solidFill>
                  <a:srgbClr val="FF0000"/>
                </a:solidFill>
              </a:rPr>
              <a:t>Product </a:t>
            </a:r>
            <a:r>
              <a:rPr lang="en-IN" sz="5400" b="1" dirty="0">
                <a:solidFill>
                  <a:srgbClr val="FF0000"/>
                </a:solidFill>
              </a:rPr>
              <a:t>– Related Advertising </a:t>
            </a:r>
            <a:endParaRPr lang="en-IN" b="1" dirty="0">
              <a:solidFill>
                <a:srgbClr val="FF0000"/>
              </a:solidFill>
            </a:endParaRPr>
          </a:p>
        </p:txBody>
      </p:sp>
      <p:sp>
        <p:nvSpPr>
          <p:cNvPr id="3" name="Rectangle 2"/>
          <p:cNvSpPr/>
          <p:nvPr/>
        </p:nvSpPr>
        <p:spPr>
          <a:xfrm>
            <a:off x="2213882" y="1410625"/>
            <a:ext cx="9144000" cy="5909310"/>
          </a:xfrm>
          <a:prstGeom prst="rect">
            <a:avLst/>
          </a:prstGeom>
        </p:spPr>
        <p:txBody>
          <a:bodyPr wrap="square">
            <a:spAutoFit/>
          </a:bodyPr>
          <a:lstStyle/>
          <a:p>
            <a:pPr algn="just">
              <a:lnSpc>
                <a:spcPct val="150000"/>
              </a:lnSpc>
            </a:pPr>
            <a:r>
              <a:rPr lang="en-IN" sz="3600" dirty="0" err="1"/>
              <a:t>i</a:t>
            </a:r>
            <a:r>
              <a:rPr lang="en-IN" sz="2400" dirty="0">
                <a:solidFill>
                  <a:srgbClr val="FFC000"/>
                </a:solidFill>
                <a:latin typeface="Arial Black" panose="020B0A04020102020204" pitchFamily="34" charset="0"/>
              </a:rPr>
              <a:t>. Pioneering Advertising:  </a:t>
            </a:r>
          </a:p>
          <a:p>
            <a:pPr algn="just">
              <a:lnSpc>
                <a:spcPct val="150000"/>
              </a:lnSpc>
            </a:pPr>
            <a:r>
              <a:rPr lang="en-IN" sz="2400" dirty="0">
                <a:solidFill>
                  <a:srgbClr val="FFC000"/>
                </a:solidFill>
                <a:latin typeface="Arial Black" panose="020B0A04020102020204" pitchFamily="34" charset="0"/>
              </a:rPr>
              <a:t> </a:t>
            </a:r>
          </a:p>
          <a:p>
            <a:pPr algn="just">
              <a:lnSpc>
                <a:spcPct val="150000"/>
              </a:lnSpc>
            </a:pPr>
            <a:r>
              <a:rPr lang="en-IN" sz="2400" dirty="0">
                <a:solidFill>
                  <a:srgbClr val="FFC000"/>
                </a:solidFill>
                <a:latin typeface="Arial Black" panose="020B0A04020102020204" pitchFamily="34" charset="0"/>
              </a:rPr>
              <a:t>This type of advertising is used in the introductory stages in the life cycle of a product.  It is concerned with developing a “primary” demand. It conveys information about, and selling a product category rather than a specific brand. For example, the initial advertisement for black – and – white television and colour television. Such advertisements appeal to the </a:t>
            </a:r>
            <a:r>
              <a:rPr lang="en-IN" sz="2400" dirty="0" err="1">
                <a:solidFill>
                  <a:srgbClr val="FFC000"/>
                </a:solidFill>
                <a:latin typeface="Arial Black" panose="020B0A04020102020204" pitchFamily="34" charset="0"/>
              </a:rPr>
              <a:t>consumer‟s</a:t>
            </a:r>
            <a:r>
              <a:rPr lang="en-IN" sz="2400" dirty="0">
                <a:solidFill>
                  <a:srgbClr val="FFC000"/>
                </a:solidFill>
                <a:latin typeface="Arial Black" panose="020B0A04020102020204" pitchFamily="34" charset="0"/>
              </a:rPr>
              <a:t> emotions and rational motives. </a:t>
            </a:r>
          </a:p>
        </p:txBody>
      </p:sp>
    </p:spTree>
    <p:extLst>
      <p:ext uri="{BB962C8B-B14F-4D97-AF65-F5344CB8AC3E}">
        <p14:creationId xmlns:p14="http://schemas.microsoft.com/office/powerpoint/2010/main" val="604426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0768" y="-417285"/>
            <a:ext cx="10018713" cy="1752599"/>
          </a:xfrm>
        </p:spPr>
        <p:txBody>
          <a:bodyPr/>
          <a:lstStyle/>
          <a:p>
            <a:r>
              <a:rPr lang="en-IN" dirty="0"/>
              <a:t> </a:t>
            </a:r>
            <a:r>
              <a:rPr lang="en-IN" sz="5400" b="1" dirty="0">
                <a:solidFill>
                  <a:srgbClr val="C00000"/>
                </a:solidFill>
              </a:rPr>
              <a:t>Product – Related Advertising </a:t>
            </a:r>
            <a:endParaRPr lang="en-IN" b="1" dirty="0">
              <a:solidFill>
                <a:srgbClr val="C00000"/>
              </a:solidFill>
            </a:endParaRPr>
          </a:p>
        </p:txBody>
      </p:sp>
      <p:sp>
        <p:nvSpPr>
          <p:cNvPr id="3" name="Rectangle 2"/>
          <p:cNvSpPr/>
          <p:nvPr/>
        </p:nvSpPr>
        <p:spPr>
          <a:xfrm>
            <a:off x="1640114" y="830054"/>
            <a:ext cx="10189029" cy="5632311"/>
          </a:xfrm>
          <a:prstGeom prst="rect">
            <a:avLst/>
          </a:prstGeom>
        </p:spPr>
        <p:txBody>
          <a:bodyPr wrap="square">
            <a:spAutoFit/>
          </a:bodyPr>
          <a:lstStyle/>
          <a:p>
            <a:pPr algn="just"/>
            <a:r>
              <a:rPr lang="en-IN" sz="3600" dirty="0" smtClean="0">
                <a:solidFill>
                  <a:srgbClr val="3A8E60"/>
                </a:solidFill>
              </a:rPr>
              <a:t>2. </a:t>
            </a:r>
            <a:r>
              <a:rPr lang="en-US" sz="3600" dirty="0">
                <a:solidFill>
                  <a:srgbClr val="3A8E60"/>
                </a:solidFill>
              </a:rPr>
              <a:t>Competitive Advertising:  It is useful when the product has reached the market-growth and especially the market-maturity stage. It stimulates “selective” demand. It seeks to sell a specific brand rather than a general product category.  It is of two types: A. Direct Type: It seeks to stimulate immediate buying action.  B. Indirect Type: It attempts to pinpoint the virtues of the product in the expectation that the </a:t>
            </a:r>
            <a:r>
              <a:rPr lang="en-US" sz="3600" dirty="0" err="1">
                <a:solidFill>
                  <a:srgbClr val="3A8E60"/>
                </a:solidFill>
              </a:rPr>
              <a:t>consumer‟s</a:t>
            </a:r>
            <a:r>
              <a:rPr lang="en-US" sz="3600" dirty="0">
                <a:solidFill>
                  <a:srgbClr val="3A8E60"/>
                </a:solidFill>
              </a:rPr>
              <a:t> action will be affected by it when he is ready to buy. </a:t>
            </a:r>
            <a:endParaRPr lang="en-IN" sz="3600" dirty="0">
              <a:solidFill>
                <a:srgbClr val="3A8E60"/>
              </a:solidFill>
            </a:endParaRPr>
          </a:p>
        </p:txBody>
      </p:sp>
    </p:spTree>
    <p:extLst>
      <p:ext uri="{BB962C8B-B14F-4D97-AF65-F5344CB8AC3E}">
        <p14:creationId xmlns:p14="http://schemas.microsoft.com/office/powerpoint/2010/main" val="12307715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678543"/>
          </a:xfrm>
        </p:spPr>
        <p:txBody>
          <a:bodyPr>
            <a:normAutofit fontScale="90000"/>
          </a:bodyPr>
          <a:lstStyle/>
          <a:p>
            <a:r>
              <a:rPr lang="en-IN" dirty="0" smtClean="0"/>
              <a:t> </a:t>
            </a:r>
            <a:r>
              <a:rPr lang="en-IN" sz="5300" b="1" dirty="0" smtClean="0">
                <a:solidFill>
                  <a:srgbClr val="FF0000"/>
                </a:solidFill>
              </a:rPr>
              <a:t>Product – Related Advertising </a:t>
            </a:r>
            <a:endParaRPr lang="en-IN" b="1" dirty="0">
              <a:solidFill>
                <a:srgbClr val="FF0000"/>
              </a:solidFill>
            </a:endParaRPr>
          </a:p>
        </p:txBody>
      </p:sp>
      <p:sp>
        <p:nvSpPr>
          <p:cNvPr id="3" name="Rectangle 2"/>
          <p:cNvSpPr/>
          <p:nvPr/>
        </p:nvSpPr>
        <p:spPr>
          <a:xfrm>
            <a:off x="2859314" y="2237939"/>
            <a:ext cx="9144000" cy="369332"/>
          </a:xfrm>
          <a:prstGeom prst="rect">
            <a:avLst/>
          </a:prstGeom>
        </p:spPr>
        <p:txBody>
          <a:bodyPr wrap="square">
            <a:spAutoFit/>
          </a:bodyPr>
          <a:lstStyle/>
          <a:p>
            <a:r>
              <a:rPr lang="en-IN" dirty="0" smtClean="0"/>
              <a:t> </a:t>
            </a:r>
            <a:endParaRPr lang="en-IN" dirty="0"/>
          </a:p>
        </p:txBody>
      </p:sp>
      <p:sp>
        <p:nvSpPr>
          <p:cNvPr id="4" name="Rectangle 3"/>
          <p:cNvSpPr/>
          <p:nvPr/>
        </p:nvSpPr>
        <p:spPr>
          <a:xfrm>
            <a:off x="2547710" y="1417100"/>
            <a:ext cx="8955314" cy="5262979"/>
          </a:xfrm>
          <a:prstGeom prst="rect">
            <a:avLst/>
          </a:prstGeom>
        </p:spPr>
        <p:txBody>
          <a:bodyPr wrap="square">
            <a:spAutoFit/>
          </a:bodyPr>
          <a:lstStyle/>
          <a:p>
            <a:pPr algn="just">
              <a:lnSpc>
                <a:spcPct val="150000"/>
              </a:lnSpc>
            </a:pPr>
            <a:r>
              <a:rPr lang="en-US" sz="3200" dirty="0">
                <a:solidFill>
                  <a:srgbClr val="3333FF"/>
                </a:solidFill>
                <a:latin typeface="Bernard MT Condensed" panose="02050806060905020404" pitchFamily="18" charset="0"/>
              </a:rPr>
              <a:t>iii. Retentive Advertising: This may be useful when the product has achieved a </a:t>
            </a:r>
            <a:r>
              <a:rPr lang="en-US" sz="3200" dirty="0" err="1">
                <a:solidFill>
                  <a:srgbClr val="3333FF"/>
                </a:solidFill>
                <a:latin typeface="Bernard MT Condensed" panose="02050806060905020404" pitchFamily="18" charset="0"/>
              </a:rPr>
              <a:t>favourable</a:t>
            </a:r>
            <a:r>
              <a:rPr lang="en-US" sz="3200" dirty="0">
                <a:solidFill>
                  <a:srgbClr val="3333FF"/>
                </a:solidFill>
                <a:latin typeface="Bernard MT Condensed" panose="02050806060905020404" pitchFamily="18" charset="0"/>
              </a:rPr>
              <a:t> status in the market – that is, maturity or declining stage.  Generally in such times, the advertiser wants to keep his </a:t>
            </a:r>
            <a:r>
              <a:rPr lang="en-US" sz="3200" dirty="0" err="1">
                <a:solidFill>
                  <a:srgbClr val="3333FF"/>
                </a:solidFill>
                <a:latin typeface="Bernard MT Condensed" panose="02050806060905020404" pitchFamily="18" charset="0"/>
              </a:rPr>
              <a:t>product‟s</a:t>
            </a:r>
            <a:r>
              <a:rPr lang="en-US" sz="3200" dirty="0">
                <a:solidFill>
                  <a:srgbClr val="3333FF"/>
                </a:solidFill>
                <a:latin typeface="Bernard MT Condensed" panose="02050806060905020404" pitchFamily="18" charset="0"/>
              </a:rPr>
              <a:t> name before the public.  A much softer selling approach is used, or only the name may be mentioned in “reminder” type advertising. </a:t>
            </a:r>
            <a:endParaRPr lang="en-IN" sz="3200" dirty="0">
              <a:solidFill>
                <a:srgbClr val="3333FF"/>
              </a:solidFill>
              <a:latin typeface="Bernard MT Condensed" panose="02050806060905020404" pitchFamily="18" charset="0"/>
            </a:endParaRPr>
          </a:p>
        </p:txBody>
      </p:sp>
    </p:spTree>
    <p:extLst>
      <p:ext uri="{BB962C8B-B14F-4D97-AF65-F5344CB8AC3E}">
        <p14:creationId xmlns:p14="http://schemas.microsoft.com/office/powerpoint/2010/main" val="1647588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625" y="148772"/>
            <a:ext cx="10018713" cy="1084943"/>
          </a:xfrm>
        </p:spPr>
        <p:txBody>
          <a:bodyPr/>
          <a:lstStyle/>
          <a:p>
            <a:r>
              <a:rPr lang="en-IN" sz="6000" b="1" dirty="0" smtClean="0"/>
              <a:t>2</a:t>
            </a:r>
            <a:r>
              <a:rPr lang="en-IN" dirty="0" smtClean="0"/>
              <a:t>. </a:t>
            </a:r>
            <a:r>
              <a:rPr lang="en-IN" sz="4800" b="1" dirty="0">
                <a:solidFill>
                  <a:srgbClr val="00B050"/>
                </a:solidFill>
              </a:rPr>
              <a:t>Public Service Advertising </a:t>
            </a:r>
          </a:p>
        </p:txBody>
      </p:sp>
      <p:sp>
        <p:nvSpPr>
          <p:cNvPr id="3" name="Rectangle 2"/>
          <p:cNvSpPr/>
          <p:nvPr/>
        </p:nvSpPr>
        <p:spPr>
          <a:xfrm>
            <a:off x="2598058" y="954038"/>
            <a:ext cx="9695542" cy="6186309"/>
          </a:xfrm>
          <a:prstGeom prst="rect">
            <a:avLst/>
          </a:prstGeom>
        </p:spPr>
        <p:txBody>
          <a:bodyPr wrap="square">
            <a:spAutoFit/>
          </a:bodyPr>
          <a:lstStyle/>
          <a:p>
            <a:pPr algn="just"/>
            <a:r>
              <a:rPr lang="en-US" sz="3600" b="1" dirty="0">
                <a:solidFill>
                  <a:srgbClr val="FF33CC"/>
                </a:solidFill>
              </a:rPr>
              <a:t>This is directed at the social welfare of a community or a nation.  The effectiveness of product service advertisements may be measured in terms of the goodwill they generate in </a:t>
            </a:r>
            <a:r>
              <a:rPr lang="en-US" sz="3600" b="1" dirty="0" err="1">
                <a:solidFill>
                  <a:srgbClr val="FF33CC"/>
                </a:solidFill>
              </a:rPr>
              <a:t>favour</a:t>
            </a:r>
            <a:r>
              <a:rPr lang="en-US" sz="3600" b="1" dirty="0">
                <a:solidFill>
                  <a:srgbClr val="FF33CC"/>
                </a:solidFill>
              </a:rPr>
              <a:t> of the sponsoring organization.  Advertisements on not mixing drinking and driving are a good example of public service advertising. In this type of advertising, the objective is to put across a message intended to change attitudes or </a:t>
            </a:r>
            <a:r>
              <a:rPr lang="en-US" sz="3600" b="1" dirty="0" err="1">
                <a:solidFill>
                  <a:srgbClr val="FF33CC"/>
                </a:solidFill>
              </a:rPr>
              <a:t>behaviour</a:t>
            </a:r>
            <a:r>
              <a:rPr lang="en-US" sz="3600" b="1" dirty="0">
                <a:solidFill>
                  <a:srgbClr val="FF33CC"/>
                </a:solidFill>
              </a:rPr>
              <a:t> and benefit the public at large. </a:t>
            </a:r>
            <a:endParaRPr lang="en-IN" sz="3600" b="1" dirty="0">
              <a:solidFill>
                <a:srgbClr val="FF33CC"/>
              </a:solidFill>
            </a:endParaRPr>
          </a:p>
        </p:txBody>
      </p:sp>
    </p:spTree>
    <p:extLst>
      <p:ext uri="{BB962C8B-B14F-4D97-AF65-F5344CB8AC3E}">
        <p14:creationId xmlns:p14="http://schemas.microsoft.com/office/powerpoint/2010/main" val="841732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
            <a:ext cx="10018713" cy="493486"/>
          </a:xfrm>
        </p:spPr>
        <p:txBody>
          <a:bodyPr>
            <a:normAutofit fontScale="90000"/>
          </a:bodyPr>
          <a:lstStyle/>
          <a:p>
            <a:r>
              <a:rPr lang="en-IN" sz="5300" b="1" dirty="0" smtClean="0"/>
              <a:t>3</a:t>
            </a:r>
            <a:r>
              <a:rPr lang="en-IN" dirty="0" smtClean="0"/>
              <a:t>. </a:t>
            </a:r>
            <a:r>
              <a:rPr lang="en-IN" sz="4400" b="1" dirty="0">
                <a:solidFill>
                  <a:srgbClr val="FF0066"/>
                </a:solidFill>
              </a:rPr>
              <a:t>Functional Classification </a:t>
            </a:r>
            <a:endParaRPr lang="en-IN" b="1" dirty="0">
              <a:solidFill>
                <a:srgbClr val="FF0066"/>
              </a:solidFill>
            </a:endParaRPr>
          </a:p>
        </p:txBody>
      </p:sp>
      <p:sp>
        <p:nvSpPr>
          <p:cNvPr id="3" name="Rectangle 2"/>
          <p:cNvSpPr/>
          <p:nvPr/>
        </p:nvSpPr>
        <p:spPr>
          <a:xfrm>
            <a:off x="1988457" y="356497"/>
            <a:ext cx="10072914" cy="7478970"/>
          </a:xfrm>
          <a:prstGeom prst="rect">
            <a:avLst/>
          </a:prstGeom>
        </p:spPr>
        <p:txBody>
          <a:bodyPr wrap="square">
            <a:spAutoFit/>
          </a:bodyPr>
          <a:lstStyle/>
          <a:p>
            <a:pPr algn="just"/>
            <a:r>
              <a:rPr lang="en-US" sz="2400" dirty="0"/>
              <a:t> </a:t>
            </a:r>
            <a:r>
              <a:rPr lang="en-US" sz="2400" b="1" dirty="0">
                <a:solidFill>
                  <a:srgbClr val="3333FF"/>
                </a:solidFill>
              </a:rPr>
              <a:t>Advertising Based on Demand Influence Level. </a:t>
            </a:r>
            <a:endParaRPr lang="en-US" sz="2400" b="1" dirty="0" smtClean="0">
              <a:solidFill>
                <a:srgbClr val="3333FF"/>
              </a:solidFill>
            </a:endParaRPr>
          </a:p>
          <a:p>
            <a:pPr marL="342900" indent="-342900" algn="just">
              <a:buAutoNum type="alphaUcPeriod"/>
            </a:pPr>
            <a:r>
              <a:rPr lang="en-US" sz="2400" b="1" dirty="0" smtClean="0">
                <a:solidFill>
                  <a:srgbClr val="3333FF"/>
                </a:solidFill>
              </a:rPr>
              <a:t>Primary </a:t>
            </a:r>
            <a:r>
              <a:rPr lang="en-US" sz="2400" b="1" dirty="0">
                <a:solidFill>
                  <a:srgbClr val="3333FF"/>
                </a:solidFill>
              </a:rPr>
              <a:t>Demand </a:t>
            </a:r>
            <a:r>
              <a:rPr lang="en-US" sz="2400" b="1" dirty="0" smtClean="0">
                <a:solidFill>
                  <a:srgbClr val="3333FF"/>
                </a:solidFill>
              </a:rPr>
              <a:t>Stimulation:</a:t>
            </a:r>
          </a:p>
          <a:p>
            <a:pPr algn="just"/>
            <a:r>
              <a:rPr lang="en-US" sz="2400" b="1" dirty="0">
                <a:solidFill>
                  <a:srgbClr val="3333FF"/>
                </a:solidFill>
              </a:rPr>
              <a:t>	</a:t>
            </a:r>
            <a:r>
              <a:rPr lang="en-US" sz="2400" b="1" dirty="0" smtClean="0">
                <a:solidFill>
                  <a:srgbClr val="3333FF"/>
                </a:solidFill>
              </a:rPr>
              <a:t>	  </a:t>
            </a:r>
            <a:r>
              <a:rPr lang="en-US" sz="2400" b="1" dirty="0">
                <a:solidFill>
                  <a:srgbClr val="3333FF"/>
                </a:solidFill>
              </a:rPr>
              <a:t>Primary demand is demand for the product or service rather than for a particular brand.  It is intended to affect the demand for a type of product, and not the brand of that product.  Some advertise to stimulate primary demand.  When a product is new, primary demand stimulation is appropriate. At this time, the marketer must inform consumers of the existence of the new item and convince them of the benefits flowing from its use. When primary demand has been stimulated and competitors have entered the market, the advertising strategy may be to stimulate the selective </a:t>
            </a:r>
            <a:r>
              <a:rPr lang="en-US" sz="2400" b="1" dirty="0" smtClean="0">
                <a:solidFill>
                  <a:srgbClr val="3333FF"/>
                </a:solidFill>
              </a:rPr>
              <a:t>demand</a:t>
            </a:r>
          </a:p>
          <a:p>
            <a:pPr algn="just"/>
            <a:r>
              <a:rPr lang="en-US" sz="2400" b="1" dirty="0" err="1" smtClean="0">
                <a:solidFill>
                  <a:srgbClr val="3333FF"/>
                </a:solidFill>
              </a:rPr>
              <a:t>B.Selective</a:t>
            </a:r>
            <a:r>
              <a:rPr lang="en-US" sz="2400" b="1" dirty="0" smtClean="0">
                <a:solidFill>
                  <a:srgbClr val="3333FF"/>
                </a:solidFill>
              </a:rPr>
              <a:t> Demand Stimulation :</a:t>
            </a:r>
          </a:p>
          <a:p>
            <a:pPr algn="just"/>
            <a:r>
              <a:rPr lang="en-US" sz="2400" b="1" dirty="0" smtClean="0">
                <a:solidFill>
                  <a:srgbClr val="3333FF"/>
                </a:solidFill>
              </a:rPr>
              <a:t> </a:t>
            </a:r>
            <a:r>
              <a:rPr lang="en-US" sz="2400" b="1" dirty="0">
                <a:solidFill>
                  <a:srgbClr val="3333FF"/>
                </a:solidFill>
              </a:rPr>
              <a:t>This demand is for a particular brand such as Charminar cigarettes, Surf detergent powder, or </a:t>
            </a:r>
            <a:r>
              <a:rPr lang="en-US" sz="2400" b="1" dirty="0" err="1">
                <a:solidFill>
                  <a:srgbClr val="3333FF"/>
                </a:solidFill>
              </a:rPr>
              <a:t>Vimal</a:t>
            </a:r>
            <a:r>
              <a:rPr lang="en-US" sz="2400" b="1" dirty="0">
                <a:solidFill>
                  <a:srgbClr val="3333FF"/>
                </a:solidFill>
              </a:rPr>
              <a:t> fabrics. To establish a differential advantage and to acquire an acceptable sort of market, selective demand advertising is attempted.  It is not to stimulate the demand for the product or service. The advertiser attempts to differentiate his brand and to increase the total amount of consumption of that product. Competitive advertising stimulates selective demand.  It may be of either the direct or the indirect type.</a:t>
            </a:r>
            <a:endParaRPr lang="en-IN" sz="2400" b="1" dirty="0">
              <a:solidFill>
                <a:srgbClr val="3333FF"/>
              </a:solidFill>
            </a:endParaRPr>
          </a:p>
        </p:txBody>
      </p:sp>
    </p:spTree>
    <p:extLst>
      <p:ext uri="{BB962C8B-B14F-4D97-AF65-F5344CB8AC3E}">
        <p14:creationId xmlns:p14="http://schemas.microsoft.com/office/powerpoint/2010/main" val="879531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88686"/>
            <a:ext cx="10018713" cy="754743"/>
          </a:xfrm>
        </p:spPr>
        <p:txBody>
          <a:bodyPr>
            <a:noAutofit/>
          </a:bodyPr>
          <a:lstStyle/>
          <a:p>
            <a:r>
              <a:rPr lang="en-IN" sz="5400" b="1" dirty="0">
                <a:solidFill>
                  <a:srgbClr val="FF0066"/>
                </a:solidFill>
              </a:rPr>
              <a:t>ii. Institutional Advertising </a:t>
            </a:r>
          </a:p>
        </p:txBody>
      </p:sp>
      <p:sp>
        <p:nvSpPr>
          <p:cNvPr id="4" name="Rectangle 3"/>
          <p:cNvSpPr/>
          <p:nvPr/>
        </p:nvSpPr>
        <p:spPr>
          <a:xfrm>
            <a:off x="1901371" y="943429"/>
            <a:ext cx="10058399" cy="5632311"/>
          </a:xfrm>
          <a:prstGeom prst="rect">
            <a:avLst/>
          </a:prstGeom>
        </p:spPr>
        <p:txBody>
          <a:bodyPr wrap="square">
            <a:spAutoFit/>
          </a:bodyPr>
          <a:lstStyle/>
          <a:p>
            <a:pPr algn="just"/>
            <a:r>
              <a:rPr lang="en-IN" sz="3600" b="1" dirty="0">
                <a:solidFill>
                  <a:srgbClr val="F04230"/>
                </a:solidFill>
              </a:rPr>
              <a:t>Institutional advertising is used extensively during periods of product shortages in order to keep the name of the company before the public. It aims at building for a firm a Positive public image in the eyes of shareholders, employees, suppliers, legislators, or the general public. </a:t>
            </a:r>
            <a:endParaRPr lang="en-IN" sz="3600" b="1" dirty="0" smtClean="0">
              <a:solidFill>
                <a:srgbClr val="F04230"/>
              </a:solidFill>
            </a:endParaRPr>
          </a:p>
          <a:p>
            <a:pPr algn="just"/>
            <a:endParaRPr lang="en-IN" sz="3600" b="1" dirty="0" smtClean="0">
              <a:solidFill>
                <a:srgbClr val="F04230"/>
              </a:solidFill>
            </a:endParaRPr>
          </a:p>
          <a:p>
            <a:pPr algn="just"/>
            <a:r>
              <a:rPr lang="en-US" sz="3600" b="1" dirty="0">
                <a:solidFill>
                  <a:srgbClr val="F04230"/>
                </a:solidFill>
              </a:rPr>
              <a:t>HMT or DCM, for example, does considerable institutional advertising of its name, emphasizing the quality and research behind its products. </a:t>
            </a:r>
            <a:endParaRPr lang="en-IN" sz="3600" b="1" dirty="0">
              <a:solidFill>
                <a:srgbClr val="F04230"/>
              </a:solidFill>
            </a:endParaRPr>
          </a:p>
        </p:txBody>
      </p:sp>
    </p:spTree>
    <p:extLst>
      <p:ext uri="{BB962C8B-B14F-4D97-AF65-F5344CB8AC3E}">
        <p14:creationId xmlns:p14="http://schemas.microsoft.com/office/powerpoint/2010/main" val="34624821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19744"/>
            <a:ext cx="10018713" cy="823686"/>
          </a:xfrm>
        </p:spPr>
        <p:txBody>
          <a:bodyPr>
            <a:normAutofit fontScale="90000"/>
          </a:bodyPr>
          <a:lstStyle/>
          <a:p>
            <a:r>
              <a:rPr lang="en-IN" dirty="0">
                <a:solidFill>
                  <a:srgbClr val="00B050"/>
                </a:solidFill>
              </a:rPr>
              <a:t> </a:t>
            </a:r>
            <a:r>
              <a:rPr lang="en-IN" sz="5400" b="1" dirty="0">
                <a:solidFill>
                  <a:srgbClr val="00B050"/>
                </a:solidFill>
              </a:rPr>
              <a:t>Product Advertising </a:t>
            </a:r>
            <a:endParaRPr lang="en-IN" b="1" dirty="0">
              <a:solidFill>
                <a:srgbClr val="00B050"/>
              </a:solidFill>
            </a:endParaRPr>
          </a:p>
        </p:txBody>
      </p:sp>
      <p:sp>
        <p:nvSpPr>
          <p:cNvPr id="3" name="Rectangle 2"/>
          <p:cNvSpPr/>
          <p:nvPr/>
        </p:nvSpPr>
        <p:spPr>
          <a:xfrm>
            <a:off x="1335314" y="943430"/>
            <a:ext cx="10856686" cy="5016758"/>
          </a:xfrm>
          <a:prstGeom prst="rect">
            <a:avLst/>
          </a:prstGeom>
        </p:spPr>
        <p:txBody>
          <a:bodyPr wrap="square">
            <a:spAutoFit/>
          </a:bodyPr>
          <a:lstStyle/>
          <a:p>
            <a:pPr algn="just"/>
            <a:r>
              <a:rPr lang="en-IN" dirty="0"/>
              <a:t> </a:t>
            </a:r>
            <a:r>
              <a:rPr lang="en-IN" sz="3200" b="1" dirty="0" smtClean="0">
                <a:solidFill>
                  <a:srgbClr val="CC0066"/>
                </a:solidFill>
                <a:latin typeface="Arial Rounded MT Bold" panose="020F0704030504030204" pitchFamily="34" charset="0"/>
              </a:rPr>
              <a:t>Product </a:t>
            </a:r>
            <a:r>
              <a:rPr lang="en-IN" sz="3200" b="1" dirty="0">
                <a:solidFill>
                  <a:srgbClr val="CC0066"/>
                </a:solidFill>
                <a:latin typeface="Arial Rounded MT Bold" panose="020F0704030504030204" pitchFamily="34" charset="0"/>
              </a:rPr>
              <a:t>advertising, designed to promote the sale or reputation of a particular product or service that the organization sells.  </a:t>
            </a:r>
            <a:r>
              <a:rPr lang="en-IN" sz="3200" b="1" dirty="0" err="1">
                <a:solidFill>
                  <a:srgbClr val="CC0066"/>
                </a:solidFill>
                <a:latin typeface="Arial Rounded MT Bold" panose="020F0704030504030204" pitchFamily="34" charset="0"/>
              </a:rPr>
              <a:t>Indane‟s</a:t>
            </a:r>
            <a:r>
              <a:rPr lang="en-IN" sz="3200" b="1" dirty="0">
                <a:solidFill>
                  <a:srgbClr val="CC0066"/>
                </a:solidFill>
                <a:latin typeface="Arial Rounded MT Bold" panose="020F0704030504030204" pitchFamily="34" charset="0"/>
              </a:rPr>
              <a:t> Cooking Gas is a case in point. The marketer may use such promotion to generate exposure attention, comprehension, attitude change or action for an offering. </a:t>
            </a:r>
            <a:endParaRPr lang="en-IN" sz="3200" b="1" dirty="0" smtClean="0">
              <a:solidFill>
                <a:srgbClr val="CC0066"/>
              </a:solidFill>
              <a:latin typeface="Arial Rounded MT Bold" panose="020F0704030504030204" pitchFamily="34" charset="0"/>
            </a:endParaRPr>
          </a:p>
          <a:p>
            <a:pPr algn="just"/>
            <a:r>
              <a:rPr lang="en-US" sz="3200" b="1" dirty="0">
                <a:solidFill>
                  <a:srgbClr val="CC0066"/>
                </a:solidFill>
                <a:latin typeface="Arial Rounded MT Bold" panose="020F0704030504030204" pitchFamily="34" charset="0"/>
              </a:rPr>
              <a:t>types as follows:- </a:t>
            </a:r>
          </a:p>
          <a:p>
            <a:pPr marL="342900" indent="-342900" algn="just">
              <a:buAutoNum type="alphaUcPeriod"/>
            </a:pPr>
            <a:r>
              <a:rPr lang="en-US" sz="3200" b="1" dirty="0" smtClean="0">
                <a:solidFill>
                  <a:srgbClr val="CC0066"/>
                </a:solidFill>
                <a:latin typeface="Arial Rounded MT Bold" panose="020F0704030504030204" pitchFamily="34" charset="0"/>
              </a:rPr>
              <a:t>Informative </a:t>
            </a:r>
            <a:r>
              <a:rPr lang="en-US" sz="3200" b="1" dirty="0">
                <a:solidFill>
                  <a:srgbClr val="CC0066"/>
                </a:solidFill>
                <a:latin typeface="Arial Rounded MT Bold" panose="020F0704030504030204" pitchFamily="34" charset="0"/>
              </a:rPr>
              <a:t>Product Advertising  </a:t>
            </a:r>
            <a:endParaRPr lang="en-US" sz="3200" b="1" dirty="0" smtClean="0">
              <a:solidFill>
                <a:srgbClr val="CC0066"/>
              </a:solidFill>
              <a:latin typeface="Arial Rounded MT Bold" panose="020F0704030504030204" pitchFamily="34" charset="0"/>
            </a:endParaRPr>
          </a:p>
          <a:p>
            <a:pPr marL="342900" indent="-342900" algn="just">
              <a:buAutoNum type="alphaUcPeriod"/>
            </a:pPr>
            <a:r>
              <a:rPr lang="en-US" sz="3200" b="1" dirty="0" smtClean="0">
                <a:solidFill>
                  <a:srgbClr val="CC0066"/>
                </a:solidFill>
                <a:latin typeface="Arial Rounded MT Bold" panose="020F0704030504030204" pitchFamily="34" charset="0"/>
              </a:rPr>
              <a:t> </a:t>
            </a:r>
            <a:r>
              <a:rPr lang="en-US" sz="3200" b="1" dirty="0">
                <a:solidFill>
                  <a:srgbClr val="CC0066"/>
                </a:solidFill>
                <a:latin typeface="Arial Rounded MT Bold" panose="020F0704030504030204" pitchFamily="34" charset="0"/>
              </a:rPr>
              <a:t>Persuasive Product Advertising  </a:t>
            </a:r>
            <a:endParaRPr lang="en-US" sz="3200" b="1" dirty="0" smtClean="0">
              <a:solidFill>
                <a:srgbClr val="CC0066"/>
              </a:solidFill>
              <a:latin typeface="Arial Rounded MT Bold" panose="020F0704030504030204" pitchFamily="34" charset="0"/>
            </a:endParaRPr>
          </a:p>
          <a:p>
            <a:pPr marL="342900" indent="-342900" algn="just">
              <a:buAutoNum type="alphaUcPeriod"/>
            </a:pPr>
            <a:r>
              <a:rPr lang="en-US" sz="3200" b="1" dirty="0" smtClean="0">
                <a:solidFill>
                  <a:srgbClr val="CC0066"/>
                </a:solidFill>
                <a:latin typeface="Arial Rounded MT Bold" panose="020F0704030504030204" pitchFamily="34" charset="0"/>
              </a:rPr>
              <a:t> </a:t>
            </a:r>
            <a:r>
              <a:rPr lang="en-US" sz="3200" b="1" dirty="0">
                <a:solidFill>
                  <a:srgbClr val="CC0066"/>
                </a:solidFill>
                <a:latin typeface="Arial Rounded MT Bold" panose="020F0704030504030204" pitchFamily="34" charset="0"/>
              </a:rPr>
              <a:t>Reminder-Oriented Product Advertising </a:t>
            </a:r>
            <a:endParaRPr lang="en-IN" sz="3200" b="1" dirty="0">
              <a:solidFill>
                <a:srgbClr val="CC0066"/>
              </a:solidFill>
              <a:latin typeface="Arial Rounded MT Bold" panose="020F0704030504030204" pitchFamily="34" charset="0"/>
            </a:endParaRPr>
          </a:p>
        </p:txBody>
      </p:sp>
    </p:spTree>
    <p:extLst>
      <p:ext uri="{BB962C8B-B14F-4D97-AF65-F5344CB8AC3E}">
        <p14:creationId xmlns:p14="http://schemas.microsoft.com/office/powerpoint/2010/main" val="41282145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0"/>
            <a:ext cx="10018713" cy="1146629"/>
          </a:xfrm>
        </p:spPr>
        <p:txBody>
          <a:bodyPr>
            <a:normAutofit/>
          </a:bodyPr>
          <a:lstStyle/>
          <a:p>
            <a:r>
              <a:rPr lang="en-IN" dirty="0"/>
              <a:t> </a:t>
            </a:r>
            <a:r>
              <a:rPr lang="en-IN" sz="4800" b="1" dirty="0">
                <a:solidFill>
                  <a:srgbClr val="FF33CC"/>
                </a:solidFill>
              </a:rPr>
              <a:t>Product Advertising </a:t>
            </a:r>
          </a:p>
        </p:txBody>
      </p:sp>
      <p:sp>
        <p:nvSpPr>
          <p:cNvPr id="3" name="Rectangle 2"/>
          <p:cNvSpPr/>
          <p:nvPr/>
        </p:nvSpPr>
        <p:spPr>
          <a:xfrm>
            <a:off x="1799771" y="902625"/>
            <a:ext cx="10014857" cy="6125075"/>
          </a:xfrm>
          <a:prstGeom prst="rect">
            <a:avLst/>
          </a:prstGeom>
        </p:spPr>
        <p:txBody>
          <a:bodyPr wrap="square">
            <a:spAutoFit/>
          </a:bodyPr>
          <a:lstStyle/>
          <a:p>
            <a:pPr marL="342900" indent="-342900" algn="just">
              <a:lnSpc>
                <a:spcPct val="150000"/>
              </a:lnSpc>
              <a:buAutoNum type="alphaUcPeriod"/>
            </a:pPr>
            <a:r>
              <a:rPr lang="en-IN" sz="2400" b="1" dirty="0" smtClean="0">
                <a:solidFill>
                  <a:srgbClr val="3333FF"/>
                </a:solidFill>
                <a:latin typeface="Script MT Bold" panose="03040602040607080904" pitchFamily="66" charset="0"/>
              </a:rPr>
              <a:t>Informative </a:t>
            </a:r>
            <a:r>
              <a:rPr lang="en-IN" sz="2400" b="1" dirty="0">
                <a:solidFill>
                  <a:srgbClr val="3333FF"/>
                </a:solidFill>
                <a:latin typeface="Script MT Bold" panose="03040602040607080904" pitchFamily="66" charset="0"/>
              </a:rPr>
              <a:t>Product Advertising:  This form of advertising tends to characterize the promotion of any new type of product to develop an initial demand. It is usually done in the introductory stages of the product life cycle.  It was the original approach to advertising.      B. Persuasive Product Advertising:  Persuasive product advertising is to develop demand for a particular product or brand.  It is a type of promotion used in the growth period and, to some extent, in the maturity period of the product life cycle. </a:t>
            </a:r>
            <a:endParaRPr lang="en-IN" sz="2400" b="1" dirty="0" smtClean="0">
              <a:solidFill>
                <a:srgbClr val="3333FF"/>
              </a:solidFill>
              <a:latin typeface="Script MT Bold" panose="03040602040607080904" pitchFamily="66" charset="0"/>
            </a:endParaRPr>
          </a:p>
          <a:p>
            <a:pPr marL="342900" indent="-342900" algn="just">
              <a:lnSpc>
                <a:spcPct val="150000"/>
              </a:lnSpc>
              <a:buAutoNum type="alphaUcPeriod"/>
            </a:pPr>
            <a:r>
              <a:rPr lang="en-US" sz="2400" b="1" dirty="0">
                <a:solidFill>
                  <a:srgbClr val="3333FF"/>
                </a:solidFill>
                <a:latin typeface="Script MT Bold" panose="03040602040607080904" pitchFamily="66" charset="0"/>
              </a:rPr>
              <a:t>C. Reminder-Oriented Product Advertising:  The goal of this type of advertising is to reinforce previous promotional activity by keeping the brand name in front of the public.  It is used in the maturity period as well as throughout the declining phase of the product life cycle. </a:t>
            </a:r>
            <a:endParaRPr lang="en-IN" sz="2400" b="1" dirty="0">
              <a:solidFill>
                <a:srgbClr val="3333FF"/>
              </a:solidFill>
              <a:latin typeface="Script MT Bold" panose="03040602040607080904" pitchFamily="66" charset="0"/>
            </a:endParaRPr>
          </a:p>
        </p:txBody>
      </p:sp>
    </p:spTree>
    <p:extLst>
      <p:ext uri="{BB962C8B-B14F-4D97-AF65-F5344CB8AC3E}">
        <p14:creationId xmlns:p14="http://schemas.microsoft.com/office/powerpoint/2010/main" val="24278014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8826" y="148772"/>
            <a:ext cx="10018713" cy="939800"/>
          </a:xfrm>
        </p:spPr>
        <p:txBody>
          <a:bodyPr>
            <a:normAutofit fontScale="90000"/>
          </a:bodyPr>
          <a:lstStyle/>
          <a:p>
            <a:r>
              <a:rPr lang="en-US" sz="6000" b="1" dirty="0"/>
              <a:t> </a:t>
            </a:r>
            <a:r>
              <a:rPr lang="en-US" sz="6000" b="1" dirty="0" smtClean="0"/>
              <a:t>4.</a:t>
            </a:r>
            <a:r>
              <a:rPr lang="en-US" b="1" dirty="0" smtClean="0">
                <a:solidFill>
                  <a:srgbClr val="CC0066"/>
                </a:solidFill>
              </a:rPr>
              <a:t>Advertising </a:t>
            </a:r>
            <a:r>
              <a:rPr lang="en-US" b="1" dirty="0">
                <a:solidFill>
                  <a:srgbClr val="CC0066"/>
                </a:solidFill>
              </a:rPr>
              <a:t>based on Product Life Cycle </a:t>
            </a:r>
            <a:endParaRPr lang="en-IN" b="1" dirty="0">
              <a:solidFill>
                <a:srgbClr val="CC0066"/>
              </a:solidFill>
            </a:endParaRPr>
          </a:p>
        </p:txBody>
      </p:sp>
      <p:sp>
        <p:nvSpPr>
          <p:cNvPr id="3" name="Rectangle 2"/>
          <p:cNvSpPr/>
          <p:nvPr/>
        </p:nvSpPr>
        <p:spPr>
          <a:xfrm>
            <a:off x="2264228" y="1374953"/>
            <a:ext cx="9927771" cy="5078313"/>
          </a:xfrm>
          <a:prstGeom prst="rect">
            <a:avLst/>
          </a:prstGeom>
        </p:spPr>
        <p:txBody>
          <a:bodyPr wrap="square">
            <a:spAutoFit/>
          </a:bodyPr>
          <a:lstStyle/>
          <a:p>
            <a:pPr marL="342900" indent="-342900" algn="just">
              <a:lnSpc>
                <a:spcPct val="150000"/>
              </a:lnSpc>
              <a:buAutoNum type="alphaUcPeriod"/>
            </a:pPr>
            <a:r>
              <a:rPr lang="en-IN" sz="2400" b="1" dirty="0" smtClean="0">
                <a:solidFill>
                  <a:srgbClr val="00B0F0"/>
                </a:solidFill>
                <a:latin typeface="Arial Narrow" panose="020B0606020202030204" pitchFamily="34" charset="0"/>
              </a:rPr>
              <a:t>Consumer </a:t>
            </a:r>
            <a:r>
              <a:rPr lang="en-IN" sz="2400" b="1" dirty="0">
                <a:solidFill>
                  <a:srgbClr val="00B0F0"/>
                </a:solidFill>
                <a:latin typeface="Arial Narrow" panose="020B0606020202030204" pitchFamily="34" charset="0"/>
              </a:rPr>
              <a:t>Advertising   Most of the consumer goods producers engage in consumer product advertising. Marketers of pharmaceuticals, cosmetics, scooters, detergents and soaps, cigarettes and alcoholic beverages are examples. Baring a few, all these products are all package goods that the consumer will often buy during the year. There is a heavy competition among the advertisers to establish an advantage for their particular brand. </a:t>
            </a:r>
            <a:endParaRPr lang="en-IN" sz="2400" b="1" dirty="0" smtClean="0">
              <a:solidFill>
                <a:srgbClr val="00B0F0"/>
              </a:solidFill>
              <a:latin typeface="Arial Narrow" panose="020B0606020202030204" pitchFamily="34" charset="0"/>
            </a:endParaRPr>
          </a:p>
          <a:p>
            <a:pPr algn="just">
              <a:lnSpc>
                <a:spcPct val="150000"/>
              </a:lnSpc>
            </a:pPr>
            <a:r>
              <a:rPr lang="en-US" sz="2400" b="1" dirty="0">
                <a:solidFill>
                  <a:srgbClr val="00B0F0"/>
                </a:solidFill>
                <a:latin typeface="Arial Narrow" panose="020B0606020202030204" pitchFamily="34" charset="0"/>
              </a:rPr>
              <a:t>B. Industrial Advertising  Industrial executives have little confidence in </a:t>
            </a:r>
            <a:r>
              <a:rPr lang="en-US" sz="2400" b="1" dirty="0" smtClean="0">
                <a:solidFill>
                  <a:srgbClr val="00B0F0"/>
                </a:solidFill>
                <a:latin typeface="Arial Narrow" panose="020B0606020202030204" pitchFamily="34" charset="0"/>
              </a:rPr>
              <a:t>     advertising</a:t>
            </a:r>
            <a:r>
              <a:rPr lang="en-US" sz="2400" b="1" dirty="0">
                <a:solidFill>
                  <a:srgbClr val="00B0F0"/>
                </a:solidFill>
                <a:latin typeface="Arial Narrow" panose="020B0606020202030204" pitchFamily="34" charset="0"/>
              </a:rPr>
              <a:t>.  They rely on this form of promotion merely out of fear that their competitors may benefit if they stop their advertising efforts. </a:t>
            </a:r>
            <a:endParaRPr lang="en-IN" sz="2400" b="1" dirty="0">
              <a:solidFill>
                <a:srgbClr val="00B0F0"/>
              </a:solidFill>
              <a:latin typeface="Arial Narrow" panose="020B0606020202030204" pitchFamily="34" charset="0"/>
            </a:endParaRPr>
          </a:p>
        </p:txBody>
      </p:sp>
    </p:spTree>
    <p:extLst>
      <p:ext uri="{BB962C8B-B14F-4D97-AF65-F5344CB8AC3E}">
        <p14:creationId xmlns:p14="http://schemas.microsoft.com/office/powerpoint/2010/main" val="3967999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275772"/>
            <a:ext cx="10018713" cy="1204686"/>
          </a:xfrm>
        </p:spPr>
        <p:txBody>
          <a:bodyPr>
            <a:noAutofit/>
          </a:bodyPr>
          <a:lstStyle/>
          <a:p>
            <a:r>
              <a:rPr lang="en-IN" b="1" dirty="0">
                <a:solidFill>
                  <a:srgbClr val="FF0000"/>
                </a:solidFill>
                <a:latin typeface="Bahnschrift" panose="020B0502040204020203" pitchFamily="34" charset="0"/>
              </a:rPr>
              <a:t>Advertising and Promotional Techniques </a:t>
            </a:r>
          </a:p>
        </p:txBody>
      </p:sp>
      <p:sp>
        <p:nvSpPr>
          <p:cNvPr id="3" name="Rectangle 2"/>
          <p:cNvSpPr/>
          <p:nvPr/>
        </p:nvSpPr>
        <p:spPr>
          <a:xfrm>
            <a:off x="2481942" y="1845665"/>
            <a:ext cx="8273143" cy="4731552"/>
          </a:xfrm>
          <a:prstGeom prst="rect">
            <a:avLst/>
          </a:prstGeom>
        </p:spPr>
        <p:txBody>
          <a:bodyPr wrap="square">
            <a:spAutoFit/>
          </a:bodyPr>
          <a:lstStyle/>
          <a:p>
            <a:pPr marL="12065" marR="374015">
              <a:lnSpc>
                <a:spcPct val="115000"/>
              </a:lnSpc>
              <a:spcAft>
                <a:spcPts val="0"/>
              </a:spcAft>
            </a:pPr>
            <a:r>
              <a:rPr lang="en-US" sz="3200" dirty="0">
                <a:solidFill>
                  <a:srgbClr val="CC0066"/>
                </a:solidFill>
                <a:latin typeface="Showcard Gothic" panose="04020904020102020604" pitchFamily="82" charset="0"/>
                <a:ea typeface="Times New Roman" panose="02020603050405020304" pitchFamily="18" charset="0"/>
              </a:rPr>
              <a:t>Promoting and positioning your organization through </a:t>
            </a:r>
            <a:r>
              <a:rPr lang="en-US" sz="3200" dirty="0" smtClean="0">
                <a:solidFill>
                  <a:srgbClr val="CC0066"/>
                </a:solidFill>
                <a:latin typeface="Showcard Gothic" panose="04020904020102020604" pitchFamily="82" charset="0"/>
                <a:ea typeface="Times New Roman" panose="02020603050405020304" pitchFamily="18" charset="0"/>
              </a:rPr>
              <a:t>Advertising </a:t>
            </a:r>
          </a:p>
          <a:p>
            <a:pPr marL="12065" marR="374015">
              <a:lnSpc>
                <a:spcPct val="115000"/>
              </a:lnSpc>
              <a:spcAft>
                <a:spcPts val="0"/>
              </a:spcAft>
            </a:pPr>
            <a:r>
              <a:rPr lang="en-US" sz="3200" dirty="0" smtClean="0">
                <a:solidFill>
                  <a:srgbClr val="CC0066"/>
                </a:solidFill>
                <a:latin typeface="Showcard Gothic" panose="04020904020102020604" pitchFamily="82" charset="0"/>
                <a:ea typeface="Times New Roman" panose="02020603050405020304" pitchFamily="18" charset="0"/>
              </a:rPr>
              <a:t>Exhibitions</a:t>
            </a:r>
            <a:endParaRPr lang="en-US" sz="3200" dirty="0">
              <a:solidFill>
                <a:srgbClr val="CC0066"/>
              </a:solidFill>
              <a:latin typeface="Showcard Gothic" panose="04020904020102020604" pitchFamily="82" charset="0"/>
              <a:ea typeface="Times New Roman" panose="02020603050405020304" pitchFamily="18" charset="0"/>
            </a:endParaRPr>
          </a:p>
          <a:p>
            <a:pPr marL="12065" marR="374015">
              <a:lnSpc>
                <a:spcPct val="115000"/>
              </a:lnSpc>
              <a:spcAft>
                <a:spcPts val="0"/>
              </a:spcAft>
            </a:pPr>
            <a:r>
              <a:rPr lang="en-US" sz="3200" dirty="0" smtClean="0">
                <a:solidFill>
                  <a:srgbClr val="CC0066"/>
                </a:solidFill>
                <a:latin typeface="Showcard Gothic" panose="04020904020102020604" pitchFamily="82" charset="0"/>
                <a:ea typeface="Times New Roman" panose="02020603050405020304" pitchFamily="18" charset="0"/>
              </a:rPr>
              <a:t> </a:t>
            </a:r>
            <a:r>
              <a:rPr lang="en-US" sz="3200" dirty="0">
                <a:solidFill>
                  <a:srgbClr val="CC0066"/>
                </a:solidFill>
                <a:latin typeface="Showcard Gothic" panose="04020904020102020604" pitchFamily="82" charset="0"/>
                <a:ea typeface="Times New Roman" panose="02020603050405020304" pitchFamily="18" charset="0"/>
              </a:rPr>
              <a:t>O</a:t>
            </a:r>
            <a:r>
              <a:rPr lang="en-US" sz="3200" dirty="0" smtClean="0">
                <a:solidFill>
                  <a:srgbClr val="CC0066"/>
                </a:solidFill>
                <a:latin typeface="Showcard Gothic" panose="04020904020102020604" pitchFamily="82" charset="0"/>
                <a:ea typeface="Times New Roman" panose="02020603050405020304" pitchFamily="18" charset="0"/>
              </a:rPr>
              <a:t>pen house</a:t>
            </a:r>
          </a:p>
          <a:p>
            <a:pPr marL="12065" marR="374015">
              <a:lnSpc>
                <a:spcPct val="115000"/>
              </a:lnSpc>
              <a:spcAft>
                <a:spcPts val="0"/>
              </a:spcAft>
            </a:pPr>
            <a:r>
              <a:rPr lang="en-US" sz="3200" dirty="0" smtClean="0">
                <a:solidFill>
                  <a:srgbClr val="CC0066"/>
                </a:solidFill>
                <a:latin typeface="Showcard Gothic" panose="04020904020102020604" pitchFamily="82" charset="0"/>
                <a:ea typeface="Times New Roman" panose="02020603050405020304" pitchFamily="18" charset="0"/>
              </a:rPr>
              <a:t> </a:t>
            </a:r>
            <a:r>
              <a:rPr lang="en-US" sz="3200" dirty="0">
                <a:solidFill>
                  <a:srgbClr val="CC0066"/>
                </a:solidFill>
                <a:latin typeface="Showcard Gothic" panose="04020904020102020604" pitchFamily="82" charset="0"/>
                <a:ea typeface="Times New Roman" panose="02020603050405020304" pitchFamily="18" charset="0"/>
              </a:rPr>
              <a:t>Tournaments </a:t>
            </a:r>
            <a:endParaRPr lang="en-IN" sz="3200" dirty="0">
              <a:solidFill>
                <a:srgbClr val="CC0066"/>
              </a:solidFill>
              <a:latin typeface="Showcard Gothic" panose="04020904020102020604" pitchFamily="82" charset="0"/>
              <a:ea typeface="Times New Roman" panose="02020603050405020304" pitchFamily="18" charset="0"/>
            </a:endParaRPr>
          </a:p>
          <a:p>
            <a:pPr marL="12065">
              <a:spcBef>
                <a:spcPts val="1000"/>
              </a:spcBef>
              <a:spcAft>
                <a:spcPts val="0"/>
              </a:spcAft>
            </a:pPr>
            <a:r>
              <a:rPr lang="en-US" sz="3200" dirty="0" smtClean="0">
                <a:solidFill>
                  <a:srgbClr val="CC0066"/>
                </a:solidFill>
                <a:latin typeface="Showcard Gothic" panose="04020904020102020604" pitchFamily="82" charset="0"/>
                <a:ea typeface="Times New Roman" panose="02020603050405020304" pitchFamily="18" charset="0"/>
              </a:rPr>
              <a:t>Lobbying</a:t>
            </a:r>
          </a:p>
          <a:p>
            <a:pPr marL="12065">
              <a:spcBef>
                <a:spcPts val="1000"/>
              </a:spcBef>
              <a:spcAft>
                <a:spcPts val="0"/>
              </a:spcAft>
            </a:pPr>
            <a:r>
              <a:rPr lang="en-US" sz="3200" dirty="0" smtClean="0">
                <a:solidFill>
                  <a:srgbClr val="CC0066"/>
                </a:solidFill>
                <a:latin typeface="Showcard Gothic" panose="04020904020102020604" pitchFamily="82" charset="0"/>
                <a:ea typeface="Times New Roman" panose="02020603050405020304" pitchFamily="18" charset="0"/>
              </a:rPr>
              <a:t> </a:t>
            </a:r>
            <a:r>
              <a:rPr lang="en-US" sz="3200" dirty="0">
                <a:solidFill>
                  <a:srgbClr val="CC0066"/>
                </a:solidFill>
                <a:latin typeface="Showcard Gothic" panose="04020904020102020604" pitchFamily="82" charset="0"/>
                <a:ea typeface="Times New Roman" panose="02020603050405020304" pitchFamily="18" charset="0"/>
              </a:rPr>
              <a:t>Managing Rumors &amp; </a:t>
            </a:r>
            <a:r>
              <a:rPr lang="en-US" sz="3200" dirty="0" smtClean="0">
                <a:solidFill>
                  <a:srgbClr val="CC0066"/>
                </a:solidFill>
                <a:latin typeface="Showcard Gothic" panose="04020904020102020604" pitchFamily="82" charset="0"/>
                <a:ea typeface="Times New Roman" panose="02020603050405020304" pitchFamily="18" charset="0"/>
              </a:rPr>
              <a:t>Leaks</a:t>
            </a:r>
            <a:endParaRPr lang="en-IN" sz="3200" dirty="0">
              <a:solidFill>
                <a:srgbClr val="CC0066"/>
              </a:solidFill>
              <a:latin typeface="Showcard Gothic" panose="04020904020102020604" pitchFamily="82" charset="0"/>
              <a:ea typeface="Times New Roman" panose="02020603050405020304" pitchFamily="18" charset="0"/>
            </a:endParaRPr>
          </a:p>
        </p:txBody>
      </p:sp>
    </p:spTree>
    <p:extLst>
      <p:ext uri="{BB962C8B-B14F-4D97-AF65-F5344CB8AC3E}">
        <p14:creationId xmlns:p14="http://schemas.microsoft.com/office/powerpoint/2010/main" val="4742498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2368" y="0"/>
            <a:ext cx="10018713" cy="896257"/>
          </a:xfrm>
        </p:spPr>
        <p:txBody>
          <a:bodyPr>
            <a:noAutofit/>
          </a:bodyPr>
          <a:lstStyle/>
          <a:p>
            <a:r>
              <a:rPr lang="en-IN" sz="6600" b="1" dirty="0" smtClean="0"/>
              <a:t>5</a:t>
            </a:r>
            <a:r>
              <a:rPr lang="en-IN" sz="8800" b="1" dirty="0" smtClean="0"/>
              <a:t>.</a:t>
            </a:r>
            <a:r>
              <a:rPr lang="en-IN" sz="6000" b="1" dirty="0" smtClean="0">
                <a:solidFill>
                  <a:srgbClr val="FF33CC"/>
                </a:solidFill>
                <a:latin typeface="Bernard MT Condensed" panose="02050806060905020404" pitchFamily="18" charset="0"/>
              </a:rPr>
              <a:t>Trade </a:t>
            </a:r>
            <a:r>
              <a:rPr lang="en-IN" sz="6000" b="1" dirty="0">
                <a:solidFill>
                  <a:srgbClr val="FF33CC"/>
                </a:solidFill>
                <a:latin typeface="Bernard MT Condensed" panose="02050806060905020404" pitchFamily="18" charset="0"/>
              </a:rPr>
              <a:t>Advertising </a:t>
            </a:r>
          </a:p>
        </p:txBody>
      </p:sp>
      <p:sp>
        <p:nvSpPr>
          <p:cNvPr id="3" name="Rectangle 2"/>
          <p:cNvSpPr/>
          <p:nvPr/>
        </p:nvSpPr>
        <p:spPr>
          <a:xfrm>
            <a:off x="1770743" y="896257"/>
            <a:ext cx="10276114" cy="6507807"/>
          </a:xfrm>
          <a:prstGeom prst="rect">
            <a:avLst/>
          </a:prstGeom>
        </p:spPr>
        <p:txBody>
          <a:bodyPr wrap="square">
            <a:spAutoFit/>
          </a:bodyPr>
          <a:lstStyle/>
          <a:p>
            <a:pPr algn="just">
              <a:lnSpc>
                <a:spcPct val="150000"/>
              </a:lnSpc>
            </a:pPr>
            <a:r>
              <a:rPr lang="en-IN" dirty="0"/>
              <a:t> </a:t>
            </a:r>
            <a:r>
              <a:rPr lang="en-IN" sz="2000" b="1" dirty="0">
                <a:solidFill>
                  <a:schemeClr val="accent2"/>
                </a:solidFill>
                <a:latin typeface="Arial Black" panose="020B0A04020102020204" pitchFamily="34" charset="0"/>
              </a:rPr>
              <a:t>A. Retail Advertising  This may be defined as “covering all advertising by the stores that sell goods directly to the consuming public.  It includes, also advertising by establishments that sell services to the public, such as beauty shops, petrol pumps and banks.” </a:t>
            </a:r>
            <a:r>
              <a:rPr lang="en-US" sz="2000" b="1" dirty="0">
                <a:solidFill>
                  <a:schemeClr val="accent2"/>
                </a:solidFill>
                <a:latin typeface="Arial Black" panose="020B0A04020102020204" pitchFamily="34" charset="0"/>
              </a:rPr>
              <a:t>It refers to advertising costs between retailers and manufacturers.  From the </a:t>
            </a:r>
            <a:r>
              <a:rPr lang="en-US" sz="2000" b="1" dirty="0" err="1">
                <a:solidFill>
                  <a:schemeClr val="accent2"/>
                </a:solidFill>
                <a:latin typeface="Arial Black" panose="020B0A04020102020204" pitchFamily="34" charset="0"/>
              </a:rPr>
              <a:t>retailer‟s</a:t>
            </a:r>
            <a:r>
              <a:rPr lang="en-US" sz="2000" b="1" dirty="0">
                <a:solidFill>
                  <a:schemeClr val="accent2"/>
                </a:solidFill>
                <a:latin typeface="Arial Black" panose="020B0A04020102020204" pitchFamily="34" charset="0"/>
              </a:rPr>
              <a:t> point of view, co-operative advertising permits a store to secure additional advertising that would not otherwise have been available.   </a:t>
            </a:r>
          </a:p>
          <a:p>
            <a:pPr algn="just">
              <a:lnSpc>
                <a:spcPct val="150000"/>
              </a:lnSpc>
            </a:pPr>
            <a:r>
              <a:rPr lang="en-US" sz="2000" b="1" dirty="0">
                <a:solidFill>
                  <a:schemeClr val="accent2"/>
                </a:solidFill>
                <a:latin typeface="Arial Black" panose="020B0A04020102020204" pitchFamily="34" charset="0"/>
              </a:rPr>
              <a:t> B. Wholesale Advertising  Wholesalers are, generally, not advertising minded, either for themselves or for their suppliers. They would benefit from adopting some of the image-making techniques used by retailers – the need for developing an overall promotional strategy.  They also need to make a greater use of supplier promotion materials and </a:t>
            </a:r>
            <a:r>
              <a:rPr lang="en-US" sz="2000" b="1" dirty="0" err="1">
                <a:solidFill>
                  <a:schemeClr val="accent2"/>
                </a:solidFill>
                <a:latin typeface="Arial Black" panose="020B0A04020102020204" pitchFamily="34" charset="0"/>
              </a:rPr>
              <a:t>programmes</a:t>
            </a:r>
            <a:r>
              <a:rPr lang="en-US" sz="2000" b="1" dirty="0">
                <a:solidFill>
                  <a:schemeClr val="accent2"/>
                </a:solidFill>
                <a:latin typeface="Arial Black" panose="020B0A04020102020204" pitchFamily="34" charset="0"/>
              </a:rPr>
              <a:t> in a way advantageous to them. </a:t>
            </a:r>
            <a:endParaRPr lang="en-IN" sz="2000" b="1" dirty="0">
              <a:solidFill>
                <a:schemeClr val="accent2"/>
              </a:solidFill>
              <a:latin typeface="Arial Black" panose="020B0A04020102020204" pitchFamily="34" charset="0"/>
            </a:endParaRPr>
          </a:p>
        </p:txBody>
      </p:sp>
    </p:spTree>
    <p:extLst>
      <p:ext uri="{BB962C8B-B14F-4D97-AF65-F5344CB8AC3E}">
        <p14:creationId xmlns:p14="http://schemas.microsoft.com/office/powerpoint/2010/main" val="16422310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0"/>
            <a:ext cx="10018713" cy="841829"/>
          </a:xfrm>
        </p:spPr>
        <p:txBody>
          <a:bodyPr>
            <a:normAutofit fontScale="90000"/>
          </a:bodyPr>
          <a:lstStyle/>
          <a:p>
            <a:r>
              <a:rPr lang="en-US" dirty="0"/>
              <a:t> </a:t>
            </a:r>
            <a:r>
              <a:rPr lang="en-US" sz="4400" b="1" dirty="0" smtClean="0">
                <a:solidFill>
                  <a:srgbClr val="7030A0"/>
                </a:solidFill>
              </a:rPr>
              <a:t>6.Advertising </a:t>
            </a:r>
            <a:r>
              <a:rPr lang="en-US" sz="4400" b="1" dirty="0">
                <a:solidFill>
                  <a:srgbClr val="7030A0"/>
                </a:solidFill>
              </a:rPr>
              <a:t>based on Area of Operation </a:t>
            </a:r>
            <a:endParaRPr lang="en-IN" b="1" dirty="0">
              <a:solidFill>
                <a:srgbClr val="7030A0"/>
              </a:solidFill>
            </a:endParaRPr>
          </a:p>
        </p:txBody>
      </p:sp>
      <p:sp>
        <p:nvSpPr>
          <p:cNvPr id="3" name="Rectangle 2"/>
          <p:cNvSpPr/>
          <p:nvPr/>
        </p:nvSpPr>
        <p:spPr>
          <a:xfrm>
            <a:off x="2278743" y="737551"/>
            <a:ext cx="9768114" cy="6046271"/>
          </a:xfrm>
          <a:prstGeom prst="rect">
            <a:avLst/>
          </a:prstGeom>
        </p:spPr>
        <p:txBody>
          <a:bodyPr wrap="square">
            <a:spAutoFit/>
          </a:bodyPr>
          <a:lstStyle/>
          <a:p>
            <a:pPr marL="342900" indent="-342900" algn="just">
              <a:lnSpc>
                <a:spcPct val="150000"/>
              </a:lnSpc>
              <a:buAutoNum type="alphaUcPeriod"/>
            </a:pPr>
            <a:r>
              <a:rPr lang="en-IN" sz="2000" b="1" dirty="0" smtClean="0">
                <a:solidFill>
                  <a:srgbClr val="CC0066"/>
                </a:solidFill>
              </a:rPr>
              <a:t>National </a:t>
            </a:r>
            <a:r>
              <a:rPr lang="en-IN" sz="2000" b="1" dirty="0">
                <a:solidFill>
                  <a:srgbClr val="CC0066"/>
                </a:solidFill>
              </a:rPr>
              <a:t>advertising It is practiced by many firms in our country.  It encourages the consumer to buy their product wherever they are sold.  Most national advertisements concentrate on the overall image and desirability of the product.  The famous national advertisers are:    Hindustan Levers  DCM ITC Jay Engineering TISCO </a:t>
            </a:r>
            <a:endParaRPr lang="en-IN" sz="2000" b="1" dirty="0" smtClean="0">
              <a:solidFill>
                <a:srgbClr val="CC0066"/>
              </a:solidFill>
            </a:endParaRPr>
          </a:p>
          <a:p>
            <a:pPr marL="342900" indent="-342900" algn="just">
              <a:lnSpc>
                <a:spcPct val="150000"/>
              </a:lnSpc>
              <a:buAutoNum type="alphaUcPeriod"/>
            </a:pPr>
            <a:r>
              <a:rPr lang="en-US" sz="2000" b="1" dirty="0">
                <a:solidFill>
                  <a:srgbClr val="CC0066"/>
                </a:solidFill>
              </a:rPr>
              <a:t>B. Regional advertising It is geographical alternative for organizations.  For example, </a:t>
            </a:r>
            <a:r>
              <a:rPr lang="en-US" sz="2000" b="1" dirty="0" err="1">
                <a:solidFill>
                  <a:srgbClr val="CC0066"/>
                </a:solidFill>
              </a:rPr>
              <a:t>Amrit</a:t>
            </a:r>
            <a:r>
              <a:rPr lang="en-US" sz="2000" b="1" dirty="0">
                <a:solidFill>
                  <a:srgbClr val="CC0066"/>
                </a:solidFill>
              </a:rPr>
              <a:t> Vanaspati based in </a:t>
            </a:r>
            <a:r>
              <a:rPr lang="en-US" sz="2000" b="1" dirty="0" err="1">
                <a:solidFill>
                  <a:srgbClr val="CC0066"/>
                </a:solidFill>
              </a:rPr>
              <a:t>Rajpura</a:t>
            </a:r>
            <a:r>
              <a:rPr lang="en-US" sz="2000" b="1" dirty="0">
                <a:solidFill>
                  <a:srgbClr val="CC0066"/>
                </a:solidFill>
              </a:rPr>
              <a:t> claims to be the leading hydrogenated oil producer in the Punjab.  But, until recently, it mainly confined itself to one of the vegetable oil brands distribution to </a:t>
            </a:r>
            <a:r>
              <a:rPr lang="en-US" sz="2000" b="1" dirty="0" err="1">
                <a:solidFill>
                  <a:srgbClr val="CC0066"/>
                </a:solidFill>
              </a:rPr>
              <a:t>Malihabad</a:t>
            </a:r>
            <a:r>
              <a:rPr lang="en-US" sz="2000" b="1" dirty="0">
                <a:solidFill>
                  <a:srgbClr val="CC0066"/>
                </a:solidFill>
              </a:rPr>
              <a:t> district (in U.P. near Lucknow). </a:t>
            </a:r>
            <a:endParaRPr lang="en-US" sz="2000" b="1" dirty="0" smtClean="0">
              <a:solidFill>
                <a:srgbClr val="CC0066"/>
              </a:solidFill>
            </a:endParaRPr>
          </a:p>
          <a:p>
            <a:pPr marL="342900" indent="-342900" algn="just">
              <a:lnSpc>
                <a:spcPct val="150000"/>
              </a:lnSpc>
              <a:buAutoNum type="alphaUcPeriod"/>
            </a:pPr>
            <a:r>
              <a:rPr lang="en-US" sz="2000" b="1" dirty="0">
                <a:solidFill>
                  <a:srgbClr val="CC0066"/>
                </a:solidFill>
              </a:rPr>
              <a:t>C. Local advertising It is generally done by retailers rather than manufacturers. These advertisements save the customer time and money by passing along specific information about products, prices, location, and so on. Retailer advertisements usually provide specific goods sales during weekends in various sectors. </a:t>
            </a:r>
            <a:endParaRPr lang="en-IN" sz="2000" b="1" dirty="0">
              <a:solidFill>
                <a:srgbClr val="CC0066"/>
              </a:solidFill>
            </a:endParaRPr>
          </a:p>
        </p:txBody>
      </p:sp>
    </p:spTree>
    <p:extLst>
      <p:ext uri="{BB962C8B-B14F-4D97-AF65-F5344CB8AC3E}">
        <p14:creationId xmlns:p14="http://schemas.microsoft.com/office/powerpoint/2010/main" val="39725312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 </a:t>
            </a:r>
            <a:r>
              <a:rPr lang="en-IN" dirty="0" smtClean="0">
                <a:solidFill>
                  <a:srgbClr val="FF0000"/>
                </a:solidFill>
                <a:latin typeface="Algerian" panose="04020705040A02060702" pitchFamily="82" charset="0"/>
              </a:rPr>
              <a:t>7.Advertising </a:t>
            </a:r>
            <a:r>
              <a:rPr lang="en-IN" dirty="0">
                <a:solidFill>
                  <a:srgbClr val="FF0000"/>
                </a:solidFill>
                <a:latin typeface="Algerian" panose="04020705040A02060702" pitchFamily="82" charset="0"/>
              </a:rPr>
              <a:t>According to Medium </a:t>
            </a:r>
          </a:p>
        </p:txBody>
      </p:sp>
      <p:sp>
        <p:nvSpPr>
          <p:cNvPr id="3" name="Rectangle 2"/>
          <p:cNvSpPr/>
          <p:nvPr/>
        </p:nvSpPr>
        <p:spPr>
          <a:xfrm>
            <a:off x="2496458" y="1906564"/>
            <a:ext cx="9144000" cy="4448013"/>
          </a:xfrm>
          <a:prstGeom prst="rect">
            <a:avLst/>
          </a:prstGeom>
        </p:spPr>
        <p:txBody>
          <a:bodyPr wrap="square">
            <a:spAutoFit/>
          </a:bodyPr>
          <a:lstStyle/>
          <a:p>
            <a:pPr algn="just">
              <a:lnSpc>
                <a:spcPct val="150000"/>
              </a:lnSpc>
            </a:pPr>
            <a:r>
              <a:rPr lang="en-IN" sz="3200" dirty="0">
                <a:solidFill>
                  <a:srgbClr val="0070C0"/>
                </a:solidFill>
                <a:latin typeface="Berlin Sans FB Demi" panose="020E0802020502020306" pitchFamily="34" charset="0"/>
              </a:rPr>
              <a:t>The most common classification of advertising is by the medium used. For example: TV, radio, magazine, outdoor, business periodical, newspaper and direct mail advertising. This classification is so common in use that it is mentioned here only for the sake of completeness</a:t>
            </a:r>
            <a:r>
              <a:rPr lang="en-IN" dirty="0">
                <a:solidFill>
                  <a:srgbClr val="0070C0"/>
                </a:solidFill>
                <a:latin typeface="Berlin Sans FB Demi" panose="020E0802020502020306" pitchFamily="34" charset="0"/>
              </a:rPr>
              <a:t>. </a:t>
            </a:r>
          </a:p>
        </p:txBody>
      </p:sp>
    </p:spTree>
    <p:extLst>
      <p:ext uri="{BB962C8B-B14F-4D97-AF65-F5344CB8AC3E}">
        <p14:creationId xmlns:p14="http://schemas.microsoft.com/office/powerpoint/2010/main" val="16562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823686"/>
          </a:xfrm>
        </p:spPr>
        <p:txBody>
          <a:bodyPr>
            <a:noAutofit/>
          </a:bodyPr>
          <a:lstStyle/>
          <a:p>
            <a:pPr algn="just"/>
            <a:r>
              <a:rPr lang="en-IN" sz="16600" b="1" dirty="0" smtClean="0">
                <a:latin typeface="Bernard MT Condensed" panose="02050806060905020404" pitchFamily="18" charset="0"/>
              </a:rPr>
              <a:t/>
            </a:r>
            <a:br>
              <a:rPr lang="en-IN" sz="16600" b="1" dirty="0" smtClean="0">
                <a:latin typeface="Bernard MT Condensed" panose="02050806060905020404" pitchFamily="18" charset="0"/>
              </a:rPr>
            </a:br>
            <a:r>
              <a:rPr lang="en-IN" sz="16600" b="1" dirty="0">
                <a:latin typeface="Bernard MT Condensed" panose="02050806060905020404" pitchFamily="18" charset="0"/>
              </a:rPr>
              <a:t/>
            </a:r>
            <a:br>
              <a:rPr lang="en-IN" sz="16600" b="1" dirty="0">
                <a:latin typeface="Bernard MT Condensed" panose="02050806060905020404" pitchFamily="18" charset="0"/>
              </a:rPr>
            </a:br>
            <a:r>
              <a:rPr lang="en-IN" sz="16600" b="1" dirty="0" smtClean="0">
                <a:solidFill>
                  <a:srgbClr val="FF0066"/>
                </a:solidFill>
                <a:latin typeface="Bernard MT Condensed" panose="02050806060905020404" pitchFamily="18" charset="0"/>
              </a:rPr>
              <a:t>Thank you</a:t>
            </a:r>
            <a:endParaRPr lang="en-IN" sz="16600" b="1" dirty="0">
              <a:solidFill>
                <a:srgbClr val="FF0066"/>
              </a:solidFill>
              <a:latin typeface="Bernard MT Condensed" panose="02050806060905020404" pitchFamily="18" charset="0"/>
            </a:endParaRPr>
          </a:p>
        </p:txBody>
      </p:sp>
    </p:spTree>
    <p:extLst>
      <p:ext uri="{BB962C8B-B14F-4D97-AF65-F5344CB8AC3E}">
        <p14:creationId xmlns:p14="http://schemas.microsoft.com/office/powerpoint/2010/main" val="3417134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113971"/>
          </a:xfrm>
        </p:spPr>
        <p:txBody>
          <a:bodyPr>
            <a:normAutofit/>
          </a:bodyPr>
          <a:lstStyle/>
          <a:p>
            <a:r>
              <a:rPr lang="en-US" sz="4800" dirty="0" smtClean="0">
                <a:solidFill>
                  <a:srgbClr val="FF0000"/>
                </a:solidFill>
                <a:latin typeface="Bernard MT Condensed" panose="02050806060905020404" pitchFamily="18" charset="0"/>
              </a:rPr>
              <a:t>Promotion</a:t>
            </a:r>
            <a:endParaRPr lang="en-IN" sz="4800" dirty="0">
              <a:solidFill>
                <a:srgbClr val="FF0000"/>
              </a:solidFill>
              <a:latin typeface="Bernard MT Condensed" panose="02050806060905020404" pitchFamily="18" charset="0"/>
            </a:endParaRPr>
          </a:p>
        </p:txBody>
      </p:sp>
      <p:sp>
        <p:nvSpPr>
          <p:cNvPr id="3" name="Rectangle 2"/>
          <p:cNvSpPr/>
          <p:nvPr/>
        </p:nvSpPr>
        <p:spPr>
          <a:xfrm>
            <a:off x="2394858" y="1935593"/>
            <a:ext cx="9253310" cy="6001643"/>
          </a:xfrm>
          <a:prstGeom prst="rect">
            <a:avLst/>
          </a:prstGeom>
        </p:spPr>
        <p:txBody>
          <a:bodyPr wrap="square">
            <a:spAutoFit/>
          </a:bodyPr>
          <a:lstStyle/>
          <a:p>
            <a:pPr algn="just">
              <a:lnSpc>
                <a:spcPct val="150000"/>
              </a:lnSpc>
            </a:pPr>
            <a:r>
              <a:rPr lang="en-IN" sz="3200" dirty="0" smtClean="0">
                <a:solidFill>
                  <a:srgbClr val="0070C0"/>
                </a:solidFill>
                <a:latin typeface="Franklin Gothic Heavy" panose="020B0903020102020204" pitchFamily="34" charset="0"/>
              </a:rPr>
              <a:t>Promotion may be defined as “the co-ordination of all seller initiated efforts to set up channels of information and persuasion to facilitate the scale of a good or service.”  </a:t>
            </a:r>
          </a:p>
          <a:p>
            <a:pPr algn="just">
              <a:lnSpc>
                <a:spcPct val="150000"/>
              </a:lnSpc>
            </a:pPr>
            <a:r>
              <a:rPr lang="en-IN" sz="3200" dirty="0" smtClean="0">
                <a:solidFill>
                  <a:srgbClr val="0070C0"/>
                </a:solidFill>
                <a:latin typeface="Franklin Gothic Heavy" panose="020B0903020102020204" pitchFamily="34" charset="0"/>
              </a:rPr>
              <a:t>Promotion is most often intended to be a supporting component in a marketing mix</a:t>
            </a:r>
          </a:p>
          <a:p>
            <a:pPr algn="just">
              <a:lnSpc>
                <a:spcPct val="150000"/>
              </a:lnSpc>
            </a:pPr>
            <a:endParaRPr lang="en-US" sz="3200" dirty="0">
              <a:solidFill>
                <a:srgbClr val="0070C0"/>
              </a:solidFill>
              <a:latin typeface="Bahnschrift SemiBold" panose="020B0502040204020203" pitchFamily="34" charset="0"/>
            </a:endParaRPr>
          </a:p>
          <a:p>
            <a:pPr>
              <a:lnSpc>
                <a:spcPct val="150000"/>
              </a:lnSpc>
            </a:pPr>
            <a:endParaRPr lang="en-IN" sz="3200" dirty="0"/>
          </a:p>
        </p:txBody>
      </p:sp>
    </p:spTree>
    <p:extLst>
      <p:ext uri="{BB962C8B-B14F-4D97-AF65-F5344CB8AC3E}">
        <p14:creationId xmlns:p14="http://schemas.microsoft.com/office/powerpoint/2010/main" val="1550441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425" y="163286"/>
            <a:ext cx="10018713" cy="925286"/>
          </a:xfrm>
        </p:spPr>
        <p:txBody>
          <a:bodyPr>
            <a:normAutofit/>
          </a:bodyPr>
          <a:lstStyle/>
          <a:p>
            <a:r>
              <a:rPr lang="en-US" sz="5400" dirty="0">
                <a:solidFill>
                  <a:schemeClr val="accent1">
                    <a:lumMod val="60000"/>
                    <a:lumOff val="40000"/>
                  </a:schemeClr>
                </a:solidFill>
                <a:latin typeface="Bahnschrift" panose="020B0502040204020203" pitchFamily="34" charset="0"/>
              </a:rPr>
              <a:t>P</a:t>
            </a:r>
            <a:r>
              <a:rPr lang="en-US" sz="5400" dirty="0" smtClean="0">
                <a:solidFill>
                  <a:schemeClr val="accent1">
                    <a:lumMod val="60000"/>
                    <a:lumOff val="40000"/>
                  </a:schemeClr>
                </a:solidFill>
                <a:latin typeface="Bahnschrift" panose="020B0502040204020203" pitchFamily="34" charset="0"/>
              </a:rPr>
              <a:t>romotion </a:t>
            </a:r>
            <a:r>
              <a:rPr lang="en-US" sz="5400" dirty="0">
                <a:solidFill>
                  <a:schemeClr val="accent1">
                    <a:lumMod val="60000"/>
                    <a:lumOff val="40000"/>
                  </a:schemeClr>
                </a:solidFill>
                <a:latin typeface="Bahnschrift" panose="020B0502040204020203" pitchFamily="34" charset="0"/>
              </a:rPr>
              <a:t>M</a:t>
            </a:r>
            <a:r>
              <a:rPr lang="en-US" sz="5400" dirty="0" smtClean="0">
                <a:solidFill>
                  <a:schemeClr val="accent1">
                    <a:lumMod val="60000"/>
                    <a:lumOff val="40000"/>
                  </a:schemeClr>
                </a:solidFill>
                <a:latin typeface="Bahnschrift" panose="020B0502040204020203" pitchFamily="34" charset="0"/>
              </a:rPr>
              <a:t>ix</a:t>
            </a:r>
            <a:endParaRPr lang="en-IN" sz="5400" dirty="0">
              <a:solidFill>
                <a:schemeClr val="accent1">
                  <a:lumMod val="60000"/>
                  <a:lumOff val="40000"/>
                </a:schemeClr>
              </a:solidFill>
              <a:latin typeface="Bahnschrift" panose="020B0502040204020203" pitchFamily="34" charset="0"/>
            </a:endParaRPr>
          </a:p>
        </p:txBody>
      </p:sp>
      <p:sp>
        <p:nvSpPr>
          <p:cNvPr id="3" name="Rectangle 2"/>
          <p:cNvSpPr/>
          <p:nvPr/>
        </p:nvSpPr>
        <p:spPr>
          <a:xfrm>
            <a:off x="2562224" y="912949"/>
            <a:ext cx="9056914" cy="5539978"/>
          </a:xfrm>
          <a:prstGeom prst="rect">
            <a:avLst/>
          </a:prstGeom>
        </p:spPr>
        <p:txBody>
          <a:bodyPr wrap="square">
            <a:spAutoFit/>
          </a:bodyPr>
          <a:lstStyle/>
          <a:p>
            <a:pPr algn="just">
              <a:lnSpc>
                <a:spcPct val="150000"/>
              </a:lnSpc>
            </a:pPr>
            <a:r>
              <a:rPr lang="en-US" dirty="0" smtClean="0"/>
              <a:t> </a:t>
            </a:r>
            <a:r>
              <a:rPr lang="en-US" sz="3200" dirty="0" smtClean="0">
                <a:solidFill>
                  <a:srgbClr val="FF0000"/>
                </a:solidFill>
                <a:latin typeface="Berlin Sans FB Demi" panose="020E0802020502020306" pitchFamily="34" charset="0"/>
              </a:rPr>
              <a:t>The promotion mix consists of four basic elements. </a:t>
            </a:r>
            <a:endParaRPr lang="en-US" sz="3200" dirty="0">
              <a:solidFill>
                <a:srgbClr val="FF0000"/>
              </a:solidFill>
              <a:latin typeface="Berlin Sans FB Demi" panose="020E0802020502020306" pitchFamily="34" charset="0"/>
            </a:endParaRPr>
          </a:p>
          <a:p>
            <a:pPr algn="just">
              <a:lnSpc>
                <a:spcPct val="150000"/>
              </a:lnSpc>
            </a:pPr>
            <a:r>
              <a:rPr lang="en-US" sz="3200" dirty="0" smtClean="0">
                <a:solidFill>
                  <a:srgbClr val="FF0000"/>
                </a:solidFill>
                <a:latin typeface="Berlin Sans FB Demi" panose="020E0802020502020306" pitchFamily="34" charset="0"/>
              </a:rPr>
              <a:t>  1. Advertising  : Advertising is the dissemination of information by non-personal means through paid media where the source is the sponsoring organization.  </a:t>
            </a:r>
          </a:p>
          <a:p>
            <a:pPr algn="just">
              <a:lnSpc>
                <a:spcPct val="150000"/>
              </a:lnSpc>
            </a:pPr>
            <a:endParaRPr lang="en-US" sz="3200" dirty="0" smtClean="0">
              <a:solidFill>
                <a:srgbClr val="FF0000"/>
              </a:solidFill>
            </a:endParaRPr>
          </a:p>
          <a:p>
            <a:r>
              <a:rPr lang="en-US" dirty="0" smtClean="0"/>
              <a:t> </a:t>
            </a:r>
            <a:endParaRPr lang="en-IN" dirty="0"/>
          </a:p>
        </p:txBody>
      </p:sp>
    </p:spTree>
    <p:extLst>
      <p:ext uri="{BB962C8B-B14F-4D97-AF65-F5344CB8AC3E}">
        <p14:creationId xmlns:p14="http://schemas.microsoft.com/office/powerpoint/2010/main" val="1947841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377372"/>
            <a:ext cx="10018713" cy="1596571"/>
          </a:xfrm>
        </p:spPr>
        <p:txBody>
          <a:bodyPr>
            <a:normAutofit/>
          </a:bodyPr>
          <a:lstStyle/>
          <a:p>
            <a:r>
              <a:rPr lang="en-US" sz="6000" dirty="0">
                <a:solidFill>
                  <a:schemeClr val="accent1">
                    <a:lumMod val="60000"/>
                    <a:lumOff val="40000"/>
                  </a:schemeClr>
                </a:solidFill>
                <a:latin typeface="Bahnschrift" panose="020B0502040204020203" pitchFamily="34" charset="0"/>
              </a:rPr>
              <a:t>Promotion Mix</a:t>
            </a:r>
            <a:endParaRPr lang="en-IN" sz="6000" dirty="0"/>
          </a:p>
        </p:txBody>
      </p:sp>
      <p:sp>
        <p:nvSpPr>
          <p:cNvPr id="3" name="Rectangle 2"/>
          <p:cNvSpPr/>
          <p:nvPr/>
        </p:nvSpPr>
        <p:spPr>
          <a:xfrm>
            <a:off x="1712686" y="1833994"/>
            <a:ext cx="10290627" cy="4438716"/>
          </a:xfrm>
          <a:prstGeom prst="rect">
            <a:avLst/>
          </a:prstGeom>
        </p:spPr>
        <p:txBody>
          <a:bodyPr wrap="square">
            <a:spAutoFit/>
          </a:bodyPr>
          <a:lstStyle/>
          <a:p>
            <a:pPr algn="just">
              <a:lnSpc>
                <a:spcPct val="150000"/>
              </a:lnSpc>
            </a:pPr>
            <a:r>
              <a:rPr lang="en-US" sz="3200" dirty="0">
                <a:solidFill>
                  <a:srgbClr val="002060"/>
                </a:solidFill>
                <a:latin typeface="Algerian" panose="04020705040A02060702" pitchFamily="82" charset="0"/>
              </a:rPr>
              <a:t>2. Personal Selling    : Personal selling is the dissemination of information by non-personal methods, like face-to-face, contacts between audience and employees of the sponsoring organization. The source of information is the sponsoring organization</a:t>
            </a:r>
            <a:endParaRPr lang="en-IN" sz="3200" dirty="0">
              <a:solidFill>
                <a:srgbClr val="002060"/>
              </a:solidFill>
              <a:latin typeface="Algerian" panose="04020705040A02060702" pitchFamily="82" charset="0"/>
            </a:endParaRPr>
          </a:p>
        </p:txBody>
      </p:sp>
    </p:spTree>
    <p:extLst>
      <p:ext uri="{BB962C8B-B14F-4D97-AF65-F5344CB8AC3E}">
        <p14:creationId xmlns:p14="http://schemas.microsoft.com/office/powerpoint/2010/main" val="3036500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6882" y="-126999"/>
            <a:ext cx="10018713" cy="1055913"/>
          </a:xfrm>
        </p:spPr>
        <p:txBody>
          <a:bodyPr>
            <a:noAutofit/>
          </a:bodyPr>
          <a:lstStyle/>
          <a:p>
            <a:r>
              <a:rPr lang="en-US" sz="6600" dirty="0">
                <a:solidFill>
                  <a:schemeClr val="accent1">
                    <a:lumMod val="60000"/>
                    <a:lumOff val="40000"/>
                  </a:schemeClr>
                </a:solidFill>
                <a:latin typeface="Bahnschrift" panose="020B0502040204020203" pitchFamily="34" charset="0"/>
              </a:rPr>
              <a:t>Promotion Mix</a:t>
            </a:r>
            <a:endParaRPr lang="en-IN" sz="6600" dirty="0"/>
          </a:p>
        </p:txBody>
      </p:sp>
      <p:sp>
        <p:nvSpPr>
          <p:cNvPr id="3" name="Rectangle 2"/>
          <p:cNvSpPr/>
          <p:nvPr/>
        </p:nvSpPr>
        <p:spPr>
          <a:xfrm>
            <a:off x="2467429" y="928914"/>
            <a:ext cx="9724571" cy="6001643"/>
          </a:xfrm>
          <a:prstGeom prst="rect">
            <a:avLst/>
          </a:prstGeom>
        </p:spPr>
        <p:txBody>
          <a:bodyPr wrap="square">
            <a:spAutoFit/>
          </a:bodyPr>
          <a:lstStyle/>
          <a:p>
            <a:pPr algn="just">
              <a:lnSpc>
                <a:spcPct val="150000"/>
              </a:lnSpc>
            </a:pPr>
            <a:r>
              <a:rPr lang="en-US" sz="3200" dirty="0" smtClean="0">
                <a:solidFill>
                  <a:srgbClr val="FF0066"/>
                </a:solidFill>
                <a:latin typeface="Bahnschrift Light Condensed" panose="020B0502040204020203" pitchFamily="34" charset="0"/>
              </a:rPr>
              <a:t>3. Sales Promotion :Sales promotion is the dissemination of information through a wide variety of activities other than personal selling, advertising and publicity which stimulate consumer purchasing and dealer effectiveness.  </a:t>
            </a:r>
          </a:p>
          <a:p>
            <a:pPr algn="just">
              <a:lnSpc>
                <a:spcPct val="150000"/>
              </a:lnSpc>
            </a:pPr>
            <a:r>
              <a:rPr lang="en-US" sz="3200" dirty="0" smtClean="0">
                <a:solidFill>
                  <a:srgbClr val="FF0066"/>
                </a:solidFill>
                <a:latin typeface="Bahnschrift Light Condensed" panose="020B0502040204020203" pitchFamily="34" charset="0"/>
              </a:rPr>
              <a:t>4. Publicity is the disseminating of information by personal or non-personal means and is not directly paid by the organization and the organization is not the source  </a:t>
            </a:r>
          </a:p>
          <a:p>
            <a:pPr algn="just">
              <a:lnSpc>
                <a:spcPct val="150000"/>
              </a:lnSpc>
            </a:pPr>
            <a:r>
              <a:rPr lang="en-US" sz="3200" dirty="0" smtClean="0"/>
              <a:t> </a:t>
            </a:r>
            <a:endParaRPr lang="en-US" sz="3600" dirty="0" smtClean="0"/>
          </a:p>
        </p:txBody>
      </p:sp>
    </p:spTree>
    <p:extLst>
      <p:ext uri="{BB962C8B-B14F-4D97-AF65-F5344CB8AC3E}">
        <p14:creationId xmlns:p14="http://schemas.microsoft.com/office/powerpoint/2010/main" val="3287330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5283" y="-31759"/>
            <a:ext cx="10018713" cy="830045"/>
          </a:xfrm>
        </p:spPr>
        <p:txBody>
          <a:bodyPr>
            <a:noAutofit/>
          </a:bodyPr>
          <a:lstStyle/>
          <a:p>
            <a:r>
              <a:rPr lang="en-IN" sz="6000" dirty="0">
                <a:solidFill>
                  <a:srgbClr val="FFC000"/>
                </a:solidFill>
              </a:rPr>
              <a:t>What Advertisement Is? </a:t>
            </a:r>
          </a:p>
        </p:txBody>
      </p:sp>
      <p:sp>
        <p:nvSpPr>
          <p:cNvPr id="3" name="Rectangle 2"/>
          <p:cNvSpPr/>
          <p:nvPr/>
        </p:nvSpPr>
        <p:spPr>
          <a:xfrm>
            <a:off x="2032000" y="798286"/>
            <a:ext cx="10160000" cy="5262979"/>
          </a:xfrm>
          <a:prstGeom prst="rect">
            <a:avLst/>
          </a:prstGeom>
        </p:spPr>
        <p:txBody>
          <a:bodyPr wrap="square">
            <a:spAutoFit/>
          </a:bodyPr>
          <a:lstStyle/>
          <a:p>
            <a:pPr algn="just"/>
            <a:r>
              <a:rPr lang="en-IN" sz="2800" dirty="0" smtClean="0">
                <a:solidFill>
                  <a:srgbClr val="7030A0"/>
                </a:solidFill>
                <a:latin typeface="Arial Narrow" panose="020B0606020202030204" pitchFamily="34" charset="0"/>
              </a:rPr>
              <a:t>It is a mass communication reaching a large group of consumers.  </a:t>
            </a:r>
          </a:p>
          <a:p>
            <a:pPr algn="just"/>
            <a:r>
              <a:rPr lang="en-IN" sz="2800" dirty="0" smtClean="0">
                <a:solidFill>
                  <a:srgbClr val="7030A0"/>
                </a:solidFill>
                <a:latin typeface="Arial Narrow" panose="020B0606020202030204" pitchFamily="34" charset="0"/>
              </a:rPr>
              <a:t>(ii) It makes mass production possible. </a:t>
            </a:r>
          </a:p>
          <a:p>
            <a:pPr algn="just"/>
            <a:r>
              <a:rPr lang="en-IN" sz="2800" dirty="0" smtClean="0">
                <a:solidFill>
                  <a:srgbClr val="7030A0"/>
                </a:solidFill>
                <a:latin typeface="Arial Narrow" panose="020B0606020202030204" pitchFamily="34" charset="0"/>
              </a:rPr>
              <a:t>(iii) It is non-personal communication, for it is not delivered by an actual person, nor is it addressed to a specific person.  </a:t>
            </a:r>
          </a:p>
          <a:p>
            <a:pPr algn="just"/>
            <a:r>
              <a:rPr lang="en-IN" sz="2800" dirty="0" smtClean="0">
                <a:solidFill>
                  <a:srgbClr val="7030A0"/>
                </a:solidFill>
                <a:latin typeface="Arial Narrow" panose="020B0606020202030204" pitchFamily="34" charset="0"/>
              </a:rPr>
              <a:t>(iv) It is a commercial communication because it is used to help assure the advertiser of a long business life with profitable sales.  </a:t>
            </a:r>
          </a:p>
          <a:p>
            <a:pPr algn="just"/>
            <a:r>
              <a:rPr lang="en-IN" sz="2800" dirty="0" smtClean="0">
                <a:solidFill>
                  <a:srgbClr val="7030A0"/>
                </a:solidFill>
                <a:latin typeface="Arial Narrow" panose="020B0606020202030204" pitchFamily="34" charset="0"/>
              </a:rPr>
              <a:t>(v) Advertising can be economical, for it reaches large groups of people.  This keeps the cost per message low.  </a:t>
            </a:r>
          </a:p>
          <a:p>
            <a:pPr algn="just"/>
            <a:r>
              <a:rPr lang="en-IN" sz="2800" dirty="0" smtClean="0">
                <a:solidFill>
                  <a:srgbClr val="7030A0"/>
                </a:solidFill>
                <a:latin typeface="Arial Narrow" panose="020B0606020202030204" pitchFamily="34" charset="0"/>
              </a:rPr>
              <a:t>(vi) The communication is speedy, permitting an advertiser to speak to millions of buyers in a matter of a few hours. </a:t>
            </a:r>
          </a:p>
          <a:p>
            <a:pPr algn="just"/>
            <a:r>
              <a:rPr lang="en-IN" sz="2800" dirty="0" smtClean="0">
                <a:solidFill>
                  <a:srgbClr val="7030A0"/>
                </a:solidFill>
                <a:latin typeface="Arial Narrow" panose="020B0606020202030204" pitchFamily="34" charset="0"/>
              </a:rPr>
              <a:t> (vii) Advertising is identified communication.  The advertiser signs his name to his advertisement for the purpose of publicizing his identity</a:t>
            </a:r>
            <a:endParaRPr lang="en-IN" sz="2800" dirty="0">
              <a:solidFill>
                <a:srgbClr val="7030A0"/>
              </a:solidFill>
              <a:latin typeface="Arial Narrow" panose="020B0606020202030204" pitchFamily="34" charset="0"/>
            </a:endParaRPr>
          </a:p>
        </p:txBody>
      </p:sp>
    </p:spTree>
    <p:extLst>
      <p:ext uri="{BB962C8B-B14F-4D97-AF65-F5344CB8AC3E}">
        <p14:creationId xmlns:p14="http://schemas.microsoft.com/office/powerpoint/2010/main" val="844712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16114"/>
            <a:ext cx="10018713" cy="957943"/>
          </a:xfrm>
        </p:spPr>
        <p:txBody>
          <a:bodyPr/>
          <a:lstStyle/>
          <a:p>
            <a:r>
              <a:rPr lang="en-IN" b="1" dirty="0" smtClean="0">
                <a:solidFill>
                  <a:srgbClr val="FF33CC"/>
                </a:solidFill>
              </a:rPr>
              <a:t>Forms </a:t>
            </a:r>
            <a:r>
              <a:rPr lang="en-IN" b="1" dirty="0">
                <a:solidFill>
                  <a:srgbClr val="FF33CC"/>
                </a:solidFill>
              </a:rPr>
              <a:t>of </a:t>
            </a:r>
            <a:r>
              <a:rPr lang="en-IN" b="1" dirty="0" smtClean="0">
                <a:solidFill>
                  <a:srgbClr val="FF33CC"/>
                </a:solidFill>
              </a:rPr>
              <a:t>messages in Advertising</a:t>
            </a:r>
            <a:endParaRPr lang="en-IN" b="1" dirty="0">
              <a:solidFill>
                <a:srgbClr val="FF33CC"/>
              </a:solidFill>
            </a:endParaRPr>
          </a:p>
        </p:txBody>
      </p:sp>
      <p:sp>
        <p:nvSpPr>
          <p:cNvPr id="3" name="Rectangle 2"/>
          <p:cNvSpPr/>
          <p:nvPr/>
        </p:nvSpPr>
        <p:spPr>
          <a:xfrm>
            <a:off x="1930400" y="1146628"/>
            <a:ext cx="10072914" cy="5262979"/>
          </a:xfrm>
          <a:prstGeom prst="rect">
            <a:avLst/>
          </a:prstGeom>
        </p:spPr>
        <p:txBody>
          <a:bodyPr wrap="square">
            <a:spAutoFit/>
          </a:bodyPr>
          <a:lstStyle/>
          <a:p>
            <a:r>
              <a:rPr lang="en-IN" sz="2800" dirty="0" smtClean="0">
                <a:solidFill>
                  <a:schemeClr val="accent1">
                    <a:lumMod val="60000"/>
                    <a:lumOff val="40000"/>
                  </a:schemeClr>
                </a:solidFill>
                <a:latin typeface="Forte" panose="03060902040502070203" pitchFamily="66" charset="0"/>
              </a:rPr>
              <a:t>The messages carried in- </a:t>
            </a:r>
            <a:endParaRPr lang="en-IN" sz="2800" dirty="0">
              <a:solidFill>
                <a:schemeClr val="accent1">
                  <a:lumMod val="60000"/>
                  <a:lumOff val="40000"/>
                </a:schemeClr>
              </a:solidFill>
              <a:latin typeface="Forte" panose="03060902040502070203" pitchFamily="66" charset="0"/>
            </a:endParaRPr>
          </a:p>
          <a:p>
            <a:pPr marL="457200" indent="-457200">
              <a:buFont typeface="Wingdings" panose="05000000000000000000" pitchFamily="2" charset="2"/>
              <a:buChar char="v"/>
            </a:pPr>
            <a:r>
              <a:rPr lang="en-IN" sz="2800" dirty="0" smtClean="0">
                <a:solidFill>
                  <a:schemeClr val="accent1">
                    <a:lumMod val="60000"/>
                    <a:lumOff val="40000"/>
                  </a:schemeClr>
                </a:solidFill>
                <a:latin typeface="Forte" panose="03060902040502070203" pitchFamily="66" charset="0"/>
              </a:rPr>
              <a:t> Newspapers and magazines</a:t>
            </a:r>
            <a:endParaRPr lang="en-IN" sz="2800" dirty="0">
              <a:solidFill>
                <a:schemeClr val="accent1">
                  <a:lumMod val="60000"/>
                  <a:lumOff val="40000"/>
                </a:schemeClr>
              </a:solidFill>
              <a:latin typeface="Forte" panose="03060902040502070203" pitchFamily="66" charset="0"/>
            </a:endParaRPr>
          </a:p>
          <a:p>
            <a:pPr marL="457200" indent="-457200">
              <a:buFont typeface="Wingdings" panose="05000000000000000000" pitchFamily="2" charset="2"/>
              <a:buChar char="v"/>
            </a:pPr>
            <a:r>
              <a:rPr lang="en-IN" sz="2800" dirty="0" smtClean="0">
                <a:solidFill>
                  <a:schemeClr val="accent1">
                    <a:lumMod val="60000"/>
                    <a:lumOff val="40000"/>
                  </a:schemeClr>
                </a:solidFill>
                <a:latin typeface="Forte" panose="03060902040502070203" pitchFamily="66" charset="0"/>
              </a:rPr>
              <a:t> On radio and television broadcasts</a:t>
            </a:r>
            <a:endParaRPr lang="en-IN" sz="2800" dirty="0">
              <a:solidFill>
                <a:schemeClr val="accent1">
                  <a:lumMod val="60000"/>
                  <a:lumOff val="40000"/>
                </a:schemeClr>
              </a:solidFill>
              <a:latin typeface="Forte" panose="03060902040502070203" pitchFamily="66" charset="0"/>
            </a:endParaRPr>
          </a:p>
          <a:p>
            <a:pPr marL="457200" indent="-457200">
              <a:buFont typeface="Wingdings" panose="05000000000000000000" pitchFamily="2" charset="2"/>
              <a:buChar char="v"/>
            </a:pPr>
            <a:r>
              <a:rPr lang="en-IN" sz="2800" dirty="0" smtClean="0">
                <a:solidFill>
                  <a:schemeClr val="accent1">
                    <a:lumMod val="60000"/>
                    <a:lumOff val="40000"/>
                  </a:schemeClr>
                </a:solidFill>
                <a:latin typeface="Forte" panose="03060902040502070203" pitchFamily="66" charset="0"/>
              </a:rPr>
              <a:t> Circular of all kinds, (whether distributed by mail, by person, thorough tradesmen, or by inserts in packages)</a:t>
            </a:r>
          </a:p>
          <a:p>
            <a:pPr marL="457200" indent="-457200">
              <a:buFont typeface="Wingdings" panose="05000000000000000000" pitchFamily="2" charset="2"/>
              <a:buChar char="v"/>
            </a:pPr>
            <a:r>
              <a:rPr lang="en-IN" sz="2800" dirty="0" smtClean="0">
                <a:solidFill>
                  <a:schemeClr val="accent1">
                    <a:lumMod val="60000"/>
                    <a:lumOff val="40000"/>
                  </a:schemeClr>
                </a:solidFill>
                <a:latin typeface="Forte" panose="03060902040502070203" pitchFamily="66" charset="0"/>
              </a:rPr>
              <a:t> Dealer help materials</a:t>
            </a:r>
            <a:endParaRPr lang="en-IN" sz="2800" dirty="0">
              <a:solidFill>
                <a:schemeClr val="accent1">
                  <a:lumMod val="60000"/>
                  <a:lumOff val="40000"/>
                </a:schemeClr>
              </a:solidFill>
              <a:latin typeface="Forte" panose="03060902040502070203" pitchFamily="66" charset="0"/>
            </a:endParaRPr>
          </a:p>
          <a:p>
            <a:pPr marL="457200" indent="-457200">
              <a:buFont typeface="Wingdings" panose="05000000000000000000" pitchFamily="2" charset="2"/>
              <a:buChar char="v"/>
            </a:pPr>
            <a:r>
              <a:rPr lang="en-IN" sz="2800" dirty="0" smtClean="0">
                <a:solidFill>
                  <a:schemeClr val="accent1">
                    <a:lumMod val="60000"/>
                    <a:lumOff val="40000"/>
                  </a:schemeClr>
                </a:solidFill>
                <a:latin typeface="Forte" panose="03060902040502070203" pitchFamily="66" charset="0"/>
              </a:rPr>
              <a:t> Window display and counter – display materials and efforts</a:t>
            </a:r>
            <a:endParaRPr lang="en-IN" sz="2800" dirty="0">
              <a:solidFill>
                <a:schemeClr val="accent1">
                  <a:lumMod val="60000"/>
                  <a:lumOff val="40000"/>
                </a:schemeClr>
              </a:solidFill>
              <a:latin typeface="Forte" panose="03060902040502070203" pitchFamily="66" charset="0"/>
            </a:endParaRPr>
          </a:p>
          <a:p>
            <a:pPr marL="457200" indent="-457200">
              <a:buFont typeface="Wingdings" panose="05000000000000000000" pitchFamily="2" charset="2"/>
              <a:buChar char="v"/>
            </a:pPr>
            <a:r>
              <a:rPr lang="en-IN" sz="2800" dirty="0" smtClean="0">
                <a:solidFill>
                  <a:schemeClr val="accent1">
                    <a:lumMod val="60000"/>
                    <a:lumOff val="40000"/>
                  </a:schemeClr>
                </a:solidFill>
                <a:latin typeface="Forte" panose="03060902040502070203" pitchFamily="66" charset="0"/>
              </a:rPr>
              <a:t> Store signs, motion pictures used for advertising</a:t>
            </a:r>
          </a:p>
          <a:p>
            <a:pPr marL="457200" indent="-457200">
              <a:buFont typeface="Wingdings" panose="05000000000000000000" pitchFamily="2" charset="2"/>
              <a:buChar char="v"/>
            </a:pPr>
            <a:r>
              <a:rPr lang="en-IN" sz="2800" dirty="0" smtClean="0">
                <a:solidFill>
                  <a:schemeClr val="accent1">
                    <a:lumMod val="60000"/>
                    <a:lumOff val="40000"/>
                  </a:schemeClr>
                </a:solidFill>
                <a:latin typeface="Forte" panose="03060902040502070203" pitchFamily="66" charset="0"/>
              </a:rPr>
              <a:t>  Novelties bearing advertising messages and Signature of the advertiser</a:t>
            </a:r>
          </a:p>
          <a:p>
            <a:pPr marL="457200" indent="-457200">
              <a:buFont typeface="Wingdings" panose="05000000000000000000" pitchFamily="2" charset="2"/>
              <a:buChar char="v"/>
            </a:pPr>
            <a:r>
              <a:rPr lang="en-IN" sz="2800" dirty="0" smtClean="0">
                <a:solidFill>
                  <a:schemeClr val="accent1">
                    <a:lumMod val="60000"/>
                    <a:lumOff val="40000"/>
                  </a:schemeClr>
                </a:solidFill>
                <a:latin typeface="Forte" panose="03060902040502070203" pitchFamily="66" charset="0"/>
              </a:rPr>
              <a:t>   Label stags and other literature accompanying the merchandise</a:t>
            </a:r>
            <a:endParaRPr lang="en-IN" sz="2800" dirty="0">
              <a:solidFill>
                <a:schemeClr val="accent1">
                  <a:lumMod val="60000"/>
                  <a:lumOff val="40000"/>
                </a:schemeClr>
              </a:solidFill>
              <a:latin typeface="Forte" panose="03060902040502070203" pitchFamily="66" charset="0"/>
            </a:endParaRPr>
          </a:p>
        </p:txBody>
      </p:sp>
    </p:spTree>
    <p:extLst>
      <p:ext uri="{BB962C8B-B14F-4D97-AF65-F5344CB8AC3E}">
        <p14:creationId xmlns:p14="http://schemas.microsoft.com/office/powerpoint/2010/main" val="3829480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objectives of an advertising programme</a:t>
            </a:r>
          </a:p>
        </p:txBody>
      </p:sp>
      <p:sp>
        <p:nvSpPr>
          <p:cNvPr id="3" name="Rectangle 2"/>
          <p:cNvSpPr/>
          <p:nvPr/>
        </p:nvSpPr>
        <p:spPr>
          <a:xfrm>
            <a:off x="1690914" y="0"/>
            <a:ext cx="10299700" cy="6832640"/>
          </a:xfrm>
          <a:prstGeom prst="rect">
            <a:avLst/>
          </a:prstGeom>
        </p:spPr>
        <p:txBody>
          <a:bodyPr wrap="square">
            <a:spAutoFit/>
          </a:bodyPr>
          <a:lstStyle/>
          <a:p>
            <a:endParaRPr lang="en-IN" dirty="0" smtClean="0">
              <a:solidFill>
                <a:srgbClr val="C00000"/>
              </a:solidFill>
            </a:endParaRPr>
          </a:p>
          <a:p>
            <a:endParaRPr lang="en-IN" dirty="0">
              <a:solidFill>
                <a:srgbClr val="C00000"/>
              </a:solidFill>
            </a:endParaRPr>
          </a:p>
          <a:p>
            <a:endParaRPr lang="en-IN" dirty="0" smtClean="0">
              <a:solidFill>
                <a:srgbClr val="C00000"/>
              </a:solidFill>
            </a:endParaRPr>
          </a:p>
          <a:p>
            <a:endParaRPr lang="en-IN" dirty="0">
              <a:solidFill>
                <a:srgbClr val="C00000"/>
              </a:solidFill>
            </a:endParaRPr>
          </a:p>
          <a:p>
            <a:endParaRPr lang="en-IN" dirty="0" smtClean="0">
              <a:solidFill>
                <a:srgbClr val="C00000"/>
              </a:solidFill>
            </a:endParaRPr>
          </a:p>
          <a:p>
            <a:endParaRPr lang="en-IN" sz="2000" dirty="0" smtClean="0">
              <a:solidFill>
                <a:srgbClr val="C00000"/>
              </a:solidFill>
            </a:endParaRPr>
          </a:p>
          <a:p>
            <a:endParaRPr lang="en-IN" sz="2000" dirty="0">
              <a:solidFill>
                <a:srgbClr val="C00000"/>
              </a:solidFill>
            </a:endParaRPr>
          </a:p>
          <a:p>
            <a:endParaRPr lang="en-IN" sz="2000" dirty="0" smtClean="0">
              <a:solidFill>
                <a:srgbClr val="C00000"/>
              </a:solidFill>
            </a:endParaRPr>
          </a:p>
          <a:p>
            <a:pPr marL="400050" indent="-400050" algn="just">
              <a:buAutoNum type="romanLcParenBoth"/>
            </a:pPr>
            <a:r>
              <a:rPr lang="en-IN" sz="2400" dirty="0" smtClean="0">
                <a:solidFill>
                  <a:srgbClr val="0070C0"/>
                </a:solidFill>
              </a:rPr>
              <a:t>To stimulate sales amongst present, former and future consumers.  It involves a decision regarding the media, e.g., TV rather than print </a:t>
            </a:r>
          </a:p>
          <a:p>
            <a:pPr marL="400050" indent="-400050" algn="just">
              <a:buAutoNum type="romanLcParenBoth"/>
            </a:pPr>
            <a:r>
              <a:rPr lang="en-IN" sz="2400" dirty="0" smtClean="0">
                <a:solidFill>
                  <a:srgbClr val="0070C0"/>
                </a:solidFill>
              </a:rPr>
              <a:t>  To communicate with consumers.  This involves decision regarding copy </a:t>
            </a:r>
          </a:p>
          <a:p>
            <a:pPr marL="400050" indent="-400050" algn="just">
              <a:buAutoNum type="romanLcParenBoth"/>
            </a:pPr>
            <a:r>
              <a:rPr lang="en-IN" sz="2400" dirty="0" smtClean="0">
                <a:solidFill>
                  <a:srgbClr val="0070C0"/>
                </a:solidFill>
              </a:rPr>
              <a:t> To retain the loyalty of present and former consumers.  Advertising may be used to reassure buyers that they have made the best purchase, thus building loyalty to the brand name or the firm</a:t>
            </a:r>
            <a:endParaRPr lang="en-IN" sz="2400" dirty="0">
              <a:solidFill>
                <a:srgbClr val="0070C0"/>
              </a:solidFill>
            </a:endParaRPr>
          </a:p>
          <a:p>
            <a:pPr marL="400050" indent="-400050" algn="just">
              <a:buAutoNum type="romanLcParenBoth"/>
            </a:pPr>
            <a:r>
              <a:rPr lang="en-IN" sz="2400" dirty="0" smtClean="0">
                <a:solidFill>
                  <a:srgbClr val="0070C0"/>
                </a:solidFill>
              </a:rPr>
              <a:t> To increase support.  Advertising impliedly bolsters the morale of the sales force and of distributors, wholesalers, and retailers, ; it thus contributes to enthusiasts and confidence attitude in the organizational</a:t>
            </a:r>
            <a:endParaRPr lang="en-IN" sz="2400" dirty="0">
              <a:solidFill>
                <a:srgbClr val="0070C0"/>
              </a:solidFill>
            </a:endParaRPr>
          </a:p>
          <a:p>
            <a:pPr marL="400050" indent="-400050" algn="just">
              <a:buAutoNum type="romanLcParenBoth"/>
            </a:pPr>
            <a:r>
              <a:rPr lang="en-IN" sz="2400" dirty="0" smtClean="0">
                <a:solidFill>
                  <a:srgbClr val="0070C0"/>
                </a:solidFill>
              </a:rPr>
              <a:t> (v) To project an image.  Advertising is used to promote an overall image of respect and trust for an organization.  This message is aimed not only at consumers, but also at the government, shareholders, and the general public. </a:t>
            </a:r>
            <a:endParaRPr lang="en-IN" sz="2400" dirty="0">
              <a:solidFill>
                <a:srgbClr val="0070C0"/>
              </a:solidFill>
            </a:endParaRPr>
          </a:p>
        </p:txBody>
      </p:sp>
    </p:spTree>
    <p:extLst>
      <p:ext uri="{BB962C8B-B14F-4D97-AF65-F5344CB8AC3E}">
        <p14:creationId xmlns:p14="http://schemas.microsoft.com/office/powerpoint/2010/main" val="21325838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TM03457496[[fn=Parallax]]</Template>
  <TotalTime>76</TotalTime>
  <Words>1797</Words>
  <Application>Microsoft Office PowerPoint</Application>
  <PresentationFormat>Widescreen</PresentationFormat>
  <Paragraphs>109</Paragraphs>
  <Slides>23</Slides>
  <Notes>0</Notes>
  <HiddenSlides>0</HiddenSlides>
  <MMClips>0</MMClips>
  <ScaleCrop>false</ScaleCrop>
  <HeadingPairs>
    <vt:vector size="6" baseType="variant">
      <vt:variant>
        <vt:lpstr>Fonts Used</vt:lpstr>
      </vt:variant>
      <vt:variant>
        <vt:i4>19</vt:i4>
      </vt:variant>
      <vt:variant>
        <vt:lpstr>Theme</vt:lpstr>
      </vt:variant>
      <vt:variant>
        <vt:i4>1</vt:i4>
      </vt:variant>
      <vt:variant>
        <vt:lpstr>Slide Titles</vt:lpstr>
      </vt:variant>
      <vt:variant>
        <vt:i4>23</vt:i4>
      </vt:variant>
    </vt:vector>
  </HeadingPairs>
  <TitlesOfParts>
    <vt:vector size="43" baseType="lpstr">
      <vt:lpstr>Algerian</vt:lpstr>
      <vt:lpstr>Arial</vt:lpstr>
      <vt:lpstr>Arial Black</vt:lpstr>
      <vt:lpstr>Arial Narrow</vt:lpstr>
      <vt:lpstr>Arial Rounded MT Bold</vt:lpstr>
      <vt:lpstr>Bahnschrift</vt:lpstr>
      <vt:lpstr>Bahnschrift Light Condensed</vt:lpstr>
      <vt:lpstr>Bahnschrift SemiBold</vt:lpstr>
      <vt:lpstr>Berlin Sans FB Demi</vt:lpstr>
      <vt:lpstr>Bernard MT Condensed</vt:lpstr>
      <vt:lpstr>Britannic Bold</vt:lpstr>
      <vt:lpstr>Corbel</vt:lpstr>
      <vt:lpstr>Forte</vt:lpstr>
      <vt:lpstr>Franklin Gothic Heavy</vt:lpstr>
      <vt:lpstr>Impact</vt:lpstr>
      <vt:lpstr>Script MT Bold</vt:lpstr>
      <vt:lpstr>Showcard Gothic</vt:lpstr>
      <vt:lpstr>Times New Roman</vt:lpstr>
      <vt:lpstr>Wingdings</vt:lpstr>
      <vt:lpstr>Parallax</vt:lpstr>
      <vt:lpstr>Public Relations Management   Dr.T.Sivakami Assistant Professor PG&amp; Research Department of Management Studies Bon Secours College for Women Thanjavur</vt:lpstr>
      <vt:lpstr>Advertising and Promotional Techniques </vt:lpstr>
      <vt:lpstr>Promotion</vt:lpstr>
      <vt:lpstr>Promotion Mix</vt:lpstr>
      <vt:lpstr>Promotion Mix</vt:lpstr>
      <vt:lpstr>Promotion Mix</vt:lpstr>
      <vt:lpstr>What Advertisement Is? </vt:lpstr>
      <vt:lpstr>Forms of messages in Advertising</vt:lpstr>
      <vt:lpstr>objectives of an advertising programme</vt:lpstr>
      <vt:lpstr>CLASSIFICATION AND TYPES OF ADVERTISING</vt:lpstr>
      <vt:lpstr> 1.Product – Related Advertising </vt:lpstr>
      <vt:lpstr> Product – Related Advertising </vt:lpstr>
      <vt:lpstr> Product – Related Advertising </vt:lpstr>
      <vt:lpstr>2. Public Service Advertising </vt:lpstr>
      <vt:lpstr>3. Functional Classification </vt:lpstr>
      <vt:lpstr>ii. Institutional Advertising </vt:lpstr>
      <vt:lpstr> Product Advertising </vt:lpstr>
      <vt:lpstr> Product Advertising </vt:lpstr>
      <vt:lpstr> 4.Advertising based on Product Life Cycle </vt:lpstr>
      <vt:lpstr>5.Trade Advertising </vt:lpstr>
      <vt:lpstr> 6.Advertising based on Area of Operation </vt:lpstr>
      <vt:lpstr> 7.Advertising According to Medium </vt:lpstr>
      <vt:lpstr>  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22</cp:revision>
  <dcterms:created xsi:type="dcterms:W3CDTF">2020-05-25T06:42:43Z</dcterms:created>
  <dcterms:modified xsi:type="dcterms:W3CDTF">2020-05-25T15:20:56Z</dcterms:modified>
</cp:coreProperties>
</file>