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3949BBB-3EB2-4747-90F7-B8FC2FA1BB60}" type="datetimeFigureOut">
              <a:rPr lang="en-US" smtClean="0"/>
              <a:pPr/>
              <a:t>5/20/2020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DF4DDC5-898B-4573-B6BC-1FEB91C936B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949BBB-3EB2-4747-90F7-B8FC2FA1BB60}"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949BBB-3EB2-4747-90F7-B8FC2FA1BB60}"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949BBB-3EB2-4747-90F7-B8FC2FA1BB60}"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949BBB-3EB2-4747-90F7-B8FC2FA1BB60}"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DF4DDC5-898B-4573-B6BC-1FEB91C936B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949BBB-3EB2-4747-90F7-B8FC2FA1BB60}"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949BBB-3EB2-4747-90F7-B8FC2FA1BB60}"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949BBB-3EB2-4747-90F7-B8FC2FA1BB60}"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49BBB-3EB2-4747-90F7-B8FC2FA1BB60}"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949BBB-3EB2-4747-90F7-B8FC2FA1BB60}"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949BBB-3EB2-4747-90F7-B8FC2FA1BB60}"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4DDC5-898B-4573-B6BC-1FEB91C936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3949BBB-3EB2-4747-90F7-B8FC2FA1BB60}" type="datetimeFigureOut">
              <a:rPr lang="en-US" smtClean="0"/>
              <a:pPr/>
              <a:t>5/20/2020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F4DDC5-898B-4573-B6BC-1FEB91C936B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05800" cy="1295400"/>
          </a:xfrm>
        </p:spPr>
        <p:txBody>
          <a:bodyPr>
            <a:normAutofit fontScale="90000"/>
          </a:bodyPr>
          <a:lstStyle/>
          <a:p>
            <a:r>
              <a:rPr lang="en-US" dirty="0" smtClean="0"/>
              <a:t>INVESTMENT MANAGEMENT</a:t>
            </a:r>
            <a:endParaRPr lang="en-US" dirty="0"/>
          </a:p>
        </p:txBody>
      </p:sp>
      <p:sp>
        <p:nvSpPr>
          <p:cNvPr id="3" name="Subtitle 2"/>
          <p:cNvSpPr>
            <a:spLocks noGrp="1"/>
          </p:cNvSpPr>
          <p:nvPr>
            <p:ph type="subTitle" idx="1"/>
          </p:nvPr>
        </p:nvSpPr>
        <p:spPr>
          <a:xfrm>
            <a:off x="1371600" y="3657600"/>
            <a:ext cx="6400800" cy="1600200"/>
          </a:xfrm>
        </p:spPr>
        <p:txBody>
          <a:bodyPr>
            <a:normAutofit fontScale="70000" lnSpcReduction="20000"/>
          </a:bodyPr>
          <a:lstStyle/>
          <a:p>
            <a:r>
              <a:rPr lang="en-US" dirty="0" smtClean="0">
                <a:solidFill>
                  <a:srgbClr val="002060"/>
                </a:solidFill>
                <a:latin typeface="Arial Black" pitchFamily="34" charset="0"/>
              </a:rPr>
              <a:t>BY</a:t>
            </a:r>
          </a:p>
          <a:p>
            <a:r>
              <a:rPr lang="en-US" dirty="0" smtClean="0">
                <a:solidFill>
                  <a:srgbClr val="002060"/>
                </a:solidFill>
                <a:latin typeface="Arial Black" pitchFamily="34" charset="0"/>
              </a:rPr>
              <a:t>A.N.CHRISTY</a:t>
            </a:r>
          </a:p>
          <a:p>
            <a:r>
              <a:rPr lang="en-US" dirty="0" smtClean="0">
                <a:solidFill>
                  <a:srgbClr val="002060"/>
                </a:solidFill>
                <a:latin typeface="Arial Black" pitchFamily="34" charset="0"/>
              </a:rPr>
              <a:t>ASSISTANT PROFESSOR OF COMMERCE</a:t>
            </a:r>
          </a:p>
          <a:p>
            <a:r>
              <a:rPr lang="en-US" dirty="0" smtClean="0">
                <a:solidFill>
                  <a:srgbClr val="002060"/>
                </a:solidFill>
                <a:latin typeface="Arial Black" pitchFamily="34" charset="0"/>
              </a:rPr>
              <a:t>BON SECOURS COLLEGE FOR WOMEN, THANJAVUR</a:t>
            </a:r>
          </a:p>
          <a:p>
            <a:endParaRPr lang="en-US"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nSpc>
                <a:spcPct val="150000"/>
              </a:lnSpc>
              <a:buFont typeface="Wingdings" pitchFamily="2" charset="2"/>
              <a:buChar char="v"/>
            </a:pPr>
            <a:r>
              <a:rPr lang="en-US" dirty="0" smtClean="0">
                <a:solidFill>
                  <a:srgbClr val="7030A0"/>
                </a:solidFill>
              </a:rPr>
              <a:t>Portfolio Construction</a:t>
            </a:r>
            <a:r>
              <a:rPr lang="en-US" dirty="0" smtClean="0"/>
              <a:t>: This requires the knowledge of the different aspects of securities. The investor should constantly evaluate the performance of his investments and switch over if needed to alternate proposals.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5745162"/>
          </a:xfrm>
        </p:spPr>
        <p:txBody>
          <a:bodyPr>
            <a:normAutofit/>
          </a:bodyPr>
          <a:lstStyle/>
          <a:p>
            <a:r>
              <a:rPr lang="en-US" sz="9600" dirty="0" smtClean="0">
                <a:latin typeface="Algerian" pitchFamily="82" charset="0"/>
              </a:rPr>
              <a:t>THANK YOU</a:t>
            </a:r>
            <a:endParaRPr lang="en-US" sz="9600"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smtClean="0"/>
              <a:t>Investment is the employment of funds with the aim of achieving additional income or growth in value. </a:t>
            </a:r>
          </a:p>
          <a:p>
            <a:pPr>
              <a:lnSpc>
                <a:spcPct val="150000"/>
              </a:lnSpc>
            </a:pPr>
            <a:r>
              <a:rPr lang="en-US" dirty="0" smtClean="0"/>
              <a:t>It involves the commitment of  resources which has been saved, with the hope that some benefits will accrue in the future.</a:t>
            </a:r>
            <a:endParaRPr lang="en-US" dirty="0"/>
          </a:p>
          <a:p>
            <a:pPr>
              <a:lnSpc>
                <a:spcPct val="150000"/>
              </a:lnSpc>
            </a:pPr>
            <a:r>
              <a:rPr lang="en-US" dirty="0" smtClean="0"/>
              <a:t>Waiting for the reward is the essential quality of an investment.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CONCEPTS OF INVESTMENT</a:t>
            </a:r>
            <a:endParaRPr lang="en-US" dirty="0"/>
          </a:p>
        </p:txBody>
      </p:sp>
      <p:sp>
        <p:nvSpPr>
          <p:cNvPr id="3" name="Content Placeholder 2"/>
          <p:cNvSpPr>
            <a:spLocks noGrp="1"/>
          </p:cNvSpPr>
          <p:nvPr>
            <p:ph idx="1"/>
          </p:nvPr>
        </p:nvSpPr>
        <p:spPr/>
        <p:txBody>
          <a:bodyPr>
            <a:normAutofit fontScale="85000" lnSpcReduction="20000"/>
          </a:bodyPr>
          <a:lstStyle/>
          <a:p>
            <a:pPr>
              <a:lnSpc>
                <a:spcPct val="150000"/>
              </a:lnSpc>
            </a:pPr>
            <a:r>
              <a:rPr lang="en-US" dirty="0" smtClean="0">
                <a:solidFill>
                  <a:srgbClr val="7030A0"/>
                </a:solidFill>
              </a:rPr>
              <a:t>Economic  investment</a:t>
            </a:r>
            <a:r>
              <a:rPr lang="en-US" dirty="0" smtClean="0"/>
              <a:t>: This means the net additions to the economy’s capital stock.</a:t>
            </a:r>
          </a:p>
          <a:p>
            <a:pPr>
              <a:lnSpc>
                <a:spcPct val="150000"/>
              </a:lnSpc>
            </a:pPr>
            <a:r>
              <a:rPr lang="en-US" dirty="0" smtClean="0">
                <a:solidFill>
                  <a:srgbClr val="7030A0"/>
                </a:solidFill>
              </a:rPr>
              <a:t>General investment</a:t>
            </a:r>
            <a:r>
              <a:rPr lang="en-US" dirty="0" smtClean="0"/>
              <a:t>:</a:t>
            </a:r>
            <a:r>
              <a:rPr lang="en-US" dirty="0" smtClean="0">
                <a:solidFill>
                  <a:srgbClr val="7030A0"/>
                </a:solidFill>
              </a:rPr>
              <a:t> </a:t>
            </a:r>
            <a:r>
              <a:rPr lang="en-US" dirty="0" smtClean="0"/>
              <a:t>This deals with the investment of common man, for example, purchase of house, car or deposit. </a:t>
            </a:r>
          </a:p>
          <a:p>
            <a:pPr>
              <a:lnSpc>
                <a:spcPct val="150000"/>
              </a:lnSpc>
            </a:pPr>
            <a:r>
              <a:rPr lang="en-US" dirty="0" smtClean="0">
                <a:solidFill>
                  <a:srgbClr val="7030A0"/>
                </a:solidFill>
              </a:rPr>
              <a:t>Financial investment</a:t>
            </a:r>
            <a:r>
              <a:rPr lang="en-US" dirty="0" smtClean="0"/>
              <a:t>:</a:t>
            </a:r>
            <a:r>
              <a:rPr lang="en-US" dirty="0" smtClean="0">
                <a:solidFill>
                  <a:srgbClr val="7030A0"/>
                </a:solidFill>
              </a:rPr>
              <a:t> </a:t>
            </a:r>
            <a:r>
              <a:rPr lang="en-US" dirty="0" smtClean="0"/>
              <a:t>This deals with exchange of financial claims and allocation of monetary resources to assets that are expected to yield positive return over a given period of time.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INVESTMENT</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7030A0"/>
                </a:solidFill>
              </a:rPr>
              <a:t>Longer life expectancy</a:t>
            </a:r>
            <a:r>
              <a:rPr lang="en-US" dirty="0" smtClean="0"/>
              <a:t>: Increase in working population, proper planning of life span and longevity have ensured the need for balanced investment. </a:t>
            </a:r>
          </a:p>
          <a:p>
            <a:r>
              <a:rPr lang="en-US" dirty="0" smtClean="0">
                <a:solidFill>
                  <a:srgbClr val="7030A0"/>
                </a:solidFill>
              </a:rPr>
              <a:t>Taxation</a:t>
            </a:r>
            <a:r>
              <a:rPr lang="en-US" dirty="0" smtClean="0"/>
              <a:t>: This is one of the crucial factors which introduces an element of compulsion in a person’s saving.</a:t>
            </a:r>
          </a:p>
          <a:p>
            <a:r>
              <a:rPr lang="en-US" dirty="0" smtClean="0">
                <a:solidFill>
                  <a:srgbClr val="7030A0"/>
                </a:solidFill>
              </a:rPr>
              <a:t>Interest rates</a:t>
            </a:r>
            <a:r>
              <a:rPr lang="en-US" dirty="0" smtClean="0"/>
              <a:t>: The level of interest rates is important for a sound investment plan. Stability of interest is as important as getting high rate of interest.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dirty="0" smtClean="0">
                <a:solidFill>
                  <a:srgbClr val="7030A0"/>
                </a:solidFill>
              </a:rPr>
              <a:t>Inflation </a:t>
            </a:r>
            <a:r>
              <a:rPr lang="en-US" dirty="0" smtClean="0"/>
              <a:t>: Rising prices leads to falling standard of living, thus an investor tries to invest in assets that that gives him high rate of return in order to cover the decrease due to inflation. </a:t>
            </a:r>
          </a:p>
          <a:p>
            <a:pPr>
              <a:lnSpc>
                <a:spcPct val="150000"/>
              </a:lnSpc>
            </a:pPr>
            <a:r>
              <a:rPr lang="en-US" dirty="0" smtClean="0">
                <a:solidFill>
                  <a:srgbClr val="7030A0"/>
                </a:solidFill>
              </a:rPr>
              <a:t>Income</a:t>
            </a:r>
            <a:r>
              <a:rPr lang="en-US" dirty="0" smtClean="0"/>
              <a:t>: More incomes have increased a demand for investment in order to bring in more income above their regular income.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INVESTMENT</a:t>
            </a:r>
            <a:endParaRPr lang="en-US" dirty="0"/>
          </a:p>
        </p:txBody>
      </p:sp>
      <p:sp>
        <p:nvSpPr>
          <p:cNvPr id="3" name="Content Placeholder 2"/>
          <p:cNvSpPr>
            <a:spLocks noGrp="1"/>
          </p:cNvSpPr>
          <p:nvPr>
            <p:ph idx="1"/>
          </p:nvPr>
        </p:nvSpPr>
        <p:spPr/>
        <p:txBody>
          <a:bodyPr/>
          <a:lstStyle/>
          <a:p>
            <a:pPr>
              <a:lnSpc>
                <a:spcPct val="150000"/>
              </a:lnSpc>
              <a:buFont typeface="Wingdings" pitchFamily="2" charset="2"/>
              <a:buChar char="Ø"/>
            </a:pPr>
            <a:r>
              <a:rPr lang="en-US" dirty="0" smtClean="0"/>
              <a:t>To achieve a good rate of return in the future.</a:t>
            </a:r>
          </a:p>
          <a:p>
            <a:pPr>
              <a:lnSpc>
                <a:spcPct val="150000"/>
              </a:lnSpc>
              <a:buFont typeface="Wingdings" pitchFamily="2" charset="2"/>
              <a:buChar char="Ø"/>
            </a:pPr>
            <a:r>
              <a:rPr lang="en-US" dirty="0" smtClean="0"/>
              <a:t>Reducing the risk to get a good return.</a:t>
            </a:r>
          </a:p>
          <a:p>
            <a:pPr>
              <a:lnSpc>
                <a:spcPct val="150000"/>
              </a:lnSpc>
              <a:buFont typeface="Wingdings" pitchFamily="2" charset="2"/>
              <a:buChar char="Ø"/>
            </a:pPr>
            <a:r>
              <a:rPr lang="en-US" dirty="0" smtClean="0"/>
              <a:t>Liquidity in times of emergencies.</a:t>
            </a:r>
          </a:p>
          <a:p>
            <a:pPr>
              <a:lnSpc>
                <a:spcPct val="150000"/>
              </a:lnSpc>
              <a:buFont typeface="Wingdings" pitchFamily="2" charset="2"/>
              <a:buChar char="Ø"/>
            </a:pPr>
            <a:r>
              <a:rPr lang="en-US" dirty="0" smtClean="0"/>
              <a:t>Safety of funds by selecting the right avenues of investments.</a:t>
            </a:r>
          </a:p>
          <a:p>
            <a:pPr>
              <a:lnSpc>
                <a:spcPct val="150000"/>
              </a:lnSpc>
              <a:buFont typeface="Wingdings" pitchFamily="2" charset="2"/>
              <a:buChar char="Ø"/>
            </a:pPr>
            <a:r>
              <a:rPr lang="en-US" dirty="0" smtClean="0"/>
              <a:t>A hedge against inflation.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INVESTMENT</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solidFill>
                  <a:srgbClr val="7030A0"/>
                </a:solidFill>
              </a:rPr>
              <a:t>Safety of principal</a:t>
            </a:r>
            <a:r>
              <a:rPr lang="en-US" dirty="0" smtClean="0"/>
              <a:t>: The investor should consider diversification of assets and must be reasonably accomplished.</a:t>
            </a:r>
          </a:p>
          <a:p>
            <a:pPr>
              <a:buFont typeface="Wingdings" pitchFamily="2" charset="2"/>
              <a:buChar char="v"/>
            </a:pPr>
            <a:r>
              <a:rPr lang="en-US" dirty="0" smtClean="0">
                <a:solidFill>
                  <a:srgbClr val="7030A0"/>
                </a:solidFill>
              </a:rPr>
              <a:t>Liquidity</a:t>
            </a:r>
            <a:r>
              <a:rPr lang="en-US" dirty="0" smtClean="0"/>
              <a:t>: The investor should buy easily saleable securities so that it is converted into liquid investments .</a:t>
            </a:r>
          </a:p>
          <a:p>
            <a:pPr>
              <a:buFont typeface="Wingdings" pitchFamily="2" charset="2"/>
              <a:buChar char="v"/>
            </a:pPr>
            <a:r>
              <a:rPr lang="en-US" dirty="0" smtClean="0">
                <a:solidFill>
                  <a:srgbClr val="7030A0"/>
                </a:solidFill>
              </a:rPr>
              <a:t>Income Stability</a:t>
            </a:r>
            <a:r>
              <a:rPr lang="en-US" dirty="0" smtClean="0"/>
              <a:t>: Regularity of income at a constant rate is necessary in any investment pattern</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v"/>
            </a:pPr>
            <a:r>
              <a:rPr lang="en-US" dirty="0" smtClean="0">
                <a:solidFill>
                  <a:srgbClr val="7030A0"/>
                </a:solidFill>
              </a:rPr>
              <a:t>Appreciation and Purchasing Power Stability</a:t>
            </a:r>
            <a:r>
              <a:rPr lang="en-US" dirty="0" smtClean="0"/>
              <a:t>: The investors should balance their portfolio and should forecast which securities will appreciate.</a:t>
            </a:r>
          </a:p>
          <a:p>
            <a:pPr>
              <a:buFont typeface="Wingdings" pitchFamily="2" charset="2"/>
              <a:buChar char="v"/>
            </a:pPr>
            <a:r>
              <a:rPr lang="en-US" dirty="0" smtClean="0">
                <a:solidFill>
                  <a:srgbClr val="7030A0"/>
                </a:solidFill>
              </a:rPr>
              <a:t>Legality and Freedom from Care</a:t>
            </a:r>
            <a:r>
              <a:rPr lang="en-US" dirty="0" smtClean="0"/>
              <a:t>: The investor should carefully examine the laws relating to investments and invest in safe investment avenues.</a:t>
            </a:r>
          </a:p>
          <a:p>
            <a:pPr>
              <a:buFont typeface="Wingdings" pitchFamily="2" charset="2"/>
              <a:buChar char="v"/>
            </a:pPr>
            <a:r>
              <a:rPr lang="en-US" dirty="0" smtClean="0">
                <a:solidFill>
                  <a:srgbClr val="7030A0"/>
                </a:solidFill>
              </a:rPr>
              <a:t>Tangibility</a:t>
            </a:r>
            <a:r>
              <a:rPr lang="en-US" dirty="0" smtClean="0"/>
              <a:t> : Some investors prefer to keep a part of their wealth in tangible assets such as land, building, etc., for their satisfaction.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INVESTMENT PROCESS</a:t>
            </a:r>
            <a:endParaRPr lang="en-US" dirty="0"/>
          </a:p>
        </p:txBody>
      </p:sp>
      <p:sp>
        <p:nvSpPr>
          <p:cNvPr id="3" name="Content Placeholder 2"/>
          <p:cNvSpPr>
            <a:spLocks noGrp="1"/>
          </p:cNvSpPr>
          <p:nvPr>
            <p:ph idx="1"/>
          </p:nvPr>
        </p:nvSpPr>
        <p:spPr/>
        <p:txBody>
          <a:bodyPr>
            <a:normAutofit fontScale="85000" lnSpcReduction="20000"/>
          </a:bodyPr>
          <a:lstStyle/>
          <a:p>
            <a:pPr>
              <a:lnSpc>
                <a:spcPct val="150000"/>
              </a:lnSpc>
              <a:buFont typeface="Wingdings" pitchFamily="2" charset="2"/>
              <a:buChar char="v"/>
            </a:pPr>
            <a:r>
              <a:rPr lang="en-US" dirty="0" smtClean="0">
                <a:solidFill>
                  <a:srgbClr val="7030A0"/>
                </a:solidFill>
              </a:rPr>
              <a:t>Investment Policy</a:t>
            </a:r>
            <a:r>
              <a:rPr lang="en-US" dirty="0" smtClean="0"/>
              <a:t>: It is a preparation stage for investment and considers the various features of investment.</a:t>
            </a:r>
          </a:p>
          <a:p>
            <a:pPr>
              <a:lnSpc>
                <a:spcPct val="150000"/>
              </a:lnSpc>
              <a:buFont typeface="Wingdings" pitchFamily="2" charset="2"/>
              <a:buChar char="v"/>
            </a:pPr>
            <a:r>
              <a:rPr lang="en-US" dirty="0" smtClean="0">
                <a:solidFill>
                  <a:srgbClr val="7030A0"/>
                </a:solidFill>
              </a:rPr>
              <a:t>Investment Analysis</a:t>
            </a:r>
            <a:r>
              <a:rPr lang="en-US" dirty="0" smtClean="0"/>
              <a:t>:  The investor analyses the securities available for investment, based on the future returns and risk.</a:t>
            </a:r>
          </a:p>
          <a:p>
            <a:pPr>
              <a:lnSpc>
                <a:spcPct val="150000"/>
              </a:lnSpc>
              <a:buFont typeface="Wingdings" pitchFamily="2" charset="2"/>
              <a:buChar char="v"/>
            </a:pPr>
            <a:r>
              <a:rPr lang="en-US" dirty="0" smtClean="0">
                <a:solidFill>
                  <a:srgbClr val="7030A0"/>
                </a:solidFill>
              </a:rPr>
              <a:t>Valuation of Securities</a:t>
            </a:r>
            <a:r>
              <a:rPr lang="en-US" dirty="0" smtClean="0"/>
              <a:t>: This considers the present worth to the owners of future benefits from investments.</a:t>
            </a:r>
          </a:p>
          <a:p>
            <a:pPr>
              <a:buFont typeface="Wingdings" pitchFamily="2" charset="2"/>
              <a:buChar char="v"/>
            </a:pPr>
            <a:endParaRPr lang="en-US" dirty="0" smtClean="0"/>
          </a:p>
          <a:p>
            <a:pPr>
              <a:buNone/>
            </a:pPr>
            <a:endParaRPr lang="en-US" dirty="0" smtClean="0"/>
          </a:p>
          <a:p>
            <a:pPr>
              <a:buFont typeface="Wingdings" pitchFamily="2" charset="2"/>
              <a:buChar char="v"/>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TotalTime>
  <Words>545</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INVESTMENT MANAGEMENT</vt:lpstr>
      <vt:lpstr>INTRODUCTION</vt:lpstr>
      <vt:lpstr>THREE CONCEPTS OF INVESTMENT</vt:lpstr>
      <vt:lpstr>IMPORTANCE OF INVESTMENT</vt:lpstr>
      <vt:lpstr>Contd……</vt:lpstr>
      <vt:lpstr>OBJECTIVES OF INVESTMENT</vt:lpstr>
      <vt:lpstr>FEATURES OF INVESTMENT</vt:lpstr>
      <vt:lpstr>Contd……</vt:lpstr>
      <vt:lpstr>INVESTMENT PROCESS</vt:lpstr>
      <vt:lpstr>Contd….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MANGEMENT</dc:title>
  <dc:creator>THOMAS</dc:creator>
  <cp:lastModifiedBy>Kathiroli</cp:lastModifiedBy>
  <cp:revision>18</cp:revision>
  <dcterms:created xsi:type="dcterms:W3CDTF">2020-05-20T08:11:23Z</dcterms:created>
  <dcterms:modified xsi:type="dcterms:W3CDTF">2020-05-20T07:31:57Z</dcterms:modified>
</cp:coreProperties>
</file>