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7" r:id="rId4"/>
    <p:sldId id="263" r:id="rId5"/>
    <p:sldId id="264" r:id="rId6"/>
    <p:sldId id="265" r:id="rId7"/>
    <p:sldId id="262" r:id="rId8"/>
    <p:sldId id="259" r:id="rId9"/>
    <p:sldId id="266"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03BD"/>
    <a:srgbClr val="BD0303"/>
    <a:srgbClr val="BE022A"/>
    <a:srgbClr val="BD038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ried_flowers_frame_background_powerpoint_templates_and_powerpoint_backgrounds_0611_title.jpg"/>
          <p:cNvPicPr>
            <a:picLocks noChangeAspect="1"/>
          </p:cNvPicPr>
          <p:nvPr/>
        </p:nvPicPr>
        <p:blipFill>
          <a:blip r:embed="rId2"/>
          <a:srcRect b="56190"/>
          <a:stretch>
            <a:fillRect/>
          </a:stretch>
        </p:blipFill>
        <p:spPr>
          <a:xfrm>
            <a:off x="0" y="0"/>
            <a:ext cx="9144000" cy="3124200"/>
          </a:xfrm>
          <a:prstGeom prst="rect">
            <a:avLst/>
          </a:prstGeom>
        </p:spPr>
      </p:pic>
      <p:pic>
        <p:nvPicPr>
          <p:cNvPr id="3" name="Picture 2" descr="dried_flowers_frame_background_powerpoint_templates_and_powerpoint_backgrounds_0611_title.jpg"/>
          <p:cNvPicPr>
            <a:picLocks noChangeAspect="1"/>
          </p:cNvPicPr>
          <p:nvPr/>
        </p:nvPicPr>
        <p:blipFill>
          <a:blip r:embed="rId2"/>
          <a:srcRect b="56190"/>
          <a:stretch>
            <a:fillRect/>
          </a:stretch>
        </p:blipFill>
        <p:spPr>
          <a:xfrm flipV="1">
            <a:off x="0" y="3124200"/>
            <a:ext cx="9144000" cy="3733800"/>
          </a:xfrm>
          <a:prstGeom prst="rect">
            <a:avLst/>
          </a:prstGeom>
        </p:spPr>
      </p:pic>
      <p:sp>
        <p:nvSpPr>
          <p:cNvPr id="5" name="TextBox 4"/>
          <p:cNvSpPr txBox="1"/>
          <p:nvPr/>
        </p:nvSpPr>
        <p:spPr>
          <a:xfrm>
            <a:off x="685800" y="1143000"/>
            <a:ext cx="7620000" cy="584775"/>
          </a:xfrm>
          <a:prstGeom prst="rect">
            <a:avLst/>
          </a:prstGeom>
          <a:noFill/>
        </p:spPr>
        <p:txBody>
          <a:bodyPr wrap="square" rtlCol="0">
            <a:spAutoFit/>
          </a:bodyPr>
          <a:lstStyle/>
          <a:p>
            <a:pPr algn="ctr"/>
            <a:r>
              <a:rPr lang="en-US" sz="3200" b="1" i="1" dirty="0" smtClean="0">
                <a:latin typeface="Baskerville Old Face" pitchFamily="18" charset="0"/>
              </a:rPr>
              <a:t>Advanced Cost &amp; Management Accounting</a:t>
            </a:r>
            <a:endParaRPr lang="en-US" sz="3200" b="1" i="1" dirty="0">
              <a:latin typeface="Baskerville Old Face" pitchFamily="18" charset="0"/>
            </a:endParaRPr>
          </a:p>
        </p:txBody>
      </p:sp>
      <p:sp>
        <p:nvSpPr>
          <p:cNvPr id="6" name="TextBox 5"/>
          <p:cNvSpPr txBox="1"/>
          <p:nvPr/>
        </p:nvSpPr>
        <p:spPr>
          <a:xfrm>
            <a:off x="914400" y="1905000"/>
            <a:ext cx="6781800" cy="584775"/>
          </a:xfrm>
          <a:prstGeom prst="rect">
            <a:avLst/>
          </a:prstGeom>
          <a:noFill/>
        </p:spPr>
        <p:txBody>
          <a:bodyPr wrap="square" rtlCol="0">
            <a:spAutoFit/>
          </a:bodyPr>
          <a:lstStyle/>
          <a:p>
            <a:pPr algn="ctr"/>
            <a:r>
              <a:rPr lang="en-US" sz="3200" b="1" dirty="0" smtClean="0">
                <a:latin typeface="Baskerville Old Face" pitchFamily="18" charset="0"/>
              </a:rPr>
              <a:t>Process Costing</a:t>
            </a:r>
            <a:endParaRPr lang="en-US" sz="3200" b="1" dirty="0">
              <a:latin typeface="Baskerville Old Face" pitchFamily="18" charset="0"/>
            </a:endParaRPr>
          </a:p>
        </p:txBody>
      </p:sp>
      <p:sp>
        <p:nvSpPr>
          <p:cNvPr id="7" name="TextBox 6"/>
          <p:cNvSpPr txBox="1"/>
          <p:nvPr/>
        </p:nvSpPr>
        <p:spPr>
          <a:xfrm>
            <a:off x="2209800" y="3352800"/>
            <a:ext cx="6248400" cy="2369880"/>
          </a:xfrm>
          <a:prstGeom prst="rect">
            <a:avLst/>
          </a:prstGeom>
          <a:noFill/>
        </p:spPr>
        <p:txBody>
          <a:bodyPr wrap="square" rtlCol="0">
            <a:spAutoFit/>
          </a:bodyPr>
          <a:lstStyle/>
          <a:p>
            <a:pPr algn="ctr"/>
            <a:r>
              <a:rPr lang="en-US" sz="3600" b="1" i="1" dirty="0" smtClean="0">
                <a:solidFill>
                  <a:srgbClr val="7030A0"/>
                </a:solidFill>
                <a:latin typeface="Andalus" pitchFamily="18" charset="-78"/>
                <a:cs typeface="Andalus" pitchFamily="18" charset="-78"/>
              </a:rPr>
              <a:t>        Coordinator</a:t>
            </a:r>
          </a:p>
          <a:p>
            <a:pPr algn="ctr"/>
            <a:r>
              <a:rPr lang="en-US" sz="2800" b="1" i="1" dirty="0" smtClean="0">
                <a:solidFill>
                  <a:srgbClr val="002060"/>
                </a:solidFill>
                <a:latin typeface="Andalus" pitchFamily="18" charset="-78"/>
                <a:cs typeface="Andalus" pitchFamily="18" charset="-78"/>
              </a:rPr>
              <a:t>          Dr. D. Heena Cowsar</a:t>
            </a:r>
          </a:p>
          <a:p>
            <a:pPr algn="r"/>
            <a:r>
              <a:rPr lang="en-US" sz="2800" b="1" i="1" dirty="0" smtClean="0">
                <a:solidFill>
                  <a:srgbClr val="C00000"/>
                </a:solidFill>
                <a:latin typeface="Andalus" pitchFamily="18" charset="-78"/>
                <a:cs typeface="Andalus" pitchFamily="18" charset="-78"/>
              </a:rPr>
              <a:t>Assistant Professor of Commerce</a:t>
            </a:r>
          </a:p>
          <a:p>
            <a:pPr algn="r"/>
            <a:r>
              <a:rPr lang="en-US" sz="2800" b="1" i="1" dirty="0" smtClean="0">
                <a:solidFill>
                  <a:srgbClr val="C00000"/>
                </a:solidFill>
                <a:latin typeface="Andalus" pitchFamily="18" charset="-78"/>
                <a:cs typeface="Andalus" pitchFamily="18" charset="-78"/>
              </a:rPr>
              <a:t>Bon Secours College for Women</a:t>
            </a:r>
          </a:p>
          <a:p>
            <a:pPr algn="ctr"/>
            <a:r>
              <a:rPr lang="en-US" sz="2800" b="1" i="1" dirty="0" smtClean="0">
                <a:solidFill>
                  <a:srgbClr val="C00000"/>
                </a:solidFill>
                <a:latin typeface="Andalus" pitchFamily="18" charset="-78"/>
                <a:cs typeface="Andalus" pitchFamily="18" charset="-78"/>
              </a:rPr>
              <a:t>Thanjavur</a:t>
            </a:r>
            <a:endParaRPr lang="en-US" sz="2800" b="1" i="1" dirty="0">
              <a:solidFill>
                <a:srgbClr val="C00000"/>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5" name="TextBox 4"/>
          <p:cNvSpPr txBox="1"/>
          <p:nvPr/>
        </p:nvSpPr>
        <p:spPr>
          <a:xfrm>
            <a:off x="3048000" y="0"/>
            <a:ext cx="2362200" cy="369332"/>
          </a:xfrm>
          <a:prstGeom prst="rect">
            <a:avLst/>
          </a:prstGeom>
          <a:noFill/>
        </p:spPr>
        <p:txBody>
          <a:bodyPr wrap="square" rtlCol="0">
            <a:spAutoFit/>
          </a:bodyPr>
          <a:lstStyle/>
          <a:p>
            <a:r>
              <a:rPr lang="en-GB" b="1" i="1" dirty="0" smtClean="0">
                <a:latin typeface="Baskerville Old Face" pitchFamily="18" charset="0"/>
              </a:rPr>
              <a:t>Normal Loss Account</a:t>
            </a:r>
            <a:endParaRPr lang="en-US" i="1" dirty="0">
              <a:latin typeface="Baskerville Old Face" pitchFamily="18" charset="0"/>
            </a:endParaRPr>
          </a:p>
        </p:txBody>
      </p:sp>
      <p:graphicFrame>
        <p:nvGraphicFramePr>
          <p:cNvPr id="6" name="Table 5"/>
          <p:cNvGraphicFramePr>
            <a:graphicFrameLocks noGrp="1"/>
          </p:cNvGraphicFramePr>
          <p:nvPr/>
        </p:nvGraphicFramePr>
        <p:xfrm>
          <a:off x="304801" y="457200"/>
          <a:ext cx="8000999" cy="1689100"/>
        </p:xfrm>
        <a:graphic>
          <a:graphicData uri="http://schemas.openxmlformats.org/drawingml/2006/table">
            <a:tbl>
              <a:tblPr firstRow="1" bandRow="1">
                <a:tableStyleId>{5C22544A-7EE6-4342-B048-85BDC9FD1C3A}</a:tableStyleId>
              </a:tblPr>
              <a:tblGrid>
                <a:gridCol w="1963881"/>
                <a:gridCol w="800100"/>
                <a:gridCol w="928787"/>
                <a:gridCol w="2461847"/>
                <a:gridCol w="888999"/>
                <a:gridCol w="957385"/>
              </a:tblGrid>
              <a:tr h="457199">
                <a:tc>
                  <a:txBody>
                    <a:bodyPr/>
                    <a:lstStyle/>
                    <a:p>
                      <a:pPr marL="0" marR="0">
                        <a:lnSpc>
                          <a:spcPct val="115000"/>
                        </a:lnSpc>
                        <a:spcBef>
                          <a:spcPts val="0"/>
                        </a:spcBef>
                        <a:spcAft>
                          <a:spcPts val="0"/>
                        </a:spcAft>
                      </a:pPr>
                      <a:endParaRPr lang="en-US" sz="1400" b="1" dirty="0">
                        <a:latin typeface="Baskerville Old Face" pitchFamily="18" charset="0"/>
                        <a:ea typeface="Calibri"/>
                        <a:cs typeface="Times New Roman"/>
                      </a:endParaRPr>
                    </a:p>
                    <a:p>
                      <a:pPr marL="0" marR="0">
                        <a:lnSpc>
                          <a:spcPct val="115000"/>
                        </a:lnSpc>
                        <a:spcBef>
                          <a:spcPts val="0"/>
                        </a:spcBef>
                        <a:spcAft>
                          <a:spcPts val="0"/>
                        </a:spcAft>
                      </a:pP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Units</a:t>
                      </a: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Amount</a:t>
                      </a: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Rs.</a:t>
                      </a: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Units</a:t>
                      </a: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Amount</a:t>
                      </a: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Rs.</a:t>
                      </a:r>
                      <a:endParaRPr lang="en-US" sz="1400" b="1" dirty="0">
                        <a:latin typeface="Baskerville Old Face" pitchFamily="18" charset="0"/>
                        <a:ea typeface="Calibri"/>
                        <a:cs typeface="Times New Roman"/>
                      </a:endParaRPr>
                    </a:p>
                  </a:txBody>
                  <a:tcPr marL="68580" marR="68580" marT="0" marB="0"/>
                </a:tc>
              </a:tr>
              <a:tr h="741298">
                <a:tc>
                  <a:txBody>
                    <a:bodyPr/>
                    <a:lstStyle/>
                    <a:p>
                      <a:pPr marL="0" marR="0">
                        <a:lnSpc>
                          <a:spcPct val="115000"/>
                        </a:lnSpc>
                        <a:spcBef>
                          <a:spcPts val="0"/>
                        </a:spcBef>
                        <a:spcAft>
                          <a:spcPts val="0"/>
                        </a:spcAft>
                      </a:pPr>
                      <a:r>
                        <a:rPr lang="en-GB" sz="1400" b="1" dirty="0" smtClean="0">
                          <a:latin typeface="Baskerville Old Face" pitchFamily="18" charset="0"/>
                          <a:ea typeface="Calibri"/>
                          <a:cs typeface="Times New Roman"/>
                        </a:rPr>
                        <a:t>To process A a/c</a:t>
                      </a:r>
                      <a:endParaRPr lang="en-US" sz="1400" b="1" dirty="0" smtClean="0">
                        <a:latin typeface="Baskerville Old Face" pitchFamily="18" charset="0"/>
                        <a:ea typeface="Calibri"/>
                        <a:cs typeface="Times New Roman"/>
                      </a:endParaRPr>
                    </a:p>
                    <a:p>
                      <a:pPr marL="0" marR="0">
                        <a:lnSpc>
                          <a:spcPct val="115000"/>
                        </a:lnSpc>
                        <a:spcBef>
                          <a:spcPts val="0"/>
                        </a:spcBef>
                        <a:spcAft>
                          <a:spcPts val="0"/>
                        </a:spcAft>
                      </a:pPr>
                      <a:r>
                        <a:rPr lang="en-GB" sz="1400" b="1" dirty="0" smtClean="0">
                          <a:latin typeface="Baskerville Old Face" pitchFamily="18" charset="0"/>
                          <a:ea typeface="Calibri"/>
                          <a:cs typeface="Times New Roman"/>
                        </a:rPr>
                        <a:t>To process B a/c</a:t>
                      </a:r>
                      <a:endParaRPr lang="en-US" sz="1400" b="1" dirty="0" smtClean="0">
                        <a:latin typeface="Baskerville Old Face" pitchFamily="18" charset="0"/>
                        <a:ea typeface="Calibri"/>
                        <a:cs typeface="Times New Roman"/>
                      </a:endParaRPr>
                    </a:p>
                    <a:p>
                      <a:endParaRPr lang="en-US" sz="1400" b="1" dirty="0">
                        <a:latin typeface="Baskerville Old Face" pitchFamily="18" charset="0"/>
                      </a:endParaRPr>
                    </a:p>
                  </a:txBody>
                  <a:tcPr/>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2,000</a:t>
                      </a:r>
                      <a:endParaRPr lang="en-US" sz="1400" b="1" dirty="0" smtClean="0">
                        <a:latin typeface="Baskerville Old Face" pitchFamily="18" charset="0"/>
                        <a:ea typeface="Calibri"/>
                        <a:cs typeface="Times New Roman"/>
                      </a:endParaRP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700</a:t>
                      </a:r>
                      <a:endParaRPr lang="en-US" sz="1400" b="1" dirty="0" smtClean="0">
                        <a:latin typeface="Baskerville Old Face" pitchFamily="18" charset="0"/>
                        <a:ea typeface="Calibri"/>
                        <a:cs typeface="Times New Roman"/>
                      </a:endParaRP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a:t>
                      </a:r>
                      <a:endParaRPr lang="en-US" sz="1400" b="1" dirty="0">
                        <a:latin typeface="Baskerville Old Face" pitchFamily="18" charset="0"/>
                      </a:endParaRPr>
                    </a:p>
                  </a:txBody>
                  <a:tcPr/>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2,000</a:t>
                      </a:r>
                      <a:endParaRPr lang="en-US" sz="1400" b="1" dirty="0" smtClean="0">
                        <a:latin typeface="Baskerville Old Face" pitchFamily="18" charset="0"/>
                        <a:ea typeface="Calibri"/>
                        <a:cs typeface="Times New Roman"/>
                      </a:endParaRP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1,400</a:t>
                      </a:r>
                      <a:endParaRPr lang="en-US" sz="1400" b="1" dirty="0" smtClean="0">
                        <a:latin typeface="Baskerville Old Face" pitchFamily="18" charset="0"/>
                        <a:ea typeface="Calibri"/>
                        <a:cs typeface="Times New Roman"/>
                      </a:endParaRPr>
                    </a:p>
                    <a:p>
                      <a:pPr algn="ctr"/>
                      <a:endParaRPr lang="en-US" sz="1400" b="1" dirty="0">
                        <a:latin typeface="Baskerville Old Face" pitchFamily="18" charset="0"/>
                      </a:endParaRPr>
                    </a:p>
                  </a:txBody>
                  <a:tcPr/>
                </a:tc>
                <a:tc>
                  <a:txBody>
                    <a:bodyPr/>
                    <a:lstStyle/>
                    <a:p>
                      <a:pPr marL="0" marR="0">
                        <a:lnSpc>
                          <a:spcPct val="115000"/>
                        </a:lnSpc>
                        <a:spcBef>
                          <a:spcPts val="0"/>
                        </a:spcBef>
                        <a:spcAft>
                          <a:spcPts val="0"/>
                        </a:spcAft>
                      </a:pPr>
                      <a:r>
                        <a:rPr lang="en-GB" sz="1400" b="1" dirty="0" smtClean="0">
                          <a:latin typeface="Baskerville Old Face" pitchFamily="18" charset="0"/>
                          <a:ea typeface="Calibri"/>
                          <a:cs typeface="Times New Roman"/>
                        </a:rPr>
                        <a:t>By sale</a:t>
                      </a:r>
                      <a:r>
                        <a:rPr lang="en-US" sz="1400" b="1" baseline="0" dirty="0" smtClean="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(process A: 2,000 xRs.1+ process: B 500xRs.2)</a:t>
                      </a:r>
                      <a:endParaRPr lang="en-US" sz="1400" b="1" dirty="0" smtClean="0">
                        <a:latin typeface="Baskerville Old Face" pitchFamily="18" charset="0"/>
                        <a:ea typeface="Calibri"/>
                        <a:cs typeface="Times New Roman"/>
                      </a:endParaRPr>
                    </a:p>
                    <a:p>
                      <a:pPr marL="0" marR="0">
                        <a:lnSpc>
                          <a:spcPct val="115000"/>
                        </a:lnSpc>
                        <a:spcBef>
                          <a:spcPts val="0"/>
                        </a:spcBef>
                        <a:spcAft>
                          <a:spcPts val="0"/>
                        </a:spcAft>
                      </a:pPr>
                      <a:r>
                        <a:rPr lang="en-GB" sz="1400" b="1" dirty="0" smtClean="0">
                          <a:latin typeface="Baskerville Old Face" pitchFamily="18" charset="0"/>
                          <a:ea typeface="Calibri"/>
                          <a:cs typeface="Times New Roman"/>
                        </a:rPr>
                        <a:t>By abnormal gain a/c</a:t>
                      </a:r>
                      <a:endParaRPr lang="en-US" sz="1400" b="1" dirty="0" smtClean="0">
                        <a:latin typeface="Baskerville Old Face" pitchFamily="18" charset="0"/>
                        <a:ea typeface="Calibri"/>
                        <a:cs typeface="Times New Roman"/>
                      </a:endParaRPr>
                    </a:p>
                  </a:txBody>
                  <a:tcPr/>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2,500</a:t>
                      </a:r>
                      <a:endParaRPr lang="en-US" sz="1400" b="1" dirty="0" smtClean="0">
                        <a:latin typeface="Baskerville Old Face" pitchFamily="18" charset="0"/>
                        <a:ea typeface="Calibri"/>
                        <a:cs typeface="Times New Roman"/>
                      </a:endParaRP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a:t>
                      </a: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200</a:t>
                      </a:r>
                      <a:endParaRPr lang="en-US" sz="1400" b="1" dirty="0" smtClean="0">
                        <a:latin typeface="Baskerville Old Face" pitchFamily="18" charset="0"/>
                        <a:ea typeface="Calibri"/>
                        <a:cs typeface="Times New Roman"/>
                      </a:endParaRPr>
                    </a:p>
                  </a:txBody>
                  <a:tcPr/>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3,000</a:t>
                      </a:r>
                      <a:endParaRPr lang="en-US" sz="1400" b="1" dirty="0" smtClean="0">
                        <a:latin typeface="Baskerville Old Face" pitchFamily="18" charset="0"/>
                        <a:ea typeface="Calibri"/>
                        <a:cs typeface="Times New Roman"/>
                      </a:endParaRP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 </a:t>
                      </a: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400</a:t>
                      </a:r>
                      <a:endParaRPr lang="en-US" sz="1400" b="1" dirty="0" smtClean="0">
                        <a:latin typeface="Baskerville Old Face" pitchFamily="18" charset="0"/>
                        <a:ea typeface="Calibri"/>
                        <a:cs typeface="Times New Roman"/>
                      </a:endParaRPr>
                    </a:p>
                  </a:txBody>
                  <a:tcPr/>
                </a:tc>
              </a:tr>
              <a:tr h="370840">
                <a:tc>
                  <a:txBody>
                    <a:bodyPr/>
                    <a:lstStyle/>
                    <a:p>
                      <a:endParaRPr lang="en-US" sz="1400" b="1" dirty="0">
                        <a:latin typeface="Baskerville Old Face" pitchFamily="18" charset="0"/>
                      </a:endParaRPr>
                    </a:p>
                  </a:txBody>
                  <a:tcPr/>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2,700</a:t>
                      </a:r>
                      <a:endParaRPr lang="en-US" sz="1400" b="1" dirty="0">
                        <a:latin typeface="Baskerville Old Face" pitchFamily="18" charset="0"/>
                      </a:endParaRPr>
                    </a:p>
                  </a:txBody>
                  <a:tcPr/>
                </a:tc>
                <a:tc>
                  <a:txBody>
                    <a:bodyPr/>
                    <a:lstStyle/>
                    <a:p>
                      <a:pPr algn="ctr"/>
                      <a:r>
                        <a:rPr lang="en-GB" sz="1400" b="1" dirty="0" smtClean="0">
                          <a:latin typeface="Baskerville Old Face" pitchFamily="18" charset="0"/>
                          <a:ea typeface="Calibri"/>
                          <a:cs typeface="Times New Roman"/>
                        </a:rPr>
                        <a:t> 3,400</a:t>
                      </a:r>
                      <a:endParaRPr lang="en-US" sz="1400" b="1" dirty="0">
                        <a:latin typeface="Baskerville Old Face" pitchFamily="18" charset="0"/>
                      </a:endParaRPr>
                    </a:p>
                  </a:txBody>
                  <a:tcPr/>
                </a:tc>
                <a:tc>
                  <a:txBody>
                    <a:bodyPr/>
                    <a:lstStyle/>
                    <a:p>
                      <a:endParaRPr lang="en-US" sz="1400" b="1" dirty="0">
                        <a:latin typeface="Baskerville Old Face" pitchFamily="18" charset="0"/>
                      </a:endParaRPr>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400" b="1" dirty="0" smtClean="0">
                          <a:latin typeface="Baskerville Old Face" pitchFamily="18" charset="0"/>
                          <a:ea typeface="Calibri"/>
                          <a:cs typeface="Times New Roman"/>
                        </a:rPr>
                        <a:t>2,700</a:t>
                      </a:r>
                      <a:endParaRPr lang="en-US" sz="1400" b="1" dirty="0" smtClean="0">
                        <a:latin typeface="Baskerville Old Face"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b="1" dirty="0" smtClean="0">
                          <a:latin typeface="Baskerville Old Face" pitchFamily="18" charset="0"/>
                          <a:ea typeface="Calibri"/>
                          <a:cs typeface="Times New Roman"/>
                        </a:rPr>
                        <a:t>3,400</a:t>
                      </a:r>
                      <a:endParaRPr lang="en-US" sz="1400" b="1" dirty="0" smtClean="0">
                        <a:latin typeface="Baskerville Old Face" pitchFamily="18" charset="0"/>
                        <a:ea typeface="Calibri"/>
                        <a:cs typeface="Times New Roman"/>
                      </a:endParaRPr>
                    </a:p>
                  </a:txBody>
                  <a:tcPr/>
                </a:tc>
              </a:tr>
            </a:tbl>
          </a:graphicData>
        </a:graphic>
      </p:graphicFrame>
      <p:sp>
        <p:nvSpPr>
          <p:cNvPr id="7" name="TextBox 6"/>
          <p:cNvSpPr txBox="1"/>
          <p:nvPr/>
        </p:nvSpPr>
        <p:spPr>
          <a:xfrm>
            <a:off x="2971800" y="2209800"/>
            <a:ext cx="2819400" cy="369332"/>
          </a:xfrm>
          <a:prstGeom prst="rect">
            <a:avLst/>
          </a:prstGeom>
          <a:noFill/>
        </p:spPr>
        <p:txBody>
          <a:bodyPr wrap="square" rtlCol="0">
            <a:spAutoFit/>
          </a:bodyPr>
          <a:lstStyle/>
          <a:p>
            <a:r>
              <a:rPr lang="en-GB" b="1" i="1" dirty="0" smtClean="0">
                <a:latin typeface="Baskerville Old Face" pitchFamily="18" charset="0"/>
              </a:rPr>
              <a:t>Abnormal Loss Account</a:t>
            </a:r>
            <a:endParaRPr lang="en-US" i="1" dirty="0" smtClean="0">
              <a:latin typeface="Baskerville Old Face" pitchFamily="18" charset="0"/>
            </a:endParaRPr>
          </a:p>
        </p:txBody>
      </p:sp>
      <p:graphicFrame>
        <p:nvGraphicFramePr>
          <p:cNvPr id="10" name="Table 9"/>
          <p:cNvGraphicFramePr>
            <a:graphicFrameLocks noGrp="1"/>
          </p:cNvGraphicFramePr>
          <p:nvPr/>
        </p:nvGraphicFramePr>
        <p:xfrm>
          <a:off x="304800" y="2560779"/>
          <a:ext cx="8001000" cy="1557069"/>
        </p:xfrm>
        <a:graphic>
          <a:graphicData uri="http://schemas.openxmlformats.org/drawingml/2006/table">
            <a:tbl>
              <a:tblPr firstRow="1" bandRow="1">
                <a:tableStyleId>{5C22544A-7EE6-4342-B048-85BDC9FD1C3A}</a:tableStyleId>
              </a:tblPr>
              <a:tblGrid>
                <a:gridCol w="1981200"/>
                <a:gridCol w="914400"/>
                <a:gridCol w="1104900"/>
                <a:gridCol w="2095500"/>
                <a:gridCol w="762000"/>
                <a:gridCol w="1143000"/>
              </a:tblGrid>
              <a:tr h="487221">
                <a:tc>
                  <a:txBody>
                    <a:bodyPr/>
                    <a:lstStyle/>
                    <a:p>
                      <a:pPr marL="0" marR="0">
                        <a:lnSpc>
                          <a:spcPct val="115000"/>
                        </a:lnSpc>
                        <a:spcBef>
                          <a:spcPts val="0"/>
                        </a:spcBef>
                        <a:spcAft>
                          <a:spcPts val="0"/>
                        </a:spcAft>
                      </a:pPr>
                      <a:endParaRPr lang="en-US" sz="1400" b="1" dirty="0">
                        <a:latin typeface="Baskerville Old Face" pitchFamily="18" charset="0"/>
                        <a:ea typeface="Calibri"/>
                        <a:cs typeface="Times New Roman"/>
                      </a:endParaRPr>
                    </a:p>
                    <a:p>
                      <a:pPr marL="0" marR="0">
                        <a:lnSpc>
                          <a:spcPct val="115000"/>
                        </a:lnSpc>
                        <a:spcBef>
                          <a:spcPts val="0"/>
                        </a:spcBef>
                        <a:spcAft>
                          <a:spcPts val="0"/>
                        </a:spcAft>
                      </a:pP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GB" sz="1400" b="1" dirty="0" smtClean="0">
                          <a:latin typeface="Baskerville Old Face" pitchFamily="18" charset="0"/>
                          <a:ea typeface="Calibri"/>
                          <a:cs typeface="Times New Roman"/>
                        </a:rPr>
                        <a:t>Units</a:t>
                      </a: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Amount</a:t>
                      </a:r>
                    </a:p>
                    <a:p>
                      <a:pPr marL="0" marR="0">
                        <a:lnSpc>
                          <a:spcPct val="115000"/>
                        </a:lnSpc>
                        <a:spcBef>
                          <a:spcPts val="0"/>
                        </a:spcBef>
                        <a:spcAft>
                          <a:spcPts val="0"/>
                        </a:spcAft>
                      </a:pPr>
                      <a:r>
                        <a:rPr lang="en-GB" sz="1400" b="1" dirty="0" smtClean="0">
                          <a:latin typeface="Baskerville Old Face" pitchFamily="18" charset="0"/>
                          <a:ea typeface="Calibri"/>
                          <a:cs typeface="Times New Roman"/>
                        </a:rPr>
                        <a:t>Rs.</a:t>
                      </a: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Units</a:t>
                      </a: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Amounts</a:t>
                      </a:r>
                      <a:endParaRPr lang="en-US" sz="1400" b="1" dirty="0">
                        <a:latin typeface="Baskerville Old Face" pitchFamily="18" charset="0"/>
                        <a:ea typeface="Calibri"/>
                        <a:cs typeface="Times New Roman"/>
                      </a:endParaRPr>
                    </a:p>
                    <a:p>
                      <a:pPr marL="0" marR="0">
                        <a:lnSpc>
                          <a:spcPct val="115000"/>
                        </a:lnSpc>
                        <a:spcBef>
                          <a:spcPts val="0"/>
                        </a:spcBef>
                        <a:spcAft>
                          <a:spcPts val="0"/>
                        </a:spcAft>
                      </a:pPr>
                      <a:r>
                        <a:rPr lang="en-GB" sz="1400" b="1" dirty="0">
                          <a:latin typeface="Baskerville Old Face" pitchFamily="18" charset="0"/>
                          <a:ea typeface="Calibri"/>
                          <a:cs typeface="Times New Roman"/>
                        </a:rPr>
                        <a:t>     Rs</a:t>
                      </a:r>
                      <a:r>
                        <a:rPr lang="en-GB" sz="1400" b="1" dirty="0" smtClean="0">
                          <a:latin typeface="Baskerville Old Face" pitchFamily="18" charset="0"/>
                          <a:ea typeface="Calibri"/>
                          <a:cs typeface="Times New Roman"/>
                        </a:rPr>
                        <a:t>.</a:t>
                      </a:r>
                      <a:endParaRPr lang="en-US" sz="1400" b="1" dirty="0">
                        <a:latin typeface="Baskerville Old Face" pitchFamily="18" charset="0"/>
                        <a:ea typeface="Calibri"/>
                        <a:cs typeface="Times New Roman"/>
                      </a:endParaRPr>
                    </a:p>
                  </a:txBody>
                  <a:tcPr marL="68580" marR="68580" marT="0" marB="0"/>
                </a:tc>
              </a:tr>
              <a:tr h="355447">
                <a:tc>
                  <a:txBody>
                    <a:bodyPr/>
                    <a:lstStyle/>
                    <a:p>
                      <a:r>
                        <a:rPr lang="en-US" sz="1400" b="1" dirty="0" smtClean="0">
                          <a:latin typeface="Baskerville Old Face" pitchFamily="18" charset="0"/>
                        </a:rPr>
                        <a:t>To Process A a/c</a:t>
                      </a:r>
                      <a:endParaRPr lang="en-US" sz="1400" b="1" dirty="0">
                        <a:latin typeface="Baskerville Old Face" pitchFamily="18" charset="0"/>
                      </a:endParaRPr>
                    </a:p>
                  </a:txBody>
                  <a:tcPr/>
                </a:tc>
                <a:tc>
                  <a:txBody>
                    <a:bodyPr/>
                    <a:lstStyle/>
                    <a:p>
                      <a:r>
                        <a:rPr lang="en-US" sz="1400" b="1" dirty="0" smtClean="0">
                          <a:latin typeface="Baskerville Old Face" pitchFamily="18" charset="0"/>
                        </a:rPr>
                        <a:t>500</a:t>
                      </a:r>
                      <a:endParaRPr lang="en-US" sz="1400" b="1" dirty="0">
                        <a:latin typeface="Baskerville Old Face" pitchFamily="18" charset="0"/>
                      </a:endParaRPr>
                    </a:p>
                  </a:txBody>
                  <a:tcPr/>
                </a:tc>
                <a:tc>
                  <a:txBody>
                    <a:bodyPr/>
                    <a:lstStyle/>
                    <a:p>
                      <a:r>
                        <a:rPr lang="en-US" sz="1400" b="1" dirty="0" smtClean="0">
                          <a:latin typeface="Baskerville Old Face" pitchFamily="18" charset="0"/>
                        </a:rPr>
                        <a:t>1250</a:t>
                      </a:r>
                      <a:endParaRPr lang="en-US" sz="1400" b="1"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smtClean="0">
                          <a:latin typeface="Baskerville Old Face" pitchFamily="18" charset="0"/>
                          <a:ea typeface="Calibri"/>
                          <a:cs typeface="Times New Roman"/>
                        </a:rPr>
                        <a:t>By sale</a:t>
                      </a:r>
                      <a:r>
                        <a:rPr lang="en-US" sz="1400" b="1" baseline="0" dirty="0" smtClean="0">
                          <a:latin typeface="Baskerville Old Face" pitchFamily="18" charset="0"/>
                          <a:ea typeface="Calibri"/>
                          <a:cs typeface="Times New Roman"/>
                        </a:rPr>
                        <a:t> </a:t>
                      </a:r>
                      <a:r>
                        <a:rPr lang="en-US" sz="1400" b="1" dirty="0" smtClean="0">
                          <a:latin typeface="Baskerville Old Face" pitchFamily="18" charset="0"/>
                        </a:rPr>
                        <a:t>(500X1)</a:t>
                      </a:r>
                      <a:endParaRPr lang="en-US" sz="1400" b="1" dirty="0">
                        <a:latin typeface="Baskerville Old Face" pitchFamily="18" charset="0"/>
                      </a:endParaRPr>
                    </a:p>
                  </a:txBody>
                  <a:tcPr/>
                </a:tc>
                <a:tc>
                  <a:txBody>
                    <a:bodyPr/>
                    <a:lstStyle/>
                    <a:p>
                      <a:r>
                        <a:rPr lang="en-US" sz="1400" b="1" dirty="0" smtClean="0">
                          <a:latin typeface="Baskerville Old Face" pitchFamily="18" charset="0"/>
                        </a:rPr>
                        <a:t>500</a:t>
                      </a:r>
                      <a:endParaRPr lang="en-US" sz="1400" b="1" dirty="0">
                        <a:latin typeface="Baskerville Old Face" pitchFamily="18" charset="0"/>
                      </a:endParaRPr>
                    </a:p>
                  </a:txBody>
                  <a:tcPr/>
                </a:tc>
                <a:tc>
                  <a:txBody>
                    <a:bodyPr/>
                    <a:lstStyle/>
                    <a:p>
                      <a:r>
                        <a:rPr lang="en-US" sz="1400" b="1" dirty="0" smtClean="0">
                          <a:latin typeface="Baskerville Old Face" pitchFamily="18" charset="0"/>
                        </a:rPr>
                        <a:t>500</a:t>
                      </a:r>
                      <a:endParaRPr lang="en-US" sz="1400" b="1" dirty="0">
                        <a:latin typeface="Baskerville Old Face" pitchFamily="18" charset="0"/>
                      </a:endParaRPr>
                    </a:p>
                  </a:txBody>
                  <a:tcPr/>
                </a:tc>
              </a:tr>
              <a:tr h="355447">
                <a:tc>
                  <a:txBody>
                    <a:bodyPr/>
                    <a:lstStyle/>
                    <a:p>
                      <a:endParaRPr lang="en-US" sz="1400" b="1">
                        <a:latin typeface="Baskerville Old Face" pitchFamily="18" charset="0"/>
                      </a:endParaRPr>
                    </a:p>
                  </a:txBody>
                  <a:tcPr/>
                </a:tc>
                <a:tc>
                  <a:txBody>
                    <a:bodyPr/>
                    <a:lstStyle/>
                    <a:p>
                      <a:endParaRPr lang="en-US" sz="1400" b="1" dirty="0">
                        <a:latin typeface="Baskerville Old Face" pitchFamily="18" charset="0"/>
                      </a:endParaRPr>
                    </a:p>
                  </a:txBody>
                  <a:tcPr/>
                </a:tc>
                <a:tc>
                  <a:txBody>
                    <a:bodyPr/>
                    <a:lstStyle/>
                    <a:p>
                      <a:endParaRPr lang="en-US" sz="1400" b="1" dirty="0">
                        <a:latin typeface="Baskerville Old Face" pitchFamily="18" charset="0"/>
                      </a:endParaRPr>
                    </a:p>
                  </a:txBody>
                  <a:tcPr/>
                </a:tc>
                <a:tc>
                  <a:txBody>
                    <a:bodyPr/>
                    <a:lstStyle/>
                    <a:p>
                      <a:r>
                        <a:rPr lang="en-US" sz="1400" b="1" dirty="0" smtClean="0">
                          <a:latin typeface="Baskerville Old Face" pitchFamily="18" charset="0"/>
                        </a:rPr>
                        <a:t>By Costing P&amp;L</a:t>
                      </a:r>
                      <a:endParaRPr lang="en-US" sz="1400" b="1" dirty="0">
                        <a:latin typeface="Baskerville Old Face" pitchFamily="18" charset="0"/>
                      </a:endParaRPr>
                    </a:p>
                  </a:txBody>
                  <a:tcPr/>
                </a:tc>
                <a:tc>
                  <a:txBody>
                    <a:bodyPr/>
                    <a:lstStyle/>
                    <a:p>
                      <a:r>
                        <a:rPr lang="en-US" sz="1400" b="1" dirty="0" smtClean="0">
                          <a:latin typeface="Baskerville Old Face" pitchFamily="18" charset="0"/>
                        </a:rPr>
                        <a:t>--</a:t>
                      </a:r>
                    </a:p>
                  </a:txBody>
                  <a:tcPr/>
                </a:tc>
                <a:tc>
                  <a:txBody>
                    <a:bodyPr/>
                    <a:lstStyle/>
                    <a:p>
                      <a:r>
                        <a:rPr lang="en-US" sz="1400" b="1" dirty="0" smtClean="0">
                          <a:latin typeface="Baskerville Old Face" pitchFamily="18" charset="0"/>
                        </a:rPr>
                        <a:t>750</a:t>
                      </a:r>
                      <a:endParaRPr lang="en-US" sz="1400" b="1" dirty="0">
                        <a:latin typeface="Baskerville Old Face" pitchFamily="18" charset="0"/>
                      </a:endParaRPr>
                    </a:p>
                  </a:txBody>
                  <a:tcPr/>
                </a:tc>
              </a:tr>
              <a:tr h="355447">
                <a:tc>
                  <a:txBody>
                    <a:bodyPr/>
                    <a:lstStyle/>
                    <a:p>
                      <a:endParaRPr lang="en-US" sz="1400" b="1">
                        <a:latin typeface="Baskerville Old Face" pitchFamily="18" charset="0"/>
                      </a:endParaRPr>
                    </a:p>
                  </a:txBody>
                  <a:tcPr/>
                </a:tc>
                <a:tc>
                  <a:txBody>
                    <a:bodyPr/>
                    <a:lstStyle/>
                    <a:p>
                      <a:r>
                        <a:rPr lang="en-US" sz="1400" b="1" dirty="0" smtClean="0">
                          <a:latin typeface="Baskerville Old Face" pitchFamily="18" charset="0"/>
                        </a:rPr>
                        <a:t>500</a:t>
                      </a:r>
                      <a:endParaRPr lang="en-US" sz="1400" b="1" dirty="0">
                        <a:latin typeface="Baskerville Old Face" pitchFamily="18" charset="0"/>
                      </a:endParaRPr>
                    </a:p>
                  </a:txBody>
                  <a:tcPr/>
                </a:tc>
                <a:tc>
                  <a:txBody>
                    <a:bodyPr/>
                    <a:lstStyle/>
                    <a:p>
                      <a:r>
                        <a:rPr lang="en-US" sz="1400" b="1" dirty="0" smtClean="0">
                          <a:latin typeface="Baskerville Old Face" pitchFamily="18" charset="0"/>
                        </a:rPr>
                        <a:t>1250</a:t>
                      </a:r>
                      <a:endParaRPr lang="en-US" sz="1400" b="1" dirty="0">
                        <a:latin typeface="Baskerville Old Face" pitchFamily="18" charset="0"/>
                      </a:endParaRPr>
                    </a:p>
                  </a:txBody>
                  <a:tcPr/>
                </a:tc>
                <a:tc>
                  <a:txBody>
                    <a:bodyPr/>
                    <a:lstStyle/>
                    <a:p>
                      <a:endParaRPr lang="en-US" sz="1400" b="1" dirty="0">
                        <a:latin typeface="Baskerville Old Face" pitchFamily="18" charset="0"/>
                      </a:endParaRPr>
                    </a:p>
                  </a:txBody>
                  <a:tcPr/>
                </a:tc>
                <a:tc>
                  <a:txBody>
                    <a:bodyPr/>
                    <a:lstStyle/>
                    <a:p>
                      <a:r>
                        <a:rPr lang="en-US" sz="1400" b="1" dirty="0" smtClean="0">
                          <a:latin typeface="Baskerville Old Face" pitchFamily="18" charset="0"/>
                        </a:rPr>
                        <a:t>500</a:t>
                      </a:r>
                      <a:endParaRPr lang="en-US" sz="1400" b="1" dirty="0">
                        <a:latin typeface="Baskerville Old Face" pitchFamily="18" charset="0"/>
                      </a:endParaRPr>
                    </a:p>
                  </a:txBody>
                  <a:tcPr/>
                </a:tc>
                <a:tc>
                  <a:txBody>
                    <a:bodyPr/>
                    <a:lstStyle/>
                    <a:p>
                      <a:r>
                        <a:rPr lang="en-US" sz="1400" b="1" dirty="0" smtClean="0">
                          <a:latin typeface="Baskerville Old Face" pitchFamily="18" charset="0"/>
                        </a:rPr>
                        <a:t>1250</a:t>
                      </a:r>
                      <a:endParaRPr lang="en-US" sz="1400" b="1" dirty="0">
                        <a:latin typeface="Baskerville Old Face" pitchFamily="18" charset="0"/>
                      </a:endParaRPr>
                    </a:p>
                  </a:txBody>
                  <a:tcPr/>
                </a:tc>
              </a:tr>
            </a:tbl>
          </a:graphicData>
        </a:graphic>
      </p:graphicFrame>
      <p:sp>
        <p:nvSpPr>
          <p:cNvPr id="11" name="TextBox 10"/>
          <p:cNvSpPr txBox="1"/>
          <p:nvPr/>
        </p:nvSpPr>
        <p:spPr>
          <a:xfrm>
            <a:off x="2971800" y="4191000"/>
            <a:ext cx="2971800" cy="369332"/>
          </a:xfrm>
          <a:prstGeom prst="rect">
            <a:avLst/>
          </a:prstGeom>
          <a:noFill/>
        </p:spPr>
        <p:txBody>
          <a:bodyPr wrap="square" rtlCol="0">
            <a:spAutoFit/>
          </a:bodyPr>
          <a:lstStyle/>
          <a:p>
            <a:pPr algn="ctr"/>
            <a:r>
              <a:rPr lang="en-GB" b="1" i="1" dirty="0" smtClean="0">
                <a:latin typeface="Baskerville Old Face" pitchFamily="18" charset="0"/>
              </a:rPr>
              <a:t>Abnormal Gain Account</a:t>
            </a:r>
            <a:endParaRPr lang="en-US" i="1" dirty="0">
              <a:latin typeface="Baskerville Old Face" pitchFamily="18" charset="0"/>
            </a:endParaRPr>
          </a:p>
        </p:txBody>
      </p:sp>
      <p:graphicFrame>
        <p:nvGraphicFramePr>
          <p:cNvPr id="12" name="Table 11"/>
          <p:cNvGraphicFramePr>
            <a:graphicFrameLocks noGrp="1"/>
          </p:cNvGraphicFramePr>
          <p:nvPr/>
        </p:nvGraphicFramePr>
        <p:xfrm>
          <a:off x="228601" y="4572001"/>
          <a:ext cx="8077199" cy="1706692"/>
        </p:xfrm>
        <a:graphic>
          <a:graphicData uri="http://schemas.openxmlformats.org/drawingml/2006/table">
            <a:tbl>
              <a:tblPr firstRow="1" bandRow="1">
                <a:tableStyleId>{5C22544A-7EE6-4342-B048-85BDC9FD1C3A}</a:tableStyleId>
              </a:tblPr>
              <a:tblGrid>
                <a:gridCol w="2168877"/>
                <a:gridCol w="822678"/>
                <a:gridCol w="1047045"/>
                <a:gridCol w="1944511"/>
                <a:gridCol w="897467"/>
                <a:gridCol w="1196621"/>
              </a:tblGrid>
              <a:tr h="469522">
                <a:tc>
                  <a:txBody>
                    <a:bodyPr/>
                    <a:lstStyle/>
                    <a:p>
                      <a:pPr marL="0" marR="0">
                        <a:lnSpc>
                          <a:spcPct val="115000"/>
                        </a:lnSpc>
                        <a:spcBef>
                          <a:spcPts val="0"/>
                        </a:spcBef>
                        <a:spcAft>
                          <a:spcPts val="0"/>
                        </a:spcAft>
                      </a:pP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Units</a:t>
                      </a: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Amount</a:t>
                      </a: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Rs.</a:t>
                      </a:r>
                      <a:endParaRPr lang="en-US" sz="14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Units</a:t>
                      </a:r>
                      <a:endParaRPr lang="en-US" sz="1400" b="1" dirty="0">
                        <a:latin typeface="Baskerville Old Face" pitchFamily="18" charset="0"/>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GB" sz="1400" b="1" dirty="0">
                          <a:latin typeface="Baskerville Old Face" pitchFamily="18" charset="0"/>
                          <a:ea typeface="Calibri"/>
                          <a:cs typeface="Times New Roman"/>
                        </a:rPr>
                        <a:t> </a:t>
                      </a:r>
                      <a:r>
                        <a:rPr lang="en-GB" sz="1400" b="1" dirty="0" smtClean="0">
                          <a:latin typeface="Baskerville Old Face" pitchFamily="18" charset="0"/>
                          <a:ea typeface="Calibri"/>
                          <a:cs typeface="Times New Roman"/>
                        </a:rPr>
                        <a:t>Amount</a:t>
                      </a:r>
                    </a:p>
                    <a:p>
                      <a:pPr marL="0" marR="0" algn="ctr">
                        <a:lnSpc>
                          <a:spcPct val="115000"/>
                        </a:lnSpc>
                        <a:spcBef>
                          <a:spcPts val="0"/>
                        </a:spcBef>
                        <a:spcAft>
                          <a:spcPts val="0"/>
                        </a:spcAft>
                      </a:pPr>
                      <a:r>
                        <a:rPr lang="en-GB" sz="1400" b="1" dirty="0" smtClean="0">
                          <a:latin typeface="Baskerville Old Face" pitchFamily="18" charset="0"/>
                          <a:ea typeface="Calibri"/>
                          <a:cs typeface="Times New Roman"/>
                        </a:rPr>
                        <a:t>Rs.</a:t>
                      </a:r>
                      <a:endParaRPr lang="en-US" sz="1400" b="1" dirty="0">
                        <a:latin typeface="Baskerville Old Face" pitchFamily="18" charset="0"/>
                        <a:ea typeface="Calibri"/>
                        <a:cs typeface="Times New Roman"/>
                      </a:endParaRPr>
                    </a:p>
                  </a:txBody>
                  <a:tcPr marL="68580" marR="68580" marT="0" marB="0"/>
                </a:tc>
              </a:tr>
              <a:tr h="509075">
                <a:tc>
                  <a:txBody>
                    <a:bodyPr/>
                    <a:lstStyle/>
                    <a:p>
                      <a:r>
                        <a:rPr lang="en-US" sz="1400" b="1" dirty="0" smtClean="0">
                          <a:latin typeface="Baskerville Old Face" pitchFamily="18" charset="0"/>
                        </a:rPr>
                        <a:t>To Normal Loss</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200</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400</a:t>
                      </a:r>
                      <a:endParaRPr lang="en-US" sz="1400" b="1" dirty="0">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latin typeface="Baskerville Old Face" pitchFamily="18" charset="0"/>
                        </a:rPr>
                        <a:t>To Process  B a/c</a:t>
                      </a:r>
                    </a:p>
                    <a:p>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200</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785</a:t>
                      </a:r>
                      <a:endParaRPr lang="en-US" sz="1400" b="1" dirty="0">
                        <a:latin typeface="Baskerville Old Face" pitchFamily="18" charset="0"/>
                      </a:endParaRPr>
                    </a:p>
                  </a:txBody>
                  <a:tcPr/>
                </a:tc>
              </a:tr>
              <a:tr h="348902">
                <a:tc>
                  <a:txBody>
                    <a:bodyPr/>
                    <a:lstStyle/>
                    <a:p>
                      <a:r>
                        <a:rPr lang="en-US" sz="1400" b="1" dirty="0" smtClean="0">
                          <a:latin typeface="Baskerville Old Face" pitchFamily="18" charset="0"/>
                        </a:rPr>
                        <a:t>To Costing P&amp;L a/c</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385</a:t>
                      </a:r>
                      <a:endParaRPr lang="en-US" sz="1400" b="1" dirty="0">
                        <a:latin typeface="Baskerville Old Face" pitchFamily="18" charset="0"/>
                      </a:endParaRPr>
                    </a:p>
                  </a:txBody>
                  <a:tcPr/>
                </a:tc>
                <a:tc>
                  <a:txBody>
                    <a:bodyPr/>
                    <a:lstStyle/>
                    <a:p>
                      <a:endParaRPr lang="en-US" sz="1400" b="1" dirty="0">
                        <a:latin typeface="Baskerville Old Face" pitchFamily="18" charset="0"/>
                      </a:endParaRPr>
                    </a:p>
                  </a:txBody>
                  <a:tcPr/>
                </a:tc>
                <a:tc>
                  <a:txBody>
                    <a:bodyPr/>
                    <a:lstStyle/>
                    <a:p>
                      <a:pPr algn="ctr"/>
                      <a:endParaRPr lang="en-US" sz="1400" b="1" dirty="0">
                        <a:latin typeface="Baskerville Old Face" pitchFamily="18" charset="0"/>
                      </a:endParaRPr>
                    </a:p>
                  </a:txBody>
                  <a:tcPr/>
                </a:tc>
                <a:tc>
                  <a:txBody>
                    <a:bodyPr/>
                    <a:lstStyle/>
                    <a:p>
                      <a:pPr algn="ctr"/>
                      <a:endParaRPr lang="en-US" sz="1400" b="1" dirty="0">
                        <a:latin typeface="Baskerville Old Face" pitchFamily="18" charset="0"/>
                      </a:endParaRPr>
                    </a:p>
                  </a:txBody>
                  <a:tcPr/>
                </a:tc>
              </a:tr>
              <a:tr h="348902">
                <a:tc>
                  <a:txBody>
                    <a:bodyPr/>
                    <a:lstStyle/>
                    <a:p>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200</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785</a:t>
                      </a:r>
                      <a:endParaRPr lang="en-US" sz="1400" b="1" dirty="0">
                        <a:latin typeface="Baskerville Old Face" pitchFamily="18" charset="0"/>
                      </a:endParaRPr>
                    </a:p>
                  </a:txBody>
                  <a:tcPr/>
                </a:tc>
                <a:tc>
                  <a:txBody>
                    <a:bodyPr/>
                    <a:lstStyle/>
                    <a:p>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200</a:t>
                      </a:r>
                      <a:endParaRPr lang="en-US" sz="1400" b="1" dirty="0">
                        <a:latin typeface="Baskerville Old Face" pitchFamily="18" charset="0"/>
                      </a:endParaRPr>
                    </a:p>
                  </a:txBody>
                  <a:tcPr/>
                </a:tc>
                <a:tc>
                  <a:txBody>
                    <a:bodyPr/>
                    <a:lstStyle/>
                    <a:p>
                      <a:pPr algn="ctr"/>
                      <a:r>
                        <a:rPr lang="en-US" sz="1400" b="1" dirty="0" smtClean="0">
                          <a:latin typeface="Baskerville Old Face" pitchFamily="18" charset="0"/>
                        </a:rPr>
                        <a:t>785</a:t>
                      </a:r>
                      <a:endParaRPr lang="en-US" sz="1400" b="1" dirty="0">
                        <a:latin typeface="Baskerville Old Face"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pic>
        <p:nvPicPr>
          <p:cNvPr id="5" name="Picture 4" descr="Thank slide.jpg"/>
          <p:cNvPicPr>
            <a:picLocks noChangeAspect="1"/>
          </p:cNvPicPr>
          <p:nvPr/>
        </p:nvPicPr>
        <p:blipFill>
          <a:blip r:embed="rId3"/>
          <a:stretch>
            <a:fillRect/>
          </a:stretch>
        </p:blipFill>
        <p:spPr>
          <a:xfrm>
            <a:off x="2209800" y="1819275"/>
            <a:ext cx="4267200" cy="32194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8" name="TextBox 7"/>
          <p:cNvSpPr txBox="1"/>
          <p:nvPr/>
        </p:nvSpPr>
        <p:spPr>
          <a:xfrm>
            <a:off x="0" y="533401"/>
            <a:ext cx="8839200" cy="6494085"/>
          </a:xfrm>
          <a:prstGeom prst="rect">
            <a:avLst/>
          </a:prstGeom>
          <a:noFill/>
        </p:spPr>
        <p:txBody>
          <a:bodyPr wrap="square" rtlCol="0">
            <a:spAutoFit/>
          </a:bodyPr>
          <a:lstStyle/>
          <a:p>
            <a:pPr algn="just"/>
            <a:r>
              <a:rPr lang="en-US" sz="2400" b="1" i="1" u="sng" dirty="0" smtClean="0">
                <a:latin typeface="Andalus" pitchFamily="18" charset="-78"/>
                <a:cs typeface="Andalus" pitchFamily="18" charset="-78"/>
              </a:rPr>
              <a:t>Process Costing</a:t>
            </a:r>
          </a:p>
          <a:p>
            <a:pPr algn="just"/>
            <a:r>
              <a:rPr lang="en-US" sz="2000" b="1" i="1" dirty="0" smtClean="0">
                <a:latin typeface="Andalus" pitchFamily="18" charset="-78"/>
                <a:cs typeface="Andalus" pitchFamily="18" charset="-78"/>
              </a:rPr>
              <a:t>Process costing is a term used in cost accounting to describe one method for collecting and assigning manufacturing costs to the units produced. A processing cost system is used when nearly identical units are mass produced</a:t>
            </a:r>
          </a:p>
          <a:p>
            <a:pPr algn="just"/>
            <a:r>
              <a:rPr lang="en-US" sz="2400" b="1" i="1" u="sng" dirty="0" smtClean="0">
                <a:latin typeface="Andalus" pitchFamily="18" charset="-78"/>
                <a:cs typeface="Andalus" pitchFamily="18" charset="-78"/>
              </a:rPr>
              <a:t>Normal Loss</a:t>
            </a:r>
          </a:p>
          <a:p>
            <a:pPr algn="just"/>
            <a:r>
              <a:rPr lang="en-US" sz="2000" b="1" i="1" dirty="0" smtClean="0">
                <a:latin typeface="Andalus" pitchFamily="18" charset="-78"/>
                <a:cs typeface="Andalus" pitchFamily="18" charset="-78"/>
              </a:rPr>
              <a:t>The normal loss is the unavoidable loss of units in a processing department that occurs majorly due to the nature of production operation or the nature of raw materials being processed. This loss cannot be avoided under normal and efficient production environment and is considered within the normal or acceptable tolerance limit for machines and human errors.</a:t>
            </a:r>
          </a:p>
          <a:p>
            <a:pPr algn="just"/>
            <a:r>
              <a:rPr lang="en-US" sz="2400" b="1" i="1" u="sng" dirty="0" smtClean="0">
                <a:latin typeface="Andalus" pitchFamily="18" charset="-78"/>
                <a:cs typeface="Andalus" pitchFamily="18" charset="-78"/>
              </a:rPr>
              <a:t>Abnormal Loss</a:t>
            </a:r>
          </a:p>
          <a:p>
            <a:pPr algn="just"/>
            <a:r>
              <a:rPr lang="en-US" sz="2000" b="1" i="1" dirty="0" smtClean="0">
                <a:latin typeface="Andalus" pitchFamily="18" charset="-78"/>
                <a:cs typeface="Andalus" pitchFamily="18" charset="-78"/>
              </a:rPr>
              <a:t>In process costing, abnormal loss can be defined as the loss or spoilage of units in a processing department that should not occur under normal and efficient working conditions. The abnormal loss signifies that the production operation has one or more serious issues that need to be identified and fixed quickly.</a:t>
            </a:r>
          </a:p>
          <a:p>
            <a:pPr algn="just"/>
            <a:r>
              <a:rPr lang="en-US" sz="2400" b="1" i="1" u="sng" dirty="0" smtClean="0">
                <a:latin typeface="Andalus" pitchFamily="18" charset="-78"/>
                <a:cs typeface="Andalus" pitchFamily="18" charset="-78"/>
              </a:rPr>
              <a:t>Abnormal Gain</a:t>
            </a:r>
          </a:p>
          <a:p>
            <a:pPr algn="just"/>
            <a:r>
              <a:rPr lang="en-US" sz="2000" b="1" i="1" dirty="0" smtClean="0">
                <a:latin typeface="Andalus" pitchFamily="18" charset="-78"/>
                <a:cs typeface="Andalus" pitchFamily="18" charset="-78"/>
              </a:rPr>
              <a:t>If losses are greater than expected, the extra loss is abnormal loss. If losses are less than expected, the difference is known as abnormal gain. Abnormal loss and gain units are valued at the same cost as units of good output, </a:t>
            </a:r>
            <a:r>
              <a:rPr lang="en-US" sz="2000" b="1" dirty="0" smtClean="0">
                <a:latin typeface="Andalus" pitchFamily="18" charset="-78"/>
                <a:cs typeface="Andalus" pitchFamily="18" charset="-78"/>
              </a:rPr>
              <a:t>they are valued at the full cost per unit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8" name="TextBox 7"/>
          <p:cNvSpPr txBox="1"/>
          <p:nvPr/>
        </p:nvSpPr>
        <p:spPr>
          <a:xfrm>
            <a:off x="457200" y="1066800"/>
            <a:ext cx="7772400" cy="4985980"/>
          </a:xfrm>
          <a:prstGeom prst="rect">
            <a:avLst/>
          </a:prstGeom>
          <a:noFill/>
        </p:spPr>
        <p:txBody>
          <a:bodyPr wrap="square" rtlCol="0">
            <a:spAutoFit/>
          </a:bodyPr>
          <a:lstStyle/>
          <a:p>
            <a:pPr algn="just"/>
            <a:r>
              <a:rPr lang="en-GB" sz="2000" b="1" dirty="0" smtClean="0">
                <a:solidFill>
                  <a:srgbClr val="C00000"/>
                </a:solidFill>
                <a:latin typeface="Andalus" pitchFamily="18" charset="-78"/>
                <a:cs typeface="Andalus" pitchFamily="18" charset="-78"/>
              </a:rPr>
              <a:t>SUM NO: 1	</a:t>
            </a:r>
            <a:endParaRPr lang="en-US" sz="2000" dirty="0" smtClean="0">
              <a:solidFill>
                <a:srgbClr val="C00000"/>
              </a:solidFill>
              <a:latin typeface="Andalus" pitchFamily="18" charset="-78"/>
              <a:cs typeface="Andalus" pitchFamily="18" charset="-78"/>
            </a:endParaRPr>
          </a:p>
          <a:p>
            <a:pPr algn="just"/>
            <a:r>
              <a:rPr lang="en-GB" sz="2000" dirty="0" smtClean="0">
                <a:solidFill>
                  <a:srgbClr val="C00000"/>
                </a:solidFill>
                <a:latin typeface="Andalus" pitchFamily="18" charset="-78"/>
                <a:cs typeface="Andalus" pitchFamily="18" charset="-78"/>
              </a:rPr>
              <a:t> </a:t>
            </a:r>
            <a:r>
              <a:rPr lang="en-IN" sz="2000" b="1" dirty="0" smtClean="0">
                <a:solidFill>
                  <a:srgbClr val="C00000"/>
                </a:solidFill>
                <a:latin typeface="Andalus" pitchFamily="18" charset="-78"/>
                <a:cs typeface="Andalus" pitchFamily="18" charset="-78"/>
              </a:rPr>
              <a:t>A product passes through two </a:t>
            </a:r>
            <a:r>
              <a:rPr lang="en-IN" sz="2000" dirty="0" smtClean="0">
                <a:solidFill>
                  <a:srgbClr val="C00000"/>
                </a:solidFill>
                <a:latin typeface="Andalus" pitchFamily="18" charset="-78"/>
                <a:cs typeface="Andalus" pitchFamily="18" charset="-78"/>
              </a:rPr>
              <a:t>distinct processes A and B and then to finished stock. The normal wastage of each process is as follows:</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 Process A- 3% of the units entering the process </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Process B – 5% of the units entering the process</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Wastage of process A was sold at Re.0.50 per unit and that of Process B at Rs. 1per unit .10,000 units were issued to process A at a cost of Rs. 2 per unit.</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				</a:t>
            </a:r>
            <a:r>
              <a:rPr lang="en-IN" sz="2000" b="1" dirty="0" smtClean="0">
                <a:solidFill>
                  <a:srgbClr val="C00000"/>
                </a:solidFill>
                <a:latin typeface="Andalus" pitchFamily="18" charset="-78"/>
                <a:cs typeface="Andalus" pitchFamily="18" charset="-78"/>
              </a:rPr>
              <a:t>Process A</a:t>
            </a:r>
            <a:r>
              <a:rPr lang="en-IN" sz="2000" dirty="0" smtClean="0">
                <a:solidFill>
                  <a:srgbClr val="C00000"/>
                </a:solidFill>
                <a:latin typeface="Andalus" pitchFamily="18" charset="-78"/>
                <a:cs typeface="Andalus" pitchFamily="18" charset="-78"/>
              </a:rPr>
              <a:t>            </a:t>
            </a:r>
            <a:r>
              <a:rPr lang="en-IN" sz="2000" b="1" dirty="0" smtClean="0">
                <a:solidFill>
                  <a:srgbClr val="C00000"/>
                </a:solidFill>
                <a:latin typeface="Andalus" pitchFamily="18" charset="-78"/>
                <a:cs typeface="Andalus" pitchFamily="18" charset="-78"/>
              </a:rPr>
              <a:t>PROCESS B</a:t>
            </a:r>
            <a:endParaRPr lang="en-US" sz="2000" b="1"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				Rs.                	  Rs.</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Sundry materials 			2,000	   	3,000</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Wages				10,000	    	16,000</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Overhead expenses		2,100           	2,375</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Actual output (units) 		9,500		9,100</a:t>
            </a:r>
            <a:endParaRPr lang="en-US" sz="2000" dirty="0" smtClean="0">
              <a:solidFill>
                <a:srgbClr val="C00000"/>
              </a:solidFill>
              <a:latin typeface="Andalus" pitchFamily="18" charset="-78"/>
              <a:cs typeface="Andalus" pitchFamily="18" charset="-78"/>
            </a:endParaRPr>
          </a:p>
          <a:p>
            <a:pPr algn="just"/>
            <a:r>
              <a:rPr lang="en-IN" sz="2000" dirty="0" smtClean="0">
                <a:solidFill>
                  <a:srgbClr val="C00000"/>
                </a:solidFill>
                <a:latin typeface="Andalus" pitchFamily="18" charset="-78"/>
                <a:cs typeface="Andalus" pitchFamily="18" charset="-78"/>
              </a:rPr>
              <a:t>Prepare Process account and other accounts.</a:t>
            </a:r>
            <a:endParaRPr lang="en-US" sz="2000" dirty="0" smtClean="0">
              <a:solidFill>
                <a:srgbClr val="C00000"/>
              </a:solidFill>
              <a:latin typeface="Andalus" pitchFamily="18" charset="-78"/>
              <a:cs typeface="Andalus" pitchFamily="18" charset="-78"/>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8" name="TextBox 7"/>
          <p:cNvSpPr txBox="1"/>
          <p:nvPr/>
        </p:nvSpPr>
        <p:spPr>
          <a:xfrm>
            <a:off x="609600" y="838200"/>
            <a:ext cx="7391400" cy="400110"/>
          </a:xfrm>
          <a:prstGeom prst="rect">
            <a:avLst/>
          </a:prstGeom>
          <a:noFill/>
        </p:spPr>
        <p:txBody>
          <a:bodyPr wrap="square" rtlCol="0">
            <a:spAutoFit/>
          </a:bodyPr>
          <a:lstStyle/>
          <a:p>
            <a:r>
              <a:rPr lang="en-IN" sz="2000" dirty="0" smtClean="0">
                <a:solidFill>
                  <a:srgbClr val="C00000"/>
                </a:solidFill>
                <a:latin typeface="Andalus" pitchFamily="18" charset="-78"/>
                <a:cs typeface="Andalus" pitchFamily="18" charset="-78"/>
              </a:rPr>
              <a:t>Solution:</a:t>
            </a:r>
            <a:r>
              <a:rPr lang="en-US" sz="2000" dirty="0" smtClean="0">
                <a:solidFill>
                  <a:srgbClr val="C00000"/>
                </a:solidFill>
                <a:latin typeface="Andalus" pitchFamily="18" charset="-78"/>
                <a:cs typeface="Andalus" pitchFamily="18" charset="-78"/>
              </a:rPr>
              <a:t>			</a:t>
            </a:r>
            <a:r>
              <a:rPr lang="en-IN" sz="2000" dirty="0" smtClean="0">
                <a:solidFill>
                  <a:srgbClr val="C00000"/>
                </a:solidFill>
                <a:latin typeface="Andalus" pitchFamily="18" charset="-78"/>
                <a:cs typeface="Andalus" pitchFamily="18" charset="-78"/>
              </a:rPr>
              <a:t>Process A account </a:t>
            </a:r>
            <a:endParaRPr lang="en-US" sz="2000" dirty="0" smtClean="0">
              <a:solidFill>
                <a:srgbClr val="C00000"/>
              </a:solidFill>
              <a:latin typeface="Andalus" pitchFamily="18" charset="-78"/>
              <a:cs typeface="Andalus" pitchFamily="18" charset="-78"/>
            </a:endParaRPr>
          </a:p>
        </p:txBody>
      </p:sp>
      <p:sp>
        <p:nvSpPr>
          <p:cNvPr id="10" name="TextBox 9"/>
          <p:cNvSpPr txBox="1"/>
          <p:nvPr/>
        </p:nvSpPr>
        <p:spPr>
          <a:xfrm>
            <a:off x="457200" y="3718679"/>
            <a:ext cx="8001000" cy="3139321"/>
          </a:xfrm>
          <a:prstGeom prst="rect">
            <a:avLst/>
          </a:prstGeom>
          <a:noFill/>
        </p:spPr>
        <p:txBody>
          <a:bodyPr wrap="square" rtlCol="0">
            <a:spAutoFit/>
          </a:bodyPr>
          <a:lstStyle/>
          <a:p>
            <a:r>
              <a:rPr lang="en-US" b="1" dirty="0" smtClean="0">
                <a:latin typeface="Baskerville Old Face" pitchFamily="18" charset="0"/>
              </a:rPr>
              <a:t>Calculation of Abnormal Loss= </a:t>
            </a:r>
            <a:r>
              <a:rPr lang="en-US" b="1" u="sng" dirty="0" smtClean="0">
                <a:latin typeface="Baskerville Old Face" pitchFamily="18" charset="0"/>
              </a:rPr>
              <a:t>Normal Cost of Normal Output </a:t>
            </a:r>
            <a:r>
              <a:rPr lang="en-US" b="1" dirty="0" smtClean="0">
                <a:latin typeface="Baskerville Old Face" pitchFamily="18" charset="0"/>
              </a:rPr>
              <a:t> X Abnormal units</a:t>
            </a:r>
          </a:p>
          <a:p>
            <a:r>
              <a:rPr lang="en-US" b="1" dirty="0" smtClean="0">
                <a:latin typeface="Baskerville Old Face" pitchFamily="18" charset="0"/>
              </a:rPr>
              <a:t>                                                         Normal Output</a:t>
            </a:r>
          </a:p>
          <a:p>
            <a:r>
              <a:rPr lang="en-IN" b="1" dirty="0" smtClean="0">
                <a:latin typeface="Baskerville Old Face" pitchFamily="18" charset="0"/>
              </a:rPr>
              <a:t>Normal output = 10,000- 3% of 10,000 =9,700 units</a:t>
            </a:r>
          </a:p>
          <a:p>
            <a:r>
              <a:rPr lang="en-IN" b="1" dirty="0" smtClean="0">
                <a:latin typeface="Baskerville Old Face" pitchFamily="18" charset="0"/>
              </a:rPr>
              <a:t>Cost of normal output =Rs.34,100 – Rs. 150 =RS.33,950</a:t>
            </a:r>
          </a:p>
          <a:p>
            <a:r>
              <a:rPr lang="en-IN" b="1" dirty="0" smtClean="0">
                <a:latin typeface="Baskerville Old Face" pitchFamily="18" charset="0"/>
              </a:rPr>
              <a:t>		= (33950/9700)X 200 = 700</a:t>
            </a:r>
          </a:p>
          <a:p>
            <a:r>
              <a:rPr lang="en-IN" b="1" dirty="0" smtClean="0">
                <a:latin typeface="Baskerville Old Face" pitchFamily="18" charset="0"/>
              </a:rPr>
              <a:t>(OR)</a:t>
            </a:r>
          </a:p>
          <a:p>
            <a:r>
              <a:rPr lang="en-IN" b="1" dirty="0" smtClean="0">
                <a:latin typeface="Baskerville Old Face" pitchFamily="18" charset="0"/>
              </a:rPr>
              <a:t>Units rate =Rs. 33,950 /9,700 = Rs.3.50</a:t>
            </a:r>
            <a:endParaRPr lang="en-US" b="1" dirty="0" smtClean="0">
              <a:latin typeface="Baskerville Old Face" pitchFamily="18" charset="0"/>
            </a:endParaRPr>
          </a:p>
          <a:p>
            <a:r>
              <a:rPr lang="en-IN" b="1" dirty="0" smtClean="0">
                <a:latin typeface="Baskerville Old Face" pitchFamily="18" charset="0"/>
              </a:rPr>
              <a:t> Abnormal loss = normal output – actual output  </a:t>
            </a:r>
          </a:p>
          <a:p>
            <a:r>
              <a:rPr lang="en-IN" b="1" dirty="0" smtClean="0">
                <a:latin typeface="Baskerville Old Face" pitchFamily="18" charset="0"/>
              </a:rPr>
              <a:t>	=(10,000-3% of 10,000) -9,500</a:t>
            </a:r>
            <a:endParaRPr lang="en-US" b="1" dirty="0" smtClean="0">
              <a:latin typeface="Baskerville Old Face" pitchFamily="18" charset="0"/>
            </a:endParaRPr>
          </a:p>
          <a:p>
            <a:r>
              <a:rPr lang="en-IN" b="1" dirty="0" smtClean="0">
                <a:latin typeface="Baskerville Old Face" pitchFamily="18" charset="0"/>
              </a:rPr>
              <a:t>	=9,700 – 9,500 =200 units</a:t>
            </a:r>
            <a:endParaRPr lang="en-US" b="1" dirty="0" smtClean="0">
              <a:latin typeface="Baskerville Old Face" pitchFamily="18" charset="0"/>
            </a:endParaRPr>
          </a:p>
          <a:p>
            <a:r>
              <a:rPr lang="en-IN" b="1" dirty="0" smtClean="0">
                <a:solidFill>
                  <a:srgbClr val="BE022A"/>
                </a:solidFill>
                <a:latin typeface="Baskerville Old Face" pitchFamily="18" charset="0"/>
              </a:rPr>
              <a:t>	</a:t>
            </a:r>
            <a:r>
              <a:rPr lang="en-IN" b="1" dirty="0" smtClean="0">
                <a:latin typeface="Baskerville Old Face" pitchFamily="18" charset="0"/>
              </a:rPr>
              <a:t>Cost  =200 unitsXRs.3.50 = Rs. 700</a:t>
            </a:r>
            <a:endParaRPr lang="en-US" b="1" dirty="0" smtClean="0">
              <a:latin typeface="Baskerville Old Face" pitchFamily="18" charset="0"/>
            </a:endParaRPr>
          </a:p>
        </p:txBody>
      </p:sp>
      <p:graphicFrame>
        <p:nvGraphicFramePr>
          <p:cNvPr id="11" name="Table 10"/>
          <p:cNvGraphicFramePr>
            <a:graphicFrameLocks noGrp="1"/>
          </p:cNvGraphicFramePr>
          <p:nvPr/>
        </p:nvGraphicFramePr>
        <p:xfrm>
          <a:off x="304800" y="1143000"/>
          <a:ext cx="8686800" cy="2415032"/>
        </p:xfrm>
        <a:graphic>
          <a:graphicData uri="http://schemas.openxmlformats.org/drawingml/2006/table">
            <a:tbl>
              <a:tblPr firstRow="1" bandRow="1">
                <a:tableStyleId>{5C22544A-7EE6-4342-B048-85BDC9FD1C3A}</a:tableStyleId>
              </a:tblPr>
              <a:tblGrid>
                <a:gridCol w="2258568"/>
                <a:gridCol w="1042416"/>
                <a:gridCol w="1042416"/>
                <a:gridCol w="2432304"/>
                <a:gridCol w="992300"/>
                <a:gridCol w="918796"/>
              </a:tblGrid>
              <a:tr h="370840">
                <a:tc>
                  <a:txBody>
                    <a:bodyPr/>
                    <a:lstStyle/>
                    <a:p>
                      <a:endParaRPr lang="en-US" dirty="0"/>
                    </a:p>
                  </a:txBody>
                  <a:tcPr/>
                </a:tc>
                <a:tc>
                  <a:txBody>
                    <a:bodyPr/>
                    <a:lstStyle/>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Units</a:t>
                      </a: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Amount</a:t>
                      </a: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endParaRPr lang="en-US" dirty="0"/>
                    </a:p>
                  </a:txBody>
                  <a:tcPr/>
                </a:tc>
                <a:tc>
                  <a:txBody>
                    <a:bodyPr/>
                    <a:lstStyle/>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Units</a:t>
                      </a: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Amount</a:t>
                      </a:r>
                      <a:endParaRPr lang="en-US" sz="1600" b="1" dirty="0">
                        <a:solidFill>
                          <a:srgbClr val="1E03BD"/>
                        </a:solidFill>
                        <a:latin typeface="Andalus" pitchFamily="18" charset="-78"/>
                        <a:ea typeface="Calibri"/>
                        <a:cs typeface="Andalus" pitchFamily="18" charset="-78"/>
                      </a:endParaRPr>
                    </a:p>
                  </a:txBody>
                  <a:tcPr marL="68580" marR="68580" marT="0" marB="0" anchor="ctr"/>
                </a:tc>
              </a:tr>
              <a:tr h="370840">
                <a:tc>
                  <a:txBody>
                    <a:bodyPr/>
                    <a:lstStyle/>
                    <a:p>
                      <a:pPr marL="0" marR="0">
                        <a:lnSpc>
                          <a:spcPct val="115000"/>
                        </a:lnSpc>
                        <a:spcBef>
                          <a:spcPts val="0"/>
                        </a:spcBef>
                        <a:spcAft>
                          <a:spcPts val="0"/>
                        </a:spcAft>
                      </a:pPr>
                      <a:r>
                        <a:rPr lang="en-IN" sz="1600" b="1" dirty="0">
                          <a:solidFill>
                            <a:srgbClr val="1E03BD"/>
                          </a:solidFill>
                          <a:latin typeface="Andalus" pitchFamily="18" charset="-78"/>
                          <a:ea typeface="Calibri"/>
                          <a:cs typeface="Andalus" pitchFamily="18" charset="-78"/>
                        </a:rPr>
                        <a:t>   </a:t>
                      </a:r>
                      <a:endParaRPr lang="en-US" sz="1600" b="1" dirty="0">
                        <a:solidFill>
                          <a:srgbClr val="1E03BD"/>
                        </a:solidFill>
                        <a:latin typeface="Andalus" pitchFamily="18" charset="-78"/>
                        <a:ea typeface="Calibri"/>
                        <a:cs typeface="Andalus" pitchFamily="18" charset="-78"/>
                      </a:endParaRPr>
                    </a:p>
                    <a:p>
                      <a:pPr marL="0" marR="0">
                        <a:lnSpc>
                          <a:spcPct val="115000"/>
                        </a:lnSpc>
                        <a:spcBef>
                          <a:spcPts val="0"/>
                        </a:spcBef>
                        <a:spcAft>
                          <a:spcPts val="0"/>
                        </a:spcAft>
                      </a:pPr>
                      <a:r>
                        <a:rPr lang="en-IN" sz="1600" b="1" dirty="0">
                          <a:solidFill>
                            <a:srgbClr val="1E03BD"/>
                          </a:solidFill>
                          <a:latin typeface="Andalus" pitchFamily="18" charset="-78"/>
                          <a:ea typeface="Calibri"/>
                          <a:cs typeface="Andalus" pitchFamily="18" charset="-78"/>
                        </a:rPr>
                        <a:t>To raw </a:t>
                      </a:r>
                      <a:r>
                        <a:rPr lang="en-IN" sz="1600" b="1" dirty="0" smtClean="0">
                          <a:solidFill>
                            <a:srgbClr val="1E03BD"/>
                          </a:solidFill>
                          <a:latin typeface="Andalus" pitchFamily="18" charset="-78"/>
                          <a:ea typeface="Calibri"/>
                          <a:cs typeface="Andalus" pitchFamily="18" charset="-78"/>
                        </a:rPr>
                        <a:t>materials</a:t>
                      </a:r>
                      <a:endParaRPr lang="en-US" sz="1600" b="1" dirty="0">
                        <a:solidFill>
                          <a:srgbClr val="1E03BD"/>
                        </a:solidFill>
                        <a:latin typeface="Andalus" pitchFamily="18" charset="-78"/>
                        <a:ea typeface="Calibri"/>
                        <a:cs typeface="Andalus" pitchFamily="18" charset="-78"/>
                      </a:endParaRPr>
                    </a:p>
                  </a:txBody>
                  <a:tcPr marL="68580" marR="68580" marT="0" marB="0"/>
                </a:tc>
                <a:tc>
                  <a:txBody>
                    <a:bodyPr/>
                    <a:lstStyle/>
                    <a:p>
                      <a:pPr marL="0" marR="0" algn="ctr">
                        <a:lnSpc>
                          <a:spcPct val="115000"/>
                        </a:lnSpc>
                        <a:spcBef>
                          <a:spcPts val="0"/>
                        </a:spcBef>
                        <a:spcAft>
                          <a:spcPts val="0"/>
                        </a:spcAft>
                      </a:pPr>
                      <a:endParaRPr lang="en-IN" sz="1600" b="1" dirty="0">
                        <a:solidFill>
                          <a:srgbClr val="1E03BD"/>
                        </a:solidFill>
                        <a:latin typeface="Andalus" pitchFamily="18" charset="-78"/>
                        <a:ea typeface="Calibri"/>
                        <a:cs typeface="Andalus" pitchFamily="18" charset="-78"/>
                      </a:endParaRPr>
                    </a:p>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10,000</a:t>
                      </a: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algn="ctr">
                        <a:lnSpc>
                          <a:spcPct val="115000"/>
                        </a:lnSpc>
                        <a:spcBef>
                          <a:spcPts val="0"/>
                        </a:spcBef>
                        <a:spcAft>
                          <a:spcPts val="0"/>
                        </a:spcAft>
                      </a:pPr>
                      <a:r>
                        <a:rPr lang="en-IN" sz="1600" b="1" dirty="0">
                          <a:solidFill>
                            <a:srgbClr val="1E03BD"/>
                          </a:solidFill>
                          <a:latin typeface="Andalus" pitchFamily="18" charset="-78"/>
                          <a:ea typeface="Calibri"/>
                          <a:cs typeface="Andalus" pitchFamily="18" charset="-78"/>
                        </a:rPr>
                        <a:t>Rs.</a:t>
                      </a:r>
                      <a:endParaRPr lang="en-US" sz="1600" b="1" dirty="0">
                        <a:solidFill>
                          <a:srgbClr val="1E03BD"/>
                        </a:solidFill>
                        <a:latin typeface="Andalus" pitchFamily="18" charset="-78"/>
                        <a:ea typeface="Calibri"/>
                        <a:cs typeface="Andalus" pitchFamily="18" charset="-78"/>
                      </a:endParaRPr>
                    </a:p>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20,000</a:t>
                      </a: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a:lnSpc>
                          <a:spcPct val="115000"/>
                        </a:lnSpc>
                        <a:spcBef>
                          <a:spcPts val="0"/>
                        </a:spcBef>
                        <a:spcAft>
                          <a:spcPts val="0"/>
                        </a:spcAft>
                      </a:pPr>
                      <a:endParaRPr lang="en-IN" sz="1600" b="1" dirty="0">
                        <a:solidFill>
                          <a:srgbClr val="1E03BD"/>
                        </a:solidFill>
                        <a:latin typeface="Andalus" pitchFamily="18" charset="-78"/>
                        <a:ea typeface="Calibri"/>
                        <a:cs typeface="Andalus" pitchFamily="18" charset="-78"/>
                      </a:endParaRPr>
                    </a:p>
                    <a:p>
                      <a:pPr marL="0" marR="0">
                        <a:lnSpc>
                          <a:spcPct val="115000"/>
                        </a:lnSpc>
                        <a:spcBef>
                          <a:spcPts val="0"/>
                        </a:spcBef>
                        <a:spcAft>
                          <a:spcPts val="0"/>
                        </a:spcAft>
                      </a:pPr>
                      <a:r>
                        <a:rPr lang="en-IN" sz="1600" b="1" dirty="0">
                          <a:solidFill>
                            <a:srgbClr val="1E03BD"/>
                          </a:solidFill>
                          <a:latin typeface="Andalus" pitchFamily="18" charset="-78"/>
                          <a:ea typeface="Calibri"/>
                          <a:cs typeface="Andalus" pitchFamily="18" charset="-78"/>
                        </a:rPr>
                        <a:t>By </a:t>
                      </a:r>
                      <a:r>
                        <a:rPr lang="en-IN" sz="1600" b="1" dirty="0" smtClean="0">
                          <a:solidFill>
                            <a:srgbClr val="1E03BD"/>
                          </a:solidFill>
                          <a:latin typeface="Andalus" pitchFamily="18" charset="-78"/>
                          <a:ea typeface="Calibri"/>
                          <a:cs typeface="Andalus" pitchFamily="18" charset="-78"/>
                        </a:rPr>
                        <a:t>Normal loss</a:t>
                      </a:r>
                      <a:endParaRPr lang="en-US" sz="1600" b="1" dirty="0">
                        <a:solidFill>
                          <a:srgbClr val="1E03BD"/>
                        </a:solidFill>
                        <a:latin typeface="Andalus" pitchFamily="18" charset="-78"/>
                        <a:ea typeface="Calibri"/>
                        <a:cs typeface="Andalus" pitchFamily="18" charset="-78"/>
                      </a:endParaRPr>
                    </a:p>
                  </a:txBody>
                  <a:tcPr marL="68580" marR="68580" marT="0" marB="0"/>
                </a:tc>
                <a:tc>
                  <a:txBody>
                    <a:bodyPr/>
                    <a:lstStyle/>
                    <a:p>
                      <a:pPr marL="0" marR="0" algn="ctr">
                        <a:lnSpc>
                          <a:spcPct val="115000"/>
                        </a:lnSpc>
                        <a:spcBef>
                          <a:spcPts val="0"/>
                        </a:spcBef>
                        <a:spcAft>
                          <a:spcPts val="0"/>
                        </a:spcAft>
                      </a:pPr>
                      <a:endParaRPr lang="en-IN" sz="1600" b="1" dirty="0">
                        <a:solidFill>
                          <a:srgbClr val="1E03BD"/>
                        </a:solidFill>
                        <a:latin typeface="Andalus" pitchFamily="18" charset="-78"/>
                        <a:ea typeface="Calibri"/>
                        <a:cs typeface="Andalus" pitchFamily="18" charset="-78"/>
                      </a:endParaRPr>
                    </a:p>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300</a:t>
                      </a: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algn="ctr">
                        <a:lnSpc>
                          <a:spcPct val="115000"/>
                        </a:lnSpc>
                        <a:spcBef>
                          <a:spcPts val="0"/>
                        </a:spcBef>
                        <a:spcAft>
                          <a:spcPts val="0"/>
                        </a:spcAft>
                      </a:pPr>
                      <a:r>
                        <a:rPr lang="en-IN" sz="1600" b="1" dirty="0">
                          <a:solidFill>
                            <a:srgbClr val="1E03BD"/>
                          </a:solidFill>
                          <a:latin typeface="Andalus" pitchFamily="18" charset="-78"/>
                          <a:ea typeface="Calibri"/>
                          <a:cs typeface="Andalus" pitchFamily="18" charset="-78"/>
                        </a:rPr>
                        <a:t>Rs.</a:t>
                      </a:r>
                      <a:endParaRPr lang="en-US" sz="1600" b="1" dirty="0">
                        <a:solidFill>
                          <a:srgbClr val="1E03BD"/>
                        </a:solidFill>
                        <a:latin typeface="Andalus" pitchFamily="18" charset="-78"/>
                        <a:ea typeface="Calibri"/>
                        <a:cs typeface="Andalus" pitchFamily="18" charset="-78"/>
                      </a:endParaRPr>
                    </a:p>
                    <a:p>
                      <a:pPr marL="0" marR="0" algn="ctr">
                        <a:lnSpc>
                          <a:spcPct val="115000"/>
                        </a:lnSpc>
                        <a:spcBef>
                          <a:spcPts val="0"/>
                        </a:spcBef>
                        <a:spcAft>
                          <a:spcPts val="0"/>
                        </a:spcAft>
                      </a:pPr>
                      <a:r>
                        <a:rPr lang="en-IN" sz="1600" b="1" dirty="0" smtClean="0">
                          <a:solidFill>
                            <a:srgbClr val="1E03BD"/>
                          </a:solidFill>
                          <a:latin typeface="Andalus" pitchFamily="18" charset="-78"/>
                          <a:ea typeface="Calibri"/>
                          <a:cs typeface="Andalus" pitchFamily="18" charset="-78"/>
                        </a:rPr>
                        <a:t>150</a:t>
                      </a:r>
                      <a:endParaRPr lang="en-US" sz="1600" b="1" dirty="0">
                        <a:solidFill>
                          <a:srgbClr val="1E03BD"/>
                        </a:solidFill>
                        <a:latin typeface="Andalus" pitchFamily="18" charset="-78"/>
                        <a:ea typeface="Calibri"/>
                        <a:cs typeface="Andalus" pitchFamily="18" charset="-78"/>
                      </a:endParaRPr>
                    </a:p>
                  </a:txBody>
                  <a:tcPr marL="68580" marR="68580" marT="0" marB="0" anchor="ctr"/>
                </a:tc>
              </a:tr>
              <a:tr h="3708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600" b="1" dirty="0" smtClean="0">
                          <a:solidFill>
                            <a:srgbClr val="1E03BD"/>
                          </a:solidFill>
                          <a:latin typeface="Andalus" pitchFamily="18" charset="-78"/>
                          <a:ea typeface="Calibri"/>
                          <a:cs typeface="Andalus" pitchFamily="18" charset="-78"/>
                        </a:rPr>
                        <a:t>To sundry materials </a:t>
                      </a:r>
                      <a:endParaRPr lang="en-US" sz="1600" b="1" dirty="0" smtClean="0">
                        <a:solidFill>
                          <a:srgbClr val="1E03BD"/>
                        </a:solidFill>
                        <a:latin typeface="Andalus" pitchFamily="18" charset="-78"/>
                        <a:ea typeface="Calibri"/>
                        <a:cs typeface="Andalus" pitchFamily="18" charset="-78"/>
                      </a:endParaRPr>
                    </a:p>
                  </a:txBody>
                  <a:tcPr marL="68580" marR="68580" marT="0" marB="0"/>
                </a:tc>
                <a:tc>
                  <a:txBody>
                    <a:bodyPr/>
                    <a:lstStyle/>
                    <a:p>
                      <a:pPr marL="0" marR="0" algn="ctr">
                        <a:lnSpc>
                          <a:spcPct val="115000"/>
                        </a:lnSpc>
                        <a:spcBef>
                          <a:spcPts val="0"/>
                        </a:spcBef>
                        <a:spcAft>
                          <a:spcPts val="0"/>
                        </a:spcAft>
                      </a:pP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IN" sz="1600" b="1" dirty="0" smtClean="0">
                          <a:solidFill>
                            <a:srgbClr val="1E03BD"/>
                          </a:solidFill>
                          <a:latin typeface="Andalus" pitchFamily="18" charset="-78"/>
                          <a:ea typeface="Calibri"/>
                          <a:cs typeface="Andalus" pitchFamily="18" charset="-78"/>
                        </a:rPr>
                        <a:t>2,000</a:t>
                      </a:r>
                      <a:endParaRPr lang="en-US" sz="1600" b="1" dirty="0" smtClean="0">
                        <a:solidFill>
                          <a:srgbClr val="1E03BD"/>
                        </a:solidFill>
                        <a:latin typeface="Andalus" pitchFamily="18" charset="-78"/>
                        <a:ea typeface="Calibri"/>
                        <a:cs typeface="Andalus" pitchFamily="18" charset="-78"/>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By Abnormal loss</a:t>
                      </a:r>
                      <a:endParaRPr lang="en-US" sz="1800" b="1" dirty="0" smtClean="0">
                        <a:solidFill>
                          <a:srgbClr val="1E03BD"/>
                        </a:solidFill>
                        <a:latin typeface="Andalus" pitchFamily="18" charset="-78"/>
                        <a:ea typeface="Calibri"/>
                        <a:cs typeface="Andalus" pitchFamily="18"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200</a:t>
                      </a:r>
                      <a:endParaRPr lang="en-US" sz="1800" b="1" dirty="0" smtClean="0">
                        <a:solidFill>
                          <a:srgbClr val="1E03BD"/>
                        </a:solidFill>
                        <a:latin typeface="Andalus" pitchFamily="18" charset="-78"/>
                        <a:ea typeface="Calibri"/>
                        <a:cs typeface="Andalus" pitchFamily="18"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700</a:t>
                      </a:r>
                      <a:endParaRPr lang="en-US" sz="1800" b="1" dirty="0" smtClean="0">
                        <a:solidFill>
                          <a:srgbClr val="1E03BD"/>
                        </a:solidFill>
                        <a:latin typeface="Andalus" pitchFamily="18" charset="-78"/>
                        <a:ea typeface="Calibri"/>
                        <a:cs typeface="Andalus" pitchFamily="18" charset="-78"/>
                      </a:endParaRPr>
                    </a:p>
                  </a:txBody>
                  <a:tcPr anchor="ctr"/>
                </a:tc>
              </a:tr>
              <a:tr h="3708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600" b="1" dirty="0" smtClean="0">
                          <a:solidFill>
                            <a:srgbClr val="1E03BD"/>
                          </a:solidFill>
                          <a:latin typeface="Andalus" pitchFamily="18" charset="-78"/>
                          <a:ea typeface="Calibri"/>
                          <a:cs typeface="Andalus" pitchFamily="18" charset="-78"/>
                        </a:rPr>
                        <a:t>To wages </a:t>
                      </a:r>
                      <a:endParaRPr lang="en-US" sz="1600" b="1" dirty="0" smtClean="0">
                        <a:solidFill>
                          <a:srgbClr val="1E03BD"/>
                        </a:solidFill>
                        <a:latin typeface="Andalus" pitchFamily="18" charset="-78"/>
                        <a:ea typeface="Calibri"/>
                        <a:cs typeface="Andalus" pitchFamily="18" charset="-78"/>
                      </a:endParaRPr>
                    </a:p>
                  </a:txBody>
                  <a:tcPr marL="68580" marR="68580" marT="0" marB="0"/>
                </a:tc>
                <a:tc>
                  <a:txBody>
                    <a:bodyPr/>
                    <a:lstStyle/>
                    <a:p>
                      <a:pPr marL="0" marR="0" algn="ctr">
                        <a:lnSpc>
                          <a:spcPct val="115000"/>
                        </a:lnSpc>
                        <a:spcBef>
                          <a:spcPts val="0"/>
                        </a:spcBef>
                        <a:spcAft>
                          <a:spcPts val="0"/>
                        </a:spcAft>
                      </a:pP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IN" sz="1600" b="1" dirty="0" smtClean="0">
                          <a:solidFill>
                            <a:srgbClr val="1E03BD"/>
                          </a:solidFill>
                          <a:latin typeface="Andalus" pitchFamily="18" charset="-78"/>
                          <a:ea typeface="Calibri"/>
                          <a:cs typeface="Andalus" pitchFamily="18" charset="-78"/>
                        </a:rPr>
                        <a:t>10,000</a:t>
                      </a:r>
                      <a:endParaRPr lang="en-US" sz="1600" b="1" dirty="0" smtClean="0">
                        <a:solidFill>
                          <a:srgbClr val="1E03BD"/>
                        </a:solidFill>
                        <a:latin typeface="Andalus" pitchFamily="18" charset="-78"/>
                        <a:ea typeface="Calibri"/>
                        <a:cs typeface="Andalus" pitchFamily="18" charset="-78"/>
                      </a:endParaRPr>
                    </a:p>
                  </a:txBody>
                  <a:tcPr marL="68580" marR="685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BD0388"/>
                          </a:solidFill>
                          <a:latin typeface="Andalus" pitchFamily="18" charset="-78"/>
                          <a:ea typeface="Calibri"/>
                          <a:cs typeface="Andalus" pitchFamily="18" charset="-78"/>
                        </a:rPr>
                        <a:t>By process B a/c (</a:t>
                      </a:r>
                      <a:r>
                        <a:rPr lang="en-IN" sz="1800" b="1" dirty="0" err="1" smtClean="0">
                          <a:solidFill>
                            <a:srgbClr val="BD0388"/>
                          </a:solidFill>
                          <a:latin typeface="Andalus" pitchFamily="18" charset="-78"/>
                          <a:ea typeface="Calibri"/>
                          <a:cs typeface="Andalus" pitchFamily="18" charset="-78"/>
                        </a:rPr>
                        <a:t>b/f</a:t>
                      </a:r>
                      <a:r>
                        <a:rPr lang="en-IN" sz="1800" b="1" dirty="0" smtClean="0">
                          <a:solidFill>
                            <a:srgbClr val="BD0388"/>
                          </a:solidFill>
                          <a:latin typeface="Andalus" pitchFamily="18" charset="-78"/>
                          <a:ea typeface="Calibri"/>
                          <a:cs typeface="Andalus" pitchFamily="18" charset="-78"/>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BD0388"/>
                          </a:solidFill>
                          <a:latin typeface="Andalus" pitchFamily="18" charset="-78"/>
                          <a:ea typeface="Calibri"/>
                          <a:cs typeface="Andalus" pitchFamily="18" charset="-78"/>
                        </a:rPr>
                        <a:t>9,500</a:t>
                      </a:r>
                      <a:endParaRPr lang="en-US" sz="1800" b="1" dirty="0" smtClean="0">
                        <a:solidFill>
                          <a:srgbClr val="BD0388"/>
                        </a:solidFill>
                        <a:latin typeface="Andalus" pitchFamily="18" charset="-78"/>
                        <a:ea typeface="Calibri"/>
                        <a:cs typeface="Andalus" pitchFamily="18"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BD0388"/>
                          </a:solidFill>
                          <a:latin typeface="Andalus" pitchFamily="18" charset="-78"/>
                          <a:ea typeface="Calibri"/>
                          <a:cs typeface="Andalus" pitchFamily="18" charset="-78"/>
                        </a:rPr>
                        <a:t>33,250</a:t>
                      </a:r>
                      <a:endParaRPr lang="en-US" sz="1800" b="1" dirty="0" smtClean="0">
                        <a:solidFill>
                          <a:srgbClr val="BD0388"/>
                        </a:solidFill>
                        <a:latin typeface="Andalus" pitchFamily="18" charset="-78"/>
                        <a:ea typeface="Calibri"/>
                        <a:cs typeface="Andalus" pitchFamily="18" charset="-78"/>
                      </a:endParaRPr>
                    </a:p>
                  </a:txBody>
                  <a:tcPr anchor="ctr"/>
                </a:tc>
              </a:tr>
              <a:tr h="37084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600" b="1" dirty="0" smtClean="0">
                          <a:solidFill>
                            <a:srgbClr val="1E03BD"/>
                          </a:solidFill>
                          <a:latin typeface="Andalus" pitchFamily="18" charset="-78"/>
                          <a:ea typeface="Calibri"/>
                          <a:cs typeface="Andalus" pitchFamily="18" charset="-78"/>
                        </a:rPr>
                        <a:t>To overhead expenses</a:t>
                      </a:r>
                      <a:endParaRPr lang="en-US" sz="1600" b="1" dirty="0" smtClean="0">
                        <a:solidFill>
                          <a:srgbClr val="1E03BD"/>
                        </a:solidFill>
                        <a:latin typeface="Andalus" pitchFamily="18" charset="-78"/>
                        <a:ea typeface="Calibri"/>
                        <a:cs typeface="Andalus" pitchFamily="18" charset="-78"/>
                      </a:endParaRPr>
                    </a:p>
                  </a:txBody>
                  <a:tcPr marL="68580" marR="68580" marT="0" marB="0"/>
                </a:tc>
                <a:tc>
                  <a:txBody>
                    <a:bodyPr/>
                    <a:lstStyle/>
                    <a:p>
                      <a:pPr marL="0" marR="0" algn="ctr">
                        <a:lnSpc>
                          <a:spcPct val="115000"/>
                        </a:lnSpc>
                        <a:spcBef>
                          <a:spcPts val="0"/>
                        </a:spcBef>
                        <a:spcAft>
                          <a:spcPts val="0"/>
                        </a:spcAft>
                      </a:pPr>
                      <a:endParaRPr lang="en-US" sz="1600" b="1" dirty="0">
                        <a:solidFill>
                          <a:srgbClr val="1E03BD"/>
                        </a:solidFill>
                        <a:latin typeface="Andalus" pitchFamily="18" charset="-78"/>
                        <a:ea typeface="Calibri"/>
                        <a:cs typeface="Andalus" pitchFamily="18" charset="-78"/>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IN" sz="1600" b="1" dirty="0" smtClean="0">
                          <a:solidFill>
                            <a:srgbClr val="1E03BD"/>
                          </a:solidFill>
                          <a:latin typeface="Andalus" pitchFamily="18" charset="-78"/>
                          <a:ea typeface="Calibri"/>
                          <a:cs typeface="Andalus" pitchFamily="18" charset="-78"/>
                        </a:rPr>
                        <a:t>2,100</a:t>
                      </a:r>
                      <a:endParaRPr lang="en-US" sz="1600" b="1" dirty="0" smtClean="0">
                        <a:solidFill>
                          <a:srgbClr val="1E03BD"/>
                        </a:solidFill>
                        <a:latin typeface="Andalus" pitchFamily="18" charset="-78"/>
                        <a:ea typeface="Calibri"/>
                        <a:cs typeface="Andalus" pitchFamily="18" charset="-78"/>
                      </a:endParaRPr>
                    </a:p>
                  </a:txBody>
                  <a:tcPr marL="68580" marR="68580" marT="0" marB="0" anchor="ctr"/>
                </a:tc>
                <a:tc>
                  <a:txBody>
                    <a:bodyPr/>
                    <a:lstStyle/>
                    <a:p>
                      <a:endParaRPr lang="en-US"/>
                    </a:p>
                  </a:txBody>
                  <a:tcPr/>
                </a:tc>
                <a:tc>
                  <a:txBody>
                    <a:bodyPr/>
                    <a:lstStyle/>
                    <a:p>
                      <a:pPr algn="ctr"/>
                      <a:endParaRPr lang="en-US"/>
                    </a:p>
                  </a:txBody>
                  <a:tcPr anchor="ctr"/>
                </a:tc>
                <a:tc>
                  <a:txBody>
                    <a:bodyPr/>
                    <a:lstStyle/>
                    <a:p>
                      <a:pPr algn="ctr"/>
                      <a:endParaRPr lang="en-US"/>
                    </a:p>
                  </a:txBody>
                  <a:tcPr anchor="ctr"/>
                </a:tc>
              </a:tr>
              <a:tr h="370840">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10,000</a:t>
                      </a:r>
                      <a:endParaRPr lang="en-US" sz="1800" b="1" dirty="0" smtClean="0">
                        <a:solidFill>
                          <a:srgbClr val="1E03BD"/>
                        </a:solidFill>
                        <a:latin typeface="Andalus" pitchFamily="18" charset="-78"/>
                        <a:ea typeface="Calibri"/>
                        <a:cs typeface="Andalus" pitchFamily="18" charset="-7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34,100</a:t>
                      </a:r>
                      <a:endParaRPr lang="en-US" sz="1800" b="1" dirty="0" smtClean="0">
                        <a:solidFill>
                          <a:srgbClr val="1E03BD"/>
                        </a:solidFill>
                        <a:latin typeface="Andalus" pitchFamily="18" charset="-78"/>
                        <a:ea typeface="Calibri"/>
                        <a:cs typeface="Andalus" pitchFamily="18" charset="-78"/>
                      </a:endParaRPr>
                    </a:p>
                  </a:txBody>
                  <a:tcPr/>
                </a:tc>
                <a:tc>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10,000</a:t>
                      </a:r>
                      <a:endParaRPr lang="en-US" sz="1800" b="1" dirty="0" smtClean="0">
                        <a:solidFill>
                          <a:srgbClr val="1E03BD"/>
                        </a:solidFill>
                        <a:latin typeface="Andalus" pitchFamily="18" charset="-78"/>
                        <a:ea typeface="Calibri"/>
                        <a:cs typeface="Andalus" pitchFamily="18" charset="-7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800" b="1" dirty="0" smtClean="0">
                          <a:solidFill>
                            <a:srgbClr val="1E03BD"/>
                          </a:solidFill>
                          <a:latin typeface="Andalus" pitchFamily="18" charset="-78"/>
                          <a:ea typeface="Calibri"/>
                          <a:cs typeface="Andalus" pitchFamily="18" charset="-78"/>
                        </a:rPr>
                        <a:t>34,100</a:t>
                      </a:r>
                      <a:endParaRPr lang="en-US" sz="1800" b="1" dirty="0" smtClean="0">
                        <a:solidFill>
                          <a:srgbClr val="1E03BD"/>
                        </a:solidFill>
                        <a:latin typeface="Andalus" pitchFamily="18" charset="-78"/>
                        <a:ea typeface="Calibri"/>
                        <a:cs typeface="Andalus" pitchFamily="18" charset="-78"/>
                      </a:endParaRPr>
                    </a:p>
                  </a:txBody>
                  <a:tcPr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8" name="TextBox 7"/>
          <p:cNvSpPr txBox="1"/>
          <p:nvPr/>
        </p:nvSpPr>
        <p:spPr>
          <a:xfrm>
            <a:off x="457200" y="1066800"/>
            <a:ext cx="7391400" cy="400110"/>
          </a:xfrm>
          <a:prstGeom prst="rect">
            <a:avLst/>
          </a:prstGeom>
          <a:noFill/>
        </p:spPr>
        <p:txBody>
          <a:bodyPr wrap="square" rtlCol="0">
            <a:spAutoFit/>
          </a:bodyPr>
          <a:lstStyle/>
          <a:p>
            <a:r>
              <a:rPr lang="en-IN" sz="2000" dirty="0" smtClean="0">
                <a:solidFill>
                  <a:srgbClr val="C00000"/>
                </a:solidFill>
                <a:latin typeface="Andalus" pitchFamily="18" charset="-78"/>
                <a:cs typeface="Andalus" pitchFamily="18" charset="-78"/>
              </a:rPr>
              <a:t>Solution:</a:t>
            </a:r>
            <a:r>
              <a:rPr lang="en-US" sz="2000" dirty="0" smtClean="0">
                <a:solidFill>
                  <a:srgbClr val="C00000"/>
                </a:solidFill>
                <a:latin typeface="Andalus" pitchFamily="18" charset="-78"/>
                <a:cs typeface="Andalus" pitchFamily="18" charset="-78"/>
              </a:rPr>
              <a:t>			</a:t>
            </a:r>
            <a:r>
              <a:rPr lang="en-IN" sz="2000" dirty="0" smtClean="0">
                <a:solidFill>
                  <a:srgbClr val="C00000"/>
                </a:solidFill>
                <a:latin typeface="Andalus" pitchFamily="18" charset="-78"/>
                <a:cs typeface="Andalus" pitchFamily="18" charset="-78"/>
              </a:rPr>
              <a:t>Process  account </a:t>
            </a:r>
            <a:endParaRPr lang="en-US" sz="2000" dirty="0" smtClean="0">
              <a:solidFill>
                <a:srgbClr val="C00000"/>
              </a:solidFill>
              <a:latin typeface="Andalus" pitchFamily="18" charset="-78"/>
              <a:cs typeface="Andalus" pitchFamily="18" charset="-78"/>
            </a:endParaRPr>
          </a:p>
        </p:txBody>
      </p:sp>
      <p:graphicFrame>
        <p:nvGraphicFramePr>
          <p:cNvPr id="5" name="Table 4"/>
          <p:cNvGraphicFramePr>
            <a:graphicFrameLocks noGrp="1"/>
          </p:cNvGraphicFramePr>
          <p:nvPr/>
        </p:nvGraphicFramePr>
        <p:xfrm>
          <a:off x="533400" y="1447799"/>
          <a:ext cx="8077201" cy="2389912"/>
        </p:xfrm>
        <a:graphic>
          <a:graphicData uri="http://schemas.openxmlformats.org/drawingml/2006/table">
            <a:tbl>
              <a:tblPr firstRow="1" bandRow="1">
                <a:tableStyleId>{5C22544A-7EE6-4342-B048-85BDC9FD1C3A}</a:tableStyleId>
              </a:tblPr>
              <a:tblGrid>
                <a:gridCol w="2415611"/>
                <a:gridCol w="905854"/>
                <a:gridCol w="1056830"/>
                <a:gridCol w="1973677"/>
                <a:gridCol w="734628"/>
                <a:gridCol w="990601"/>
              </a:tblGrid>
              <a:tr h="341656">
                <a:tc>
                  <a:txBody>
                    <a:bodyPr/>
                    <a:lstStyle/>
                    <a:p>
                      <a:endParaRPr lang="en-US" dirty="0"/>
                    </a:p>
                  </a:txBody>
                  <a:tcPr marL="68580" marR="68580" marT="0" marB="0"/>
                </a:tc>
                <a:tc>
                  <a:txBody>
                    <a:bodyPr/>
                    <a:lstStyle/>
                    <a:p>
                      <a:r>
                        <a:rPr lang="en-US" dirty="0" smtClean="0"/>
                        <a:t>Units</a:t>
                      </a:r>
                      <a:endParaRPr lang="en-US" dirty="0"/>
                    </a:p>
                  </a:txBody>
                  <a:tcPr marL="68580" marR="68580" marT="0" marB="0"/>
                </a:tc>
                <a:tc>
                  <a:txBody>
                    <a:bodyPr/>
                    <a:lstStyle/>
                    <a:p>
                      <a:r>
                        <a:rPr lang="en-US" dirty="0" smtClean="0"/>
                        <a:t>Amount</a:t>
                      </a:r>
                      <a:endParaRPr lang="en-US" dirty="0"/>
                    </a:p>
                  </a:txBody>
                  <a:tcPr marL="68580" marR="68580" marT="0" marB="0"/>
                </a:tc>
                <a:tc>
                  <a:txBody>
                    <a:bodyPr/>
                    <a:lstStyle/>
                    <a:p>
                      <a:endParaRPr lang="en-US"/>
                    </a:p>
                  </a:txBody>
                  <a:tcPr marL="68580" marR="68580" marT="0" marB="0"/>
                </a:tc>
                <a:tc>
                  <a:txBody>
                    <a:bodyPr/>
                    <a:lstStyle/>
                    <a:p>
                      <a:r>
                        <a:rPr lang="en-US" dirty="0" smtClean="0"/>
                        <a:t>Units</a:t>
                      </a:r>
                      <a:endParaRPr lang="en-US" dirty="0"/>
                    </a:p>
                  </a:txBody>
                  <a:tcPr marL="68580" marR="68580" marT="0" marB="0"/>
                </a:tc>
                <a:tc>
                  <a:txBody>
                    <a:bodyPr/>
                    <a:lstStyle/>
                    <a:p>
                      <a:r>
                        <a:rPr lang="en-US" dirty="0" smtClean="0"/>
                        <a:t>Amount</a:t>
                      </a:r>
                      <a:endParaRPr lang="en-US" dirty="0"/>
                    </a:p>
                  </a:txBody>
                  <a:tcPr marL="68580" marR="68580" marT="0" marB="0"/>
                </a:tc>
              </a:tr>
              <a:tr h="1297889">
                <a:tc>
                  <a:txBody>
                    <a:bodyPr/>
                    <a:lstStyle/>
                    <a:p>
                      <a:pPr marL="0" marR="0">
                        <a:lnSpc>
                          <a:spcPct val="115000"/>
                        </a:lnSpc>
                        <a:spcBef>
                          <a:spcPts val="0"/>
                        </a:spcBef>
                        <a:spcAft>
                          <a:spcPts val="0"/>
                        </a:spcAft>
                      </a:pPr>
                      <a:endParaRPr lang="en-IN" sz="1600" dirty="0" smtClean="0">
                        <a:solidFill>
                          <a:srgbClr val="1E03BD"/>
                        </a:solidFill>
                        <a:latin typeface="Times New Roman"/>
                        <a:ea typeface="Calibri"/>
                        <a:cs typeface="Times New Roman"/>
                      </a:endParaRPr>
                    </a:p>
                    <a:p>
                      <a:pPr marL="0" marR="0">
                        <a:lnSpc>
                          <a:spcPct val="115000"/>
                        </a:lnSpc>
                        <a:spcBef>
                          <a:spcPts val="0"/>
                        </a:spcBef>
                        <a:spcAft>
                          <a:spcPts val="0"/>
                        </a:spcAft>
                      </a:pPr>
                      <a:r>
                        <a:rPr lang="en-IN" sz="1600" dirty="0" smtClean="0">
                          <a:solidFill>
                            <a:srgbClr val="1E03BD"/>
                          </a:solidFill>
                          <a:latin typeface="Times New Roman"/>
                          <a:ea typeface="Calibri"/>
                          <a:cs typeface="Times New Roman"/>
                        </a:rPr>
                        <a:t>To </a:t>
                      </a:r>
                      <a:r>
                        <a:rPr lang="en-IN" sz="1600" dirty="0">
                          <a:solidFill>
                            <a:srgbClr val="1E03BD"/>
                          </a:solidFill>
                          <a:latin typeface="Times New Roman"/>
                          <a:ea typeface="Calibri"/>
                          <a:cs typeface="Times New Roman"/>
                        </a:rPr>
                        <a:t>process A</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To sundry  materials</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To wages </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To overhead expenses</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To abnormal gain</a:t>
                      </a:r>
                      <a:endParaRPr lang="en-US" sz="1100" dirty="0">
                        <a:solidFill>
                          <a:srgbClr val="1E03BD"/>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dirty="0">
                        <a:solidFill>
                          <a:srgbClr val="1E03BD"/>
                        </a:solidFill>
                        <a:latin typeface="Times New Roman"/>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9,500</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75</a:t>
                      </a:r>
                      <a:endParaRPr lang="en-US" sz="1100" dirty="0">
                        <a:solidFill>
                          <a:srgbClr val="1E03BD"/>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dirty="0">
                          <a:solidFill>
                            <a:srgbClr val="1E03BD"/>
                          </a:solidFill>
                          <a:latin typeface="Times New Roman"/>
                          <a:ea typeface="Calibri"/>
                          <a:cs typeface="Times New Roman"/>
                        </a:rPr>
                        <a:t>Rs.</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33,250</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3,000</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16,000</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2,375</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  450</a:t>
                      </a:r>
                      <a:endParaRPr lang="en-US" sz="1100" dirty="0">
                        <a:solidFill>
                          <a:srgbClr val="1E03BD"/>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dirty="0">
                        <a:solidFill>
                          <a:srgbClr val="1E03BD"/>
                        </a:solidFill>
                        <a:latin typeface="Times New Roman"/>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By normal loss</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By final stock @Rs. 6</a:t>
                      </a:r>
                      <a:endParaRPr lang="en-US" sz="1100" dirty="0">
                        <a:solidFill>
                          <a:srgbClr val="1E03BD"/>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dirty="0">
                        <a:solidFill>
                          <a:srgbClr val="1E03BD"/>
                        </a:solidFill>
                        <a:latin typeface="Times New Roman"/>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475</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9,100</a:t>
                      </a:r>
                      <a:endParaRPr lang="en-US" sz="1100" dirty="0">
                        <a:solidFill>
                          <a:srgbClr val="1E03BD"/>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dirty="0">
                          <a:solidFill>
                            <a:srgbClr val="1E03BD"/>
                          </a:solidFill>
                          <a:latin typeface="Times New Roman"/>
                          <a:ea typeface="Calibri"/>
                          <a:cs typeface="Times New Roman"/>
                        </a:rPr>
                        <a:t>Rs.</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475</a:t>
                      </a:r>
                      <a:endParaRPr lang="en-US" sz="1100" dirty="0">
                        <a:solidFill>
                          <a:srgbClr val="1E03BD"/>
                        </a:solidFill>
                        <a:latin typeface="Calibri"/>
                        <a:ea typeface="Calibri"/>
                        <a:cs typeface="Times New Roman"/>
                      </a:endParaRPr>
                    </a:p>
                    <a:p>
                      <a:pPr marL="0" marR="0">
                        <a:lnSpc>
                          <a:spcPct val="115000"/>
                        </a:lnSpc>
                        <a:spcBef>
                          <a:spcPts val="0"/>
                        </a:spcBef>
                        <a:spcAft>
                          <a:spcPts val="0"/>
                        </a:spcAft>
                      </a:pPr>
                      <a:r>
                        <a:rPr lang="en-IN" sz="1600" dirty="0">
                          <a:solidFill>
                            <a:srgbClr val="1E03BD"/>
                          </a:solidFill>
                          <a:latin typeface="Times New Roman"/>
                          <a:ea typeface="Calibri"/>
                          <a:cs typeface="Times New Roman"/>
                        </a:rPr>
                        <a:t>54,600</a:t>
                      </a:r>
                      <a:endParaRPr lang="en-US" sz="1100" dirty="0">
                        <a:solidFill>
                          <a:srgbClr val="1E03BD"/>
                        </a:solidFill>
                        <a:latin typeface="Calibri"/>
                        <a:ea typeface="Calibri"/>
                        <a:cs typeface="Times New Roman"/>
                      </a:endParaRPr>
                    </a:p>
                  </a:txBody>
                  <a:tcPr marL="68580" marR="68580" marT="0" marB="0"/>
                </a:tc>
              </a:tr>
              <a:tr h="341656">
                <a:tc>
                  <a:txBody>
                    <a:bodyPr/>
                    <a:lstStyle/>
                    <a:p>
                      <a:endParaRPr lang="en-US"/>
                    </a:p>
                  </a:txBody>
                  <a:tcPr/>
                </a:tc>
                <a:tc>
                  <a:txBody>
                    <a:bodyPr/>
                    <a:lstStyle/>
                    <a:p>
                      <a:pPr marL="0" marR="0">
                        <a:lnSpc>
                          <a:spcPct val="115000"/>
                        </a:lnSpc>
                        <a:spcBef>
                          <a:spcPts val="0"/>
                        </a:spcBef>
                        <a:spcAft>
                          <a:spcPts val="0"/>
                        </a:spcAft>
                      </a:pPr>
                      <a:r>
                        <a:rPr lang="en-IN" sz="1600" dirty="0">
                          <a:latin typeface="Times New Roman"/>
                          <a:ea typeface="Calibri"/>
                          <a:cs typeface="Times New Roman"/>
                        </a:rPr>
                        <a:t>   </a:t>
                      </a:r>
                      <a:r>
                        <a:rPr lang="en-IN" sz="1600" dirty="0" smtClean="0">
                          <a:latin typeface="Times New Roman"/>
                          <a:ea typeface="Calibri"/>
                          <a:cs typeface="Times New Roman"/>
                        </a:rPr>
                        <a:t>9,575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dirty="0" smtClean="0">
                          <a:latin typeface="Times New Roman"/>
                          <a:ea typeface="Calibri"/>
                          <a:cs typeface="Times New Roman"/>
                        </a:rPr>
                        <a:t>55,075</a:t>
                      </a:r>
                      <a:endParaRPr lang="en-US" sz="1100" dirty="0">
                        <a:latin typeface="Calibri"/>
                        <a:ea typeface="Calibri"/>
                        <a:cs typeface="Times New Roman"/>
                      </a:endParaRPr>
                    </a:p>
                  </a:txBody>
                  <a:tcPr marL="68580" marR="68580" marT="0" marB="0"/>
                </a:tc>
                <a:tc>
                  <a:txBody>
                    <a:bodyPr/>
                    <a:lstStyle/>
                    <a:p>
                      <a:endParaRPr lang="en-US" dirty="0"/>
                    </a:p>
                  </a:txBody>
                  <a:tcPr/>
                </a:tc>
                <a:tc>
                  <a:txBody>
                    <a:bodyPr/>
                    <a:lstStyle/>
                    <a:p>
                      <a:pPr marL="0" marR="0">
                        <a:lnSpc>
                          <a:spcPct val="115000"/>
                        </a:lnSpc>
                        <a:spcBef>
                          <a:spcPts val="0"/>
                        </a:spcBef>
                        <a:spcAft>
                          <a:spcPts val="0"/>
                        </a:spcAft>
                      </a:pPr>
                      <a:r>
                        <a:rPr lang="en-IN" sz="1600" dirty="0">
                          <a:latin typeface="Times New Roman"/>
                          <a:ea typeface="Calibri"/>
                          <a:cs typeface="Times New Roman"/>
                        </a:rPr>
                        <a:t>  </a:t>
                      </a:r>
                      <a:r>
                        <a:rPr lang="en-IN" sz="1600" dirty="0" smtClean="0">
                          <a:latin typeface="Times New Roman"/>
                          <a:ea typeface="Calibri"/>
                          <a:cs typeface="Times New Roman"/>
                        </a:rPr>
                        <a:t>9,575</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dirty="0" smtClean="0">
                          <a:latin typeface="Times New Roman"/>
                          <a:ea typeface="Calibri"/>
                          <a:cs typeface="Times New Roman"/>
                        </a:rPr>
                        <a:t>55,075</a:t>
                      </a:r>
                      <a:endParaRPr lang="en-US" sz="1100" dirty="0">
                        <a:latin typeface="Calibri"/>
                        <a:ea typeface="Calibri"/>
                        <a:cs typeface="Times New Roman"/>
                      </a:endParaRPr>
                    </a:p>
                  </a:txBody>
                  <a:tcPr marL="68580" marR="68580" marT="0" marB="0"/>
                </a:tc>
              </a:tr>
            </a:tbl>
          </a:graphicData>
        </a:graphic>
      </p:graphicFrame>
      <p:sp>
        <p:nvSpPr>
          <p:cNvPr id="10" name="TextBox 9"/>
          <p:cNvSpPr txBox="1"/>
          <p:nvPr/>
        </p:nvSpPr>
        <p:spPr>
          <a:xfrm>
            <a:off x="990600" y="4038600"/>
            <a:ext cx="6096000" cy="2031325"/>
          </a:xfrm>
          <a:prstGeom prst="rect">
            <a:avLst/>
          </a:prstGeom>
          <a:noFill/>
        </p:spPr>
        <p:txBody>
          <a:bodyPr wrap="square" rtlCol="0">
            <a:spAutoFit/>
          </a:bodyPr>
          <a:lstStyle/>
          <a:p>
            <a:r>
              <a:rPr lang="en-US" b="1" dirty="0" smtClean="0">
                <a:latin typeface="Baskerville Old Face" pitchFamily="18" charset="0"/>
              </a:rPr>
              <a:t>Calculation of Abnormal Gain= </a:t>
            </a:r>
            <a:r>
              <a:rPr lang="en-US" b="1" u="sng" dirty="0" smtClean="0">
                <a:latin typeface="Baskerville Old Face" pitchFamily="18" charset="0"/>
              </a:rPr>
              <a:t>Normal Cost of Normal Output</a:t>
            </a:r>
          </a:p>
          <a:p>
            <a:r>
              <a:rPr lang="en-US" b="1" dirty="0" smtClean="0">
                <a:latin typeface="Baskerville Old Face" pitchFamily="18" charset="0"/>
              </a:rPr>
              <a:t>                                                         Normal Output</a:t>
            </a:r>
          </a:p>
          <a:p>
            <a:r>
              <a:rPr lang="en-IN" b="1" dirty="0" smtClean="0">
                <a:latin typeface="Baskerville Old Face" pitchFamily="18" charset="0"/>
              </a:rPr>
              <a:t>Normal output =9500-475 = 9025</a:t>
            </a:r>
          </a:p>
          <a:p>
            <a:r>
              <a:rPr lang="en-IN" b="1" dirty="0" smtClean="0">
                <a:latin typeface="Baskerville Old Face" pitchFamily="18" charset="0"/>
              </a:rPr>
              <a:t>Normal Cost of Normal Output = Rs. 54,625 –Rs. 475 = 54,150 </a:t>
            </a:r>
          </a:p>
          <a:p>
            <a:r>
              <a:rPr lang="en-IN" b="1" dirty="0" smtClean="0">
                <a:latin typeface="Baskerville Old Face" pitchFamily="18" charset="0"/>
              </a:rPr>
              <a:t>(54625 is the Debit side total without the cost of Abnormal gain)</a:t>
            </a:r>
            <a:endParaRPr lang="en-US" b="1" dirty="0" smtClean="0">
              <a:latin typeface="Baskerville Old Face" pitchFamily="18" charset="0"/>
            </a:endParaRPr>
          </a:p>
          <a:p>
            <a:r>
              <a:rPr lang="en-IN" b="1" dirty="0" smtClean="0">
                <a:latin typeface="Baskerville Old Face" pitchFamily="18" charset="0"/>
              </a:rPr>
              <a:t>Abnormal gain = 54150/9025 = Rs. 6X 75= 450</a:t>
            </a:r>
          </a:p>
          <a:p>
            <a:r>
              <a:rPr lang="en-IN" b="1" dirty="0" smtClean="0">
                <a:latin typeface="Baskerville Old Face" pitchFamily="18" charset="0"/>
              </a:rPr>
              <a:t>Finished Goods = 6X9100 = Rs. 54600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8" name="TextBox 7"/>
          <p:cNvSpPr txBox="1"/>
          <p:nvPr/>
        </p:nvSpPr>
        <p:spPr>
          <a:xfrm>
            <a:off x="609600" y="0"/>
            <a:ext cx="7391400" cy="400110"/>
          </a:xfrm>
          <a:prstGeom prst="rect">
            <a:avLst/>
          </a:prstGeom>
          <a:noFill/>
        </p:spPr>
        <p:txBody>
          <a:bodyPr wrap="square" rtlCol="0">
            <a:spAutoFit/>
          </a:bodyPr>
          <a:lstStyle/>
          <a:p>
            <a:r>
              <a:rPr lang="en-US" sz="2000" dirty="0" smtClean="0">
                <a:solidFill>
                  <a:srgbClr val="C00000"/>
                </a:solidFill>
                <a:latin typeface="Andalus" pitchFamily="18" charset="-78"/>
                <a:cs typeface="Andalus" pitchFamily="18" charset="-78"/>
              </a:rPr>
              <a:t>			</a:t>
            </a:r>
            <a:r>
              <a:rPr lang="en-IN" sz="2000" dirty="0" smtClean="0">
                <a:solidFill>
                  <a:srgbClr val="C00000"/>
                </a:solidFill>
                <a:latin typeface="Andalus" pitchFamily="18" charset="-78"/>
                <a:cs typeface="Andalus" pitchFamily="18" charset="-78"/>
              </a:rPr>
              <a:t> </a:t>
            </a:r>
            <a:r>
              <a:rPr lang="en-IN" sz="2000" b="1" dirty="0" smtClean="0">
                <a:latin typeface="Andalus" pitchFamily="18" charset="-78"/>
                <a:cs typeface="Andalus" pitchFamily="18" charset="-78"/>
              </a:rPr>
              <a:t>Normal loss  account </a:t>
            </a:r>
            <a:endParaRPr lang="en-US" sz="2000" b="1" dirty="0" smtClean="0">
              <a:latin typeface="Andalus" pitchFamily="18" charset="-78"/>
              <a:cs typeface="Andalus" pitchFamily="18" charset="-78"/>
            </a:endParaRPr>
          </a:p>
        </p:txBody>
      </p:sp>
      <p:graphicFrame>
        <p:nvGraphicFramePr>
          <p:cNvPr id="5" name="Table 4"/>
          <p:cNvGraphicFramePr>
            <a:graphicFrameLocks noGrp="1"/>
          </p:cNvGraphicFramePr>
          <p:nvPr/>
        </p:nvGraphicFramePr>
        <p:xfrm>
          <a:off x="304800" y="444356"/>
          <a:ext cx="8305801" cy="1916126"/>
        </p:xfrm>
        <a:graphic>
          <a:graphicData uri="http://schemas.openxmlformats.org/drawingml/2006/table">
            <a:tbl>
              <a:tblPr firstRow="1" bandRow="1">
                <a:tableStyleId>{5C22544A-7EE6-4342-B048-85BDC9FD1C3A}</a:tableStyleId>
              </a:tblPr>
              <a:tblGrid>
                <a:gridCol w="2037272"/>
                <a:gridCol w="783566"/>
                <a:gridCol w="940279"/>
                <a:gridCol w="2820838"/>
                <a:gridCol w="705209"/>
                <a:gridCol w="1018637"/>
              </a:tblGrid>
              <a:tr h="383696">
                <a:tc>
                  <a:txBody>
                    <a:bodyPr/>
                    <a:lstStyle/>
                    <a:p>
                      <a:endParaRPr lang="en-US" b="1" dirty="0">
                        <a:latin typeface="Baskerville Old Face" pitchFamily="18" charset="0"/>
                      </a:endParaRPr>
                    </a:p>
                  </a:txBody>
                  <a:tcPr marL="68580" marR="68580" marT="0" marB="0"/>
                </a:tc>
                <a:tc>
                  <a:txBody>
                    <a:bodyPr/>
                    <a:lstStyle/>
                    <a:p>
                      <a:r>
                        <a:rPr lang="en-US" b="1" dirty="0" smtClean="0">
                          <a:latin typeface="Baskerville Old Face" pitchFamily="18" charset="0"/>
                        </a:rPr>
                        <a:t>Units</a:t>
                      </a:r>
                      <a:endParaRPr lang="en-US" b="1" dirty="0">
                        <a:latin typeface="Baskerville Old Face" pitchFamily="18" charset="0"/>
                      </a:endParaRPr>
                    </a:p>
                  </a:txBody>
                  <a:tcPr marL="68580" marR="68580" marT="0" marB="0"/>
                </a:tc>
                <a:tc>
                  <a:txBody>
                    <a:bodyPr/>
                    <a:lstStyle/>
                    <a:p>
                      <a:r>
                        <a:rPr lang="en-US" b="1" dirty="0" smtClean="0">
                          <a:latin typeface="Baskerville Old Face" pitchFamily="18" charset="0"/>
                        </a:rPr>
                        <a:t>Amount</a:t>
                      </a:r>
                      <a:endParaRPr lang="en-US" b="1" dirty="0">
                        <a:latin typeface="Baskerville Old Face" pitchFamily="18" charset="0"/>
                      </a:endParaRPr>
                    </a:p>
                  </a:txBody>
                  <a:tcPr marL="68580" marR="68580" marT="0" marB="0"/>
                </a:tc>
                <a:tc>
                  <a:txBody>
                    <a:bodyPr/>
                    <a:lstStyle/>
                    <a:p>
                      <a:endParaRPr lang="en-US" b="1">
                        <a:latin typeface="Baskerville Old Face" pitchFamily="18" charset="0"/>
                      </a:endParaRPr>
                    </a:p>
                  </a:txBody>
                  <a:tcPr marL="68580" marR="68580" marT="0" marB="0"/>
                </a:tc>
                <a:tc>
                  <a:txBody>
                    <a:bodyPr/>
                    <a:lstStyle/>
                    <a:p>
                      <a:r>
                        <a:rPr lang="en-US" b="1" dirty="0" smtClean="0">
                          <a:latin typeface="Baskerville Old Face" pitchFamily="18" charset="0"/>
                        </a:rPr>
                        <a:t>Units</a:t>
                      </a:r>
                      <a:endParaRPr lang="en-US" b="1" dirty="0">
                        <a:latin typeface="Baskerville Old Face" pitchFamily="18" charset="0"/>
                      </a:endParaRPr>
                    </a:p>
                  </a:txBody>
                  <a:tcPr marL="68580" marR="68580" marT="0" marB="0"/>
                </a:tc>
                <a:tc>
                  <a:txBody>
                    <a:bodyPr/>
                    <a:lstStyle/>
                    <a:p>
                      <a:r>
                        <a:rPr lang="en-US" b="1" dirty="0" smtClean="0">
                          <a:latin typeface="Baskerville Old Face" pitchFamily="18" charset="0"/>
                        </a:rPr>
                        <a:t>Amount</a:t>
                      </a:r>
                      <a:endParaRPr lang="en-US" b="1" dirty="0">
                        <a:latin typeface="Baskerville Old Face" pitchFamily="18" charset="0"/>
                      </a:endParaRPr>
                    </a:p>
                  </a:txBody>
                  <a:tcPr marL="68580" marR="68580" marT="0" marB="0"/>
                </a:tc>
              </a:tr>
              <a:tr h="1014840">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To </a:t>
                      </a:r>
                      <a:r>
                        <a:rPr lang="en-IN" sz="1600" b="1" dirty="0" smtClean="0">
                          <a:latin typeface="Baskerville Old Face" pitchFamily="18" charset="0"/>
                          <a:ea typeface="Calibri"/>
                          <a:cs typeface="Times New Roman"/>
                        </a:rPr>
                        <a:t>Process A</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To </a:t>
                      </a:r>
                      <a:r>
                        <a:rPr lang="en-IN" sz="1600" b="1" dirty="0" smtClean="0">
                          <a:latin typeface="Baskerville Old Face" pitchFamily="18" charset="0"/>
                          <a:ea typeface="Calibri"/>
                          <a:cs typeface="Times New Roman"/>
                        </a:rPr>
                        <a:t>Process B</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300</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475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Rs.</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150</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475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By </a:t>
                      </a:r>
                      <a:r>
                        <a:rPr lang="en-IN" sz="1600" b="1" dirty="0" smtClean="0">
                          <a:latin typeface="Baskerville Old Face" pitchFamily="18" charset="0"/>
                          <a:ea typeface="Calibri"/>
                          <a:cs typeface="Times New Roman"/>
                        </a:rPr>
                        <a:t>Sale </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a:t>
                      </a:r>
                      <a:r>
                        <a:rPr lang="en-IN" sz="1600" b="1" dirty="0" smtClean="0">
                          <a:latin typeface="Baskerville Old Face" pitchFamily="18" charset="0"/>
                          <a:ea typeface="Calibri"/>
                          <a:cs typeface="Times New Roman"/>
                        </a:rPr>
                        <a:t>300xRs.0.05+400 x Rs1)</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By </a:t>
                      </a:r>
                      <a:r>
                        <a:rPr lang="en-IN" sz="1600" b="1" dirty="0" smtClean="0">
                          <a:latin typeface="Baskerville Old Face" pitchFamily="18" charset="0"/>
                          <a:ea typeface="Calibri"/>
                          <a:cs typeface="Times New Roman"/>
                        </a:rPr>
                        <a:t>Abnormal Gain</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smtClean="0">
                          <a:latin typeface="Baskerville Old Face" pitchFamily="18" charset="0"/>
                          <a:ea typeface="Calibri"/>
                          <a:cs typeface="Times New Roman"/>
                        </a:rPr>
                        <a:t>700</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endParaRPr lang="en-IN" sz="1600" b="1" dirty="0" smtClean="0">
                        <a:latin typeface="Baskerville Old Face" pitchFamily="18" charset="0"/>
                        <a:ea typeface="Calibri"/>
                        <a:cs typeface="Times New Roman"/>
                      </a:endParaRPr>
                    </a:p>
                    <a:p>
                      <a:pPr marL="0" marR="0">
                        <a:lnSpc>
                          <a:spcPct val="115000"/>
                        </a:lnSpc>
                        <a:spcBef>
                          <a:spcPts val="0"/>
                        </a:spcBef>
                        <a:spcAft>
                          <a:spcPts val="0"/>
                        </a:spcAft>
                      </a:pPr>
                      <a:r>
                        <a:rPr lang="en-IN" sz="1600" b="1" dirty="0" smtClean="0">
                          <a:latin typeface="Baskerville Old Face" pitchFamily="18" charset="0"/>
                          <a:ea typeface="Calibri"/>
                          <a:cs typeface="Times New Roman"/>
                        </a:rPr>
                        <a:t>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Rs.</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550</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endParaRPr lang="en-IN" sz="1600" b="1" dirty="0" smtClean="0">
                        <a:latin typeface="Baskerville Old Face" pitchFamily="18" charset="0"/>
                        <a:ea typeface="Calibri"/>
                        <a:cs typeface="Times New Roman"/>
                      </a:endParaRPr>
                    </a:p>
                    <a:p>
                      <a:pPr marL="0" marR="0">
                        <a:lnSpc>
                          <a:spcPct val="115000"/>
                        </a:lnSpc>
                        <a:spcBef>
                          <a:spcPts val="0"/>
                        </a:spcBef>
                        <a:spcAft>
                          <a:spcPts val="0"/>
                        </a:spcAft>
                      </a:pPr>
                      <a:r>
                        <a:rPr lang="en-IN" sz="1600" b="1" dirty="0" smtClean="0">
                          <a:latin typeface="Baskerville Old Face" pitchFamily="18" charset="0"/>
                          <a:ea typeface="Calibri"/>
                          <a:cs typeface="Times New Roman"/>
                        </a:rPr>
                        <a:t>75</a:t>
                      </a:r>
                      <a:endParaRPr lang="en-US" sz="1100" b="1" dirty="0">
                        <a:latin typeface="Baskerville Old Face" pitchFamily="18" charset="0"/>
                        <a:ea typeface="Calibri"/>
                        <a:cs typeface="Times New Roman"/>
                      </a:endParaRPr>
                    </a:p>
                  </a:txBody>
                  <a:tcPr marL="68580" marR="68580" marT="0" marB="0"/>
                </a:tc>
              </a:tr>
              <a:tr h="410766">
                <a:tc>
                  <a:txBody>
                    <a:bodyPr/>
                    <a:lstStyle/>
                    <a:p>
                      <a:endParaRPr lang="en-US" b="1" dirty="0">
                        <a:latin typeface="Baskerville Old Face" pitchFamily="18" charset="0"/>
                      </a:endParaRPr>
                    </a:p>
                  </a:txBody>
                  <a:tcPr/>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   </a:t>
                      </a:r>
                      <a:r>
                        <a:rPr lang="en-IN" sz="1600" b="1" dirty="0" smtClean="0">
                          <a:latin typeface="Baskerville Old Face" pitchFamily="18" charset="0"/>
                          <a:ea typeface="Calibri"/>
                          <a:cs typeface="Times New Roman"/>
                        </a:rPr>
                        <a:t>9,575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55,075</a:t>
                      </a:r>
                      <a:endParaRPr lang="en-US" sz="1100" b="1" dirty="0">
                        <a:latin typeface="Baskerville Old Face" pitchFamily="18" charset="0"/>
                        <a:ea typeface="Calibri"/>
                        <a:cs typeface="Times New Roman"/>
                      </a:endParaRPr>
                    </a:p>
                  </a:txBody>
                  <a:tcPr marL="68580" marR="68580" marT="0" marB="0"/>
                </a:tc>
                <a:tc>
                  <a:txBody>
                    <a:bodyPr/>
                    <a:lstStyle/>
                    <a:p>
                      <a:endParaRPr lang="en-US" b="1" dirty="0">
                        <a:latin typeface="Baskerville Old Face" pitchFamily="18" charset="0"/>
                      </a:endParaRPr>
                    </a:p>
                  </a:txBody>
                  <a:tcPr/>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 </a:t>
                      </a:r>
                      <a:r>
                        <a:rPr lang="en-IN" sz="1600" b="1" dirty="0" smtClean="0">
                          <a:latin typeface="Baskerville Old Face" pitchFamily="18" charset="0"/>
                          <a:ea typeface="Calibri"/>
                          <a:cs typeface="Times New Roman"/>
                        </a:rPr>
                        <a:t>9,575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55,075</a:t>
                      </a:r>
                      <a:endParaRPr lang="en-US" sz="1100" b="1" dirty="0">
                        <a:latin typeface="Baskerville Old Face" pitchFamily="18" charset="0"/>
                        <a:ea typeface="Calibri"/>
                        <a:cs typeface="Times New Roman"/>
                      </a:endParaRPr>
                    </a:p>
                  </a:txBody>
                  <a:tcPr marL="68580" marR="68580" marT="0" marB="0"/>
                </a:tc>
              </a:tr>
            </a:tbl>
          </a:graphicData>
        </a:graphic>
      </p:graphicFrame>
      <p:sp>
        <p:nvSpPr>
          <p:cNvPr id="10" name="TextBox 9"/>
          <p:cNvSpPr txBox="1"/>
          <p:nvPr/>
        </p:nvSpPr>
        <p:spPr>
          <a:xfrm>
            <a:off x="1219200" y="2362200"/>
            <a:ext cx="6096000" cy="369332"/>
          </a:xfrm>
          <a:prstGeom prst="rect">
            <a:avLst/>
          </a:prstGeom>
          <a:noFill/>
        </p:spPr>
        <p:txBody>
          <a:bodyPr wrap="square" rtlCol="0">
            <a:spAutoFit/>
          </a:bodyPr>
          <a:lstStyle/>
          <a:p>
            <a:pPr algn="ctr"/>
            <a:r>
              <a:rPr lang="en-IN" b="1" dirty="0" smtClean="0">
                <a:latin typeface="Baskerville Old Face" pitchFamily="18" charset="0"/>
              </a:rPr>
              <a:t>Abnormal loss account</a:t>
            </a:r>
          </a:p>
        </p:txBody>
      </p:sp>
      <p:graphicFrame>
        <p:nvGraphicFramePr>
          <p:cNvPr id="7" name="Table 6"/>
          <p:cNvGraphicFramePr>
            <a:graphicFrameLocks noGrp="1"/>
          </p:cNvGraphicFramePr>
          <p:nvPr/>
        </p:nvGraphicFramePr>
        <p:xfrm>
          <a:off x="304800" y="2743201"/>
          <a:ext cx="8382000" cy="1523999"/>
        </p:xfrm>
        <a:graphic>
          <a:graphicData uri="http://schemas.openxmlformats.org/drawingml/2006/table">
            <a:tbl>
              <a:tblPr firstRow="1" bandRow="1">
                <a:tableStyleId>{5C22544A-7EE6-4342-B048-85BDC9FD1C3A}</a:tableStyleId>
              </a:tblPr>
              <a:tblGrid>
                <a:gridCol w="1397000"/>
                <a:gridCol w="1397000"/>
                <a:gridCol w="1397000"/>
                <a:gridCol w="1828800"/>
                <a:gridCol w="965200"/>
                <a:gridCol w="1397000"/>
              </a:tblGrid>
              <a:tr h="291027">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Units</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Amount</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Units</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Amount</a:t>
                      </a:r>
                      <a:endParaRPr lang="en-US" sz="1100" b="1" dirty="0">
                        <a:latin typeface="Baskerville Old Face" pitchFamily="18" charset="0"/>
                        <a:ea typeface="Calibri"/>
                        <a:cs typeface="Times New Roman"/>
                      </a:endParaRPr>
                    </a:p>
                  </a:txBody>
                  <a:tcPr marL="68580" marR="68580" marT="0" marB="0"/>
                </a:tc>
              </a:tr>
              <a:tr h="854629">
                <a:tc rowSpan="3">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To process A</a:t>
                      </a:r>
                      <a:endParaRPr lang="en-US" sz="1100" b="1" dirty="0">
                        <a:latin typeface="Baskerville Old Face" pitchFamily="18" charset="0"/>
                        <a:ea typeface="Calibri"/>
                        <a:cs typeface="Times New Roman"/>
                      </a:endParaRPr>
                    </a:p>
                  </a:txBody>
                  <a:tcPr marL="68580" marR="68580" marT="0" marB="0"/>
                </a:tc>
                <a:tc rowSpan="2">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200</a:t>
                      </a:r>
                      <a:endParaRPr lang="en-US" sz="1100" b="1" dirty="0">
                        <a:latin typeface="Baskerville Old Face" pitchFamily="18" charset="0"/>
                        <a:ea typeface="Calibri"/>
                        <a:cs typeface="Times New Roman"/>
                      </a:endParaRPr>
                    </a:p>
                  </a:txBody>
                  <a:tcPr marL="68580" marR="68580" marT="0" marB="0"/>
                </a:tc>
                <a:tc rowSpan="2">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Rs.</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200</a:t>
                      </a:r>
                      <a:endParaRPr lang="en-US" sz="1100" b="1" dirty="0">
                        <a:latin typeface="Baskerville Old Face" pitchFamily="18" charset="0"/>
                        <a:ea typeface="Calibri"/>
                        <a:cs typeface="Times New Roman"/>
                      </a:endParaRPr>
                    </a:p>
                  </a:txBody>
                  <a:tcPr marL="68580" marR="68580" marT="0" marB="0"/>
                </a:tc>
                <a:tc rowSpan="3">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By sales</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By costing </a:t>
                      </a:r>
                      <a:r>
                        <a:rPr lang="en-IN" sz="1600" b="1" dirty="0" smtClean="0">
                          <a:latin typeface="Baskerville Old Face" pitchFamily="18" charset="0"/>
                          <a:ea typeface="Calibri"/>
                          <a:cs typeface="Times New Roman"/>
                        </a:rPr>
                        <a:t>P&amp;L a/c </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200</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  -</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Rs.</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100</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600</a:t>
                      </a:r>
                      <a:endParaRPr lang="en-US" sz="1100" b="1" dirty="0">
                        <a:latin typeface="Baskerville Old Face" pitchFamily="18" charset="0"/>
                        <a:ea typeface="Calibri"/>
                        <a:cs typeface="Times New Roman"/>
                      </a:endParaRPr>
                    </a:p>
                  </a:txBody>
                  <a:tcPr marL="68580" marR="68580" marT="0" marB="0"/>
                </a:tc>
              </a:tr>
              <a:tr h="2636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200</a:t>
                      </a:r>
                      <a:endParaRPr lang="en-US" sz="1100" b="1" dirty="0">
                        <a:latin typeface="Baskerville Old Face" pitchFamily="18" charset="0"/>
                        <a:ea typeface="Calibri"/>
                        <a:cs typeface="Times New Roman"/>
                      </a:endParaRPr>
                    </a:p>
                  </a:txBody>
                  <a:tcPr marL="68580" marR="68580" marT="0" marB="0"/>
                </a:tc>
                <a:tc rowSpan="2">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700</a:t>
                      </a:r>
                      <a:endParaRPr lang="en-US" sz="1100" b="1" dirty="0">
                        <a:latin typeface="Baskerville Old Face" pitchFamily="18" charset="0"/>
                        <a:ea typeface="Calibri"/>
                        <a:cs typeface="Times New Roman"/>
                      </a:endParaRPr>
                    </a:p>
                  </a:txBody>
                  <a:tcPr marL="68580" marR="68580" marT="0" marB="0"/>
                </a:tc>
              </a:tr>
              <a:tr h="351982">
                <a:tc vMerge="1">
                  <a:txBody>
                    <a:bodyPr/>
                    <a:lstStyle/>
                    <a:p>
                      <a:endParaRPr lang="en-US"/>
                    </a:p>
                  </a:txBody>
                  <a:tcPr/>
                </a:tc>
                <a:tc>
                  <a:txBody>
                    <a:bodyPr/>
                    <a:lstStyle/>
                    <a:p>
                      <a:pPr marL="0" marR="0">
                        <a:lnSpc>
                          <a:spcPct val="115000"/>
                        </a:lnSpc>
                        <a:spcBef>
                          <a:spcPts val="0"/>
                        </a:spcBef>
                        <a:spcAft>
                          <a:spcPts val="0"/>
                        </a:spcAft>
                      </a:pPr>
                      <a:r>
                        <a:rPr lang="en-US" sz="1800" dirty="0" smtClean="0">
                          <a:latin typeface="Baskerville Old Face" pitchFamily="18" charset="0"/>
                          <a:ea typeface="Calibri"/>
                          <a:cs typeface="Times New Roman"/>
                        </a:rPr>
                        <a:t>200</a:t>
                      </a:r>
                      <a:endParaRPr lang="en-US" sz="1800"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dirty="0">
                          <a:latin typeface="Times New Roman"/>
                          <a:ea typeface="Calibri"/>
                          <a:cs typeface="Times New Roman"/>
                        </a:rPr>
                        <a:t>700</a:t>
                      </a:r>
                      <a:endParaRPr lang="en-US" sz="1100" dirty="0">
                        <a:latin typeface="Calibri"/>
                        <a:ea typeface="Calibri"/>
                        <a:cs typeface="Times New Roman"/>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
        <p:nvSpPr>
          <p:cNvPr id="11" name="TextBox 10"/>
          <p:cNvSpPr txBox="1"/>
          <p:nvPr/>
        </p:nvSpPr>
        <p:spPr>
          <a:xfrm>
            <a:off x="3200400" y="4419600"/>
            <a:ext cx="2971800" cy="369332"/>
          </a:xfrm>
          <a:prstGeom prst="rect">
            <a:avLst/>
          </a:prstGeom>
          <a:noFill/>
        </p:spPr>
        <p:txBody>
          <a:bodyPr wrap="square" rtlCol="0">
            <a:spAutoFit/>
          </a:bodyPr>
          <a:lstStyle/>
          <a:p>
            <a:pPr algn="ctr"/>
            <a:r>
              <a:rPr lang="en-US" b="1" dirty="0" smtClean="0">
                <a:latin typeface="Baskerville Old Face" pitchFamily="18" charset="0"/>
              </a:rPr>
              <a:t>Abnormal Gain</a:t>
            </a:r>
            <a:endParaRPr lang="en-US" b="1" dirty="0">
              <a:latin typeface="Baskerville Old Face" pitchFamily="18" charset="0"/>
            </a:endParaRPr>
          </a:p>
        </p:txBody>
      </p:sp>
      <p:graphicFrame>
        <p:nvGraphicFramePr>
          <p:cNvPr id="12" name="Table 11"/>
          <p:cNvGraphicFramePr>
            <a:graphicFrameLocks noGrp="1"/>
          </p:cNvGraphicFramePr>
          <p:nvPr/>
        </p:nvGraphicFramePr>
        <p:xfrm>
          <a:off x="228600" y="4724400"/>
          <a:ext cx="8534400" cy="1582928"/>
        </p:xfrm>
        <a:graphic>
          <a:graphicData uri="http://schemas.openxmlformats.org/drawingml/2006/table">
            <a:tbl>
              <a:tblPr firstRow="1" bandRow="1">
                <a:tableStyleId>{5C22544A-7EE6-4342-B048-85BDC9FD1C3A}</a:tableStyleId>
              </a:tblPr>
              <a:tblGrid>
                <a:gridCol w="2643398"/>
                <a:gridCol w="679731"/>
                <a:gridCol w="944071"/>
                <a:gridCol w="1422400"/>
                <a:gridCol w="1636389"/>
                <a:gridCol w="1208411"/>
              </a:tblGrid>
              <a:tr h="370840">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Units</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Amount</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Units</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smtClean="0">
                          <a:latin typeface="Baskerville Old Face" pitchFamily="18" charset="0"/>
                          <a:ea typeface="Calibri"/>
                          <a:cs typeface="Times New Roman"/>
                        </a:rPr>
                        <a:t>Amount</a:t>
                      </a:r>
                      <a:endParaRPr lang="en-US" sz="1100" b="1" dirty="0">
                        <a:latin typeface="Baskerville Old Face" pitchFamily="18" charset="0"/>
                        <a:ea typeface="Calibri"/>
                        <a:cs typeface="Times New Roman"/>
                      </a:endParaRPr>
                    </a:p>
                  </a:txBody>
                  <a:tcPr marL="68580" marR="68580" marT="0" marB="0"/>
                </a:tc>
              </a:tr>
              <a:tr h="370840">
                <a:tc rowSpan="2">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To normal loss a/c</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To costing </a:t>
                      </a:r>
                      <a:r>
                        <a:rPr lang="en-IN" sz="1600" b="1" dirty="0" smtClean="0">
                          <a:latin typeface="Baskerville Old Face" pitchFamily="18" charset="0"/>
                          <a:ea typeface="Calibri"/>
                          <a:cs typeface="Times New Roman"/>
                        </a:rPr>
                        <a:t>P&amp;L a/c</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Rs. </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75</a:t>
                      </a:r>
                      <a:endParaRPr lang="en-US" sz="1100" b="1" dirty="0">
                        <a:latin typeface="Baskerville Old Face" pitchFamily="18" charset="0"/>
                        <a:ea typeface="Calibri"/>
                        <a:cs typeface="Times New Roman"/>
                      </a:endParaRPr>
                    </a:p>
                    <a:p>
                      <a:pPr marL="0" marR="0">
                        <a:lnSpc>
                          <a:spcPct val="115000"/>
                        </a:lnSpc>
                        <a:spcBef>
                          <a:spcPts val="0"/>
                        </a:spcBef>
                        <a:spcAft>
                          <a:spcPts val="0"/>
                        </a:spcAft>
                      </a:pPr>
                      <a:r>
                        <a:rPr lang="en-IN" sz="1600" b="1" dirty="0">
                          <a:latin typeface="Baskerville Old Face" pitchFamily="18" charset="0"/>
                          <a:ea typeface="Calibri"/>
                          <a:cs typeface="Times New Roman"/>
                        </a:rPr>
                        <a:t>375</a:t>
                      </a:r>
                      <a:endParaRPr lang="en-US" sz="1100" b="1" dirty="0">
                        <a:latin typeface="Baskerville Old Face" pitchFamily="18" charset="0"/>
                        <a:ea typeface="Calibri"/>
                        <a:cs typeface="Times New Roman"/>
                      </a:endParaRPr>
                    </a:p>
                  </a:txBody>
                  <a:tcPr marL="68580" marR="68580" marT="0" marB="0"/>
                </a:tc>
                <a:tc rowSpan="2">
                  <a:txBody>
                    <a:bodyPr/>
                    <a:lstStyle/>
                    <a:p>
                      <a:pPr marL="0" marR="0">
                        <a:lnSpc>
                          <a:spcPct val="115000"/>
                        </a:lnSpc>
                        <a:spcBef>
                          <a:spcPts val="0"/>
                        </a:spcBef>
                        <a:spcAft>
                          <a:spcPts val="0"/>
                        </a:spcAft>
                      </a:pPr>
                      <a:endParaRPr lang="en-IN" sz="1600" b="1">
                        <a:latin typeface="Baskerville Old Face" pitchFamily="18" charset="0"/>
                        <a:ea typeface="Calibri"/>
                        <a:cs typeface="Times New Roman"/>
                      </a:endParaRPr>
                    </a:p>
                    <a:p>
                      <a:pPr marL="0" marR="0">
                        <a:lnSpc>
                          <a:spcPct val="115000"/>
                        </a:lnSpc>
                        <a:spcBef>
                          <a:spcPts val="0"/>
                        </a:spcBef>
                        <a:spcAft>
                          <a:spcPts val="0"/>
                        </a:spcAft>
                      </a:pPr>
                      <a:r>
                        <a:rPr lang="en-IN" sz="1600" b="1">
                          <a:latin typeface="Baskerville Old Face" pitchFamily="18" charset="0"/>
                          <a:ea typeface="Calibri"/>
                          <a:cs typeface="Times New Roman"/>
                        </a:rPr>
                        <a:t>By process B a/c </a:t>
                      </a:r>
                      <a:endParaRPr lang="en-US" sz="1100" b="1">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endParaRPr lang="en-IN" sz="1600" b="1">
                        <a:latin typeface="Baskerville Old Face" pitchFamily="18" charset="0"/>
                        <a:ea typeface="Calibri"/>
                        <a:cs typeface="Times New Roman"/>
                      </a:endParaRPr>
                    </a:p>
                    <a:p>
                      <a:pPr marL="0" marR="0">
                        <a:lnSpc>
                          <a:spcPct val="115000"/>
                        </a:lnSpc>
                        <a:spcBef>
                          <a:spcPts val="0"/>
                        </a:spcBef>
                        <a:spcAft>
                          <a:spcPts val="0"/>
                        </a:spcAft>
                      </a:pPr>
                      <a:r>
                        <a:rPr lang="en-IN" sz="1600" b="1">
                          <a:latin typeface="Baskerville Old Face" pitchFamily="18" charset="0"/>
                          <a:ea typeface="Calibri"/>
                          <a:cs typeface="Times New Roman"/>
                        </a:rPr>
                        <a:t>75</a:t>
                      </a:r>
                      <a:endParaRPr lang="en-US" sz="1100" b="1">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a:latin typeface="Baskerville Old Face" pitchFamily="18" charset="0"/>
                          <a:ea typeface="Calibri"/>
                          <a:cs typeface="Times New Roman"/>
                        </a:rPr>
                        <a:t>Rs.</a:t>
                      </a:r>
                      <a:endParaRPr lang="en-US" sz="1100" b="1">
                        <a:latin typeface="Baskerville Old Face" pitchFamily="18" charset="0"/>
                        <a:ea typeface="Calibri"/>
                        <a:cs typeface="Times New Roman"/>
                      </a:endParaRPr>
                    </a:p>
                    <a:p>
                      <a:pPr marL="0" marR="0">
                        <a:lnSpc>
                          <a:spcPct val="115000"/>
                        </a:lnSpc>
                        <a:spcBef>
                          <a:spcPts val="0"/>
                        </a:spcBef>
                        <a:spcAft>
                          <a:spcPts val="0"/>
                        </a:spcAft>
                      </a:pPr>
                      <a:r>
                        <a:rPr lang="en-IN" sz="1600" b="1">
                          <a:latin typeface="Baskerville Old Face" pitchFamily="18" charset="0"/>
                          <a:ea typeface="Calibri"/>
                          <a:cs typeface="Times New Roman"/>
                        </a:rPr>
                        <a:t>450</a:t>
                      </a:r>
                      <a:endParaRPr lang="en-US" sz="1100" b="1">
                        <a:latin typeface="Baskerville Old Face" pitchFamily="18" charset="0"/>
                        <a:ea typeface="Calibri"/>
                        <a:cs typeface="Times New Roman"/>
                      </a:endParaRPr>
                    </a:p>
                  </a:txBody>
                  <a:tcPr marL="68580" marR="68580" marT="0" marB="0"/>
                </a:tc>
              </a:tr>
              <a:tr h="370840">
                <a:tc vMerge="1">
                  <a:txBody>
                    <a:bodyPr/>
                    <a:lstStyle/>
                    <a:p>
                      <a:endParaRPr lang="en-US"/>
                    </a:p>
                  </a:txBody>
                  <a:tcPr/>
                </a:tc>
                <a:tc>
                  <a:txBody>
                    <a:bodyPr/>
                    <a:lstStyle/>
                    <a:p>
                      <a:pPr marL="0" marR="0">
                        <a:lnSpc>
                          <a:spcPct val="115000"/>
                        </a:lnSpc>
                        <a:spcBef>
                          <a:spcPts val="0"/>
                        </a:spcBef>
                        <a:spcAft>
                          <a:spcPts val="0"/>
                        </a:spcAft>
                      </a:pPr>
                      <a:r>
                        <a:rPr lang="en-IN" sz="1600" b="1">
                          <a:latin typeface="Baskerville Old Face" pitchFamily="18" charset="0"/>
                          <a:ea typeface="Calibri"/>
                          <a:cs typeface="Times New Roman"/>
                        </a:rPr>
                        <a:t>75</a:t>
                      </a:r>
                      <a:endParaRPr lang="en-US" sz="1100" b="1">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450</a:t>
                      </a:r>
                      <a:endParaRPr lang="en-US" sz="1100" b="1" dirty="0">
                        <a:latin typeface="Baskerville Old Face" pitchFamily="18" charset="0"/>
                        <a:ea typeface="Calibri"/>
                        <a:cs typeface="Times New Roman"/>
                      </a:endParaRPr>
                    </a:p>
                  </a:txBody>
                  <a:tcPr marL="68580" marR="68580" marT="0" marB="0"/>
                </a:tc>
                <a:tc vMerge="1">
                  <a:txBody>
                    <a:bodyPr/>
                    <a:lstStyle/>
                    <a:p>
                      <a:endParaRPr lang="en-US"/>
                    </a:p>
                  </a:txBody>
                  <a:tcPr/>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75</a:t>
                      </a:r>
                      <a:endParaRPr lang="en-US" sz="1100" b="1" dirty="0">
                        <a:latin typeface="Baskerville Old Face" pitchFamily="18" charset="0"/>
                        <a:ea typeface="Calibri"/>
                        <a:cs typeface="Times New Roman"/>
                      </a:endParaRPr>
                    </a:p>
                  </a:txBody>
                  <a:tcPr marL="68580" marR="68580" marT="0" marB="0"/>
                </a:tc>
                <a:tc>
                  <a:txBody>
                    <a:bodyPr/>
                    <a:lstStyle/>
                    <a:p>
                      <a:pPr marL="0" marR="0">
                        <a:lnSpc>
                          <a:spcPct val="115000"/>
                        </a:lnSpc>
                        <a:spcBef>
                          <a:spcPts val="0"/>
                        </a:spcBef>
                        <a:spcAft>
                          <a:spcPts val="0"/>
                        </a:spcAft>
                      </a:pPr>
                      <a:r>
                        <a:rPr lang="en-IN" sz="1600" b="1" dirty="0">
                          <a:latin typeface="Baskerville Old Face" pitchFamily="18" charset="0"/>
                          <a:ea typeface="Calibri"/>
                          <a:cs typeface="Times New Roman"/>
                        </a:rPr>
                        <a:t>450</a:t>
                      </a:r>
                      <a:endParaRPr lang="en-US" sz="1100" b="1" dirty="0">
                        <a:latin typeface="Baskerville Old Face" pitchFamily="18" charset="0"/>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sp>
        <p:nvSpPr>
          <p:cNvPr id="8" name="TextBox 7"/>
          <p:cNvSpPr txBox="1"/>
          <p:nvPr/>
        </p:nvSpPr>
        <p:spPr>
          <a:xfrm>
            <a:off x="838200" y="1447800"/>
            <a:ext cx="7391400" cy="4062651"/>
          </a:xfrm>
          <a:prstGeom prst="rect">
            <a:avLst/>
          </a:prstGeom>
          <a:noFill/>
        </p:spPr>
        <p:txBody>
          <a:bodyPr wrap="square" rtlCol="0">
            <a:spAutoFit/>
          </a:bodyPr>
          <a:lstStyle/>
          <a:p>
            <a:r>
              <a:rPr lang="en-GB" sz="2000" b="1" dirty="0" smtClean="0">
                <a:solidFill>
                  <a:srgbClr val="C00000"/>
                </a:solidFill>
                <a:latin typeface="Baskerville Old Face" pitchFamily="18" charset="0"/>
              </a:rPr>
              <a:t>SUM NO: 2	</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   Make out the necessary accounts from the following details:</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				   						PROCESS A	PROCESS B</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Materials		30,000		      3,000</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Labour			10,000		    12,000</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Over heads		7,000		     8,600</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Input (units)		20,000		    17,500</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Normal loss		10%		       4%</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Sale of wastes per unit	Rs.1		      Rs.2</a:t>
            </a:r>
            <a:endParaRPr lang="en-US" sz="2000" dirty="0" smtClean="0">
              <a:solidFill>
                <a:srgbClr val="C00000"/>
              </a:solidFill>
              <a:latin typeface="Baskerville Old Face" pitchFamily="18" charset="0"/>
            </a:endParaRPr>
          </a:p>
          <a:p>
            <a:r>
              <a:rPr lang="en-GB" sz="2000" dirty="0" smtClean="0">
                <a:solidFill>
                  <a:srgbClr val="C00000"/>
                </a:solidFill>
                <a:latin typeface="Baskerville Old Face" pitchFamily="18" charset="0"/>
              </a:rPr>
              <a:t>	There was no opening or closing stock or work-in-progress. Final output from process B was 17,000 units.</a:t>
            </a:r>
            <a:endParaRPr lang="en-US" sz="2000" dirty="0" smtClean="0">
              <a:solidFill>
                <a:srgbClr val="C00000"/>
              </a:solidFill>
              <a:latin typeface="Baskerville Old Face"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graphicFrame>
        <p:nvGraphicFramePr>
          <p:cNvPr id="5" name="Table 4"/>
          <p:cNvGraphicFramePr>
            <a:graphicFrameLocks noGrp="1"/>
          </p:cNvGraphicFramePr>
          <p:nvPr/>
        </p:nvGraphicFramePr>
        <p:xfrm>
          <a:off x="685800" y="762001"/>
          <a:ext cx="7848600" cy="2286000"/>
        </p:xfrm>
        <a:graphic>
          <a:graphicData uri="http://schemas.openxmlformats.org/drawingml/2006/table">
            <a:tbl>
              <a:tblPr firstRow="1" bandRow="1">
                <a:tableStyleId>{5940675A-B579-460E-94D1-54222C63F5DA}</a:tableStyleId>
              </a:tblPr>
              <a:tblGrid>
                <a:gridCol w="1524000"/>
                <a:gridCol w="1092200"/>
                <a:gridCol w="1041400"/>
                <a:gridCol w="2057400"/>
                <a:gridCol w="990600"/>
                <a:gridCol w="1143000"/>
              </a:tblGrid>
              <a:tr h="396239">
                <a:tc>
                  <a:txBody>
                    <a:bodyPr/>
                    <a:lstStyle/>
                    <a:p>
                      <a:endParaRPr lang="en-US" sz="2000" dirty="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 Units</a:t>
                      </a:r>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Amount</a:t>
                      </a:r>
                      <a:endParaRPr lang="en-US" sz="2000" dirty="0">
                        <a:solidFill>
                          <a:srgbClr val="1E03BD"/>
                        </a:solidFill>
                        <a:latin typeface="Baskerville Old Face" pitchFamily="18" charset="0"/>
                      </a:endParaRPr>
                    </a:p>
                  </a:txBody>
                  <a:tcPr/>
                </a:tc>
                <a:tc>
                  <a:txBody>
                    <a:bodyPr/>
                    <a:lstStyle/>
                    <a:p>
                      <a:endParaRPr lang="en-US" sz="2000" dirty="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 Units</a:t>
                      </a:r>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Amount</a:t>
                      </a:r>
                      <a:endParaRPr lang="en-US" sz="2000" dirty="0">
                        <a:solidFill>
                          <a:srgbClr val="1E03BD"/>
                        </a:solidFill>
                        <a:latin typeface="Baskerville Old Face" pitchFamily="18" charset="0"/>
                      </a:endParaRPr>
                    </a:p>
                  </a:txBody>
                  <a:tcPr/>
                </a:tc>
              </a:tr>
              <a:tr h="396239">
                <a:tc>
                  <a:txBody>
                    <a:bodyPr/>
                    <a:lstStyle/>
                    <a:p>
                      <a:r>
                        <a:rPr lang="en-GB" sz="2000" kern="1200" dirty="0" smtClean="0">
                          <a:solidFill>
                            <a:srgbClr val="1E03BD"/>
                          </a:solidFill>
                          <a:latin typeface="Baskerville Old Face" pitchFamily="18" charset="0"/>
                        </a:rPr>
                        <a:t>To materials</a:t>
                      </a:r>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20000</a:t>
                      </a:r>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30000</a:t>
                      </a:r>
                      <a:endParaRPr lang="en-US" sz="2000" dirty="0">
                        <a:solidFill>
                          <a:srgbClr val="1E03BD"/>
                        </a:solidFill>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By normal loss</a:t>
                      </a:r>
                      <a:endParaRPr lang="en-US" sz="2000" kern="1200" dirty="0" smtClean="0">
                        <a:solidFill>
                          <a:srgbClr val="1E03BD"/>
                        </a:solidFill>
                        <a:latin typeface="Baskerville Old Face" pitchFamily="18" charset="0"/>
                        <a:ea typeface="+mn-ea"/>
                        <a:cs typeface="+mn-cs"/>
                      </a:endParaRPr>
                    </a:p>
                  </a:txBody>
                  <a:tcPr/>
                </a:tc>
                <a:tc>
                  <a:txBody>
                    <a:bodyPr/>
                    <a:lstStyle/>
                    <a:p>
                      <a:r>
                        <a:rPr lang="en-GB" sz="2000" kern="1200" dirty="0" smtClean="0">
                          <a:solidFill>
                            <a:srgbClr val="1E03BD"/>
                          </a:solidFill>
                          <a:latin typeface="Baskerville Old Face" pitchFamily="18" charset="0"/>
                        </a:rPr>
                        <a:t>2,000</a:t>
                      </a:r>
                      <a:endParaRPr lang="en-US" sz="2000" kern="1200" dirty="0" smtClean="0">
                        <a:solidFill>
                          <a:srgbClr val="1E03BD"/>
                        </a:solidFill>
                        <a:latin typeface="Baskerville Old Face" pitchFamily="18" charset="0"/>
                        <a:ea typeface="+mn-ea"/>
                        <a:cs typeface="+mn-cs"/>
                      </a:endParaRPr>
                    </a:p>
                  </a:txBody>
                  <a:tcPr/>
                </a:tc>
                <a:tc>
                  <a:txBody>
                    <a:bodyPr/>
                    <a:lstStyle/>
                    <a:p>
                      <a:r>
                        <a:rPr lang="en-GB" sz="2000" kern="1200" dirty="0" smtClean="0">
                          <a:solidFill>
                            <a:srgbClr val="1E03BD"/>
                          </a:solidFill>
                          <a:latin typeface="Baskerville Old Face" pitchFamily="18" charset="0"/>
                        </a:rPr>
                        <a:t>2,000</a:t>
                      </a:r>
                      <a:endParaRPr lang="en-US" sz="2000" kern="1200" dirty="0" smtClean="0">
                        <a:solidFill>
                          <a:srgbClr val="1E03BD"/>
                        </a:solidFill>
                        <a:latin typeface="Baskerville Old Face" pitchFamily="18" charset="0"/>
                        <a:ea typeface="+mn-ea"/>
                        <a:cs typeface="+mn-cs"/>
                      </a:endParaRPr>
                    </a:p>
                  </a:txBody>
                  <a:tcPr/>
                </a:tc>
              </a:tr>
              <a:tr h="350519">
                <a:tc>
                  <a:txBody>
                    <a:bodyPr/>
                    <a:lstStyle/>
                    <a:p>
                      <a:r>
                        <a:rPr lang="en-US" sz="2000" dirty="0" smtClean="0">
                          <a:solidFill>
                            <a:srgbClr val="1E03BD"/>
                          </a:solidFill>
                          <a:latin typeface="Baskerville Old Face" pitchFamily="18" charset="0"/>
                        </a:rPr>
                        <a:t>To Labour</a:t>
                      </a:r>
                      <a:endParaRPr lang="en-US" sz="2000" dirty="0">
                        <a:solidFill>
                          <a:srgbClr val="1E03BD"/>
                        </a:solidFill>
                        <a:latin typeface="Baskerville Old Face" pitchFamily="18" charset="0"/>
                      </a:endParaRPr>
                    </a:p>
                  </a:txBody>
                  <a:tcPr/>
                </a:tc>
                <a:tc>
                  <a:txBody>
                    <a:bodyPr/>
                    <a:lstStyle/>
                    <a:p>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10000</a:t>
                      </a:r>
                      <a:endParaRPr lang="en-US" sz="2000" dirty="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By abnormal loss</a:t>
                      </a:r>
                      <a:endParaRPr lang="en-US" sz="2000" kern="1200" dirty="0" smtClean="0">
                        <a:solidFill>
                          <a:srgbClr val="1E03BD"/>
                        </a:solidFill>
                        <a:latin typeface="Baskerville Old Face" pitchFamily="18" charset="0"/>
                        <a:ea typeface="+mn-ea"/>
                        <a:cs typeface="+mn-cs"/>
                      </a:endParaRPr>
                    </a:p>
                  </a:txBody>
                  <a:tcPr/>
                </a:tc>
                <a:tc>
                  <a:txBody>
                    <a:bodyPr/>
                    <a:lstStyle/>
                    <a:p>
                      <a:r>
                        <a:rPr lang="en-GB" sz="2000" kern="1200" dirty="0" smtClean="0">
                          <a:solidFill>
                            <a:srgbClr val="1E03BD"/>
                          </a:solidFill>
                          <a:latin typeface="Baskerville Old Face" pitchFamily="18" charset="0"/>
                        </a:rPr>
                        <a:t> 5,00</a:t>
                      </a:r>
                      <a:endParaRPr lang="en-US" sz="2000" kern="1200" dirty="0" smtClean="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 1,250 </a:t>
                      </a:r>
                      <a:endParaRPr lang="en-US" sz="2000" dirty="0">
                        <a:solidFill>
                          <a:srgbClr val="1E03BD"/>
                        </a:solidFill>
                        <a:latin typeface="Baskerville Old Face" pitchFamily="18" charset="0"/>
                      </a:endParaRPr>
                    </a:p>
                  </a:txBody>
                  <a:tcPr/>
                </a:tc>
              </a:tr>
              <a:tr h="701040">
                <a:tc>
                  <a:txBody>
                    <a:bodyPr/>
                    <a:lstStyle/>
                    <a:p>
                      <a:r>
                        <a:rPr lang="en-GB" sz="2000" kern="1200" dirty="0" smtClean="0">
                          <a:solidFill>
                            <a:srgbClr val="1E03BD"/>
                          </a:solidFill>
                          <a:latin typeface="Baskerville Old Face" pitchFamily="18" charset="0"/>
                        </a:rPr>
                        <a:t>To over heads</a:t>
                      </a:r>
                      <a:endParaRPr lang="en-US" sz="2000" dirty="0">
                        <a:solidFill>
                          <a:srgbClr val="1E03BD"/>
                        </a:solidFill>
                        <a:latin typeface="Baskerville Old Face" pitchFamily="18" charset="0"/>
                      </a:endParaRPr>
                    </a:p>
                  </a:txBody>
                  <a:tcPr/>
                </a:tc>
                <a:tc>
                  <a:txBody>
                    <a:bodyPr/>
                    <a:lstStyle/>
                    <a:p>
                      <a:endParaRPr lang="en-US" sz="2000">
                        <a:solidFill>
                          <a:srgbClr val="1E03BD"/>
                        </a:solidFill>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7,000</a:t>
                      </a:r>
                      <a:endParaRPr lang="en-US" sz="2000" kern="1200" dirty="0" smtClean="0">
                        <a:solidFill>
                          <a:srgbClr val="1E03BD"/>
                        </a:solidFill>
                        <a:latin typeface="Baskerville Old Face" pitchFamily="18" charset="0"/>
                      </a:endParaRPr>
                    </a:p>
                    <a:p>
                      <a:endParaRPr lang="en-US" sz="2000" dirty="0">
                        <a:solidFill>
                          <a:srgbClr val="1E03BD"/>
                        </a:solidFill>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By process B a/c</a:t>
                      </a:r>
                    </a:p>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 Rs. 2.50</a:t>
                      </a:r>
                      <a:endParaRPr lang="en-US" sz="2000" dirty="0" smtClean="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17,500</a:t>
                      </a:r>
                      <a:endParaRPr lang="en-US" sz="2000" dirty="0">
                        <a:solidFill>
                          <a:srgbClr val="1E03BD"/>
                        </a:solidFill>
                        <a:latin typeface="Baskerville Old Face"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43,750</a:t>
                      </a:r>
                      <a:endParaRPr lang="en-US" sz="2000" dirty="0" smtClean="0">
                        <a:solidFill>
                          <a:srgbClr val="1E03BD"/>
                        </a:solidFill>
                        <a:latin typeface="Baskerville Old Face" pitchFamily="18" charset="0"/>
                      </a:endParaRPr>
                    </a:p>
                    <a:p>
                      <a:endParaRPr lang="en-US" sz="2000" dirty="0">
                        <a:solidFill>
                          <a:srgbClr val="1E03BD"/>
                        </a:solidFill>
                        <a:latin typeface="Baskerville Old Face" pitchFamily="18" charset="0"/>
                      </a:endParaRPr>
                    </a:p>
                  </a:txBody>
                  <a:tcPr/>
                </a:tc>
              </a:tr>
              <a:tr h="396239">
                <a:tc>
                  <a:txBody>
                    <a:bodyPr/>
                    <a:lstStyle/>
                    <a:p>
                      <a:endParaRPr lang="en-US" sz="2000" dirty="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20,000</a:t>
                      </a:r>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47000</a:t>
                      </a:r>
                      <a:endParaRPr lang="en-US" sz="2000" dirty="0">
                        <a:solidFill>
                          <a:srgbClr val="1E03BD"/>
                        </a:solidFill>
                        <a:latin typeface="Baskerville Old Face" pitchFamily="18" charset="0"/>
                      </a:endParaRPr>
                    </a:p>
                  </a:txBody>
                  <a:tcPr/>
                </a:tc>
                <a:tc>
                  <a:txBody>
                    <a:bodyPr/>
                    <a:lstStyle/>
                    <a:p>
                      <a:endParaRPr lang="en-US" sz="2000" dirty="0">
                        <a:solidFill>
                          <a:srgbClr val="1E03BD"/>
                        </a:solidFill>
                        <a:latin typeface="Baskerville Old Face" pitchFamily="18" charset="0"/>
                      </a:endParaRPr>
                    </a:p>
                  </a:txBody>
                  <a:tcPr/>
                </a:tc>
                <a:tc>
                  <a:txBody>
                    <a:bodyPr/>
                    <a:lstStyle/>
                    <a:p>
                      <a:r>
                        <a:rPr lang="en-GB" sz="2000" kern="1200" dirty="0" smtClean="0">
                          <a:solidFill>
                            <a:srgbClr val="1E03BD"/>
                          </a:solidFill>
                          <a:latin typeface="Baskerville Old Face" pitchFamily="18" charset="0"/>
                        </a:rPr>
                        <a:t>20,000</a:t>
                      </a:r>
                      <a:endParaRPr lang="en-US" sz="2000" dirty="0">
                        <a:solidFill>
                          <a:srgbClr val="1E03BD"/>
                        </a:solidFill>
                        <a:latin typeface="Baskerville Old Face" pitchFamily="18" charset="0"/>
                      </a:endParaRPr>
                    </a:p>
                  </a:txBody>
                  <a:tcPr/>
                </a:tc>
                <a:tc>
                  <a:txBody>
                    <a:bodyPr/>
                    <a:lstStyle/>
                    <a:p>
                      <a:r>
                        <a:rPr lang="en-US" sz="2000" dirty="0" smtClean="0">
                          <a:solidFill>
                            <a:srgbClr val="1E03BD"/>
                          </a:solidFill>
                          <a:latin typeface="Baskerville Old Face" pitchFamily="18" charset="0"/>
                        </a:rPr>
                        <a:t>47000</a:t>
                      </a:r>
                      <a:endParaRPr lang="en-US" sz="2000" dirty="0">
                        <a:solidFill>
                          <a:srgbClr val="1E03BD"/>
                        </a:solidFill>
                        <a:latin typeface="Baskerville Old Face" pitchFamily="18" charset="0"/>
                      </a:endParaRPr>
                    </a:p>
                  </a:txBody>
                  <a:tcPr/>
                </a:tc>
              </a:tr>
            </a:tbl>
          </a:graphicData>
        </a:graphic>
      </p:graphicFrame>
      <p:sp>
        <p:nvSpPr>
          <p:cNvPr id="7" name="TextBox 6"/>
          <p:cNvSpPr txBox="1"/>
          <p:nvPr/>
        </p:nvSpPr>
        <p:spPr>
          <a:xfrm>
            <a:off x="2514600" y="304800"/>
            <a:ext cx="3505200" cy="369332"/>
          </a:xfrm>
          <a:prstGeom prst="rect">
            <a:avLst/>
          </a:prstGeom>
          <a:noFill/>
        </p:spPr>
        <p:txBody>
          <a:bodyPr wrap="square" rtlCol="0">
            <a:spAutoFit/>
          </a:bodyPr>
          <a:lstStyle/>
          <a:p>
            <a:pPr algn="ctr"/>
            <a:r>
              <a:rPr lang="en-US" b="1" dirty="0" smtClean="0">
                <a:latin typeface="Baskerville Old Face" pitchFamily="18" charset="0"/>
              </a:rPr>
              <a:t>Process A a/c</a:t>
            </a:r>
            <a:endParaRPr lang="en-US" b="1" dirty="0">
              <a:latin typeface="Baskerville Old Face" pitchFamily="18" charset="0"/>
            </a:endParaRPr>
          </a:p>
        </p:txBody>
      </p:sp>
      <p:sp>
        <p:nvSpPr>
          <p:cNvPr id="9" name="TextBox 8"/>
          <p:cNvSpPr txBox="1"/>
          <p:nvPr/>
        </p:nvSpPr>
        <p:spPr>
          <a:xfrm>
            <a:off x="609600" y="3276600"/>
            <a:ext cx="7848600" cy="3139321"/>
          </a:xfrm>
          <a:prstGeom prst="rect">
            <a:avLst/>
          </a:prstGeom>
          <a:noFill/>
        </p:spPr>
        <p:txBody>
          <a:bodyPr wrap="square" rtlCol="0">
            <a:spAutoFit/>
          </a:bodyPr>
          <a:lstStyle/>
          <a:p>
            <a:endParaRPr lang="en-US" dirty="0" smtClean="0"/>
          </a:p>
          <a:p>
            <a:r>
              <a:rPr lang="en-GB" b="1" dirty="0" smtClean="0">
                <a:latin typeface="Baskerville Old Face" pitchFamily="18" charset="0"/>
              </a:rPr>
              <a:t> Cost per unit = </a:t>
            </a:r>
            <a:r>
              <a:rPr lang="en-GB" b="1" u="sng" dirty="0" smtClean="0">
                <a:latin typeface="Baskerville Old Face" pitchFamily="18" charset="0"/>
              </a:rPr>
              <a:t>Total process cost - scrap value from normal loss</a:t>
            </a:r>
            <a:endParaRPr lang="en-US" b="1" u="sng" dirty="0" smtClean="0">
              <a:latin typeface="Baskerville Old Face" pitchFamily="18" charset="0"/>
            </a:endParaRPr>
          </a:p>
          <a:p>
            <a:r>
              <a:rPr lang="en-GB" b="1" dirty="0" smtClean="0">
                <a:latin typeface="Baskerville Old Face" pitchFamily="18" charset="0"/>
              </a:rPr>
              <a:t>			normal Input – Normal loss</a:t>
            </a:r>
            <a:endParaRPr lang="en-US" b="1" dirty="0" smtClean="0">
              <a:latin typeface="Baskerville Old Face" pitchFamily="18" charset="0"/>
            </a:endParaRPr>
          </a:p>
          <a:p>
            <a:r>
              <a:rPr lang="en-GB" b="1" dirty="0" smtClean="0">
                <a:latin typeface="Baskerville Old Face" pitchFamily="18" charset="0"/>
              </a:rPr>
              <a:t>                             =  </a:t>
            </a:r>
            <a:r>
              <a:rPr lang="en-GB" b="1" u="sng" dirty="0" smtClean="0">
                <a:latin typeface="Baskerville Old Face" pitchFamily="18" charset="0"/>
              </a:rPr>
              <a:t>47,000 – 2,000 </a:t>
            </a:r>
            <a:r>
              <a:rPr lang="en-GB" b="1" dirty="0" smtClean="0">
                <a:latin typeface="Baskerville Old Face" pitchFamily="18" charset="0"/>
              </a:rPr>
              <a:t>= 2.50</a:t>
            </a:r>
            <a:endParaRPr lang="en-US" b="1" dirty="0" smtClean="0">
              <a:latin typeface="Baskerville Old Face" pitchFamily="18" charset="0"/>
            </a:endParaRPr>
          </a:p>
          <a:p>
            <a:r>
              <a:rPr lang="en-GB" b="1" dirty="0" smtClean="0">
                <a:latin typeface="Baskerville Old Face" pitchFamily="18" charset="0"/>
              </a:rPr>
              <a:t>	              20,000 – 2,000</a:t>
            </a:r>
            <a:endParaRPr lang="en-US" b="1" dirty="0" smtClean="0">
              <a:latin typeface="Baskerville Old Face" pitchFamily="18" charset="0"/>
            </a:endParaRPr>
          </a:p>
          <a:p>
            <a:r>
              <a:rPr lang="en-GB" b="1" dirty="0" smtClean="0">
                <a:latin typeface="Baskerville Old Face" pitchFamily="18" charset="0"/>
              </a:rPr>
              <a:t>Abnormal wastage (in units)</a:t>
            </a:r>
            <a:endParaRPr lang="en-US" b="1" dirty="0" smtClean="0">
              <a:latin typeface="Baskerville Old Face" pitchFamily="18" charset="0"/>
            </a:endParaRPr>
          </a:p>
          <a:p>
            <a:r>
              <a:rPr lang="en-GB" b="1" dirty="0" smtClean="0">
                <a:latin typeface="Baskerville Old Face" pitchFamily="18" charset="0"/>
              </a:rPr>
              <a:t>	Input		  	20,000</a:t>
            </a:r>
            <a:endParaRPr lang="en-US" b="1" dirty="0" smtClean="0">
              <a:latin typeface="Baskerville Old Face" pitchFamily="18" charset="0"/>
            </a:endParaRPr>
          </a:p>
          <a:p>
            <a:r>
              <a:rPr lang="en-GB" b="1" dirty="0" smtClean="0">
                <a:latin typeface="Baskerville Old Face" pitchFamily="18" charset="0"/>
              </a:rPr>
              <a:t>	Less: Normal Wastage 10%	</a:t>
            </a:r>
            <a:r>
              <a:rPr lang="en-GB" b="1" u="sng" dirty="0" smtClean="0">
                <a:latin typeface="Baskerville Old Face" pitchFamily="18" charset="0"/>
              </a:rPr>
              <a:t> 2,000</a:t>
            </a:r>
            <a:endParaRPr lang="en-US" b="1" u="sng" dirty="0" smtClean="0">
              <a:latin typeface="Baskerville Old Face" pitchFamily="18" charset="0"/>
            </a:endParaRPr>
          </a:p>
          <a:p>
            <a:r>
              <a:rPr lang="en-GB" b="1" dirty="0" smtClean="0">
                <a:latin typeface="Baskerville Old Face" pitchFamily="18" charset="0"/>
              </a:rPr>
              <a:t>	Normal output		 18,000</a:t>
            </a:r>
            <a:endParaRPr lang="en-US" b="1" dirty="0" smtClean="0">
              <a:latin typeface="Baskerville Old Face" pitchFamily="18" charset="0"/>
            </a:endParaRPr>
          </a:p>
          <a:p>
            <a:r>
              <a:rPr lang="en-GB" b="1" dirty="0" smtClean="0">
                <a:latin typeface="Baskerville Old Face" pitchFamily="18" charset="0"/>
              </a:rPr>
              <a:t>	Less: Actual output		</a:t>
            </a:r>
            <a:r>
              <a:rPr lang="en-GB" b="1" u="sng" dirty="0" smtClean="0">
                <a:latin typeface="Baskerville Old Face" pitchFamily="18" charset="0"/>
              </a:rPr>
              <a:t> 17,500</a:t>
            </a:r>
            <a:endParaRPr lang="en-US" b="1" u="sng" dirty="0" smtClean="0">
              <a:latin typeface="Baskerville Old Face" pitchFamily="18" charset="0"/>
            </a:endParaRPr>
          </a:p>
          <a:p>
            <a:r>
              <a:rPr lang="en-GB" b="1" dirty="0" smtClean="0">
                <a:latin typeface="Baskerville Old Face" pitchFamily="18" charset="0"/>
              </a:rPr>
              <a:t>	Abnormal Wastage		   </a:t>
            </a:r>
            <a:r>
              <a:rPr lang="en-GB" b="1" u="sng" dirty="0" smtClean="0">
                <a:latin typeface="Baskerville Old Face" pitchFamily="18" charset="0"/>
              </a:rPr>
              <a:t>500</a:t>
            </a:r>
            <a:endParaRPr lang="en-US" b="1" u="sng" dirty="0">
              <a:latin typeface="Baskerville Old Face"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flipV="1">
            <a:off x="0" y="3124200"/>
            <a:ext cx="9144000" cy="3733800"/>
          </a:xfrm>
          <a:prstGeom prst="rect">
            <a:avLst/>
          </a:prstGeom>
        </p:spPr>
      </p:pic>
      <p:pic>
        <p:nvPicPr>
          <p:cNvPr id="2" name="Picture 1" descr="dried_flowers_frame_background_powerpoint_templates_and_powerpoint_backgrounds_0611_title.jpg"/>
          <p:cNvPicPr>
            <a:picLocks noChangeAspect="1"/>
          </p:cNvPicPr>
          <p:nvPr/>
        </p:nvPicPr>
        <p:blipFill>
          <a:blip r:embed="rId2">
            <a:lum bright="40000" contrast="40000"/>
          </a:blip>
          <a:srcRect b="56190"/>
          <a:stretch>
            <a:fillRect/>
          </a:stretch>
        </p:blipFill>
        <p:spPr>
          <a:xfrm>
            <a:off x="0" y="0"/>
            <a:ext cx="9144000" cy="3124200"/>
          </a:xfrm>
          <a:prstGeom prst="rect">
            <a:avLst/>
          </a:prstGeom>
        </p:spPr>
      </p:pic>
      <p:graphicFrame>
        <p:nvGraphicFramePr>
          <p:cNvPr id="5" name="Table 4"/>
          <p:cNvGraphicFramePr>
            <a:graphicFrameLocks noGrp="1"/>
          </p:cNvGraphicFramePr>
          <p:nvPr/>
        </p:nvGraphicFramePr>
        <p:xfrm>
          <a:off x="228598" y="762001"/>
          <a:ext cx="8686800" cy="2804159"/>
        </p:xfrm>
        <a:graphic>
          <a:graphicData uri="http://schemas.openxmlformats.org/drawingml/2006/table">
            <a:tbl>
              <a:tblPr firstRow="1" bandRow="1">
                <a:tableStyleId>{5940675A-B579-460E-94D1-54222C63F5DA}</a:tableStyleId>
              </a:tblPr>
              <a:tblGrid>
                <a:gridCol w="2209801"/>
                <a:gridCol w="1066800"/>
                <a:gridCol w="1066800"/>
                <a:gridCol w="2286001"/>
                <a:gridCol w="990600"/>
                <a:gridCol w="1066798"/>
              </a:tblGrid>
              <a:tr h="382509">
                <a:tc>
                  <a:txBody>
                    <a:bodyPr/>
                    <a:lstStyle/>
                    <a:p>
                      <a:endParaRPr lang="en-US" sz="2000" dirty="0">
                        <a:solidFill>
                          <a:srgbClr val="1E03BD"/>
                        </a:solidFill>
                        <a:latin typeface="Baskerville Old Face" pitchFamily="18" charset="0"/>
                      </a:endParaRPr>
                    </a:p>
                  </a:txBody>
                  <a:tcPr/>
                </a:tc>
                <a:tc>
                  <a:txBody>
                    <a:bodyPr/>
                    <a:lstStyle/>
                    <a:p>
                      <a:pPr algn="ctr"/>
                      <a:r>
                        <a:rPr lang="en-GB" sz="2000" kern="1200" dirty="0" smtClean="0">
                          <a:solidFill>
                            <a:srgbClr val="1E03BD"/>
                          </a:solidFill>
                          <a:latin typeface="Baskerville Old Face" pitchFamily="18" charset="0"/>
                        </a:rPr>
                        <a:t> Units</a:t>
                      </a:r>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Amount</a:t>
                      </a:r>
                      <a:endParaRPr lang="en-US" sz="2000" dirty="0">
                        <a:solidFill>
                          <a:srgbClr val="1E03BD"/>
                        </a:solidFill>
                        <a:latin typeface="Baskerville Old Face" pitchFamily="18" charset="0"/>
                      </a:endParaRPr>
                    </a:p>
                  </a:txBody>
                  <a:tcPr/>
                </a:tc>
                <a:tc>
                  <a:txBody>
                    <a:bodyPr/>
                    <a:lstStyle/>
                    <a:p>
                      <a:endParaRPr lang="en-US" sz="2000" dirty="0">
                        <a:solidFill>
                          <a:srgbClr val="1E03BD"/>
                        </a:solidFill>
                        <a:latin typeface="Baskerville Old Face" pitchFamily="18" charset="0"/>
                      </a:endParaRPr>
                    </a:p>
                  </a:txBody>
                  <a:tcPr/>
                </a:tc>
                <a:tc>
                  <a:txBody>
                    <a:bodyPr/>
                    <a:lstStyle/>
                    <a:p>
                      <a:pPr algn="ctr"/>
                      <a:r>
                        <a:rPr lang="en-GB" sz="2000" kern="1200" dirty="0" smtClean="0">
                          <a:solidFill>
                            <a:srgbClr val="1E03BD"/>
                          </a:solidFill>
                          <a:latin typeface="Baskerville Old Face" pitchFamily="18" charset="0"/>
                        </a:rPr>
                        <a:t> Units</a:t>
                      </a:r>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Amount</a:t>
                      </a:r>
                      <a:endParaRPr lang="en-US" sz="2000" dirty="0">
                        <a:solidFill>
                          <a:srgbClr val="1E03BD"/>
                        </a:solidFill>
                        <a:latin typeface="Baskerville Old Face" pitchFamily="18" charset="0"/>
                      </a:endParaRPr>
                    </a:p>
                  </a:txBody>
                  <a:tcPr/>
                </a:tc>
              </a:tr>
              <a:tr h="382509">
                <a:tc>
                  <a:txBody>
                    <a:bodyPr/>
                    <a:lstStyle/>
                    <a:p>
                      <a:r>
                        <a:rPr lang="en-GB" sz="2000" kern="1200" dirty="0" smtClean="0">
                          <a:solidFill>
                            <a:srgbClr val="1E03BD"/>
                          </a:solidFill>
                          <a:latin typeface="Baskerville Old Face" pitchFamily="18" charset="0"/>
                        </a:rPr>
                        <a:t>To process A a/c</a:t>
                      </a:r>
                    </a:p>
                  </a:txBody>
                  <a:tcPr/>
                </a:tc>
                <a:tc>
                  <a:txBody>
                    <a:bodyPr/>
                    <a:lstStyle/>
                    <a:p>
                      <a:pPr algn="ctr"/>
                      <a:r>
                        <a:rPr lang="en-GB" sz="1800" b="0" kern="1200" dirty="0" smtClean="0">
                          <a:solidFill>
                            <a:srgbClr val="1E03BD"/>
                          </a:solidFill>
                          <a:latin typeface="Andalus" pitchFamily="18" charset="-78"/>
                          <a:ea typeface="+mn-ea"/>
                          <a:cs typeface="Andalus" pitchFamily="18" charset="-78"/>
                        </a:rPr>
                        <a:t>17,500</a:t>
                      </a:r>
                      <a:endParaRPr lang="en-US" sz="1800" b="0" kern="1200" dirty="0">
                        <a:solidFill>
                          <a:srgbClr val="1E03BD"/>
                        </a:solidFill>
                        <a:latin typeface="Andalus" pitchFamily="18" charset="-78"/>
                        <a:ea typeface="+mn-ea"/>
                        <a:cs typeface="Andalus" pitchFamily="18" charset="-78"/>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1E03BD"/>
                          </a:solidFill>
                          <a:latin typeface="Baskerville Old Face" pitchFamily="18" charset="0"/>
                        </a:rPr>
                        <a:t>43,750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By normal loss</a:t>
                      </a:r>
                      <a:endParaRPr lang="en-US" sz="2000" kern="1200" dirty="0" smtClean="0">
                        <a:solidFill>
                          <a:srgbClr val="1E03BD"/>
                        </a:solidFill>
                        <a:latin typeface="Baskerville Old Face" pitchFamily="18" charset="0"/>
                        <a:ea typeface="+mn-ea"/>
                        <a:cs typeface="+mn-cs"/>
                      </a:endParaRPr>
                    </a:p>
                  </a:txBody>
                  <a:tcPr/>
                </a:tc>
                <a:tc>
                  <a:txBody>
                    <a:bodyPr/>
                    <a:lstStyle/>
                    <a:p>
                      <a:pPr algn="ctr"/>
                      <a:r>
                        <a:rPr lang="en-GB" sz="2000" kern="1200" dirty="0" smtClean="0">
                          <a:solidFill>
                            <a:srgbClr val="1E03BD"/>
                          </a:solidFill>
                          <a:latin typeface="Baskerville Old Face" pitchFamily="18" charset="0"/>
                        </a:rPr>
                        <a:t>700</a:t>
                      </a:r>
                      <a:endParaRPr lang="en-US" sz="2000" kern="1200" dirty="0" smtClean="0">
                        <a:solidFill>
                          <a:srgbClr val="1E03BD"/>
                        </a:solidFill>
                        <a:latin typeface="Baskerville Old Face" pitchFamily="18" charset="0"/>
                        <a:ea typeface="+mn-ea"/>
                        <a:cs typeface="+mn-cs"/>
                      </a:endParaRPr>
                    </a:p>
                  </a:txBody>
                  <a:tcPr/>
                </a:tc>
                <a:tc>
                  <a:txBody>
                    <a:bodyPr/>
                    <a:lstStyle/>
                    <a:p>
                      <a:pPr algn="ctr"/>
                      <a:r>
                        <a:rPr lang="en-GB" sz="2000" kern="1200" dirty="0" smtClean="0">
                          <a:solidFill>
                            <a:srgbClr val="1E03BD"/>
                          </a:solidFill>
                          <a:latin typeface="Baskerville Old Face" pitchFamily="18" charset="0"/>
                        </a:rPr>
                        <a:t>1400</a:t>
                      </a:r>
                      <a:endParaRPr lang="en-US" sz="2000" kern="1200" dirty="0" smtClean="0">
                        <a:solidFill>
                          <a:srgbClr val="1E03BD"/>
                        </a:solidFill>
                        <a:latin typeface="Baskerville Old Face" pitchFamily="18" charset="0"/>
                        <a:ea typeface="+mn-ea"/>
                        <a:cs typeface="+mn-cs"/>
                      </a:endParaRPr>
                    </a:p>
                  </a:txBody>
                  <a:tcPr/>
                </a:tc>
              </a:tr>
              <a:tr h="426719">
                <a:tc>
                  <a:txBody>
                    <a:bodyPr/>
                    <a:lstStyle/>
                    <a:p>
                      <a:r>
                        <a:rPr lang="en-US" sz="2000" dirty="0" smtClean="0">
                          <a:solidFill>
                            <a:srgbClr val="1E03BD"/>
                          </a:solidFill>
                          <a:latin typeface="Baskerville Old Face" pitchFamily="18" charset="0"/>
                        </a:rPr>
                        <a:t>To Materials</a:t>
                      </a:r>
                      <a:endParaRPr lang="en-US" sz="2000" dirty="0">
                        <a:solidFill>
                          <a:srgbClr val="1E03BD"/>
                        </a:solidFill>
                        <a:latin typeface="Baskerville Old Face" pitchFamily="18" charset="0"/>
                      </a:endParaRPr>
                    </a:p>
                  </a:txBody>
                  <a:tcPr/>
                </a:tc>
                <a:tc>
                  <a:txBody>
                    <a:bodyPr/>
                    <a:lstStyle/>
                    <a:p>
                      <a:pPr algn="ctr"/>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3000</a:t>
                      </a:r>
                      <a:endParaRPr lang="en-US" sz="2000" dirty="0">
                        <a:solidFill>
                          <a:srgbClr val="1E03BD"/>
                        </a:solidFill>
                        <a:latin typeface="Baskerville Old Face" pitchFamily="18" charset="0"/>
                      </a:endParaRPr>
                    </a:p>
                  </a:txBody>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By Finished Goods a/c</a:t>
                      </a:r>
                      <a:r>
                        <a:rPr lang="en-GB" sz="2000" kern="1200" baseline="0" dirty="0" smtClean="0">
                          <a:solidFill>
                            <a:srgbClr val="1E03BD"/>
                          </a:solidFill>
                          <a:latin typeface="Baskerville Old Face" pitchFamily="18" charset="0"/>
                        </a:rPr>
                        <a:t> </a:t>
                      </a:r>
                      <a:r>
                        <a:rPr lang="en-GB" sz="2000" kern="1200" dirty="0" smtClean="0">
                          <a:solidFill>
                            <a:srgbClr val="1E03BD"/>
                          </a:solidFill>
                          <a:latin typeface="Baskerville Old Face" pitchFamily="18" charset="0"/>
                        </a:rPr>
                        <a:t>@ Rs. 2.50</a:t>
                      </a:r>
                      <a:endParaRPr lang="en-US" sz="2000" dirty="0" smtClean="0">
                        <a:solidFill>
                          <a:srgbClr val="1E03BD"/>
                        </a:solidFill>
                        <a:latin typeface="Baskerville Old Face" pitchFamily="18" charset="0"/>
                      </a:endParaRPr>
                    </a:p>
                  </a:txBody>
                  <a:tcPr/>
                </a:tc>
                <a:tc rowSpan="4">
                  <a:txBody>
                    <a:bodyPr/>
                    <a:lstStyle/>
                    <a:p>
                      <a:pPr algn="ctr"/>
                      <a:r>
                        <a:rPr lang="en-GB" sz="2000" kern="1200" dirty="0" smtClean="0">
                          <a:solidFill>
                            <a:srgbClr val="1E03BD"/>
                          </a:solidFill>
                          <a:latin typeface="Baskerville Old Face" pitchFamily="18" charset="0"/>
                        </a:rPr>
                        <a:t>17,500</a:t>
                      </a:r>
                      <a:endParaRPr lang="en-US" sz="2000" dirty="0">
                        <a:solidFill>
                          <a:srgbClr val="1E03BD"/>
                        </a:solidFill>
                        <a:latin typeface="Baskerville Old Face" pitchFamily="18" charset="0"/>
                      </a:endParaRPr>
                    </a:p>
                  </a:txBody>
                  <a:tcPr/>
                </a:tc>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43,750</a:t>
                      </a:r>
                      <a:endParaRPr lang="en-US" sz="2000" dirty="0" smtClean="0">
                        <a:solidFill>
                          <a:srgbClr val="1E03BD"/>
                        </a:solidFill>
                        <a:latin typeface="Baskerville Old Face" pitchFamily="18" charset="0"/>
                      </a:endParaRPr>
                    </a:p>
                  </a:txBody>
                  <a:tcPr/>
                </a:tc>
              </a:tr>
              <a:tr h="382509">
                <a:tc>
                  <a:txBody>
                    <a:bodyPr/>
                    <a:lstStyle/>
                    <a:p>
                      <a:r>
                        <a:rPr lang="en-US" sz="2000" dirty="0" smtClean="0">
                          <a:solidFill>
                            <a:srgbClr val="1E03BD"/>
                          </a:solidFill>
                          <a:latin typeface="Baskerville Old Face" pitchFamily="18" charset="0"/>
                        </a:rPr>
                        <a:t>To Labour</a:t>
                      </a:r>
                      <a:endParaRPr lang="en-US" sz="2000" dirty="0">
                        <a:solidFill>
                          <a:srgbClr val="1E03BD"/>
                        </a:solidFill>
                        <a:latin typeface="Baskerville Old Face" pitchFamily="18" charset="0"/>
                      </a:endParaRPr>
                    </a:p>
                  </a:txBody>
                  <a:tcPr/>
                </a:tc>
                <a:tc>
                  <a:txBody>
                    <a:bodyPr/>
                    <a:lstStyle/>
                    <a:p>
                      <a:pPr algn="ctr"/>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12000</a:t>
                      </a:r>
                      <a:endParaRPr lang="en-US" sz="2000" dirty="0">
                        <a:solidFill>
                          <a:srgbClr val="1E03BD"/>
                        </a:solidFill>
                        <a:latin typeface="Baskerville Old Face" pitchFamily="18" charset="0"/>
                      </a:endParaRP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r>
              <a:tr h="382509">
                <a:tc>
                  <a:txBody>
                    <a:bodyPr/>
                    <a:lstStyle/>
                    <a:p>
                      <a:r>
                        <a:rPr lang="en-GB" sz="2000" kern="1200" dirty="0" smtClean="0">
                          <a:solidFill>
                            <a:srgbClr val="1E03BD"/>
                          </a:solidFill>
                          <a:latin typeface="Baskerville Old Face" pitchFamily="18" charset="0"/>
                        </a:rPr>
                        <a:t>To over heads</a:t>
                      </a:r>
                      <a:endParaRPr lang="en-US" sz="2000" dirty="0">
                        <a:solidFill>
                          <a:srgbClr val="1E03BD"/>
                        </a:solidFill>
                        <a:latin typeface="Baskerville Old Face" pitchFamily="18" charset="0"/>
                      </a:endParaRPr>
                    </a:p>
                  </a:txBody>
                  <a:tcPr/>
                </a:tc>
                <a:tc>
                  <a:txBody>
                    <a:bodyPr/>
                    <a:lstStyle/>
                    <a:p>
                      <a:pPr algn="ctr"/>
                      <a:endParaRPr lang="en-US" sz="2000" dirty="0">
                        <a:solidFill>
                          <a:srgbClr val="1E03BD"/>
                        </a:solidFill>
                        <a:latin typeface="Baskerville Old Face"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rgbClr val="1E03BD"/>
                          </a:solidFill>
                          <a:latin typeface="Baskerville Old Face" pitchFamily="18" charset="0"/>
                        </a:rPr>
                        <a:t>8600</a:t>
                      </a:r>
                      <a:endParaRPr lang="en-US" sz="2000" kern="1200" dirty="0" smtClean="0">
                        <a:solidFill>
                          <a:srgbClr val="1E03BD"/>
                        </a:solidFill>
                        <a:latin typeface="Baskerville Old Face" pitchFamily="18" charset="0"/>
                      </a:endParaRPr>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r>
              <a:tr h="382509">
                <a:tc>
                  <a:txBody>
                    <a:bodyPr/>
                    <a:lstStyle/>
                    <a:p>
                      <a:r>
                        <a:rPr lang="en-US" sz="2000" dirty="0" smtClean="0">
                          <a:solidFill>
                            <a:srgbClr val="1E03BD"/>
                          </a:solidFill>
                          <a:latin typeface="Baskerville Old Face" pitchFamily="18" charset="0"/>
                        </a:rPr>
                        <a:t>To Abnormal Gain</a:t>
                      </a:r>
                      <a:endParaRPr lang="en-US" sz="2000" dirty="0">
                        <a:solidFill>
                          <a:srgbClr val="1E03BD"/>
                        </a:solidFill>
                        <a:latin typeface="Baskerville Old Face" pitchFamily="18" charset="0"/>
                      </a:endParaRPr>
                    </a:p>
                  </a:txBody>
                  <a:tcPr/>
                </a:tc>
                <a:tc>
                  <a:txBody>
                    <a:bodyPr/>
                    <a:lstStyle/>
                    <a:p>
                      <a:pPr algn="ctr"/>
                      <a:r>
                        <a:rPr lang="en-US" dirty="0" smtClean="0">
                          <a:solidFill>
                            <a:srgbClr val="1E03BD"/>
                          </a:solidFill>
                          <a:latin typeface="Andalus" pitchFamily="18" charset="-78"/>
                          <a:cs typeface="Andalus" pitchFamily="18" charset="-78"/>
                        </a:rPr>
                        <a:t>200</a:t>
                      </a:r>
                      <a:endParaRPr lang="en-US" dirty="0">
                        <a:solidFill>
                          <a:srgbClr val="1E03BD"/>
                        </a:solidFill>
                        <a:latin typeface="Andalus" pitchFamily="18" charset="-78"/>
                        <a:cs typeface="Andalus" pitchFamily="18" charset="-78"/>
                      </a:endParaRPr>
                    </a:p>
                  </a:txBody>
                  <a:tcPr/>
                </a:tc>
                <a:tc>
                  <a:txBody>
                    <a:bodyPr/>
                    <a:lstStyle/>
                    <a:p>
                      <a:pPr algn="ctr"/>
                      <a:r>
                        <a:rPr lang="en-US" dirty="0" smtClean="0">
                          <a:solidFill>
                            <a:srgbClr val="1E03BD"/>
                          </a:solidFill>
                          <a:latin typeface="Andalus" pitchFamily="18" charset="-78"/>
                          <a:cs typeface="Andalus" pitchFamily="18" charset="-78"/>
                        </a:rPr>
                        <a:t>785</a:t>
                      </a:r>
                      <a:endParaRPr lang="en-US" dirty="0">
                        <a:solidFill>
                          <a:srgbClr val="1E03BD"/>
                        </a:solidFill>
                        <a:latin typeface="Andalus" pitchFamily="18" charset="-78"/>
                        <a:cs typeface="Andalus" pitchFamily="18" charset="-78"/>
                      </a:endParaRPr>
                    </a:p>
                  </a:txBody>
                  <a:tcPr/>
                </a:tc>
                <a:tc vMerge="1">
                  <a:txBody>
                    <a:bodyPr/>
                    <a:lstStyle/>
                    <a:p>
                      <a:endParaRPr lang="en-US" sz="2000" dirty="0">
                        <a:solidFill>
                          <a:srgbClr val="1E03BD"/>
                        </a:solidFill>
                        <a:latin typeface="Baskerville Old Face" pitchFamily="18" charset="0"/>
                      </a:endParaRPr>
                    </a:p>
                  </a:txBody>
                  <a:tcPr/>
                </a:tc>
                <a:tc vMerge="1">
                  <a:txBody>
                    <a:bodyPr/>
                    <a:lstStyle/>
                    <a:p>
                      <a:endParaRPr lang="en-US" dirty="0"/>
                    </a:p>
                  </a:txBody>
                  <a:tcPr/>
                </a:tc>
                <a:tc vMerge="1">
                  <a:txBody>
                    <a:bodyPr/>
                    <a:lstStyle/>
                    <a:p>
                      <a:endParaRPr lang="en-US" dirty="0"/>
                    </a:p>
                  </a:txBody>
                  <a:tcPr/>
                </a:tc>
              </a:tr>
              <a:tr h="382509">
                <a:tc>
                  <a:txBody>
                    <a:bodyPr/>
                    <a:lstStyle/>
                    <a:p>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17700</a:t>
                      </a:r>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68135</a:t>
                      </a:r>
                      <a:endParaRPr lang="en-US" sz="2000" dirty="0">
                        <a:solidFill>
                          <a:srgbClr val="1E03BD"/>
                        </a:solidFill>
                        <a:latin typeface="Baskerville Old Face" pitchFamily="18" charset="0"/>
                      </a:endParaRPr>
                    </a:p>
                  </a:txBody>
                  <a:tcPr/>
                </a:tc>
                <a:tc>
                  <a:txBody>
                    <a:bodyPr/>
                    <a:lstStyle/>
                    <a:p>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17700</a:t>
                      </a:r>
                      <a:endParaRPr lang="en-US" sz="2000" dirty="0">
                        <a:solidFill>
                          <a:srgbClr val="1E03BD"/>
                        </a:solidFill>
                        <a:latin typeface="Baskerville Old Face" pitchFamily="18" charset="0"/>
                      </a:endParaRPr>
                    </a:p>
                  </a:txBody>
                  <a:tcPr/>
                </a:tc>
                <a:tc>
                  <a:txBody>
                    <a:bodyPr/>
                    <a:lstStyle/>
                    <a:p>
                      <a:pPr algn="ctr"/>
                      <a:r>
                        <a:rPr lang="en-US" sz="2000" dirty="0" smtClean="0">
                          <a:solidFill>
                            <a:srgbClr val="1E03BD"/>
                          </a:solidFill>
                          <a:latin typeface="Baskerville Old Face" pitchFamily="18" charset="0"/>
                        </a:rPr>
                        <a:t>68135</a:t>
                      </a:r>
                      <a:endParaRPr lang="en-US" sz="2000" dirty="0">
                        <a:solidFill>
                          <a:srgbClr val="1E03BD"/>
                        </a:solidFill>
                        <a:latin typeface="Baskerville Old Face" pitchFamily="18" charset="0"/>
                      </a:endParaRPr>
                    </a:p>
                  </a:txBody>
                  <a:tcPr/>
                </a:tc>
              </a:tr>
            </a:tbl>
          </a:graphicData>
        </a:graphic>
      </p:graphicFrame>
      <p:sp>
        <p:nvSpPr>
          <p:cNvPr id="7" name="TextBox 6"/>
          <p:cNvSpPr txBox="1"/>
          <p:nvPr/>
        </p:nvSpPr>
        <p:spPr>
          <a:xfrm>
            <a:off x="2514600" y="304800"/>
            <a:ext cx="3505200" cy="369332"/>
          </a:xfrm>
          <a:prstGeom prst="rect">
            <a:avLst/>
          </a:prstGeom>
          <a:noFill/>
        </p:spPr>
        <p:txBody>
          <a:bodyPr wrap="square" rtlCol="0">
            <a:spAutoFit/>
          </a:bodyPr>
          <a:lstStyle/>
          <a:p>
            <a:pPr algn="ctr"/>
            <a:r>
              <a:rPr lang="en-US" b="1" dirty="0" smtClean="0">
                <a:latin typeface="Baskerville Old Face" pitchFamily="18" charset="0"/>
              </a:rPr>
              <a:t>Process B a/c</a:t>
            </a:r>
            <a:endParaRPr lang="en-US" b="1" dirty="0">
              <a:latin typeface="Baskerville Old Face" pitchFamily="18" charset="0"/>
            </a:endParaRPr>
          </a:p>
        </p:txBody>
      </p:sp>
      <p:sp>
        <p:nvSpPr>
          <p:cNvPr id="9" name="TextBox 8"/>
          <p:cNvSpPr txBox="1"/>
          <p:nvPr/>
        </p:nvSpPr>
        <p:spPr>
          <a:xfrm>
            <a:off x="685800" y="3718679"/>
            <a:ext cx="7848600" cy="2585323"/>
          </a:xfrm>
          <a:prstGeom prst="rect">
            <a:avLst/>
          </a:prstGeom>
          <a:noFill/>
        </p:spPr>
        <p:txBody>
          <a:bodyPr wrap="square" rtlCol="0">
            <a:spAutoFit/>
          </a:bodyPr>
          <a:lstStyle/>
          <a:p>
            <a:endParaRPr lang="en-US" dirty="0" smtClean="0"/>
          </a:p>
          <a:p>
            <a:r>
              <a:rPr lang="en-GB" b="1" dirty="0" smtClean="0">
                <a:latin typeface="Baskerville Old Face" pitchFamily="18" charset="0"/>
              </a:rPr>
              <a:t> Cost of abnormal gain = </a:t>
            </a:r>
            <a:r>
              <a:rPr lang="en-GB" b="1" u="sng" dirty="0" smtClean="0">
                <a:latin typeface="Baskerville Old Face" pitchFamily="18" charset="0"/>
              </a:rPr>
              <a:t>Rs. 65,950</a:t>
            </a:r>
            <a:r>
              <a:rPr lang="en-GB" b="1" dirty="0" smtClean="0">
                <a:latin typeface="Baskerville Old Face" pitchFamily="18" charset="0"/>
              </a:rPr>
              <a:t> x 200 = Rs. 785</a:t>
            </a:r>
            <a:endParaRPr lang="en-US" b="1" u="sng" dirty="0" smtClean="0">
              <a:latin typeface="Baskerville Old Face" pitchFamily="18" charset="0"/>
            </a:endParaRPr>
          </a:p>
          <a:p>
            <a:r>
              <a:rPr lang="en-GB" b="1" dirty="0" smtClean="0">
                <a:latin typeface="Baskerville Old Face" pitchFamily="18" charset="0"/>
              </a:rPr>
              <a:t>			16,800</a:t>
            </a:r>
            <a:endParaRPr lang="en-US" b="1" dirty="0" smtClean="0">
              <a:latin typeface="Baskerville Old Face" pitchFamily="18" charset="0"/>
            </a:endParaRPr>
          </a:p>
          <a:p>
            <a:r>
              <a:rPr lang="en-GB" b="1" dirty="0" smtClean="0">
                <a:latin typeface="Baskerville Old Face" pitchFamily="18" charset="0"/>
              </a:rPr>
              <a:t>Cost of finished stocks =     </a:t>
            </a:r>
            <a:r>
              <a:rPr lang="en-GB" b="1" u="sng" dirty="0" smtClean="0">
                <a:latin typeface="Baskerville Old Face" pitchFamily="18" charset="0"/>
              </a:rPr>
              <a:t>Rs. 65,950 </a:t>
            </a:r>
            <a:r>
              <a:rPr lang="en-GB" b="1" dirty="0" smtClean="0">
                <a:latin typeface="Baskerville Old Face" pitchFamily="18" charset="0"/>
              </a:rPr>
              <a:t>x    17,000 = Rs. 66,735    </a:t>
            </a:r>
            <a:endParaRPr lang="en-US" b="1" dirty="0" smtClean="0">
              <a:latin typeface="Baskerville Old Face" pitchFamily="18" charset="0"/>
            </a:endParaRPr>
          </a:p>
          <a:p>
            <a:r>
              <a:rPr lang="en-GB" b="1" dirty="0" smtClean="0">
                <a:latin typeface="Baskerville Old Face" pitchFamily="18" charset="0"/>
              </a:rPr>
              <a:t>			16,800 </a:t>
            </a:r>
            <a:endParaRPr lang="en-US" b="1" dirty="0" smtClean="0">
              <a:latin typeface="Baskerville Old Face" pitchFamily="18" charset="0"/>
            </a:endParaRPr>
          </a:p>
          <a:p>
            <a:r>
              <a:rPr lang="en-GB" b="1" dirty="0" smtClean="0">
                <a:latin typeface="Baskerville Old Face" pitchFamily="18" charset="0"/>
              </a:rPr>
              <a:t>Abnormal gain  =     Actual output - Normal Output</a:t>
            </a:r>
            <a:endParaRPr lang="en-US" b="1" dirty="0" smtClean="0">
              <a:latin typeface="Baskerville Old Face" pitchFamily="18" charset="0"/>
            </a:endParaRPr>
          </a:p>
          <a:p>
            <a:r>
              <a:rPr lang="en-GB" b="1" dirty="0" smtClean="0">
                <a:latin typeface="Baskerville Old Face" pitchFamily="18" charset="0"/>
              </a:rPr>
              <a:t>                              =     17,000 – (17,500 – 4% of 17,500)</a:t>
            </a:r>
            <a:endParaRPr lang="en-US" b="1" dirty="0" smtClean="0">
              <a:latin typeface="Baskerville Old Face" pitchFamily="18" charset="0"/>
            </a:endParaRPr>
          </a:p>
          <a:p>
            <a:r>
              <a:rPr lang="en-GB" b="1" dirty="0" smtClean="0">
                <a:latin typeface="Baskerville Old Face" pitchFamily="18" charset="0"/>
              </a:rPr>
              <a:t>	            =     17,000— 16,800</a:t>
            </a:r>
            <a:endParaRPr lang="en-US" b="1" dirty="0" smtClean="0">
              <a:latin typeface="Baskerville Old Face" pitchFamily="18" charset="0"/>
            </a:endParaRPr>
          </a:p>
          <a:p>
            <a:r>
              <a:rPr lang="en-GB" b="1" dirty="0" smtClean="0">
                <a:latin typeface="Baskerville Old Face" pitchFamily="18" charset="0"/>
              </a:rPr>
              <a:t>	            =      2, 00 Units.</a:t>
            </a:r>
            <a:endParaRPr lang="en-US" b="1" dirty="0">
              <a:latin typeface="Baskerville Old Fac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609</Words>
  <Application>Microsoft Office PowerPoint</Application>
  <PresentationFormat>On-screen Show (4:3)</PresentationFormat>
  <Paragraphs>340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Allah</dc:creator>
  <cp:lastModifiedBy>Allah</cp:lastModifiedBy>
  <cp:revision>36</cp:revision>
  <dcterms:created xsi:type="dcterms:W3CDTF">2006-08-16T00:00:00Z</dcterms:created>
  <dcterms:modified xsi:type="dcterms:W3CDTF">2020-06-13T16:38:11Z</dcterms:modified>
</cp:coreProperties>
</file>