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8063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226" autoAdjust="0"/>
    <p:restoredTop sz="94660"/>
  </p:normalViewPr>
  <p:slideViewPr>
    <p:cSldViewPr>
      <p:cViewPr varScale="1">
        <p:scale>
          <a:sx n="64" d="100"/>
          <a:sy n="64" d="100"/>
        </p:scale>
        <p:origin x="-62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72ADF-60C7-427C-99C3-7AE29FE64EC8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3F3E19DE-95D5-4461-8459-06DC874CA5E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72ADF-60C7-427C-99C3-7AE29FE64EC8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E19DE-95D5-4461-8459-06DC874CA5E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72ADF-60C7-427C-99C3-7AE29FE64EC8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E19DE-95D5-4461-8459-06DC874CA5E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72ADF-60C7-427C-99C3-7AE29FE64EC8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3F3E19DE-95D5-4461-8459-06DC874CA5E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72ADF-60C7-427C-99C3-7AE29FE64EC8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E19DE-95D5-4461-8459-06DC874CA5E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72ADF-60C7-427C-99C3-7AE29FE64EC8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E19DE-95D5-4461-8459-06DC874CA5E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72ADF-60C7-427C-99C3-7AE29FE64EC8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3F3E19DE-95D5-4461-8459-06DC874CA5EA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72ADF-60C7-427C-99C3-7AE29FE64EC8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E19DE-95D5-4461-8459-06DC874CA5E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72ADF-60C7-427C-99C3-7AE29FE64EC8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E19DE-95D5-4461-8459-06DC874CA5E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72ADF-60C7-427C-99C3-7AE29FE64EC8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E19DE-95D5-4461-8459-06DC874CA5E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72ADF-60C7-427C-99C3-7AE29FE64EC8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E19DE-95D5-4461-8459-06DC874CA5EA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BE72ADF-60C7-427C-99C3-7AE29FE64EC8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3F3E19DE-95D5-4461-8459-06DC874CA5EA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2590801"/>
            <a:ext cx="8458200" cy="3484986"/>
          </a:xfrm>
        </p:spPr>
        <p:txBody>
          <a:bodyPr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By</a:t>
            </a:r>
            <a:r>
              <a:rPr lang="en-US" dirty="0" smtClean="0">
                <a:solidFill>
                  <a:srgbClr val="780637"/>
                </a:solidFill>
              </a:rPr>
              <a:t/>
            </a:r>
            <a:br>
              <a:rPr lang="en-US" dirty="0" smtClean="0">
                <a:solidFill>
                  <a:srgbClr val="780637"/>
                </a:solidFill>
              </a:rPr>
            </a:br>
            <a:r>
              <a:rPr lang="en-US" sz="3200" dirty="0" err="1" smtClean="0">
                <a:solidFill>
                  <a:srgbClr val="780637"/>
                </a:solidFill>
              </a:rPr>
              <a:t>Dr.U.Priya</a:t>
            </a:r>
            <a:r>
              <a:rPr lang="en-US" sz="3200" dirty="0" smtClean="0">
                <a:solidFill>
                  <a:srgbClr val="780637"/>
                </a:solidFill>
              </a:rPr>
              <a:t/>
            </a:r>
            <a:br>
              <a:rPr lang="en-US" sz="3200" dirty="0" smtClean="0">
                <a:solidFill>
                  <a:srgbClr val="780637"/>
                </a:solidFill>
              </a:rPr>
            </a:br>
            <a:r>
              <a:rPr lang="en-US" sz="3200" dirty="0" smtClean="0">
                <a:solidFill>
                  <a:srgbClr val="780637"/>
                </a:solidFill>
              </a:rPr>
              <a:t>Head and Assistant Professor</a:t>
            </a:r>
            <a:br>
              <a:rPr lang="en-US" sz="3200" dirty="0" smtClean="0">
                <a:solidFill>
                  <a:srgbClr val="780637"/>
                </a:solidFill>
              </a:rPr>
            </a:br>
            <a:r>
              <a:rPr lang="en-US" sz="3200" dirty="0" smtClean="0">
                <a:solidFill>
                  <a:srgbClr val="780637"/>
                </a:solidFill>
              </a:rPr>
              <a:t>bon </a:t>
            </a:r>
            <a:r>
              <a:rPr lang="en-US" sz="3200" dirty="0" err="1" smtClean="0">
                <a:solidFill>
                  <a:srgbClr val="780637"/>
                </a:solidFill>
              </a:rPr>
              <a:t>secours</a:t>
            </a:r>
            <a:r>
              <a:rPr lang="en-US" sz="3200" dirty="0" smtClean="0">
                <a:solidFill>
                  <a:srgbClr val="780637"/>
                </a:solidFill>
              </a:rPr>
              <a:t> for women, </a:t>
            </a:r>
            <a:r>
              <a:rPr lang="en-US" sz="3200" dirty="0" err="1" smtClean="0">
                <a:solidFill>
                  <a:srgbClr val="780637"/>
                </a:solidFill>
              </a:rPr>
              <a:t>thanjavur</a:t>
            </a:r>
            <a:r>
              <a:rPr lang="en-US" sz="3200" dirty="0" smtClean="0">
                <a:solidFill>
                  <a:srgbClr val="780637"/>
                </a:solidFill>
              </a:rPr>
              <a:t>  </a:t>
            </a:r>
            <a:endParaRPr lang="en-US" dirty="0">
              <a:solidFill>
                <a:srgbClr val="780637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762000"/>
            <a:ext cx="8458200" cy="1524000"/>
          </a:xfrm>
        </p:spPr>
        <p:txBody>
          <a:bodyPr>
            <a:noAutofit/>
          </a:bodyPr>
          <a:lstStyle/>
          <a:p>
            <a:pPr algn="ctr"/>
            <a:r>
              <a:rPr lang="en-US" sz="4800" dirty="0" smtClean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  <a:t>Mercantile Models from the Merchant’s Perspective </a:t>
            </a:r>
            <a:endParaRPr lang="en-US" sz="4800" dirty="0">
              <a:solidFill>
                <a:srgbClr val="FF0000"/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780637"/>
                </a:solidFill>
              </a:rPr>
              <a:t>6. Order fulfillment &amp; delivery</a:t>
            </a:r>
            <a:endParaRPr lang="en-US" dirty="0">
              <a:solidFill>
                <a:srgbClr val="780637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C00000"/>
              </a:buClr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</a:rPr>
              <a:t>In </a:t>
            </a:r>
            <a:r>
              <a:rPr lang="en-US" dirty="0" smtClean="0">
                <a:solidFill>
                  <a:schemeClr val="tx1"/>
                </a:solidFill>
              </a:rPr>
              <a:t>this actual provision of the product or service is </a:t>
            </a:r>
            <a:r>
              <a:rPr lang="en-US" dirty="0" smtClean="0">
                <a:solidFill>
                  <a:schemeClr val="tx1"/>
                </a:solidFill>
              </a:rPr>
              <a:t>made.</a:t>
            </a:r>
          </a:p>
          <a:p>
            <a:pPr>
              <a:buClr>
                <a:srgbClr val="C00000"/>
              </a:buClr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</a:rPr>
              <a:t>I</a:t>
            </a:r>
            <a:r>
              <a:rPr lang="en-US" dirty="0" smtClean="0">
                <a:solidFill>
                  <a:schemeClr val="tx1"/>
                </a:solidFill>
              </a:rPr>
              <a:t>t </a:t>
            </a:r>
            <a:r>
              <a:rPr lang="en-US" dirty="0" smtClean="0">
                <a:solidFill>
                  <a:schemeClr val="tx1"/>
                </a:solidFill>
              </a:rPr>
              <a:t>involves multiple functions and locations.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780637"/>
                </a:solidFill>
              </a:rPr>
              <a:t>7. Order billing &amp; account/payment management.</a:t>
            </a:r>
            <a:endParaRPr lang="en-US" dirty="0">
              <a:solidFill>
                <a:srgbClr val="780637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C00000"/>
              </a:buClr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</a:rPr>
              <a:t>After the order has been fulfilled &amp; delivered, billing is given by finance </a:t>
            </a:r>
            <a:r>
              <a:rPr lang="en-US" dirty="0" smtClean="0">
                <a:solidFill>
                  <a:schemeClr val="tx1"/>
                </a:solidFill>
              </a:rPr>
              <a:t>staff.</a:t>
            </a:r>
            <a:endParaRPr lang="en-US" dirty="0" smtClean="0">
              <a:solidFill>
                <a:schemeClr val="tx1"/>
              </a:solidFill>
            </a:endParaRPr>
          </a:p>
          <a:p>
            <a:pPr>
              <a:buClr>
                <a:srgbClr val="C00000"/>
              </a:buClr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</a:rPr>
              <a:t>The </a:t>
            </a:r>
            <a:r>
              <a:rPr lang="en-US" dirty="0" smtClean="0">
                <a:solidFill>
                  <a:schemeClr val="tx1"/>
                </a:solidFill>
              </a:rPr>
              <a:t>billing function is designed to serve the needs and interests of the company, not the customer.</a:t>
            </a:r>
            <a:br>
              <a:rPr lang="en-US" dirty="0" smtClean="0">
                <a:solidFill>
                  <a:schemeClr val="tx1"/>
                </a:solidFill>
              </a:rPr>
            </a:b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780637"/>
                </a:solidFill>
              </a:rPr>
              <a:t>8. Post sales service</a:t>
            </a:r>
            <a:endParaRPr lang="en-US" dirty="0">
              <a:solidFill>
                <a:srgbClr val="780637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Clr>
                <a:srgbClr val="C00000"/>
              </a:buClr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</a:rPr>
              <a:t>This phase plays an increasingly important role in all elements of a company’s profit equation: customer, price, &amp; </a:t>
            </a:r>
            <a:r>
              <a:rPr lang="en-US" dirty="0" smtClean="0">
                <a:solidFill>
                  <a:schemeClr val="tx1"/>
                </a:solidFill>
              </a:rPr>
              <a:t>cost.</a:t>
            </a:r>
          </a:p>
          <a:p>
            <a:pPr>
              <a:buClr>
                <a:srgbClr val="C00000"/>
              </a:buClr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</a:rPr>
              <a:t>It </a:t>
            </a:r>
            <a:r>
              <a:rPr lang="en-US" dirty="0" smtClean="0">
                <a:solidFill>
                  <a:schemeClr val="tx1"/>
                </a:solidFill>
              </a:rPr>
              <a:t>can include such elements as physical installation of a product, repair &amp; maintenance, customer training, equipment upgrading &amp; </a:t>
            </a:r>
            <a:r>
              <a:rPr lang="en-US" dirty="0" smtClean="0">
                <a:solidFill>
                  <a:schemeClr val="tx1"/>
                </a:solidFill>
              </a:rPr>
              <a:t>disposal.</a:t>
            </a:r>
          </a:p>
          <a:p>
            <a:pPr>
              <a:buClr>
                <a:srgbClr val="C00000"/>
              </a:buClr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</a:rPr>
              <a:t>The </a:t>
            </a:r>
            <a:r>
              <a:rPr lang="en-US" dirty="0" smtClean="0">
                <a:solidFill>
                  <a:schemeClr val="tx1"/>
                </a:solidFill>
              </a:rPr>
              <a:t>newest technologies are direct deposit of payroll, on-line bill payment and telephone transfers</a:t>
            </a:r>
            <a:br>
              <a:rPr lang="en-US" dirty="0" smtClean="0">
                <a:solidFill>
                  <a:schemeClr val="tx1"/>
                </a:solidFill>
              </a:rPr>
            </a:b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686800" cy="609600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>
            <a:normAutofit fontScale="90000"/>
          </a:bodyPr>
          <a:lstStyle/>
          <a:p>
            <a:pPr algn="ctr"/>
            <a:r>
              <a:rPr lang="en-US" b="1" cap="none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Mercantile Models from the Merchant’s Perspective </a:t>
            </a:r>
            <a:endParaRPr lang="en-US" b="1" cap="none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686800" cy="5503890"/>
          </a:xfrm>
        </p:spPr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en-US" b="1" dirty="0" smtClean="0">
                <a:solidFill>
                  <a:srgbClr val="780637"/>
                </a:solidFill>
              </a:rPr>
              <a:t>Introduction  </a:t>
            </a:r>
            <a:endParaRPr lang="en-US" b="1" dirty="0" smtClean="0">
              <a:solidFill>
                <a:srgbClr val="780637"/>
              </a:solidFill>
            </a:endParaRPr>
          </a:p>
          <a:p>
            <a:pPr marL="514350" indent="-349250" algn="just">
              <a:buClr>
                <a:srgbClr val="C00000"/>
              </a:buClr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</a:rPr>
              <a:t>To </a:t>
            </a:r>
            <a:r>
              <a:rPr lang="en-US" dirty="0" smtClean="0">
                <a:solidFill>
                  <a:schemeClr val="tx1"/>
                </a:solidFill>
              </a:rPr>
              <a:t>order to deliver cycle from the merchant perspective has been managed with an eye towards standardization and cost. </a:t>
            </a:r>
            <a:endParaRPr lang="en-US" dirty="0" smtClean="0">
              <a:solidFill>
                <a:schemeClr val="tx1"/>
              </a:solidFill>
            </a:endParaRPr>
          </a:p>
          <a:p>
            <a:pPr marL="514350" indent="-349250" algn="just">
              <a:buClr>
                <a:srgbClr val="C00000"/>
              </a:buClr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</a:rPr>
              <a:t>This </a:t>
            </a:r>
            <a:r>
              <a:rPr lang="en-US" dirty="0" smtClean="0">
                <a:solidFill>
                  <a:schemeClr val="tx1"/>
                </a:solidFill>
              </a:rPr>
              <a:t>is based on assumption that an organization must create a set of operating standard for service and production. They perform to those standards while minimizing the cost. </a:t>
            </a:r>
            <a:endParaRPr lang="en-US" dirty="0" smtClean="0">
              <a:solidFill>
                <a:schemeClr val="tx1"/>
              </a:solidFill>
            </a:endParaRPr>
          </a:p>
          <a:p>
            <a:pPr marL="514350" indent="-349250" algn="just">
              <a:buClr>
                <a:srgbClr val="C00000"/>
              </a:buClr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</a:rPr>
              <a:t>To </a:t>
            </a:r>
            <a:r>
              <a:rPr lang="en-US" dirty="0" smtClean="0">
                <a:solidFill>
                  <a:schemeClr val="tx1"/>
                </a:solidFill>
              </a:rPr>
              <a:t>fully realize and maintain a competitive advantage in the online environment it is necessary to examine the order management cycle (OMC) that also includes the traditional order to delivery cycle. 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Order management cycle in E – commerce </a:t>
            </a:r>
            <a:endParaRPr lang="en-US" dirty="0">
              <a:solidFill>
                <a:srgbClr val="C00000"/>
              </a:solidFill>
            </a:endParaRPr>
          </a:p>
        </p:txBody>
      </p:sp>
      <p:pic>
        <p:nvPicPr>
          <p:cNvPr id="6146" name="Picture 2" descr="C:\Users\Baby uma\Desktop\e commerce\Order_management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0" y="990600"/>
            <a:ext cx="9143999" cy="5867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Steps of OMC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530383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	     </a:t>
            </a:r>
            <a:r>
              <a:rPr lang="en-US" dirty="0" smtClean="0">
                <a:solidFill>
                  <a:schemeClr val="tx1"/>
                </a:solidFill>
              </a:rPr>
              <a:t>(</a:t>
            </a:r>
            <a:r>
              <a:rPr lang="en-US" dirty="0" err="1" smtClean="0">
                <a:solidFill>
                  <a:schemeClr val="tx1"/>
                </a:solidFill>
              </a:rPr>
              <a:t>i</a:t>
            </a:r>
            <a:r>
              <a:rPr lang="en-US" dirty="0" smtClean="0">
                <a:solidFill>
                  <a:schemeClr val="tx1"/>
                </a:solidFill>
              </a:rPr>
              <a:t>)   Order planning &amp; Order generation.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     (ii)  Cost estimation &amp; pricing.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     (iii) Order receipt &amp; entry.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     (iv) Order selection &amp; prioritization.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     (v)  Order Scheduling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     (vi) Order fulfillment &amp; delivery.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     (vii) Order billing &amp; account/payment </a:t>
            </a:r>
            <a:r>
              <a:rPr lang="en-US" dirty="0" smtClean="0">
                <a:solidFill>
                  <a:schemeClr val="tx1"/>
                </a:solidFill>
              </a:rPr>
              <a:t>    </a:t>
            </a:r>
          </a:p>
          <a:p>
            <a:pPr>
              <a:buNone/>
            </a:pP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                </a:t>
            </a:r>
            <a:r>
              <a:rPr lang="en-US" dirty="0" smtClean="0">
                <a:solidFill>
                  <a:schemeClr val="tx1"/>
                </a:solidFill>
              </a:rPr>
              <a:t>management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     (viii) Post sales service.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 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780637"/>
                </a:solidFill>
              </a:rPr>
              <a:t>1. Order planning &amp; Order generation</a:t>
            </a:r>
            <a:endParaRPr lang="en-US" dirty="0">
              <a:solidFill>
                <a:srgbClr val="780637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1588">
              <a:buClr>
                <a:srgbClr val="C00000"/>
              </a:buClr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</a:rPr>
              <a:t>Order planning leads to order generation.</a:t>
            </a:r>
            <a:endParaRPr lang="en-US" dirty="0" smtClean="0">
              <a:solidFill>
                <a:schemeClr val="tx1"/>
              </a:solidFill>
            </a:endParaRPr>
          </a:p>
          <a:p>
            <a:pPr indent="1588">
              <a:buClr>
                <a:srgbClr val="C00000"/>
              </a:buClr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</a:rPr>
              <a:t>Orders are generated in a no. of  ways in the e-commerce environment.</a:t>
            </a:r>
            <a:endParaRPr lang="en-US" dirty="0" smtClean="0">
              <a:solidFill>
                <a:schemeClr val="tx1"/>
              </a:solidFill>
            </a:endParaRPr>
          </a:p>
          <a:p>
            <a:pPr indent="1588">
              <a:buClr>
                <a:srgbClr val="C00000"/>
              </a:buClr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</a:rPr>
              <a:t>The sales force broadcasts ads (direct marketing), sends personalized e-mail to customers (cold calls), or creates a </a:t>
            </a:r>
            <a:r>
              <a:rPr lang="en-US" dirty="0" smtClean="0">
                <a:solidFill>
                  <a:schemeClr val="tx1"/>
                </a:solidFill>
              </a:rPr>
              <a:t>WWW page</a:t>
            </a:r>
            <a:br>
              <a:rPr lang="en-US" dirty="0" smtClean="0">
                <a:solidFill>
                  <a:schemeClr val="tx1"/>
                </a:solidFill>
              </a:rPr>
            </a:b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780637"/>
                </a:solidFill>
              </a:rPr>
              <a:t>2. Cost estimation &amp; pricing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Clr>
                <a:srgbClr val="C00000"/>
              </a:buClr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</a:rPr>
              <a:t>Pricing </a:t>
            </a:r>
            <a:r>
              <a:rPr lang="en-US" dirty="0" smtClean="0">
                <a:solidFill>
                  <a:schemeClr val="tx1"/>
                </a:solidFill>
              </a:rPr>
              <a:t>is the bridge between customer needs &amp; company capabilities</a:t>
            </a:r>
            <a:r>
              <a:rPr lang="en-US" dirty="0" smtClean="0">
                <a:solidFill>
                  <a:schemeClr val="tx1"/>
                </a:solidFill>
              </a:rPr>
              <a:t>. </a:t>
            </a:r>
          </a:p>
          <a:p>
            <a:pPr>
              <a:buClr>
                <a:srgbClr val="C00000"/>
              </a:buClr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</a:rPr>
              <a:t>Pricing </a:t>
            </a:r>
            <a:r>
              <a:rPr lang="en-US" dirty="0" smtClean="0">
                <a:solidFill>
                  <a:schemeClr val="tx1"/>
                </a:solidFill>
              </a:rPr>
              <a:t>at the individual order level depends on understanding the value to the customer that is generated by each order, evaluating the cost of filling each order; &amp; instituting a system that enables the company to price each order based on its value &amp; cost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b="1" dirty="0" smtClean="0">
                <a:solidFill>
                  <a:schemeClr val="tx1"/>
                </a:solidFill>
              </a:rPr>
              <a:t> 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780637"/>
                </a:solidFill>
              </a:rPr>
              <a:t>3. Order receipt &amp; entry.</a:t>
            </a:r>
            <a:endParaRPr lang="en-US" dirty="0">
              <a:solidFill>
                <a:srgbClr val="780637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C00000"/>
              </a:buClr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</a:rPr>
              <a:t>After an acceptable price Quote, the customer enters the order receipt &amp; entry phase of </a:t>
            </a:r>
            <a:r>
              <a:rPr lang="en-US" dirty="0" smtClean="0">
                <a:solidFill>
                  <a:schemeClr val="tx1"/>
                </a:solidFill>
              </a:rPr>
              <a:t>OMC.</a:t>
            </a:r>
            <a:endParaRPr lang="en-US" dirty="0" smtClean="0">
              <a:solidFill>
                <a:schemeClr val="tx1"/>
              </a:solidFill>
            </a:endParaRPr>
          </a:p>
          <a:p>
            <a:pPr>
              <a:buClr>
                <a:srgbClr val="C00000"/>
              </a:buClr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</a:rPr>
              <a:t>This </a:t>
            </a:r>
            <a:r>
              <a:rPr lang="en-US" dirty="0" smtClean="0">
                <a:solidFill>
                  <a:schemeClr val="tx1"/>
                </a:solidFill>
              </a:rPr>
              <a:t>was under the purview of departments variously titled customer service, order entry, the inside sales desk, or customer liaison.</a:t>
            </a:r>
            <a:br>
              <a:rPr lang="en-US" dirty="0" smtClean="0">
                <a:solidFill>
                  <a:schemeClr val="tx1"/>
                </a:solidFill>
              </a:rPr>
            </a:b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780637"/>
                </a:solidFill>
              </a:rPr>
              <a:t>4. Order selection &amp; prioritization</a:t>
            </a:r>
            <a:endParaRPr lang="en-US" dirty="0">
              <a:solidFill>
                <a:srgbClr val="780637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C00000"/>
              </a:buClr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</a:rPr>
              <a:t>Customer service representatives are also often responsible for choosing which orders to accept and which to </a:t>
            </a:r>
            <a:r>
              <a:rPr lang="en-US" dirty="0" smtClean="0">
                <a:solidFill>
                  <a:schemeClr val="tx1"/>
                </a:solidFill>
              </a:rPr>
              <a:t>decline.</a:t>
            </a:r>
            <a:endParaRPr lang="en-US" dirty="0" smtClean="0">
              <a:solidFill>
                <a:schemeClr val="tx1"/>
              </a:solidFill>
            </a:endParaRPr>
          </a:p>
          <a:p>
            <a:pPr>
              <a:buClr>
                <a:srgbClr val="C00000"/>
              </a:buClr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</a:rPr>
              <a:t>Not</a:t>
            </a:r>
            <a:r>
              <a:rPr lang="en-US" dirty="0" smtClean="0">
                <a:solidFill>
                  <a:schemeClr val="tx1"/>
                </a:solidFill>
              </a:rPr>
              <a:t>, all customers orders are created equal; some are better for the business.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780637"/>
                </a:solidFill>
              </a:rPr>
              <a:t>5. Order Scheduling</a:t>
            </a:r>
            <a:endParaRPr lang="en-US" dirty="0">
              <a:solidFill>
                <a:srgbClr val="780637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5151438"/>
          </a:xfrm>
        </p:spPr>
        <p:txBody>
          <a:bodyPr>
            <a:normAutofit fontScale="92500" lnSpcReduction="20000"/>
          </a:bodyPr>
          <a:lstStyle/>
          <a:p>
            <a:pPr>
              <a:buClr>
                <a:srgbClr val="C00000"/>
              </a:buClr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</a:rPr>
              <a:t>In </a:t>
            </a:r>
            <a:r>
              <a:rPr lang="en-US" dirty="0" smtClean="0">
                <a:solidFill>
                  <a:schemeClr val="tx1"/>
                </a:solidFill>
              </a:rPr>
              <a:t>this phase the prioritized orders get slotted into an actual production or operational sequence</a:t>
            </a:r>
            <a:r>
              <a:rPr lang="en-US" dirty="0" smtClean="0">
                <a:solidFill>
                  <a:schemeClr val="tx1"/>
                </a:solidFill>
              </a:rPr>
              <a:t>. </a:t>
            </a:r>
          </a:p>
          <a:p>
            <a:pPr>
              <a:buClr>
                <a:srgbClr val="C00000"/>
              </a:buClr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</a:rPr>
              <a:t>This </a:t>
            </a:r>
            <a:r>
              <a:rPr lang="en-US" dirty="0" smtClean="0">
                <a:solidFill>
                  <a:schemeClr val="tx1"/>
                </a:solidFill>
              </a:rPr>
              <a:t>task is difficult because the different functional departments- sales, marketing,, customer service, operations, or production- may have conflicting goals, compensation systems, &amp; organizational </a:t>
            </a:r>
            <a:r>
              <a:rPr lang="en-US" dirty="0" smtClean="0">
                <a:solidFill>
                  <a:schemeClr val="tx1"/>
                </a:solidFill>
              </a:rPr>
              <a:t>imperatives:</a:t>
            </a:r>
            <a:endParaRPr lang="en-US" dirty="0" smtClean="0">
              <a:solidFill>
                <a:schemeClr val="tx1"/>
              </a:solidFill>
            </a:endParaRPr>
          </a:p>
          <a:p>
            <a:pPr>
              <a:buClr>
                <a:srgbClr val="C00000"/>
              </a:buClr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</a:rPr>
              <a:t>P</a:t>
            </a:r>
            <a:r>
              <a:rPr lang="en-US" dirty="0" smtClean="0">
                <a:solidFill>
                  <a:schemeClr val="tx1"/>
                </a:solidFill>
              </a:rPr>
              <a:t>roduction </a:t>
            </a:r>
            <a:r>
              <a:rPr lang="en-US" dirty="0" smtClean="0">
                <a:solidFill>
                  <a:schemeClr val="tx1"/>
                </a:solidFill>
              </a:rPr>
              <a:t>people seek to minimize equipment changeovers, while marketing &amp; customer service reps argue for special service for special customers.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b="1" i="1" dirty="0" smtClean="0">
                <a:solidFill>
                  <a:schemeClr val="tx1"/>
                </a:solidFill>
              </a:rPr>
              <a:t> 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38</TotalTime>
  <Words>493</Words>
  <Application>Microsoft Office PowerPoint</Application>
  <PresentationFormat>On-screen Show (4:3)</PresentationFormat>
  <Paragraphs>38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Trek</vt:lpstr>
      <vt:lpstr>By Dr.U.Priya Head and Assistant Professor bon secours for women, thanjavur  </vt:lpstr>
      <vt:lpstr>Mercantile Models from the Merchant’s Perspective </vt:lpstr>
      <vt:lpstr>Order management cycle in E – commerce </vt:lpstr>
      <vt:lpstr>Steps of OMC</vt:lpstr>
      <vt:lpstr>1. Order planning &amp; Order generation</vt:lpstr>
      <vt:lpstr>2. Cost estimation &amp; pricing.</vt:lpstr>
      <vt:lpstr>3. Order receipt &amp; entry.</vt:lpstr>
      <vt:lpstr>4. Order selection &amp; prioritization</vt:lpstr>
      <vt:lpstr>5. Order Scheduling</vt:lpstr>
      <vt:lpstr>6. Order fulfillment &amp; delivery</vt:lpstr>
      <vt:lpstr>7. Order billing &amp; account/payment management.</vt:lpstr>
      <vt:lpstr>8. Post sales service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By Dr.U.Priya Head and Assistant Professor bon secours for women, thanjavur</dc:title>
  <dc:creator>Baby uma</dc:creator>
  <cp:lastModifiedBy>Baby uma</cp:lastModifiedBy>
  <cp:revision>4</cp:revision>
  <dcterms:created xsi:type="dcterms:W3CDTF">2020-05-19T06:41:12Z</dcterms:created>
  <dcterms:modified xsi:type="dcterms:W3CDTF">2020-05-19T07:19:43Z</dcterms:modified>
</cp:coreProperties>
</file>