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7" r:id="rId2"/>
    <p:sldId id="258" r:id="rId3"/>
    <p:sldId id="259" r:id="rId4"/>
    <p:sldId id="260" r:id="rId5"/>
    <p:sldId id="262" r:id="rId6"/>
    <p:sldId id="263" r:id="rId7"/>
    <p:sldId id="264" r:id="rId8"/>
    <p:sldId id="265" r:id="rId9"/>
    <p:sldId id="266"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AA52E4-38AA-4DFE-BF6E-1AAA3306C7EB}"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15D6C672-9589-406E-B77F-AF6C746BE6FE}">
      <dgm:prSet phldrT="[Text]"/>
      <dgm:spPr/>
      <dgm:t>
        <a:bodyPr/>
        <a:lstStyle/>
        <a:p>
          <a:r>
            <a:rPr lang="en-US" dirty="0" smtClean="0"/>
            <a:t>Digital video </a:t>
          </a:r>
          <a:endParaRPr lang="en-US" dirty="0"/>
        </a:p>
      </dgm:t>
    </dgm:pt>
    <dgm:pt modelId="{2A32AAC4-2505-4BE4-AF82-792D3925D14A}" type="parTrans" cxnId="{D22B4689-615F-4312-B211-CA072D6E5DDB}">
      <dgm:prSet/>
      <dgm:spPr/>
      <dgm:t>
        <a:bodyPr/>
        <a:lstStyle/>
        <a:p>
          <a:endParaRPr lang="en-US"/>
        </a:p>
      </dgm:t>
    </dgm:pt>
    <dgm:pt modelId="{E43294AE-A446-4AD2-A4B3-6664E0312833}" type="sibTrans" cxnId="{D22B4689-615F-4312-B211-CA072D6E5DDB}">
      <dgm:prSet/>
      <dgm:spPr/>
      <dgm:t>
        <a:bodyPr/>
        <a:lstStyle/>
        <a:p>
          <a:endParaRPr lang="en-US"/>
        </a:p>
      </dgm:t>
    </dgm:pt>
    <dgm:pt modelId="{016BE3AB-A1D6-4F15-B878-1A3E1E639B7E}">
      <dgm:prSet phldrT="[Text]"/>
      <dgm:spPr/>
      <dgm:t>
        <a:bodyPr/>
        <a:lstStyle/>
        <a:p>
          <a:r>
            <a:rPr lang="en-US" dirty="0" smtClean="0"/>
            <a:t>Desktop Computing</a:t>
          </a:r>
          <a:endParaRPr lang="en-US" dirty="0"/>
        </a:p>
      </dgm:t>
    </dgm:pt>
    <dgm:pt modelId="{B0A9E374-5489-42E8-AF05-12F9E16A9CDA}" type="parTrans" cxnId="{0FE7ACC8-B9B3-46BE-A7E7-FECE464CF191}">
      <dgm:prSet/>
      <dgm:spPr/>
      <dgm:t>
        <a:bodyPr/>
        <a:lstStyle/>
        <a:p>
          <a:endParaRPr lang="en-US"/>
        </a:p>
      </dgm:t>
    </dgm:pt>
    <dgm:pt modelId="{5F413B7F-B2CD-4A57-A2BD-9DFFBEA5E79C}" type="sibTrans" cxnId="{0FE7ACC8-B9B3-46BE-A7E7-FECE464CF191}">
      <dgm:prSet/>
      <dgm:spPr/>
      <dgm:t>
        <a:bodyPr/>
        <a:lstStyle/>
        <a:p>
          <a:endParaRPr lang="en-US"/>
        </a:p>
      </dgm:t>
    </dgm:pt>
    <dgm:pt modelId="{0FCDB316-CAD6-4D3C-8D56-7168F30BA1EB}">
      <dgm:prSet phldrT="[Text]"/>
      <dgm:spPr/>
      <dgm:t>
        <a:bodyPr/>
        <a:lstStyle/>
        <a:p>
          <a:r>
            <a:rPr lang="en-US" dirty="0" smtClean="0"/>
            <a:t>Electronic publishing</a:t>
          </a:r>
          <a:endParaRPr lang="en-US" dirty="0"/>
        </a:p>
      </dgm:t>
    </dgm:pt>
    <dgm:pt modelId="{08926D4B-0470-4C1B-88D6-92445CDE1C06}" type="parTrans" cxnId="{7BDE9BD8-DB66-46F5-A839-AA43413660AB}">
      <dgm:prSet/>
      <dgm:spPr/>
      <dgm:t>
        <a:bodyPr/>
        <a:lstStyle/>
        <a:p>
          <a:endParaRPr lang="en-US"/>
        </a:p>
      </dgm:t>
    </dgm:pt>
    <dgm:pt modelId="{F93B8BC4-99E4-41CE-ACBF-2A3462130A69}" type="sibTrans" cxnId="{7BDE9BD8-DB66-46F5-A839-AA43413660AB}">
      <dgm:prSet/>
      <dgm:spPr/>
      <dgm:t>
        <a:bodyPr/>
        <a:lstStyle/>
        <a:p>
          <a:endParaRPr lang="en-US"/>
        </a:p>
      </dgm:t>
    </dgm:pt>
    <dgm:pt modelId="{7ED4F57B-B9F6-4EDF-B33C-BE91DA9ADD11}">
      <dgm:prSet phldrT="[Text]"/>
      <dgm:spPr/>
      <dgm:t>
        <a:bodyPr/>
        <a:lstStyle/>
        <a:p>
          <a:r>
            <a:rPr lang="en-US" dirty="0" smtClean="0"/>
            <a:t>Online services </a:t>
          </a:r>
          <a:endParaRPr lang="en-US" dirty="0"/>
        </a:p>
      </dgm:t>
    </dgm:pt>
    <dgm:pt modelId="{6B4F2688-4ADF-4BFB-AF68-E4464241BDCC}" type="parTrans" cxnId="{62CCE14D-AC31-4B82-B0C9-C3B0AAB8E2EA}">
      <dgm:prSet/>
      <dgm:spPr/>
      <dgm:t>
        <a:bodyPr/>
        <a:lstStyle/>
        <a:p>
          <a:endParaRPr lang="en-US"/>
        </a:p>
      </dgm:t>
    </dgm:pt>
    <dgm:pt modelId="{E4C817EA-E6DF-43B5-93BC-824729BA031E}" type="sibTrans" cxnId="{62CCE14D-AC31-4B82-B0C9-C3B0AAB8E2EA}">
      <dgm:prSet/>
      <dgm:spPr/>
      <dgm:t>
        <a:bodyPr/>
        <a:lstStyle/>
        <a:p>
          <a:endParaRPr lang="en-US"/>
        </a:p>
      </dgm:t>
    </dgm:pt>
    <dgm:pt modelId="{9B21EB85-D0DD-478D-84AE-ACCAA3F406BC}">
      <dgm:prSet phldrT="[Text]"/>
      <dgm:spPr/>
      <dgm:t>
        <a:bodyPr/>
        <a:lstStyle/>
        <a:p>
          <a:r>
            <a:rPr lang="en-US" dirty="0" smtClean="0"/>
            <a:t>Broad cast and cable services</a:t>
          </a:r>
          <a:endParaRPr lang="en-US" dirty="0"/>
        </a:p>
      </dgm:t>
    </dgm:pt>
    <dgm:pt modelId="{21898C00-067A-4791-A158-E3A1F273F1E9}" type="parTrans" cxnId="{7A2FB702-DA26-4923-8148-C67B4D409076}">
      <dgm:prSet/>
      <dgm:spPr/>
      <dgm:t>
        <a:bodyPr/>
        <a:lstStyle/>
        <a:p>
          <a:endParaRPr lang="en-US"/>
        </a:p>
      </dgm:t>
    </dgm:pt>
    <dgm:pt modelId="{8A85D769-6691-4273-B991-411EEABFB4F5}" type="sibTrans" cxnId="{7A2FB702-DA26-4923-8148-C67B4D409076}">
      <dgm:prSet/>
      <dgm:spPr/>
      <dgm:t>
        <a:bodyPr/>
        <a:lstStyle/>
        <a:p>
          <a:endParaRPr lang="en-US"/>
        </a:p>
      </dgm:t>
    </dgm:pt>
    <dgm:pt modelId="{0C812D2C-E9B8-4508-BBBC-4A44DE8526F4}">
      <dgm:prSet/>
      <dgm:spPr/>
      <dgm:t>
        <a:bodyPr/>
        <a:lstStyle/>
        <a:p>
          <a:r>
            <a:rPr lang="en-US" dirty="0" smtClean="0"/>
            <a:t>Consumer electronics </a:t>
          </a:r>
          <a:endParaRPr lang="en-US" dirty="0"/>
        </a:p>
      </dgm:t>
    </dgm:pt>
    <dgm:pt modelId="{78E4EBF6-F74B-4A4A-BD44-CBE6A28FE2F4}" type="parTrans" cxnId="{57D5A330-26F1-4FC2-BFF5-40E0D858BE60}">
      <dgm:prSet/>
      <dgm:spPr/>
      <dgm:t>
        <a:bodyPr/>
        <a:lstStyle/>
        <a:p>
          <a:endParaRPr lang="en-US"/>
        </a:p>
      </dgm:t>
    </dgm:pt>
    <dgm:pt modelId="{E6159566-3188-4C54-B439-94F78FC2FA81}" type="sibTrans" cxnId="{57D5A330-26F1-4FC2-BFF5-40E0D858BE60}">
      <dgm:prSet/>
      <dgm:spPr/>
      <dgm:t>
        <a:bodyPr/>
        <a:lstStyle/>
        <a:p>
          <a:endParaRPr lang="en-US"/>
        </a:p>
      </dgm:t>
    </dgm:pt>
    <dgm:pt modelId="{F207F95B-FE5C-44FE-AF14-6452C1329C0F}">
      <dgm:prSet/>
      <dgm:spPr/>
      <dgm:t>
        <a:bodyPr/>
        <a:lstStyle/>
        <a:p>
          <a:r>
            <a:rPr lang="en-US" dirty="0" smtClean="0"/>
            <a:t>Content creation </a:t>
          </a:r>
          <a:endParaRPr lang="en-US" dirty="0"/>
        </a:p>
      </dgm:t>
    </dgm:pt>
    <dgm:pt modelId="{76E156A0-CD47-48EA-B4CF-A611FA0FA849}" type="parTrans" cxnId="{4D47D03E-B0AA-4140-9016-4EB20376789D}">
      <dgm:prSet/>
      <dgm:spPr/>
      <dgm:t>
        <a:bodyPr/>
        <a:lstStyle/>
        <a:p>
          <a:endParaRPr lang="en-US"/>
        </a:p>
      </dgm:t>
    </dgm:pt>
    <dgm:pt modelId="{6519E0C8-82A1-4BFC-9CE5-CEFB9FB239D2}" type="sibTrans" cxnId="{4D47D03E-B0AA-4140-9016-4EB20376789D}">
      <dgm:prSet/>
      <dgm:spPr/>
      <dgm:t>
        <a:bodyPr/>
        <a:lstStyle/>
        <a:p>
          <a:endParaRPr lang="en-US"/>
        </a:p>
      </dgm:t>
    </dgm:pt>
    <dgm:pt modelId="{BE210452-0D9B-45C9-8916-3866FD79B360}">
      <dgm:prSet/>
      <dgm:spPr/>
      <dgm:t>
        <a:bodyPr/>
        <a:lstStyle/>
        <a:p>
          <a:r>
            <a:rPr lang="en-US" dirty="0" smtClean="0"/>
            <a:t>Tele com services </a:t>
          </a:r>
          <a:endParaRPr lang="en-US" dirty="0"/>
        </a:p>
      </dgm:t>
    </dgm:pt>
    <dgm:pt modelId="{D9C96C04-E74A-4E47-BFCE-F70017997EB6}" type="parTrans" cxnId="{A130AF4F-6E45-4427-A0CA-E933438FCFE3}">
      <dgm:prSet/>
      <dgm:spPr/>
    </dgm:pt>
    <dgm:pt modelId="{8B8210E1-FC34-4B9F-900E-8CBBB1DE3537}" type="sibTrans" cxnId="{A130AF4F-6E45-4427-A0CA-E933438FCFE3}">
      <dgm:prSet/>
      <dgm:spPr/>
    </dgm:pt>
    <dgm:pt modelId="{15DB546F-4248-435C-9B7C-6518E8882B1A}" type="pres">
      <dgm:prSet presAssocID="{2AAA52E4-38AA-4DFE-BF6E-1AAA3306C7EB}" presName="Name0" presStyleCnt="0">
        <dgm:presLayoutVars>
          <dgm:chMax val="1"/>
          <dgm:dir/>
          <dgm:animLvl val="ctr"/>
          <dgm:resizeHandles val="exact"/>
        </dgm:presLayoutVars>
      </dgm:prSet>
      <dgm:spPr/>
      <dgm:t>
        <a:bodyPr/>
        <a:lstStyle/>
        <a:p>
          <a:endParaRPr lang="en-US"/>
        </a:p>
      </dgm:t>
    </dgm:pt>
    <dgm:pt modelId="{A394A33C-037D-47C6-8B30-D39A9F0D2A59}" type="pres">
      <dgm:prSet presAssocID="{15D6C672-9589-406E-B77F-AF6C746BE6FE}" presName="centerShape" presStyleLbl="node0" presStyleIdx="0" presStyleCnt="1"/>
      <dgm:spPr/>
      <dgm:t>
        <a:bodyPr/>
        <a:lstStyle/>
        <a:p>
          <a:endParaRPr lang="en-US"/>
        </a:p>
      </dgm:t>
    </dgm:pt>
    <dgm:pt modelId="{F4453AAD-77DA-440E-A36D-B14B0FED3977}" type="pres">
      <dgm:prSet presAssocID="{016BE3AB-A1D6-4F15-B878-1A3E1E639B7E}" presName="node" presStyleLbl="node1" presStyleIdx="0" presStyleCnt="7" custScaleX="169646">
        <dgm:presLayoutVars>
          <dgm:bulletEnabled val="1"/>
        </dgm:presLayoutVars>
      </dgm:prSet>
      <dgm:spPr/>
      <dgm:t>
        <a:bodyPr/>
        <a:lstStyle/>
        <a:p>
          <a:endParaRPr lang="en-US"/>
        </a:p>
      </dgm:t>
    </dgm:pt>
    <dgm:pt modelId="{5B8619B3-A74E-47FF-837F-689067E8BE83}" type="pres">
      <dgm:prSet presAssocID="{016BE3AB-A1D6-4F15-B878-1A3E1E639B7E}" presName="dummy" presStyleCnt="0"/>
      <dgm:spPr/>
    </dgm:pt>
    <dgm:pt modelId="{60E4B8D0-062B-4ADF-828C-B9EF2ED68BCD}" type="pres">
      <dgm:prSet presAssocID="{5F413B7F-B2CD-4A57-A2BD-9DFFBEA5E79C}" presName="sibTrans" presStyleLbl="sibTrans2D1" presStyleIdx="0" presStyleCnt="7"/>
      <dgm:spPr/>
      <dgm:t>
        <a:bodyPr/>
        <a:lstStyle/>
        <a:p>
          <a:endParaRPr lang="en-US"/>
        </a:p>
      </dgm:t>
    </dgm:pt>
    <dgm:pt modelId="{C354CECF-9A3E-4711-B921-333515625281}" type="pres">
      <dgm:prSet presAssocID="{0C812D2C-E9B8-4508-BBBC-4A44DE8526F4}" presName="node" presStyleLbl="node1" presStyleIdx="1" presStyleCnt="7" custScaleX="191613">
        <dgm:presLayoutVars>
          <dgm:bulletEnabled val="1"/>
        </dgm:presLayoutVars>
      </dgm:prSet>
      <dgm:spPr/>
      <dgm:t>
        <a:bodyPr/>
        <a:lstStyle/>
        <a:p>
          <a:endParaRPr lang="en-US"/>
        </a:p>
      </dgm:t>
    </dgm:pt>
    <dgm:pt modelId="{0D328FA1-7FBB-454E-AA92-6D63BD2F5B9D}" type="pres">
      <dgm:prSet presAssocID="{0C812D2C-E9B8-4508-BBBC-4A44DE8526F4}" presName="dummy" presStyleCnt="0"/>
      <dgm:spPr/>
    </dgm:pt>
    <dgm:pt modelId="{283A6C7A-D159-4614-B0D3-474A202CA801}" type="pres">
      <dgm:prSet presAssocID="{E6159566-3188-4C54-B439-94F78FC2FA81}" presName="sibTrans" presStyleLbl="sibTrans2D1" presStyleIdx="1" presStyleCnt="7"/>
      <dgm:spPr/>
      <dgm:t>
        <a:bodyPr/>
        <a:lstStyle/>
        <a:p>
          <a:endParaRPr lang="en-US"/>
        </a:p>
      </dgm:t>
    </dgm:pt>
    <dgm:pt modelId="{A07C3B05-1F72-44A3-907A-B3C7A6C20F91}" type="pres">
      <dgm:prSet presAssocID="{0FCDB316-CAD6-4D3C-8D56-7168F30BA1EB}" presName="node" presStyleLbl="node1" presStyleIdx="2" presStyleCnt="7" custScaleX="193158">
        <dgm:presLayoutVars>
          <dgm:bulletEnabled val="1"/>
        </dgm:presLayoutVars>
      </dgm:prSet>
      <dgm:spPr/>
      <dgm:t>
        <a:bodyPr/>
        <a:lstStyle/>
        <a:p>
          <a:endParaRPr lang="en-US"/>
        </a:p>
      </dgm:t>
    </dgm:pt>
    <dgm:pt modelId="{07533DF2-5789-4546-B717-0F16205985B5}" type="pres">
      <dgm:prSet presAssocID="{0FCDB316-CAD6-4D3C-8D56-7168F30BA1EB}" presName="dummy" presStyleCnt="0"/>
      <dgm:spPr/>
    </dgm:pt>
    <dgm:pt modelId="{43528996-740D-4CEA-8D59-563A85A85376}" type="pres">
      <dgm:prSet presAssocID="{F93B8BC4-99E4-41CE-ACBF-2A3462130A69}" presName="sibTrans" presStyleLbl="sibTrans2D1" presStyleIdx="2" presStyleCnt="7"/>
      <dgm:spPr/>
      <dgm:t>
        <a:bodyPr/>
        <a:lstStyle/>
        <a:p>
          <a:endParaRPr lang="en-US"/>
        </a:p>
      </dgm:t>
    </dgm:pt>
    <dgm:pt modelId="{296B89B0-E875-4A92-BFF5-8F128335D0F8}" type="pres">
      <dgm:prSet presAssocID="{F207F95B-FE5C-44FE-AF14-6452C1329C0F}" presName="node" presStyleLbl="node1" presStyleIdx="3" presStyleCnt="7" custScaleX="165013" custRadScaleRad="107458" custRadScaleInc="-47340">
        <dgm:presLayoutVars>
          <dgm:bulletEnabled val="1"/>
        </dgm:presLayoutVars>
      </dgm:prSet>
      <dgm:spPr/>
      <dgm:t>
        <a:bodyPr/>
        <a:lstStyle/>
        <a:p>
          <a:endParaRPr lang="en-US"/>
        </a:p>
      </dgm:t>
    </dgm:pt>
    <dgm:pt modelId="{708ED542-47F6-4AA5-A0C2-503C06EE531A}" type="pres">
      <dgm:prSet presAssocID="{F207F95B-FE5C-44FE-AF14-6452C1329C0F}" presName="dummy" presStyleCnt="0"/>
      <dgm:spPr/>
    </dgm:pt>
    <dgm:pt modelId="{417D9A07-7EC5-43C2-85D5-DE03675A69E4}" type="pres">
      <dgm:prSet presAssocID="{6519E0C8-82A1-4BFC-9CE5-CEFB9FB239D2}" presName="sibTrans" presStyleLbl="sibTrans2D1" presStyleIdx="3" presStyleCnt="7"/>
      <dgm:spPr/>
      <dgm:t>
        <a:bodyPr/>
        <a:lstStyle/>
        <a:p>
          <a:endParaRPr lang="en-US"/>
        </a:p>
      </dgm:t>
    </dgm:pt>
    <dgm:pt modelId="{5503C6D6-CA57-472F-AAB0-C15B2399A9DC}" type="pres">
      <dgm:prSet presAssocID="{7ED4F57B-B9F6-4EDF-B33C-BE91DA9ADD11}" presName="node" presStyleLbl="node1" presStyleIdx="4" presStyleCnt="7" custScaleX="228153">
        <dgm:presLayoutVars>
          <dgm:bulletEnabled val="1"/>
        </dgm:presLayoutVars>
      </dgm:prSet>
      <dgm:spPr/>
      <dgm:t>
        <a:bodyPr/>
        <a:lstStyle/>
        <a:p>
          <a:endParaRPr lang="en-US"/>
        </a:p>
      </dgm:t>
    </dgm:pt>
    <dgm:pt modelId="{D0DCCB89-F6C2-4914-A08D-5361AB99AFE3}" type="pres">
      <dgm:prSet presAssocID="{7ED4F57B-B9F6-4EDF-B33C-BE91DA9ADD11}" presName="dummy" presStyleCnt="0"/>
      <dgm:spPr/>
    </dgm:pt>
    <dgm:pt modelId="{ED8243C8-0E9E-4598-A191-377BB0086107}" type="pres">
      <dgm:prSet presAssocID="{E4C817EA-E6DF-43B5-93BC-824729BA031E}" presName="sibTrans" presStyleLbl="sibTrans2D1" presStyleIdx="4" presStyleCnt="7"/>
      <dgm:spPr/>
      <dgm:t>
        <a:bodyPr/>
        <a:lstStyle/>
        <a:p>
          <a:endParaRPr lang="en-US"/>
        </a:p>
      </dgm:t>
    </dgm:pt>
    <dgm:pt modelId="{992D07B5-FFEB-49CE-BEF9-52422E457795}" type="pres">
      <dgm:prSet presAssocID="{9B21EB85-D0DD-478D-84AE-ACCAA3F406BC}" presName="node" presStyleLbl="node1" presStyleIdx="5" presStyleCnt="7" custScaleX="165621">
        <dgm:presLayoutVars>
          <dgm:bulletEnabled val="1"/>
        </dgm:presLayoutVars>
      </dgm:prSet>
      <dgm:spPr/>
      <dgm:t>
        <a:bodyPr/>
        <a:lstStyle/>
        <a:p>
          <a:endParaRPr lang="en-US"/>
        </a:p>
      </dgm:t>
    </dgm:pt>
    <dgm:pt modelId="{217C2D8F-128F-45B9-B436-FD67BC2230AD}" type="pres">
      <dgm:prSet presAssocID="{9B21EB85-D0DD-478D-84AE-ACCAA3F406BC}" presName="dummy" presStyleCnt="0"/>
      <dgm:spPr/>
    </dgm:pt>
    <dgm:pt modelId="{FB7D345D-77B8-40C9-8460-C6C4C53C8F75}" type="pres">
      <dgm:prSet presAssocID="{8A85D769-6691-4273-B991-411EEABFB4F5}" presName="sibTrans" presStyleLbl="sibTrans2D1" presStyleIdx="5" presStyleCnt="7"/>
      <dgm:spPr/>
      <dgm:t>
        <a:bodyPr/>
        <a:lstStyle/>
        <a:p>
          <a:endParaRPr lang="en-US"/>
        </a:p>
      </dgm:t>
    </dgm:pt>
    <dgm:pt modelId="{1268334D-C477-44BB-BFBE-8ADAA96E8A66}" type="pres">
      <dgm:prSet presAssocID="{BE210452-0D9B-45C9-8916-3866FD79B360}" presName="node" presStyleLbl="node1" presStyleIdx="6" presStyleCnt="7" custScaleX="189985">
        <dgm:presLayoutVars>
          <dgm:bulletEnabled val="1"/>
        </dgm:presLayoutVars>
      </dgm:prSet>
      <dgm:spPr/>
      <dgm:t>
        <a:bodyPr/>
        <a:lstStyle/>
        <a:p>
          <a:endParaRPr lang="en-US"/>
        </a:p>
      </dgm:t>
    </dgm:pt>
    <dgm:pt modelId="{6FB659AA-4205-430E-A5B8-69FEEA11D4EF}" type="pres">
      <dgm:prSet presAssocID="{BE210452-0D9B-45C9-8916-3866FD79B360}" presName="dummy" presStyleCnt="0"/>
      <dgm:spPr/>
    </dgm:pt>
    <dgm:pt modelId="{F18FAA66-C852-4331-82E3-71EC051C835F}" type="pres">
      <dgm:prSet presAssocID="{8B8210E1-FC34-4B9F-900E-8CBBB1DE3537}" presName="sibTrans" presStyleLbl="sibTrans2D1" presStyleIdx="6" presStyleCnt="7"/>
      <dgm:spPr/>
    </dgm:pt>
  </dgm:ptLst>
  <dgm:cxnLst>
    <dgm:cxn modelId="{43C2D82F-FE22-44C7-B23B-59BCE6530419}" type="presOf" srcId="{9B21EB85-D0DD-478D-84AE-ACCAA3F406BC}" destId="{992D07B5-FFEB-49CE-BEF9-52422E457795}" srcOrd="0" destOrd="0" presId="urn:microsoft.com/office/officeart/2005/8/layout/radial6"/>
    <dgm:cxn modelId="{14115069-9DFE-4691-868D-DB1AB9AB72EE}" type="presOf" srcId="{2AAA52E4-38AA-4DFE-BF6E-1AAA3306C7EB}" destId="{15DB546F-4248-435C-9B7C-6518E8882B1A}" srcOrd="0" destOrd="0" presId="urn:microsoft.com/office/officeart/2005/8/layout/radial6"/>
    <dgm:cxn modelId="{175A9778-8A92-4B34-B25D-184BCA2DC941}" type="presOf" srcId="{0FCDB316-CAD6-4D3C-8D56-7168F30BA1EB}" destId="{A07C3B05-1F72-44A3-907A-B3C7A6C20F91}" srcOrd="0" destOrd="0" presId="urn:microsoft.com/office/officeart/2005/8/layout/radial6"/>
    <dgm:cxn modelId="{7A2FB702-DA26-4923-8148-C67B4D409076}" srcId="{15D6C672-9589-406E-B77F-AF6C746BE6FE}" destId="{9B21EB85-D0DD-478D-84AE-ACCAA3F406BC}" srcOrd="5" destOrd="0" parTransId="{21898C00-067A-4791-A158-E3A1F273F1E9}" sibTransId="{8A85D769-6691-4273-B991-411EEABFB4F5}"/>
    <dgm:cxn modelId="{D22B4689-615F-4312-B211-CA072D6E5DDB}" srcId="{2AAA52E4-38AA-4DFE-BF6E-1AAA3306C7EB}" destId="{15D6C672-9589-406E-B77F-AF6C746BE6FE}" srcOrd="0" destOrd="0" parTransId="{2A32AAC4-2505-4BE4-AF82-792D3925D14A}" sibTransId="{E43294AE-A446-4AD2-A4B3-6664E0312833}"/>
    <dgm:cxn modelId="{71E148FE-9BA9-4720-B3C7-C0D4D35BA3A5}" type="presOf" srcId="{0C812D2C-E9B8-4508-BBBC-4A44DE8526F4}" destId="{C354CECF-9A3E-4711-B921-333515625281}" srcOrd="0" destOrd="0" presId="urn:microsoft.com/office/officeart/2005/8/layout/radial6"/>
    <dgm:cxn modelId="{7BDE9BD8-DB66-46F5-A839-AA43413660AB}" srcId="{15D6C672-9589-406E-B77F-AF6C746BE6FE}" destId="{0FCDB316-CAD6-4D3C-8D56-7168F30BA1EB}" srcOrd="2" destOrd="0" parTransId="{08926D4B-0470-4C1B-88D6-92445CDE1C06}" sibTransId="{F93B8BC4-99E4-41CE-ACBF-2A3462130A69}"/>
    <dgm:cxn modelId="{1C76A9C8-8D0C-4EA4-90ED-F012FCC085B1}" type="presOf" srcId="{E6159566-3188-4C54-B439-94F78FC2FA81}" destId="{283A6C7A-D159-4614-B0D3-474A202CA801}" srcOrd="0" destOrd="0" presId="urn:microsoft.com/office/officeart/2005/8/layout/radial6"/>
    <dgm:cxn modelId="{39A13F9A-9353-49C6-9C62-2A3EACD81D73}" type="presOf" srcId="{BE210452-0D9B-45C9-8916-3866FD79B360}" destId="{1268334D-C477-44BB-BFBE-8ADAA96E8A66}" srcOrd="0" destOrd="0" presId="urn:microsoft.com/office/officeart/2005/8/layout/radial6"/>
    <dgm:cxn modelId="{49823C52-D86C-4C5D-A02C-A77D4BD24959}" type="presOf" srcId="{8B8210E1-FC34-4B9F-900E-8CBBB1DE3537}" destId="{F18FAA66-C852-4331-82E3-71EC051C835F}" srcOrd="0" destOrd="0" presId="urn:microsoft.com/office/officeart/2005/8/layout/radial6"/>
    <dgm:cxn modelId="{24749C68-9FA2-49FF-929E-1910F507CC34}" type="presOf" srcId="{8A85D769-6691-4273-B991-411EEABFB4F5}" destId="{FB7D345D-77B8-40C9-8460-C6C4C53C8F75}" srcOrd="0" destOrd="0" presId="urn:microsoft.com/office/officeart/2005/8/layout/radial6"/>
    <dgm:cxn modelId="{85B7937F-6594-4DCD-960A-F30AE08595E1}" type="presOf" srcId="{15D6C672-9589-406E-B77F-AF6C746BE6FE}" destId="{A394A33C-037D-47C6-8B30-D39A9F0D2A59}" srcOrd="0" destOrd="0" presId="urn:microsoft.com/office/officeart/2005/8/layout/radial6"/>
    <dgm:cxn modelId="{A130AF4F-6E45-4427-A0CA-E933438FCFE3}" srcId="{15D6C672-9589-406E-B77F-AF6C746BE6FE}" destId="{BE210452-0D9B-45C9-8916-3866FD79B360}" srcOrd="6" destOrd="0" parTransId="{D9C96C04-E74A-4E47-BFCE-F70017997EB6}" sibTransId="{8B8210E1-FC34-4B9F-900E-8CBBB1DE3537}"/>
    <dgm:cxn modelId="{4D47D03E-B0AA-4140-9016-4EB20376789D}" srcId="{15D6C672-9589-406E-B77F-AF6C746BE6FE}" destId="{F207F95B-FE5C-44FE-AF14-6452C1329C0F}" srcOrd="3" destOrd="0" parTransId="{76E156A0-CD47-48EA-B4CF-A611FA0FA849}" sibTransId="{6519E0C8-82A1-4BFC-9CE5-CEFB9FB239D2}"/>
    <dgm:cxn modelId="{5C2B49DF-C014-445F-8DAD-3D40F10A09B2}" type="presOf" srcId="{E4C817EA-E6DF-43B5-93BC-824729BA031E}" destId="{ED8243C8-0E9E-4598-A191-377BB0086107}" srcOrd="0" destOrd="0" presId="urn:microsoft.com/office/officeart/2005/8/layout/radial6"/>
    <dgm:cxn modelId="{33568422-B62D-482F-BF46-37A58FAF4334}" type="presOf" srcId="{016BE3AB-A1D6-4F15-B878-1A3E1E639B7E}" destId="{F4453AAD-77DA-440E-A36D-B14B0FED3977}" srcOrd="0" destOrd="0" presId="urn:microsoft.com/office/officeart/2005/8/layout/radial6"/>
    <dgm:cxn modelId="{CF0F8E3B-1F82-45A8-8F5E-B3810F8C8E5F}" type="presOf" srcId="{F207F95B-FE5C-44FE-AF14-6452C1329C0F}" destId="{296B89B0-E875-4A92-BFF5-8F128335D0F8}" srcOrd="0" destOrd="0" presId="urn:microsoft.com/office/officeart/2005/8/layout/radial6"/>
    <dgm:cxn modelId="{7428D3B8-2B5B-43AB-A8BA-E1A4F53D63DE}" type="presOf" srcId="{7ED4F57B-B9F6-4EDF-B33C-BE91DA9ADD11}" destId="{5503C6D6-CA57-472F-AAB0-C15B2399A9DC}" srcOrd="0" destOrd="0" presId="urn:microsoft.com/office/officeart/2005/8/layout/radial6"/>
    <dgm:cxn modelId="{0FE7ACC8-B9B3-46BE-A7E7-FECE464CF191}" srcId="{15D6C672-9589-406E-B77F-AF6C746BE6FE}" destId="{016BE3AB-A1D6-4F15-B878-1A3E1E639B7E}" srcOrd="0" destOrd="0" parTransId="{B0A9E374-5489-42E8-AF05-12F9E16A9CDA}" sibTransId="{5F413B7F-B2CD-4A57-A2BD-9DFFBEA5E79C}"/>
    <dgm:cxn modelId="{108748D2-E1DC-4B8E-AC63-58634E5B5B7E}" type="presOf" srcId="{F93B8BC4-99E4-41CE-ACBF-2A3462130A69}" destId="{43528996-740D-4CEA-8D59-563A85A85376}" srcOrd="0" destOrd="0" presId="urn:microsoft.com/office/officeart/2005/8/layout/radial6"/>
    <dgm:cxn modelId="{51A9B647-962A-4F4A-B94C-F412CE53C0F6}" type="presOf" srcId="{5F413B7F-B2CD-4A57-A2BD-9DFFBEA5E79C}" destId="{60E4B8D0-062B-4ADF-828C-B9EF2ED68BCD}" srcOrd="0" destOrd="0" presId="urn:microsoft.com/office/officeart/2005/8/layout/radial6"/>
    <dgm:cxn modelId="{57D5A330-26F1-4FC2-BFF5-40E0D858BE60}" srcId="{15D6C672-9589-406E-B77F-AF6C746BE6FE}" destId="{0C812D2C-E9B8-4508-BBBC-4A44DE8526F4}" srcOrd="1" destOrd="0" parTransId="{78E4EBF6-F74B-4A4A-BD44-CBE6A28FE2F4}" sibTransId="{E6159566-3188-4C54-B439-94F78FC2FA81}"/>
    <dgm:cxn modelId="{62CCE14D-AC31-4B82-B0C9-C3B0AAB8E2EA}" srcId="{15D6C672-9589-406E-B77F-AF6C746BE6FE}" destId="{7ED4F57B-B9F6-4EDF-B33C-BE91DA9ADD11}" srcOrd="4" destOrd="0" parTransId="{6B4F2688-4ADF-4BFB-AF68-E4464241BDCC}" sibTransId="{E4C817EA-E6DF-43B5-93BC-824729BA031E}"/>
    <dgm:cxn modelId="{564C0FCF-DCC0-4487-ACF4-9097EB8C4CA4}" type="presOf" srcId="{6519E0C8-82A1-4BFC-9CE5-CEFB9FB239D2}" destId="{417D9A07-7EC5-43C2-85D5-DE03675A69E4}" srcOrd="0" destOrd="0" presId="urn:microsoft.com/office/officeart/2005/8/layout/radial6"/>
    <dgm:cxn modelId="{C94BB91B-6A34-4961-AD22-4DACC8DF9313}" type="presParOf" srcId="{15DB546F-4248-435C-9B7C-6518E8882B1A}" destId="{A394A33C-037D-47C6-8B30-D39A9F0D2A59}" srcOrd="0" destOrd="0" presId="urn:microsoft.com/office/officeart/2005/8/layout/radial6"/>
    <dgm:cxn modelId="{E4901477-F66A-44D5-ABF2-9D1BA071AF1C}" type="presParOf" srcId="{15DB546F-4248-435C-9B7C-6518E8882B1A}" destId="{F4453AAD-77DA-440E-A36D-B14B0FED3977}" srcOrd="1" destOrd="0" presId="urn:microsoft.com/office/officeart/2005/8/layout/radial6"/>
    <dgm:cxn modelId="{2ADDE691-4F37-445F-AEA1-8BF78F87CD69}" type="presParOf" srcId="{15DB546F-4248-435C-9B7C-6518E8882B1A}" destId="{5B8619B3-A74E-47FF-837F-689067E8BE83}" srcOrd="2" destOrd="0" presId="urn:microsoft.com/office/officeart/2005/8/layout/radial6"/>
    <dgm:cxn modelId="{D254AC6E-CC1C-4672-9CED-9D1786899720}" type="presParOf" srcId="{15DB546F-4248-435C-9B7C-6518E8882B1A}" destId="{60E4B8D0-062B-4ADF-828C-B9EF2ED68BCD}" srcOrd="3" destOrd="0" presId="urn:microsoft.com/office/officeart/2005/8/layout/radial6"/>
    <dgm:cxn modelId="{316DCC8D-FA52-4EE8-B093-29F46C9498D6}" type="presParOf" srcId="{15DB546F-4248-435C-9B7C-6518E8882B1A}" destId="{C354CECF-9A3E-4711-B921-333515625281}" srcOrd="4" destOrd="0" presId="urn:microsoft.com/office/officeart/2005/8/layout/radial6"/>
    <dgm:cxn modelId="{60CC9F3F-17C9-456B-BD6A-A953EF152F8F}" type="presParOf" srcId="{15DB546F-4248-435C-9B7C-6518E8882B1A}" destId="{0D328FA1-7FBB-454E-AA92-6D63BD2F5B9D}" srcOrd="5" destOrd="0" presId="urn:microsoft.com/office/officeart/2005/8/layout/radial6"/>
    <dgm:cxn modelId="{86F17F07-88D1-4A38-A2DF-A3693DCA3866}" type="presParOf" srcId="{15DB546F-4248-435C-9B7C-6518E8882B1A}" destId="{283A6C7A-D159-4614-B0D3-474A202CA801}" srcOrd="6" destOrd="0" presId="urn:microsoft.com/office/officeart/2005/8/layout/radial6"/>
    <dgm:cxn modelId="{14721B4E-97A4-4A1A-A66B-8D4F4507ECB0}" type="presParOf" srcId="{15DB546F-4248-435C-9B7C-6518E8882B1A}" destId="{A07C3B05-1F72-44A3-907A-B3C7A6C20F91}" srcOrd="7" destOrd="0" presId="urn:microsoft.com/office/officeart/2005/8/layout/radial6"/>
    <dgm:cxn modelId="{748ABA4B-4F45-457C-9901-83B9524E982C}" type="presParOf" srcId="{15DB546F-4248-435C-9B7C-6518E8882B1A}" destId="{07533DF2-5789-4546-B717-0F16205985B5}" srcOrd="8" destOrd="0" presId="urn:microsoft.com/office/officeart/2005/8/layout/radial6"/>
    <dgm:cxn modelId="{816A3D14-8706-4E9B-8669-E06DF64EB866}" type="presParOf" srcId="{15DB546F-4248-435C-9B7C-6518E8882B1A}" destId="{43528996-740D-4CEA-8D59-563A85A85376}" srcOrd="9" destOrd="0" presId="urn:microsoft.com/office/officeart/2005/8/layout/radial6"/>
    <dgm:cxn modelId="{E11090CF-D497-45CF-BF30-1EA4F0B883D5}" type="presParOf" srcId="{15DB546F-4248-435C-9B7C-6518E8882B1A}" destId="{296B89B0-E875-4A92-BFF5-8F128335D0F8}" srcOrd="10" destOrd="0" presId="urn:microsoft.com/office/officeart/2005/8/layout/radial6"/>
    <dgm:cxn modelId="{E274535F-3E14-40EC-AF5A-2820728B3C71}" type="presParOf" srcId="{15DB546F-4248-435C-9B7C-6518E8882B1A}" destId="{708ED542-47F6-4AA5-A0C2-503C06EE531A}" srcOrd="11" destOrd="0" presId="urn:microsoft.com/office/officeart/2005/8/layout/radial6"/>
    <dgm:cxn modelId="{6CF526B5-D133-426D-B4B2-7217D103B3B1}" type="presParOf" srcId="{15DB546F-4248-435C-9B7C-6518E8882B1A}" destId="{417D9A07-7EC5-43C2-85D5-DE03675A69E4}" srcOrd="12" destOrd="0" presId="urn:microsoft.com/office/officeart/2005/8/layout/radial6"/>
    <dgm:cxn modelId="{7FA13B50-6252-4EFF-B80D-89637BE200EC}" type="presParOf" srcId="{15DB546F-4248-435C-9B7C-6518E8882B1A}" destId="{5503C6D6-CA57-472F-AAB0-C15B2399A9DC}" srcOrd="13" destOrd="0" presId="urn:microsoft.com/office/officeart/2005/8/layout/radial6"/>
    <dgm:cxn modelId="{2CD97FA4-DBB6-4525-B228-611A32BFD454}" type="presParOf" srcId="{15DB546F-4248-435C-9B7C-6518E8882B1A}" destId="{D0DCCB89-F6C2-4914-A08D-5361AB99AFE3}" srcOrd="14" destOrd="0" presId="urn:microsoft.com/office/officeart/2005/8/layout/radial6"/>
    <dgm:cxn modelId="{334DF45A-A08B-4935-B2B4-46866520B454}" type="presParOf" srcId="{15DB546F-4248-435C-9B7C-6518E8882B1A}" destId="{ED8243C8-0E9E-4598-A191-377BB0086107}" srcOrd="15" destOrd="0" presId="urn:microsoft.com/office/officeart/2005/8/layout/radial6"/>
    <dgm:cxn modelId="{0F7EB256-419E-40A9-8FA4-F40073C22712}" type="presParOf" srcId="{15DB546F-4248-435C-9B7C-6518E8882B1A}" destId="{992D07B5-FFEB-49CE-BEF9-52422E457795}" srcOrd="16" destOrd="0" presId="urn:microsoft.com/office/officeart/2005/8/layout/radial6"/>
    <dgm:cxn modelId="{330D32E4-DD48-4E70-8FAC-B6F27F0EBC67}" type="presParOf" srcId="{15DB546F-4248-435C-9B7C-6518E8882B1A}" destId="{217C2D8F-128F-45B9-B436-FD67BC2230AD}" srcOrd="17" destOrd="0" presId="urn:microsoft.com/office/officeart/2005/8/layout/radial6"/>
    <dgm:cxn modelId="{4185726F-49AB-4403-8ABB-3C2C7DA80328}" type="presParOf" srcId="{15DB546F-4248-435C-9B7C-6518E8882B1A}" destId="{FB7D345D-77B8-40C9-8460-C6C4C53C8F75}" srcOrd="18" destOrd="0" presId="urn:microsoft.com/office/officeart/2005/8/layout/radial6"/>
    <dgm:cxn modelId="{E2FD04CF-C9E5-4E08-8FA9-7581093634E0}" type="presParOf" srcId="{15DB546F-4248-435C-9B7C-6518E8882B1A}" destId="{1268334D-C477-44BB-BFBE-8ADAA96E8A66}" srcOrd="19" destOrd="0" presId="urn:microsoft.com/office/officeart/2005/8/layout/radial6"/>
    <dgm:cxn modelId="{F75417D1-7BCD-4D94-9632-1C6D644561A4}" type="presParOf" srcId="{15DB546F-4248-435C-9B7C-6518E8882B1A}" destId="{6FB659AA-4205-430E-A5B8-69FEEA11D4EF}" srcOrd="20" destOrd="0" presId="urn:microsoft.com/office/officeart/2005/8/layout/radial6"/>
    <dgm:cxn modelId="{43892703-8DBE-4867-A0C6-7C7A3C9363DB}" type="presParOf" srcId="{15DB546F-4248-435C-9B7C-6518E8882B1A}" destId="{F18FAA66-C852-4331-82E3-71EC051C835F}" srcOrd="21" destOrd="0" presId="urn:microsoft.com/office/officeart/2005/8/layout/radial6"/>
  </dgm:cxnLst>
  <dgm:bg/>
  <dgm:whole/>
</dgm:dataModel>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fld id="{17AB57BE-3E10-49FF-B4C1-1E330F2FCCFD}" type="datetimeFigureOut">
              <a:rPr lang="en-US" smtClean="0"/>
              <a:t>5/19/2020</a:t>
            </a:fld>
            <a:endParaRPr lang="en-US"/>
          </a:p>
        </p:txBody>
      </p:sp>
      <p:sp>
        <p:nvSpPr>
          <p:cNvPr id="16" name="Slide Number Placeholder 15"/>
          <p:cNvSpPr>
            <a:spLocks noGrp="1"/>
          </p:cNvSpPr>
          <p:nvPr>
            <p:ph type="sldNum" sz="quarter" idx="11"/>
          </p:nvPr>
        </p:nvSpPr>
        <p:spPr/>
        <p:txBody>
          <a:bodyPr/>
          <a:lstStyle/>
          <a:p>
            <a:fld id="{298C5F54-172F-4DA0-9FBA-E49E70FB0F77}"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AB57BE-3E10-49FF-B4C1-1E330F2FCCFD}"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C5F54-172F-4DA0-9FBA-E49E70FB0F7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7AB57BE-3E10-49FF-B4C1-1E330F2FCCFD}"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C5F54-172F-4DA0-9FBA-E49E70FB0F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fld id="{17AB57BE-3E10-49FF-B4C1-1E330F2FCCFD}" type="datetimeFigureOut">
              <a:rPr lang="en-US" smtClean="0"/>
              <a:t>5/19/2020</a:t>
            </a:fld>
            <a:endParaRPr lang="en-US"/>
          </a:p>
        </p:txBody>
      </p:sp>
      <p:sp>
        <p:nvSpPr>
          <p:cNvPr id="15" name="Slide Number Placeholder 14"/>
          <p:cNvSpPr>
            <a:spLocks noGrp="1"/>
          </p:cNvSpPr>
          <p:nvPr>
            <p:ph type="sldNum" sz="quarter" idx="15"/>
          </p:nvPr>
        </p:nvSpPr>
        <p:spPr/>
        <p:txBody>
          <a:bodyPr/>
          <a:lstStyle>
            <a:lvl1pPr algn="ctr">
              <a:defRPr/>
            </a:lvl1pPr>
          </a:lstStyle>
          <a:p>
            <a:fld id="{298C5F54-172F-4DA0-9FBA-E49E70FB0F77}"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7AB57BE-3E10-49FF-B4C1-1E330F2FCCFD}" type="datetimeFigureOut">
              <a:rPr lang="en-US" smtClean="0"/>
              <a:t>5/19/2020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98C5F54-172F-4DA0-9FBA-E49E70FB0F77}" type="slidenum">
              <a:rPr lang="en-US" smtClean="0"/>
              <a:t>‹#›</a:t>
            </a:fld>
            <a:endParaRPr 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7AB57BE-3E10-49FF-B4C1-1E330F2FCCFD}" type="datetimeFigureOut">
              <a:rPr lang="en-US" smtClean="0"/>
              <a:t>5/19/2020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98C5F54-172F-4DA0-9FBA-E49E70FB0F7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298C5F54-172F-4DA0-9FBA-E49E70FB0F77}"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17AB57BE-3E10-49FF-B4C1-1E330F2FCCFD}" type="datetimeFigureOut">
              <a:rPr lang="en-US" smtClean="0"/>
              <a:t>5/19/2020</a:t>
            </a:fld>
            <a:endParaRPr 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AB57BE-3E10-49FF-B4C1-1E330F2FCCFD}" type="datetimeFigureOut">
              <a:rPr lang="en-US" smtClean="0"/>
              <a:t>5/19/2020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98C5F54-172F-4DA0-9FBA-E49E70FB0F77}" type="slidenum">
              <a:rPr lang="en-US" smtClean="0"/>
              <a:t>‹#›</a:t>
            </a:fld>
            <a:endParaRPr 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AB57BE-3E10-49FF-B4C1-1E330F2FCCFD}" type="datetimeFigureOut">
              <a:rPr lang="en-US" smtClean="0"/>
              <a:t>5/19/2020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98C5F54-172F-4DA0-9FBA-E49E70FB0F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fld id="{17AB57BE-3E10-49FF-B4C1-1E330F2FCCFD}" type="datetimeFigureOut">
              <a:rPr lang="en-US" smtClean="0"/>
              <a:t>5/19/2020</a:t>
            </a:fld>
            <a:endParaRPr lang="en-US"/>
          </a:p>
        </p:txBody>
      </p:sp>
      <p:sp>
        <p:nvSpPr>
          <p:cNvPr id="9" name="Slide Number Placeholder 8"/>
          <p:cNvSpPr>
            <a:spLocks noGrp="1"/>
          </p:cNvSpPr>
          <p:nvPr>
            <p:ph type="sldNum" sz="quarter" idx="15"/>
          </p:nvPr>
        </p:nvSpPr>
        <p:spPr/>
        <p:txBody>
          <a:bodyPr/>
          <a:lstStyle/>
          <a:p>
            <a:fld id="{298C5F54-172F-4DA0-9FBA-E49E70FB0F77}"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fld id="{17AB57BE-3E10-49FF-B4C1-1E330F2FCCFD}" type="datetimeFigureOut">
              <a:rPr lang="en-US" smtClean="0"/>
              <a:t>5/19/2020</a:t>
            </a:fld>
            <a:endParaRPr lang="en-US"/>
          </a:p>
        </p:txBody>
      </p:sp>
      <p:sp>
        <p:nvSpPr>
          <p:cNvPr id="9" name="Slide Number Placeholder 8"/>
          <p:cNvSpPr>
            <a:spLocks noGrp="1"/>
          </p:cNvSpPr>
          <p:nvPr>
            <p:ph type="sldNum" sz="quarter" idx="11"/>
          </p:nvPr>
        </p:nvSpPr>
        <p:spPr/>
        <p:txBody>
          <a:bodyPr/>
          <a:lstStyle/>
          <a:p>
            <a:fld id="{298C5F54-172F-4DA0-9FBA-E49E70FB0F77}"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17AB57BE-3E10-49FF-B4C1-1E330F2FCCFD}" type="datetimeFigureOut">
              <a:rPr lang="en-US" smtClean="0"/>
              <a:t>5/19/2020</a:t>
            </a:fld>
            <a:endParaRPr 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298C5F54-172F-4DA0-9FBA-E49E70FB0F77}" type="slidenum">
              <a:rPr lang="en-US" smtClean="0"/>
              <a:t>‹#›</a:t>
            </a:fld>
            <a:endParaRPr 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581400"/>
            <a:ext cx="8305800" cy="1143000"/>
          </a:xfrm>
        </p:spPr>
        <p:txBody>
          <a:bodyPr>
            <a:noAutofit/>
          </a:bodyPr>
          <a:lstStyle/>
          <a:p>
            <a:r>
              <a:rPr lang="en-US" sz="2500" dirty="0" smtClean="0">
                <a:solidFill>
                  <a:schemeClr val="tx1">
                    <a:lumMod val="95000"/>
                  </a:schemeClr>
                </a:solidFill>
              </a:rPr>
              <a:t>By </a:t>
            </a:r>
          </a:p>
          <a:p>
            <a:r>
              <a:rPr lang="en-US" sz="2500" dirty="0" err="1" smtClean="0">
                <a:solidFill>
                  <a:schemeClr val="accent1">
                    <a:lumMod val="75000"/>
                  </a:schemeClr>
                </a:solidFill>
              </a:rPr>
              <a:t>Dr.U.Priya</a:t>
            </a:r>
            <a:endParaRPr lang="en-US" sz="2500" dirty="0" smtClean="0">
              <a:solidFill>
                <a:schemeClr val="accent1">
                  <a:lumMod val="75000"/>
                </a:schemeClr>
              </a:solidFill>
            </a:endParaRPr>
          </a:p>
          <a:p>
            <a:r>
              <a:rPr lang="en-US" sz="2500" dirty="0" smtClean="0">
                <a:solidFill>
                  <a:schemeClr val="accent1">
                    <a:lumMod val="75000"/>
                  </a:schemeClr>
                </a:solidFill>
              </a:rPr>
              <a:t>Head and Assistant Professor of Commerce </a:t>
            </a:r>
          </a:p>
          <a:p>
            <a:r>
              <a:rPr lang="en-US" sz="2500" dirty="0" smtClean="0">
                <a:solidFill>
                  <a:schemeClr val="accent1">
                    <a:lumMod val="75000"/>
                  </a:schemeClr>
                </a:solidFill>
              </a:rPr>
              <a:t>Bon Secours College for Women </a:t>
            </a:r>
          </a:p>
          <a:p>
            <a:r>
              <a:rPr lang="en-US" sz="2500" dirty="0" err="1" smtClean="0">
                <a:solidFill>
                  <a:schemeClr val="accent1">
                    <a:lumMod val="75000"/>
                  </a:schemeClr>
                </a:solidFill>
              </a:rPr>
              <a:t>Thanjavur</a:t>
            </a:r>
            <a:r>
              <a:rPr lang="en-US" sz="2500" dirty="0" smtClean="0">
                <a:solidFill>
                  <a:schemeClr val="accent1">
                    <a:lumMod val="75000"/>
                  </a:schemeClr>
                </a:solidFill>
              </a:rPr>
              <a:t> </a:t>
            </a:r>
            <a:endParaRPr lang="en-US" sz="2500" dirty="0">
              <a:solidFill>
                <a:schemeClr val="accent1">
                  <a:lumMod val="75000"/>
                </a:schemeClr>
              </a:solidFill>
            </a:endParaRPr>
          </a:p>
        </p:txBody>
      </p:sp>
      <p:sp>
        <p:nvSpPr>
          <p:cNvPr id="2" name="Title 1"/>
          <p:cNvSpPr>
            <a:spLocks noGrp="1"/>
          </p:cNvSpPr>
          <p:nvPr>
            <p:ph type="ctrTitle"/>
          </p:nvPr>
        </p:nvSpPr>
        <p:spPr>
          <a:xfrm>
            <a:off x="457200" y="1433732"/>
            <a:ext cx="8305800" cy="1004668"/>
          </a:xfrm>
        </p:spPr>
        <p:txBody>
          <a:bodyPr/>
          <a:lstStyle/>
          <a:p>
            <a:r>
              <a:rPr lang="en-US" dirty="0" smtClean="0">
                <a:solidFill>
                  <a:srgbClr val="C00000"/>
                </a:solidFill>
              </a:rPr>
              <a:t>Multimedia and Digital Video </a:t>
            </a:r>
            <a:endParaRPr lang="en-US" dirty="0">
              <a:solidFill>
                <a:srgbClr val="C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600"/>
          <a:ext cx="8229600" cy="5638801"/>
        </p:xfrm>
        <a:graphic>
          <a:graphicData uri="http://schemas.openxmlformats.org/drawingml/2006/table">
            <a:tbl>
              <a:tblPr firstRow="1" bandRow="1">
                <a:tableStyleId>{5C22544A-7EE6-4342-B048-85BDC9FD1C3A}</a:tableStyleId>
              </a:tblPr>
              <a:tblGrid>
                <a:gridCol w="1371600"/>
                <a:gridCol w="685800"/>
                <a:gridCol w="685800"/>
                <a:gridCol w="1371600"/>
                <a:gridCol w="1371600"/>
                <a:gridCol w="457200"/>
                <a:gridCol w="914400"/>
                <a:gridCol w="1371600"/>
              </a:tblGrid>
              <a:tr h="2336319">
                <a:tc>
                  <a:txBody>
                    <a:bodyPr/>
                    <a:lstStyle/>
                    <a:p>
                      <a:r>
                        <a:rPr lang="en-US" dirty="0" smtClean="0"/>
                        <a:t>Print server</a:t>
                      </a:r>
                      <a:endParaRPr lang="en-US" dirty="0"/>
                    </a:p>
                  </a:txBody>
                  <a:tcPr/>
                </a:tc>
                <a:tc gridSpan="2">
                  <a:txBody>
                    <a:bodyPr/>
                    <a:lstStyle/>
                    <a:p>
                      <a:r>
                        <a:rPr lang="en-US" dirty="0" smtClean="0"/>
                        <a:t>Database</a:t>
                      </a:r>
                      <a:endParaRPr lang="en-US" dirty="0"/>
                    </a:p>
                  </a:txBody>
                  <a:tcPr/>
                </a:tc>
                <a:tc hMerge="1">
                  <a:txBody>
                    <a:bodyPr/>
                    <a:lstStyle/>
                    <a:p>
                      <a:endParaRPr lang="en-US"/>
                    </a:p>
                  </a:txBody>
                  <a:tcPr/>
                </a:tc>
                <a:tc>
                  <a:txBody>
                    <a:bodyPr/>
                    <a:lstStyle/>
                    <a:p>
                      <a:r>
                        <a:rPr lang="en-US" dirty="0" smtClean="0"/>
                        <a:t>Disk input / output (I/O)</a:t>
                      </a:r>
                      <a:endParaRPr lang="en-US" dirty="0"/>
                    </a:p>
                  </a:txBody>
                  <a:tcPr/>
                </a:tc>
                <a:tc>
                  <a:txBody>
                    <a:bodyPr/>
                    <a:lstStyle/>
                    <a:p>
                      <a:r>
                        <a:rPr lang="en-US" dirty="0" smtClean="0"/>
                        <a:t>File</a:t>
                      </a:r>
                      <a:r>
                        <a:rPr lang="en-US" baseline="0" dirty="0" smtClean="0"/>
                        <a:t> system</a:t>
                      </a:r>
                      <a:endParaRPr lang="en-US" dirty="0"/>
                    </a:p>
                  </a:txBody>
                  <a:tcPr/>
                </a:tc>
                <a:tc gridSpan="2">
                  <a:txBody>
                    <a:bodyPr/>
                    <a:lstStyle/>
                    <a:p>
                      <a:r>
                        <a:rPr lang="en-US" dirty="0" smtClean="0"/>
                        <a:t>Network services </a:t>
                      </a:r>
                      <a:endParaRPr lang="en-US" dirty="0"/>
                    </a:p>
                  </a:txBody>
                  <a:tcPr/>
                </a:tc>
                <a:tc hMerge="1">
                  <a:txBody>
                    <a:bodyPr/>
                    <a:lstStyle/>
                    <a:p>
                      <a:endParaRPr lang="en-US"/>
                    </a:p>
                  </a:txBody>
                  <a:tcPr/>
                </a:tc>
                <a:tc>
                  <a:txBody>
                    <a:bodyPr/>
                    <a:lstStyle/>
                    <a:p>
                      <a:r>
                        <a:rPr lang="en-US" dirty="0" err="1" smtClean="0"/>
                        <a:t>Communciation</a:t>
                      </a:r>
                      <a:r>
                        <a:rPr lang="en-US" dirty="0" smtClean="0"/>
                        <a:t> services</a:t>
                      </a:r>
                      <a:r>
                        <a:rPr lang="en-US" baseline="0" dirty="0" smtClean="0"/>
                        <a:t> </a:t>
                      </a:r>
                      <a:endParaRPr lang="en-US" dirty="0"/>
                    </a:p>
                  </a:txBody>
                  <a:tcPr/>
                </a:tc>
              </a:tr>
              <a:tr h="1667059">
                <a:tc gridSpan="8">
                  <a:txBody>
                    <a:bodyPr/>
                    <a:lstStyle/>
                    <a:p>
                      <a:pPr algn="ctr"/>
                      <a:endParaRPr lang="en-US" dirty="0" smtClean="0"/>
                    </a:p>
                    <a:p>
                      <a:pPr algn="ctr"/>
                      <a:r>
                        <a:rPr lang="en-US" dirty="0" smtClean="0"/>
                        <a:t>Scheduler</a:t>
                      </a:r>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1635423">
                <a:tc gridSpan="2">
                  <a:txBody>
                    <a:bodyPr/>
                    <a:lstStyle/>
                    <a:p>
                      <a:r>
                        <a:rPr lang="en-US" dirty="0" smtClean="0"/>
                        <a:t>Processor 1</a:t>
                      </a:r>
                      <a:endParaRPr lang="en-US" dirty="0"/>
                    </a:p>
                  </a:txBody>
                  <a:tcPr/>
                </a:tc>
                <a:tc hMerge="1">
                  <a:txBody>
                    <a:bodyPr/>
                    <a:lstStyle/>
                    <a:p>
                      <a:endParaRPr lang="en-US" dirty="0"/>
                    </a:p>
                  </a:txBody>
                  <a:tcPr/>
                </a:tc>
                <a:tc gridSpan="2">
                  <a:txBody>
                    <a:bodyPr/>
                    <a:lstStyle/>
                    <a:p>
                      <a:r>
                        <a:rPr lang="en-US" dirty="0" smtClean="0"/>
                        <a:t>Processor  2</a:t>
                      </a:r>
                      <a:endParaRPr lang="en-US" dirty="0"/>
                    </a:p>
                  </a:txBody>
                  <a:tcPr/>
                </a:tc>
                <a:tc hMerge="1">
                  <a:txBody>
                    <a:bodyPr/>
                    <a:lstStyle/>
                    <a:p>
                      <a:endParaRPr lang="en-US"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Processor 3 </a:t>
                      </a:r>
                    </a:p>
                    <a:p>
                      <a:endParaRPr lang="en-US" dirty="0"/>
                    </a:p>
                  </a:txBody>
                  <a:tcPr/>
                </a:tc>
                <a:tc hMerge="1">
                  <a:txBody>
                    <a:bodyPr/>
                    <a:lstStyle/>
                    <a:p>
                      <a:endParaRPr lang="en-US"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Processor  4</a:t>
                      </a:r>
                    </a:p>
                    <a:p>
                      <a:endParaRPr lang="en-US" dirty="0"/>
                    </a:p>
                  </a:txBody>
                  <a:tcPr/>
                </a:tc>
                <a:tc hMerge="1">
                  <a:txBody>
                    <a:bodyPr/>
                    <a:lstStyle/>
                    <a:p>
                      <a:endParaRPr lang="en-US" dirty="0"/>
                    </a:p>
                  </a:txBody>
                  <a:tcPr/>
                </a:tc>
              </a:tr>
            </a:tbl>
          </a:graphicData>
        </a:graphic>
      </p:graphicFrame>
      <p:cxnSp>
        <p:nvCxnSpPr>
          <p:cNvPr id="6" name="Straight Arrow Connector 5"/>
          <p:cNvCxnSpPr/>
          <p:nvPr/>
        </p:nvCxnSpPr>
        <p:spPr>
          <a:xfrm>
            <a:off x="1219200" y="2667000"/>
            <a:ext cx="1828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10800000" flipV="1">
            <a:off x="5943600" y="26670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2209800" y="2667000"/>
            <a:ext cx="1828800" cy="533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flipV="1">
            <a:off x="4953000" y="25908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flipV="1">
            <a:off x="7086600" y="2590800"/>
            <a:ext cx="7620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4191794" y="27424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flipV="1">
            <a:off x="1524000" y="3429000"/>
            <a:ext cx="25146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flipV="1">
            <a:off x="3352800" y="3429000"/>
            <a:ext cx="838200" cy="762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419600" y="3429000"/>
            <a:ext cx="1295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5105400" y="3352800"/>
            <a:ext cx="19050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334000"/>
          </a:xfrm>
        </p:spPr>
        <p:txBody>
          <a:bodyPr>
            <a:normAutofit fontScale="92500" lnSpcReduction="20000"/>
          </a:bodyPr>
          <a:lstStyle/>
          <a:p>
            <a:r>
              <a:rPr lang="en-US" dirty="0" smtClean="0"/>
              <a:t>Multitasking means that the server operating systems can run multiple programs and give the illustration that they are running simultaneously by switching control between them.</a:t>
            </a:r>
          </a:p>
          <a:p>
            <a:r>
              <a:rPr lang="en-US" dirty="0" smtClean="0"/>
              <a:t> </a:t>
            </a:r>
            <a:r>
              <a:rPr lang="en-US" dirty="0" smtClean="0">
                <a:solidFill>
                  <a:schemeClr val="accent2"/>
                </a:solidFill>
              </a:rPr>
              <a:t>Two types of multitasking are:</a:t>
            </a:r>
          </a:p>
          <a:p>
            <a:r>
              <a:rPr lang="en-US" dirty="0" smtClean="0">
                <a:solidFill>
                  <a:schemeClr val="accent6"/>
                </a:solidFill>
              </a:rPr>
              <a:t>1. </a:t>
            </a:r>
            <a:r>
              <a:rPr lang="en-US" dirty="0" smtClean="0">
                <a:solidFill>
                  <a:schemeClr val="accent6"/>
                </a:solidFill>
              </a:rPr>
              <a:t>Preemptive  </a:t>
            </a:r>
            <a:r>
              <a:rPr lang="en-US" dirty="0" smtClean="0"/>
              <a:t>- </a:t>
            </a:r>
            <a:r>
              <a:rPr lang="en-US" b="1" dirty="0" smtClean="0"/>
              <a:t>Preemptive multitasking</a:t>
            </a:r>
            <a:r>
              <a:rPr lang="en-US" dirty="0" smtClean="0"/>
              <a:t> is task in which a computer operating system uses some criteria to decide how long to allocate to any one task before giving another task a turn to use the operating system. The act of taking control of the operating system from one task and giving it to another task is called preempting</a:t>
            </a:r>
            <a:endParaRPr lang="en-US" dirty="0" smtClean="0"/>
          </a:p>
          <a:p>
            <a:r>
              <a:rPr lang="en-US" dirty="0" smtClean="0">
                <a:solidFill>
                  <a:schemeClr val="accent6"/>
                </a:solidFill>
              </a:rPr>
              <a:t>2. Non </a:t>
            </a:r>
            <a:r>
              <a:rPr lang="en-US" dirty="0" smtClean="0">
                <a:solidFill>
                  <a:schemeClr val="accent6"/>
                </a:solidFill>
              </a:rPr>
              <a:t>preemptive - </a:t>
            </a:r>
            <a:r>
              <a:rPr lang="en-US" dirty="0" smtClean="0"/>
              <a:t>Non-preemptive multitasking is a legacy multitasking technique where an operating system (OS) allocates an entire central processing unit (CPU) to a single process until the process is completed. The program releases the CPU itself or until a scheduled time has passed.</a:t>
            </a:r>
            <a:endParaRPr lang="en-US" dirty="0">
              <a:solidFill>
                <a:schemeClr val="accent6"/>
              </a:solidFill>
            </a:endParaRPr>
          </a:p>
        </p:txBody>
      </p:sp>
      <p:sp>
        <p:nvSpPr>
          <p:cNvPr id="3" name="Title 2"/>
          <p:cNvSpPr>
            <a:spLocks noGrp="1"/>
          </p:cNvSpPr>
          <p:nvPr>
            <p:ph type="title"/>
          </p:nvPr>
        </p:nvSpPr>
        <p:spPr>
          <a:xfrm>
            <a:off x="457200" y="152400"/>
            <a:ext cx="8229600" cy="762000"/>
          </a:xfrm>
        </p:spPr>
        <p:txBody>
          <a:bodyPr/>
          <a:lstStyle/>
          <a:p>
            <a:r>
              <a:rPr lang="en-US" dirty="0" smtClean="0">
                <a:solidFill>
                  <a:srgbClr val="C00000"/>
                </a:solidFill>
              </a:rPr>
              <a:t>Multitasking</a:t>
            </a:r>
            <a:endParaRPr lang="en-US" dirty="0">
              <a:solidFill>
                <a:srgbClr val="C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Multithreading is a sophisticated form of multitasking and refer to the ability to support separate paths of execution within a single address space.</a:t>
            </a:r>
          </a:p>
          <a:p>
            <a:r>
              <a:rPr lang="en-US" dirty="0" smtClean="0"/>
              <a:t> In this a process broken into independent executable tasks called threads</a:t>
            </a:r>
            <a:endParaRPr lang="en-US" dirty="0"/>
          </a:p>
        </p:txBody>
      </p:sp>
      <p:sp>
        <p:nvSpPr>
          <p:cNvPr id="3" name="Title 2"/>
          <p:cNvSpPr>
            <a:spLocks noGrp="1"/>
          </p:cNvSpPr>
          <p:nvPr>
            <p:ph type="title"/>
          </p:nvPr>
        </p:nvSpPr>
        <p:spPr/>
        <p:txBody>
          <a:bodyPr/>
          <a:lstStyle/>
          <a:p>
            <a:r>
              <a:rPr lang="en-US" dirty="0" smtClean="0"/>
              <a:t>Multithreading:</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228600"/>
          <a:ext cx="8229600" cy="5638801"/>
        </p:xfrm>
        <a:graphic>
          <a:graphicData uri="http://schemas.openxmlformats.org/drawingml/2006/table">
            <a:tbl>
              <a:tblPr firstRow="1" bandRow="1">
                <a:tableStyleId>{5C22544A-7EE6-4342-B048-85BDC9FD1C3A}</a:tableStyleId>
              </a:tblPr>
              <a:tblGrid>
                <a:gridCol w="1371600"/>
                <a:gridCol w="685800"/>
                <a:gridCol w="685800"/>
                <a:gridCol w="1371600"/>
                <a:gridCol w="1371600"/>
                <a:gridCol w="457200"/>
                <a:gridCol w="914400"/>
                <a:gridCol w="1371600"/>
              </a:tblGrid>
              <a:tr h="2336319">
                <a:tc>
                  <a:txBody>
                    <a:bodyPr/>
                    <a:lstStyle/>
                    <a:p>
                      <a:r>
                        <a:rPr lang="en-US" dirty="0" smtClean="0"/>
                        <a:t>Print server</a:t>
                      </a:r>
                      <a:endParaRPr lang="en-US" dirty="0"/>
                    </a:p>
                  </a:txBody>
                  <a:tcPr/>
                </a:tc>
                <a:tc gridSpan="2">
                  <a:txBody>
                    <a:bodyPr/>
                    <a:lstStyle/>
                    <a:p>
                      <a:r>
                        <a:rPr lang="en-US" dirty="0" smtClean="0"/>
                        <a:t>Database</a:t>
                      </a:r>
                      <a:endParaRPr lang="en-US" dirty="0"/>
                    </a:p>
                  </a:txBody>
                  <a:tcPr/>
                </a:tc>
                <a:tc hMerge="1">
                  <a:txBody>
                    <a:bodyPr/>
                    <a:lstStyle/>
                    <a:p>
                      <a:endParaRPr lang="en-US"/>
                    </a:p>
                  </a:txBody>
                  <a:tcPr/>
                </a:tc>
                <a:tc>
                  <a:txBody>
                    <a:bodyPr/>
                    <a:lstStyle/>
                    <a:p>
                      <a:r>
                        <a:rPr lang="en-US" dirty="0" smtClean="0"/>
                        <a:t>Disk input / output (I/O)</a:t>
                      </a:r>
                      <a:endParaRPr lang="en-US" dirty="0"/>
                    </a:p>
                  </a:txBody>
                  <a:tcPr/>
                </a:tc>
                <a:tc>
                  <a:txBody>
                    <a:bodyPr/>
                    <a:lstStyle/>
                    <a:p>
                      <a:r>
                        <a:rPr lang="en-US" dirty="0" smtClean="0"/>
                        <a:t>File</a:t>
                      </a:r>
                      <a:r>
                        <a:rPr lang="en-US" baseline="0" dirty="0" smtClean="0"/>
                        <a:t> system</a:t>
                      </a:r>
                      <a:endParaRPr lang="en-US" dirty="0"/>
                    </a:p>
                  </a:txBody>
                  <a:tcPr/>
                </a:tc>
                <a:tc gridSpan="2">
                  <a:txBody>
                    <a:bodyPr/>
                    <a:lstStyle/>
                    <a:p>
                      <a:r>
                        <a:rPr lang="en-US" dirty="0" smtClean="0"/>
                        <a:t>Network services </a:t>
                      </a:r>
                      <a:endParaRPr lang="en-US" dirty="0"/>
                    </a:p>
                  </a:txBody>
                  <a:tcPr/>
                </a:tc>
                <a:tc hMerge="1">
                  <a:txBody>
                    <a:bodyPr/>
                    <a:lstStyle/>
                    <a:p>
                      <a:endParaRPr lang="en-US"/>
                    </a:p>
                  </a:txBody>
                  <a:tcPr/>
                </a:tc>
                <a:tc>
                  <a:txBody>
                    <a:bodyPr/>
                    <a:lstStyle/>
                    <a:p>
                      <a:r>
                        <a:rPr lang="en-US" dirty="0" err="1" smtClean="0"/>
                        <a:t>Communciation</a:t>
                      </a:r>
                      <a:r>
                        <a:rPr lang="en-US" dirty="0" smtClean="0"/>
                        <a:t> services</a:t>
                      </a:r>
                      <a:r>
                        <a:rPr lang="en-US" baseline="0" dirty="0" smtClean="0"/>
                        <a:t> </a:t>
                      </a:r>
                      <a:endParaRPr lang="en-US" dirty="0"/>
                    </a:p>
                  </a:txBody>
                  <a:tcPr/>
                </a:tc>
              </a:tr>
              <a:tr h="1667059">
                <a:tc gridSpan="8">
                  <a:txBody>
                    <a:bodyPr/>
                    <a:lstStyle/>
                    <a:p>
                      <a:pPr algn="ctr"/>
                      <a:endParaRPr lang="en-US" dirty="0" smtClean="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dirty="0"/>
                    </a:p>
                  </a:txBody>
                  <a:tcPr/>
                </a:tc>
              </a:tr>
              <a:tr h="1635423">
                <a:tc gridSpan="2">
                  <a:txBody>
                    <a:bodyPr/>
                    <a:lstStyle/>
                    <a:p>
                      <a:r>
                        <a:rPr lang="en-US" dirty="0" smtClean="0"/>
                        <a:t>Processor 1</a:t>
                      </a:r>
                      <a:endParaRPr lang="en-US" dirty="0"/>
                    </a:p>
                  </a:txBody>
                  <a:tcPr/>
                </a:tc>
                <a:tc hMerge="1">
                  <a:txBody>
                    <a:bodyPr/>
                    <a:lstStyle/>
                    <a:p>
                      <a:endParaRPr lang="en-US" dirty="0"/>
                    </a:p>
                  </a:txBody>
                  <a:tcPr/>
                </a:tc>
                <a:tc gridSpan="2">
                  <a:txBody>
                    <a:bodyPr/>
                    <a:lstStyle/>
                    <a:p>
                      <a:r>
                        <a:rPr lang="en-US" dirty="0" smtClean="0"/>
                        <a:t>Processor  2</a:t>
                      </a:r>
                      <a:endParaRPr lang="en-US" dirty="0"/>
                    </a:p>
                  </a:txBody>
                  <a:tcPr/>
                </a:tc>
                <a:tc hMerge="1">
                  <a:txBody>
                    <a:bodyPr/>
                    <a:lstStyle/>
                    <a:p>
                      <a:endParaRPr lang="en-US"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Processor 3 </a:t>
                      </a:r>
                    </a:p>
                    <a:p>
                      <a:endParaRPr lang="en-US" dirty="0"/>
                    </a:p>
                  </a:txBody>
                  <a:tcPr/>
                </a:tc>
                <a:tc hMerge="1">
                  <a:txBody>
                    <a:bodyPr/>
                    <a:lstStyle/>
                    <a:p>
                      <a:endParaRPr lang="en-US"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Processor  4</a:t>
                      </a:r>
                    </a:p>
                    <a:p>
                      <a:endParaRPr lang="en-US" dirty="0"/>
                    </a:p>
                  </a:txBody>
                  <a:tcPr/>
                </a:tc>
                <a:tc hMerge="1">
                  <a:txBody>
                    <a:bodyPr/>
                    <a:lstStyle/>
                    <a:p>
                      <a:endParaRPr lang="en-US" dirty="0"/>
                    </a:p>
                  </a:txBody>
                  <a:tcPr/>
                </a:tc>
              </a:tr>
            </a:tbl>
          </a:graphicData>
        </a:graphic>
      </p:graphicFrame>
      <p:cxnSp>
        <p:nvCxnSpPr>
          <p:cNvPr id="6" name="Straight Arrow Connector 5"/>
          <p:cNvCxnSpPr/>
          <p:nvPr/>
        </p:nvCxnSpPr>
        <p:spPr>
          <a:xfrm rot="5400000">
            <a:off x="419100" y="3467100"/>
            <a:ext cx="1600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1143000" y="3124200"/>
            <a:ext cx="15240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0800000" flipV="1">
            <a:off x="3962400" y="2590800"/>
            <a:ext cx="1752600" cy="1600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591594" y="3428206"/>
            <a:ext cx="1828800" cy="153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5400000">
            <a:off x="6705600" y="3429000"/>
            <a:ext cx="1676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6200000" flipH="1">
            <a:off x="5829300" y="3009900"/>
            <a:ext cx="16764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Storage technology is becoming a key player in electronic commerce because the storage requirements of modern-day information are enormous.</a:t>
            </a:r>
          </a:p>
          <a:p>
            <a:r>
              <a:rPr lang="en-US" dirty="0" smtClean="0"/>
              <a:t> Storage technology can be divided into two types:</a:t>
            </a:r>
          </a:p>
          <a:p>
            <a:r>
              <a:rPr lang="en-US" dirty="0" smtClean="0"/>
              <a:t>1. Network-based (disk arrays)</a:t>
            </a:r>
          </a:p>
          <a:p>
            <a:r>
              <a:rPr lang="en-US" dirty="0" smtClean="0"/>
              <a:t>2. Desktop-based (CD-ROM)</a:t>
            </a:r>
            <a:endParaRPr lang="en-US" dirty="0"/>
          </a:p>
        </p:txBody>
      </p:sp>
      <p:sp>
        <p:nvSpPr>
          <p:cNvPr id="3" name="Title 2"/>
          <p:cNvSpPr>
            <a:spLocks noGrp="1"/>
          </p:cNvSpPr>
          <p:nvPr>
            <p:ph type="title"/>
          </p:nvPr>
        </p:nvSpPr>
        <p:spPr/>
        <p:txBody>
          <a:bodyPr>
            <a:normAutofit/>
          </a:bodyPr>
          <a:lstStyle/>
          <a:p>
            <a:r>
              <a:rPr lang="en-US" dirty="0" smtClean="0">
                <a:solidFill>
                  <a:srgbClr val="C00000"/>
                </a:solidFill>
              </a:rPr>
              <a:t>Multimedia Storage Technology</a:t>
            </a:r>
            <a:endParaRPr lang="en-US" dirty="0">
              <a:solidFill>
                <a:srgbClr val="C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5562600"/>
          </a:xfrm>
        </p:spPr>
        <p:txBody>
          <a:bodyPr>
            <a:normAutofit/>
          </a:bodyPr>
          <a:lstStyle/>
          <a:p>
            <a:r>
              <a:rPr lang="en-US" dirty="0" smtClean="0"/>
              <a:t>Disk arrays store enormous amounts of information and are becoming an important storage technologies for firewall servers and large servers.</a:t>
            </a:r>
          </a:p>
          <a:p>
            <a:r>
              <a:rPr lang="en-US" dirty="0" smtClean="0"/>
              <a:t> Range provided for small arrays is 5-10 gigabytes.</a:t>
            </a:r>
          </a:p>
          <a:p>
            <a:r>
              <a:rPr lang="en-US" dirty="0" smtClean="0"/>
              <a:t> Range provided for large arrays is 50-500 gigabytes</a:t>
            </a:r>
          </a:p>
          <a:p>
            <a:r>
              <a:rPr lang="en-US" dirty="0" smtClean="0"/>
              <a:t> Technology behind disk array is RAID(redundant array of inexpensive disk)</a:t>
            </a:r>
          </a:p>
          <a:p>
            <a:r>
              <a:rPr lang="en-US" dirty="0" smtClean="0"/>
              <a:t> RAID offers a high degree of data capacity, availability, and redundancy.</a:t>
            </a:r>
          </a:p>
          <a:p>
            <a:r>
              <a:rPr lang="en-US" dirty="0" smtClean="0"/>
              <a:t> Current RAIDs use multiple 51/2 –inch disks.</a:t>
            </a:r>
            <a:endParaRPr lang="en-US" dirty="0"/>
          </a:p>
        </p:txBody>
      </p:sp>
      <p:sp>
        <p:nvSpPr>
          <p:cNvPr id="3" name="Title 2"/>
          <p:cNvSpPr>
            <a:spLocks noGrp="1"/>
          </p:cNvSpPr>
          <p:nvPr>
            <p:ph type="title"/>
          </p:nvPr>
        </p:nvSpPr>
        <p:spPr>
          <a:xfrm>
            <a:off x="457200" y="152400"/>
            <a:ext cx="8229600" cy="838200"/>
          </a:xfrm>
        </p:spPr>
        <p:txBody>
          <a:bodyPr/>
          <a:lstStyle/>
          <a:p>
            <a:r>
              <a:rPr lang="en-US" dirty="0" smtClean="0">
                <a:solidFill>
                  <a:srgbClr val="C00000"/>
                </a:solidFill>
              </a:rPr>
              <a:t>1. </a:t>
            </a:r>
            <a:r>
              <a:rPr smtClean="0">
                <a:solidFill>
                  <a:srgbClr val="C00000"/>
                </a:solidFill>
              </a:rPr>
              <a:t>Network-based </a:t>
            </a:r>
            <a:r>
              <a:rPr smtClean="0">
                <a:solidFill>
                  <a:srgbClr val="C00000"/>
                </a:solidFill>
              </a:rPr>
              <a:t>(</a:t>
            </a:r>
            <a:r>
              <a:rPr lang="en-US" dirty="0" smtClean="0">
                <a:solidFill>
                  <a:srgbClr val="C00000"/>
                </a:solidFill>
              </a:rPr>
              <a:t>Disk arrays)</a:t>
            </a:r>
            <a:endParaRPr lang="en-US" dirty="0">
              <a:solidFill>
                <a:srgbClr val="C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876800"/>
          </a:xfrm>
        </p:spPr>
        <p:txBody>
          <a:bodyPr>
            <a:normAutofit/>
          </a:bodyPr>
          <a:lstStyle/>
          <a:p>
            <a:r>
              <a:rPr lang="en-US" dirty="0" smtClean="0"/>
              <a:t>CD-ROM is premiere desktop stop storage.</a:t>
            </a:r>
          </a:p>
          <a:p>
            <a:r>
              <a:rPr lang="en-US" dirty="0" smtClean="0"/>
              <a:t> It is a read only memory, to read CD-ROM a special drive CD-ROM drive is required.</a:t>
            </a:r>
          </a:p>
          <a:p>
            <a:r>
              <a:rPr lang="en-US" dirty="0" smtClean="0"/>
              <a:t> The mail advantage is the incredible storage density.</a:t>
            </a:r>
          </a:p>
          <a:p>
            <a:r>
              <a:rPr lang="en-US" dirty="0" smtClean="0"/>
              <a:t> That allows a single </a:t>
            </a:r>
            <a:r>
              <a:rPr lang="en-US" dirty="0" smtClean="0"/>
              <a:t>CD-ROM disc </a:t>
            </a:r>
            <a:r>
              <a:rPr lang="en-US" dirty="0" smtClean="0"/>
              <a:t>contains 530MB for audio CD.</a:t>
            </a:r>
          </a:p>
          <a:p>
            <a:r>
              <a:rPr lang="en-US" dirty="0" smtClean="0"/>
              <a:t> That allows a single </a:t>
            </a:r>
            <a:r>
              <a:rPr lang="en-US" dirty="0" smtClean="0"/>
              <a:t>CD-ROM disc </a:t>
            </a:r>
            <a:r>
              <a:rPr lang="en-US" dirty="0" smtClean="0"/>
              <a:t>contains 4.8 GB for video CD.</a:t>
            </a:r>
            <a:endParaRPr lang="en-US" dirty="0"/>
          </a:p>
        </p:txBody>
      </p:sp>
      <p:sp>
        <p:nvSpPr>
          <p:cNvPr id="3" name="Title 2"/>
          <p:cNvSpPr>
            <a:spLocks noGrp="1"/>
          </p:cNvSpPr>
          <p:nvPr>
            <p:ph type="title"/>
          </p:nvPr>
        </p:nvSpPr>
        <p:spPr>
          <a:xfrm>
            <a:off x="457200" y="152400"/>
            <a:ext cx="8229600" cy="914400"/>
          </a:xfrm>
        </p:spPr>
        <p:txBody>
          <a:bodyPr>
            <a:normAutofit/>
          </a:bodyPr>
          <a:lstStyle/>
          <a:p>
            <a:r>
              <a:rPr smtClean="0">
                <a:solidFill>
                  <a:srgbClr val="C00000"/>
                </a:solidFill>
              </a:rPr>
              <a:t>Desktop-based (CD-ROM</a:t>
            </a:r>
            <a:r>
              <a:rPr smtClean="0">
                <a:solidFill>
                  <a:srgbClr val="C00000"/>
                </a:solidFill>
              </a:rPr>
              <a:t>)</a:t>
            </a:r>
            <a:endParaRPr lang="en-US" dirty="0">
              <a:solidFill>
                <a:srgbClr val="C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95400"/>
            <a:ext cx="8229600" cy="4800600"/>
          </a:xfrm>
        </p:spPr>
        <p:txBody>
          <a:bodyPr>
            <a:normAutofit fontScale="92500" lnSpcReduction="10000"/>
          </a:bodyPr>
          <a:lstStyle/>
          <a:p>
            <a:r>
              <a:rPr lang="en-US" dirty="0" smtClean="0">
                <a:solidFill>
                  <a:schemeClr val="accent2"/>
                </a:solidFill>
              </a:rPr>
              <a:t>1. High information density:</a:t>
            </a:r>
          </a:p>
          <a:p>
            <a:pPr>
              <a:buNone/>
            </a:pPr>
            <a:r>
              <a:rPr lang="en-US" dirty="0" smtClean="0"/>
              <a:t>	It is with optical encoding, the CD can contain some 600-800 MB of data.</a:t>
            </a:r>
          </a:p>
          <a:p>
            <a:r>
              <a:rPr lang="en-US" dirty="0" smtClean="0">
                <a:solidFill>
                  <a:schemeClr val="accent2"/>
                </a:solidFill>
              </a:rPr>
              <a:t>2. Low unit cost:</a:t>
            </a:r>
          </a:p>
          <a:p>
            <a:pPr>
              <a:buNone/>
            </a:pPr>
            <a:r>
              <a:rPr lang="en-US" dirty="0" smtClean="0"/>
              <a:t>	 Unit cost in large quantities is less than two dollars, because CDs are manufactured by well-developed process.</a:t>
            </a:r>
          </a:p>
          <a:p>
            <a:r>
              <a:rPr lang="en-US" dirty="0" smtClean="0">
                <a:solidFill>
                  <a:schemeClr val="accent2"/>
                </a:solidFill>
              </a:rPr>
              <a:t>3. Read only memory:</a:t>
            </a:r>
          </a:p>
          <a:p>
            <a:pPr>
              <a:buNone/>
            </a:pPr>
            <a:r>
              <a:rPr lang="en-US" dirty="0" smtClean="0"/>
              <a:t>	 CD-ROM is read only memory so it cannot be written or erased.</a:t>
            </a:r>
          </a:p>
          <a:p>
            <a:r>
              <a:rPr lang="en-US" dirty="0" smtClean="0">
                <a:solidFill>
                  <a:schemeClr val="accent2"/>
                </a:solidFill>
              </a:rPr>
              <a:t>4. Modest random access performance:</a:t>
            </a:r>
          </a:p>
          <a:p>
            <a:pPr>
              <a:buNone/>
            </a:pPr>
            <a:r>
              <a:rPr lang="en-US" dirty="0" smtClean="0"/>
              <a:t>	 Performance of the CDs is better than floppies because of optical encoding methods.</a:t>
            </a:r>
            <a:endParaRPr lang="en-US" dirty="0"/>
          </a:p>
        </p:txBody>
      </p:sp>
      <p:sp>
        <p:nvSpPr>
          <p:cNvPr id="3" name="Title 2"/>
          <p:cNvSpPr>
            <a:spLocks noGrp="1"/>
          </p:cNvSpPr>
          <p:nvPr>
            <p:ph type="title"/>
          </p:nvPr>
        </p:nvSpPr>
        <p:spPr>
          <a:xfrm>
            <a:off x="457200" y="152400"/>
            <a:ext cx="8229600" cy="990600"/>
          </a:xfrm>
        </p:spPr>
        <p:txBody>
          <a:bodyPr>
            <a:normAutofit fontScale="90000"/>
          </a:bodyPr>
          <a:lstStyle/>
          <a:p>
            <a:r>
              <a:rPr smtClean="0">
                <a:solidFill>
                  <a:srgbClr val="C00000"/>
                </a:solidFill>
              </a:rPr>
              <a:t>CD-ROM </a:t>
            </a:r>
            <a:r>
              <a:rPr smtClean="0">
                <a:solidFill>
                  <a:srgbClr val="C00000"/>
                </a:solidFill>
              </a:rPr>
              <a:t>Technology Exhibits The Following</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rmAutofit lnSpcReduction="10000"/>
          </a:bodyPr>
          <a:lstStyle/>
          <a:p>
            <a:r>
              <a:rPr lang="en-US" dirty="0" smtClean="0"/>
              <a:t>CD-ROM spiral surface contains shallow depressions called pits. These pits used to scatter light.</a:t>
            </a:r>
          </a:p>
          <a:p>
            <a:r>
              <a:rPr lang="en-US" dirty="0" smtClean="0"/>
              <a:t> CD-ROM spiral surface contains spaces between indentations called lands .these lands are used to reflect light.</a:t>
            </a:r>
          </a:p>
          <a:p>
            <a:r>
              <a:rPr lang="en-US" dirty="0" smtClean="0"/>
              <a:t> The laser projects a beam of light, which is focused by the focusing coils.</a:t>
            </a:r>
          </a:p>
          <a:p>
            <a:r>
              <a:rPr lang="en-US" dirty="0" smtClean="0"/>
              <a:t>The laser beam penetrates a protective layer of plastic &amp; strikes the reflective aluminum layer on the surfaces</a:t>
            </a:r>
          </a:p>
          <a:p>
            <a:r>
              <a:rPr lang="en-US" dirty="0" smtClean="0"/>
              <a:t> Light striking a land reflects back to the detector.</a:t>
            </a:r>
          </a:p>
          <a:p>
            <a:r>
              <a:rPr lang="en-US" dirty="0" smtClean="0"/>
              <a:t> Light pulses are translated into small electrical voltage to generate 0’s &amp; 1’s.</a:t>
            </a:r>
            <a:endParaRPr lang="en-US" dirty="0"/>
          </a:p>
        </p:txBody>
      </p:sp>
      <p:sp>
        <p:nvSpPr>
          <p:cNvPr id="3" name="Title 2"/>
          <p:cNvSpPr>
            <a:spLocks noGrp="1"/>
          </p:cNvSpPr>
          <p:nvPr>
            <p:ph type="title"/>
          </p:nvPr>
        </p:nvSpPr>
        <p:spPr>
          <a:xfrm>
            <a:off x="457200" y="152400"/>
            <a:ext cx="8229600" cy="762000"/>
          </a:xfrm>
        </p:spPr>
        <p:txBody>
          <a:bodyPr>
            <a:normAutofit fontScale="90000"/>
          </a:bodyPr>
          <a:lstStyle/>
          <a:p>
            <a:r>
              <a:rPr lang="en-US" dirty="0" smtClean="0">
                <a:solidFill>
                  <a:srgbClr val="C00000"/>
                </a:solidFill>
              </a:rPr>
              <a:t>The Process of CD proceeds as follows:</a:t>
            </a:r>
            <a:endParaRPr lang="en-US" dirty="0">
              <a:solidFill>
                <a:srgbClr val="C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Digital video is binary data that represents a sequence of frames, each representing one image.</a:t>
            </a:r>
          </a:p>
          <a:p>
            <a:r>
              <a:rPr lang="en-US" dirty="0" smtClean="0"/>
              <a:t> The frames must be shown at about 30 updates per sec.</a:t>
            </a:r>
          </a:p>
          <a:p>
            <a:r>
              <a:rPr lang="pt-BR" dirty="0" smtClean="0"/>
              <a:t> Digital video as a core element:</a:t>
            </a:r>
            <a:endParaRPr lang="en-US" dirty="0"/>
          </a:p>
        </p:txBody>
      </p:sp>
      <p:sp>
        <p:nvSpPr>
          <p:cNvPr id="3" name="Title 2"/>
          <p:cNvSpPr>
            <a:spLocks noGrp="1"/>
          </p:cNvSpPr>
          <p:nvPr>
            <p:ph type="title"/>
          </p:nvPr>
        </p:nvSpPr>
        <p:spPr/>
        <p:txBody>
          <a:bodyPr>
            <a:normAutofit fontScale="90000"/>
          </a:bodyPr>
          <a:lstStyle/>
          <a:p>
            <a:r>
              <a:rPr lang="en-US" dirty="0" smtClean="0">
                <a:solidFill>
                  <a:srgbClr val="C00000"/>
                </a:solidFill>
              </a:rPr>
              <a:t>DIGITAL VIDEO AND ELECTRONIC COMMERCE</a:t>
            </a:r>
            <a:endParaRPr lang="en-US" b="0" dirty="0">
              <a:solidFill>
                <a:srgbClr val="C0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029200"/>
          </a:xfrm>
        </p:spPr>
        <p:txBody>
          <a:bodyPr>
            <a:normAutofit/>
          </a:bodyPr>
          <a:lstStyle/>
          <a:p>
            <a:r>
              <a:rPr lang="en-US" dirty="0" smtClean="0"/>
              <a:t>Multimedia information is more than the plain text. </a:t>
            </a:r>
          </a:p>
          <a:p>
            <a:r>
              <a:rPr lang="en-US" dirty="0" smtClean="0"/>
              <a:t>It includes graphics, animation, sound and video. </a:t>
            </a:r>
          </a:p>
          <a:p>
            <a:r>
              <a:rPr lang="en-US" dirty="0" smtClean="0"/>
              <a:t>One type of multimedia that is becoming a key technology for e – commerce: digital video.</a:t>
            </a:r>
          </a:p>
          <a:p>
            <a:r>
              <a:rPr lang="en-US" dirty="0" smtClean="0"/>
              <a:t>Typical applications of digital video include video conferencing, video on demand, and distance education. </a:t>
            </a:r>
          </a:p>
          <a:p>
            <a:r>
              <a:rPr lang="en-US" dirty="0" smtClean="0"/>
              <a:t>We concentrate to the technology – compression, storage and transport – and use of digital video in desktop video conferencing. </a:t>
            </a:r>
          </a:p>
          <a:p>
            <a:endParaRPr lang="en-US" dirty="0" smtClean="0"/>
          </a:p>
        </p:txBody>
      </p:sp>
      <p:sp>
        <p:nvSpPr>
          <p:cNvPr id="3" name="Title 2"/>
          <p:cNvSpPr>
            <a:spLocks noGrp="1"/>
          </p:cNvSpPr>
          <p:nvPr>
            <p:ph type="title"/>
          </p:nvPr>
        </p:nvSpPr>
        <p:spPr>
          <a:xfrm>
            <a:off x="457200" y="152400"/>
            <a:ext cx="8229600" cy="914400"/>
          </a:xfrm>
        </p:spPr>
        <p:txBody>
          <a:bodyPr/>
          <a:lstStyle/>
          <a:p>
            <a:r>
              <a:rPr lang="en-US" b="1" dirty="0" smtClean="0">
                <a:solidFill>
                  <a:srgbClr val="C00000"/>
                </a:solidFill>
              </a:rPr>
              <a:t>Meaning of Multimedia </a:t>
            </a:r>
            <a:endParaRPr lang="en-US" b="1"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0" y="228600"/>
          <a:ext cx="95250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rmAutofit/>
          </a:bodyPr>
          <a:lstStyle/>
          <a:p>
            <a:r>
              <a:rPr lang="en-US" dirty="0" smtClean="0"/>
              <a:t>It can be manipulated, transmitted and reproduced with no discernible image generation.</a:t>
            </a:r>
          </a:p>
          <a:p>
            <a:r>
              <a:rPr lang="en-US" dirty="0" smtClean="0"/>
              <a:t> It allows more flexible routing packet switching technology.</a:t>
            </a:r>
          </a:p>
          <a:p>
            <a:r>
              <a:rPr lang="en-US" dirty="0" smtClean="0"/>
              <a:t> Development of digital video compression technology has enabled the of new applications in consumer electronics, multimedia computers and communications market.</a:t>
            </a:r>
          </a:p>
          <a:p>
            <a:r>
              <a:rPr lang="en-US" dirty="0" smtClean="0"/>
              <a:t> It poses interesting technical challenges; they are constant rate and continuous time media instead of text, image, audio and video.</a:t>
            </a:r>
          </a:p>
          <a:p>
            <a:r>
              <a:rPr lang="en-US" dirty="0" smtClean="0"/>
              <a:t> Compression rate are 10 </a:t>
            </a:r>
            <a:r>
              <a:rPr lang="en-US" dirty="0" err="1" smtClean="0"/>
              <a:t>mb</a:t>
            </a:r>
            <a:r>
              <a:rPr lang="en-US" dirty="0" smtClean="0"/>
              <a:t> /min of video.</a:t>
            </a:r>
            <a:endParaRPr lang="en-US" dirty="0"/>
          </a:p>
        </p:txBody>
      </p:sp>
      <p:sp>
        <p:nvSpPr>
          <p:cNvPr id="3" name="Title 2"/>
          <p:cNvSpPr>
            <a:spLocks noGrp="1"/>
          </p:cNvSpPr>
          <p:nvPr>
            <p:ph type="title"/>
          </p:nvPr>
        </p:nvSpPr>
        <p:spPr>
          <a:xfrm>
            <a:off x="457200" y="152400"/>
            <a:ext cx="8229600" cy="762000"/>
          </a:xfrm>
        </p:spPr>
        <p:txBody>
          <a:bodyPr>
            <a:normAutofit/>
          </a:bodyPr>
          <a:lstStyle/>
          <a:p>
            <a:r>
              <a:rPr lang="en-US" dirty="0" smtClean="0">
                <a:solidFill>
                  <a:srgbClr val="C00000"/>
                </a:solidFill>
              </a:rPr>
              <a:t>Characteristics of Digital Video:</a:t>
            </a:r>
            <a:endParaRPr lang="en-US" dirty="0">
              <a:solidFill>
                <a:srgbClr val="C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Digital video compression takes the advantage of the fact that a substantial amount of </a:t>
            </a:r>
            <a:r>
              <a:rPr lang="en-US" dirty="0" smtClean="0"/>
              <a:t>redundancies </a:t>
            </a:r>
            <a:r>
              <a:rPr lang="en-US" dirty="0" smtClean="0"/>
              <a:t>exist in video. The hour-longer video that would require 100 CDs would only required one CD if video is compressed.</a:t>
            </a:r>
          </a:p>
          <a:p>
            <a:r>
              <a:rPr lang="en-US" dirty="0" smtClean="0"/>
              <a:t> The process of compression &amp; decompression is commonly referred to as just compression, but it involves both processes</a:t>
            </a:r>
            <a:r>
              <a:rPr lang="en-US" dirty="0" smtClean="0"/>
              <a:t>.</a:t>
            </a:r>
          </a:p>
          <a:p>
            <a:endParaRPr lang="en-US" dirty="0" smtClean="0"/>
          </a:p>
          <a:p>
            <a:pPr algn="r"/>
            <a:r>
              <a:rPr lang="en-US" dirty="0" smtClean="0">
                <a:solidFill>
                  <a:srgbClr val="C00000"/>
                </a:solidFill>
              </a:rPr>
              <a:t>(Cont.) </a:t>
            </a:r>
            <a:endParaRPr lang="en-US" dirty="0" smtClean="0">
              <a:solidFill>
                <a:srgbClr val="C00000"/>
              </a:solidFill>
            </a:endParaRPr>
          </a:p>
          <a:p>
            <a:pPr>
              <a:buNone/>
            </a:pPr>
            <a:endParaRPr lang="en-US" dirty="0"/>
          </a:p>
        </p:txBody>
      </p:sp>
      <p:sp>
        <p:nvSpPr>
          <p:cNvPr id="3" name="Title 2"/>
          <p:cNvSpPr>
            <a:spLocks noGrp="1"/>
          </p:cNvSpPr>
          <p:nvPr>
            <p:ph type="title"/>
          </p:nvPr>
        </p:nvSpPr>
        <p:spPr/>
        <p:txBody>
          <a:bodyPr>
            <a:normAutofit fontScale="90000"/>
          </a:bodyPr>
          <a:lstStyle/>
          <a:p>
            <a:r>
              <a:rPr lang="en-US" dirty="0" smtClean="0">
                <a:solidFill>
                  <a:srgbClr val="C00000"/>
                </a:solidFill>
              </a:rPr>
              <a:t>Digital video compression/decompression:</a:t>
            </a:r>
            <a:endParaRPr lang="en-US" dirty="0">
              <a:solidFill>
                <a:srgbClr val="C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Decompression is inextensible because once compressed, a digital video can be stored and decompressed many time</a:t>
            </a:r>
            <a:r>
              <a:rPr lang="en-US" dirty="0" smtClean="0"/>
              <a:t>.</a:t>
            </a:r>
            <a:endParaRPr lang="en-US" dirty="0" smtClean="0"/>
          </a:p>
          <a:p>
            <a:r>
              <a:rPr lang="en-US" dirty="0" smtClean="0"/>
              <a:t>The </a:t>
            </a:r>
            <a:r>
              <a:rPr lang="en-US" dirty="0" smtClean="0"/>
              <a:t>adaptations of international standards are called codec.</a:t>
            </a:r>
          </a:p>
          <a:p>
            <a:r>
              <a:rPr lang="en-US" dirty="0" smtClean="0"/>
              <a:t> Mostly used codec today's are loss compression.</a:t>
            </a:r>
            <a:endParaRPr lang="en-US" dirty="0"/>
          </a:p>
        </p:txBody>
      </p:sp>
      <p:sp>
        <p:nvSpPr>
          <p:cNvPr id="3" name="Title 2"/>
          <p:cNvSpPr>
            <a:spLocks noGrp="1"/>
          </p:cNvSpPr>
          <p:nvPr>
            <p:ph type="title"/>
          </p:nvPr>
        </p:nvSpPr>
        <p:spPr/>
        <p:txBody>
          <a:bodyPr/>
          <a:lstStyle/>
          <a:p>
            <a:r>
              <a:rPr lang="en-US" dirty="0" smtClean="0">
                <a:solidFill>
                  <a:srgbClr val="C00000"/>
                </a:solidFill>
              </a:rPr>
              <a:t>Contd</a:t>
            </a:r>
            <a:r>
              <a:rPr lang="en-US" dirty="0" smtClean="0"/>
              <a: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Most codec schemes can be categorized into </a:t>
            </a:r>
            <a:r>
              <a:rPr lang="en-US" dirty="0" smtClean="0">
                <a:solidFill>
                  <a:srgbClr val="FF0000"/>
                </a:solidFill>
              </a:rPr>
              <a:t>two types</a:t>
            </a:r>
            <a:r>
              <a:rPr lang="en-US" dirty="0" smtClean="0"/>
              <a:t>:</a:t>
            </a:r>
          </a:p>
          <a:p>
            <a:r>
              <a:rPr lang="en-US" dirty="0" smtClean="0"/>
              <a:t>1. Hybrid</a:t>
            </a:r>
          </a:p>
          <a:p>
            <a:r>
              <a:rPr lang="en-US" dirty="0" smtClean="0"/>
              <a:t>2. Software-based.</a:t>
            </a:r>
          </a:p>
          <a:p>
            <a:pPr>
              <a:buNone/>
            </a:pPr>
            <a:endParaRPr lang="en-US" dirty="0" smtClean="0"/>
          </a:p>
          <a:p>
            <a:pPr>
              <a:buNone/>
            </a:pPr>
            <a:r>
              <a:rPr lang="en-US" b="1" dirty="0" smtClean="0">
                <a:solidFill>
                  <a:schemeClr val="accent6"/>
                </a:solidFill>
              </a:rPr>
              <a:t>1. Hybrid</a:t>
            </a:r>
            <a:r>
              <a:rPr lang="en-US" b="1" dirty="0" smtClean="0">
                <a:solidFill>
                  <a:schemeClr val="accent6"/>
                </a:solidFill>
              </a:rPr>
              <a:t>: </a:t>
            </a:r>
            <a:r>
              <a:rPr lang="en-US" dirty="0" smtClean="0"/>
              <a:t>Hybrid codec </a:t>
            </a:r>
            <a:r>
              <a:rPr lang="en-US" dirty="0" smtClean="0"/>
              <a:t>use combination of dedicated processors and software. It requires </a:t>
            </a:r>
            <a:r>
              <a:rPr lang="en-US" dirty="0" smtClean="0"/>
              <a:t>specialized </a:t>
            </a:r>
            <a:r>
              <a:rPr lang="en-US" dirty="0" smtClean="0"/>
              <a:t>add-on hardware.</a:t>
            </a:r>
          </a:p>
          <a:p>
            <a:pPr>
              <a:buNone/>
            </a:pPr>
            <a:r>
              <a:rPr lang="en-US" dirty="0" smtClean="0"/>
              <a:t>Best examples of hybrid codec are</a:t>
            </a:r>
          </a:p>
          <a:p>
            <a:r>
              <a:rPr lang="en-US" dirty="0" smtClean="0"/>
              <a:t> MPEG (moving picture expert group)</a:t>
            </a:r>
          </a:p>
          <a:p>
            <a:r>
              <a:rPr lang="en-US" dirty="0" smtClean="0"/>
              <a:t> JPEG(joint photographic expert group)</a:t>
            </a:r>
            <a:endParaRPr lang="en-US" dirty="0"/>
          </a:p>
        </p:txBody>
      </p:sp>
      <p:sp>
        <p:nvSpPr>
          <p:cNvPr id="3" name="Title 2"/>
          <p:cNvSpPr>
            <a:spLocks noGrp="1"/>
          </p:cNvSpPr>
          <p:nvPr>
            <p:ph type="title"/>
          </p:nvPr>
        </p:nvSpPr>
        <p:spPr/>
        <p:txBody>
          <a:bodyPr/>
          <a:lstStyle/>
          <a:p>
            <a:r>
              <a:rPr lang="en-US" dirty="0" smtClean="0">
                <a:solidFill>
                  <a:srgbClr val="C00000"/>
                </a:solidFill>
              </a:rPr>
              <a:t>Types of Codec's:</a:t>
            </a:r>
            <a:endParaRPr lang="en-US" b="0" dirty="0">
              <a:solidFill>
                <a:srgbClr val="C00000"/>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lnSpcReduction="10000"/>
          </a:bodyPr>
          <a:lstStyle/>
          <a:p>
            <a:r>
              <a:rPr lang="en-US" b="1" dirty="0" smtClean="0">
                <a:solidFill>
                  <a:schemeClr val="accent6"/>
                </a:solidFill>
              </a:rPr>
              <a:t>MPEG (moving picture expert group):</a:t>
            </a:r>
          </a:p>
          <a:p>
            <a:pPr>
              <a:buNone/>
            </a:pPr>
            <a:r>
              <a:rPr lang="en-US" dirty="0" smtClean="0"/>
              <a:t>	 Moving Picture Expert Group is an ISO group; the purpose of this is to generate high quality compression of digital videos.</a:t>
            </a:r>
          </a:p>
          <a:p>
            <a:r>
              <a:rPr lang="en-US" b="1" dirty="0" smtClean="0">
                <a:solidFill>
                  <a:schemeClr val="accent6"/>
                </a:solidFill>
              </a:rPr>
              <a:t>MPEG I (Moving Picture Expert Group I):</a:t>
            </a:r>
          </a:p>
          <a:p>
            <a:pPr>
              <a:buNone/>
            </a:pPr>
            <a:r>
              <a:rPr lang="en-US" dirty="0" smtClean="0"/>
              <a:t>	 MPEG I defines a bit steam for compressed video and audio optimized to a bandwidth of 1.5 Mbps, it is the data rate of audio CDs &amp; DATs.</a:t>
            </a:r>
          </a:p>
          <a:p>
            <a:r>
              <a:rPr lang="en-US" dirty="0" smtClean="0"/>
              <a:t> The standard consists of three parts audio, video, and systems. A system allows the synchronization of video &amp; audio.</a:t>
            </a:r>
          </a:p>
          <a:p>
            <a:r>
              <a:rPr lang="en-US" dirty="0" smtClean="0"/>
              <a:t> MPEG I implemented in commercial chips. resolution of the frames in MPEG I is 352X240 pixels at 30 frames per second.</a:t>
            </a:r>
          </a:p>
          <a:p>
            <a:r>
              <a:rPr lang="en-US" dirty="0" smtClean="0"/>
              <a:t> The video compression ratio for this is 26:1</a:t>
            </a:r>
            <a:endParaRPr lang="en-US" b="1"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a:bodyPr>
          <a:lstStyle/>
          <a:p>
            <a:r>
              <a:rPr lang="en-US" b="1" dirty="0" smtClean="0">
                <a:solidFill>
                  <a:schemeClr val="accent6"/>
                </a:solidFill>
              </a:rPr>
              <a:t>MPEG II (Moving Picture Expert Group II):</a:t>
            </a:r>
          </a:p>
          <a:p>
            <a:r>
              <a:rPr lang="en-US" dirty="0" smtClean="0"/>
              <a:t> MPEG II specifies compression signals for broadcast-quality video. It defines a bit steam for high-quality “entertainment-level” digital video.</a:t>
            </a:r>
          </a:p>
          <a:p>
            <a:r>
              <a:rPr lang="en-US" dirty="0" smtClean="0"/>
              <a:t> MPEG-2 supports transmission range of about 2-15 Mbps over cable, satellite and other transmission channels.</a:t>
            </a:r>
          </a:p>
          <a:p>
            <a:r>
              <a:rPr lang="en-US" dirty="0" smtClean="0"/>
              <a:t> The standard consists of three parts audio, video, and systems. A system allows the synchronization of video &amp; audio.</a:t>
            </a:r>
          </a:p>
          <a:p>
            <a:r>
              <a:rPr lang="en-US" dirty="0" smtClean="0"/>
              <a:t> MPEG II implemented in commercial chips.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lstStyle/>
          <a:p>
            <a:pPr algn="r">
              <a:buNone/>
            </a:pPr>
            <a:r>
              <a:rPr lang="en-US" sz="3600" b="1" dirty="0" smtClean="0">
                <a:solidFill>
                  <a:srgbClr val="C00000"/>
                </a:solidFill>
              </a:rPr>
              <a:t>Contd.</a:t>
            </a:r>
            <a:r>
              <a:rPr lang="en-US" sz="3600" b="1" dirty="0" smtClean="0"/>
              <a:t> </a:t>
            </a:r>
          </a:p>
          <a:p>
            <a:r>
              <a:rPr lang="en-US" dirty="0" smtClean="0"/>
              <a:t>Resolution of the frames in MPEG I is 720X480 pixels at60 frames per second.</a:t>
            </a:r>
          </a:p>
          <a:p>
            <a:r>
              <a:rPr lang="en-US" dirty="0" smtClean="0"/>
              <a:t> A data rate of the MPEG-2 is 4 to 8 Mbps.</a:t>
            </a:r>
          </a:p>
          <a:p>
            <a:r>
              <a:rPr lang="en-US" dirty="0" smtClean="0"/>
              <a:t> Future promising of this is rapid evolution of cable TV’s news channels.</a:t>
            </a:r>
          </a:p>
          <a:p>
            <a:r>
              <a:rPr lang="en-US" dirty="0" smtClean="0"/>
              <a:t> </a:t>
            </a:r>
            <a:r>
              <a:rPr lang="en-US" dirty="0" smtClean="0">
                <a:solidFill>
                  <a:srgbClr val="FF0000"/>
                </a:solidFill>
              </a:rPr>
              <a:t>Two other MPEG standards are</a:t>
            </a:r>
          </a:p>
          <a:p>
            <a:r>
              <a:rPr lang="en-US" dirty="0" smtClean="0">
                <a:solidFill>
                  <a:srgbClr val="FF0000"/>
                </a:solidFill>
              </a:rPr>
              <a:t>1. </a:t>
            </a:r>
            <a:r>
              <a:rPr lang="en-US" dirty="0" smtClean="0"/>
              <a:t>MPEG-3(1920X1080 and data rates are 20 to 40)</a:t>
            </a:r>
          </a:p>
          <a:p>
            <a:r>
              <a:rPr lang="en-US" dirty="0" smtClean="0">
                <a:solidFill>
                  <a:srgbClr val="FF0000"/>
                </a:solidFill>
              </a:rPr>
              <a:t>2. </a:t>
            </a:r>
            <a:r>
              <a:rPr lang="en-US" dirty="0" smtClean="0"/>
              <a:t>MPEG-4(consisting of speech and video synthesis)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JPEG is a still-image compression algorithm defined by the joint photographic expert group and serves as the foundation for digital video.</a:t>
            </a:r>
          </a:p>
          <a:p>
            <a:r>
              <a:rPr lang="en-US" dirty="0" smtClean="0"/>
              <a:t> JPEG is used in two ways in digital video world:</a:t>
            </a:r>
          </a:p>
          <a:p>
            <a:r>
              <a:rPr lang="en-US" dirty="0" smtClean="0"/>
              <a:t>1. as apart of MPEG</a:t>
            </a:r>
          </a:p>
          <a:p>
            <a:r>
              <a:rPr lang="en-US" dirty="0" smtClean="0"/>
              <a:t>2. as motion JPEG</a:t>
            </a:r>
          </a:p>
          <a:p>
            <a:r>
              <a:rPr lang="en-US" dirty="0" smtClean="0"/>
              <a:t> JPEG standard has been widely adopted for video sequences.</a:t>
            </a:r>
          </a:p>
          <a:p>
            <a:r>
              <a:rPr lang="en-US" dirty="0" smtClean="0"/>
              <a:t> JPEG compression is fast and can capture full-screen, full-rate video.</a:t>
            </a:r>
          </a:p>
          <a:p>
            <a:r>
              <a:rPr lang="en-US" dirty="0" smtClean="0"/>
              <a:t> JPEG was designed for compressing either full-color or gray-scale Digital images of real world scenes.</a:t>
            </a:r>
            <a:endParaRPr lang="en-US" dirty="0"/>
          </a:p>
        </p:txBody>
      </p:sp>
      <p:sp>
        <p:nvSpPr>
          <p:cNvPr id="3" name="Title 2"/>
          <p:cNvSpPr>
            <a:spLocks noGrp="1"/>
          </p:cNvSpPr>
          <p:nvPr>
            <p:ph type="title"/>
          </p:nvPr>
        </p:nvSpPr>
        <p:spPr>
          <a:xfrm>
            <a:off x="457200" y="152400"/>
            <a:ext cx="8229600" cy="914400"/>
          </a:xfrm>
        </p:spPr>
        <p:txBody>
          <a:bodyPr>
            <a:normAutofit fontScale="90000"/>
          </a:bodyPr>
          <a:lstStyle/>
          <a:p>
            <a:r>
              <a:rPr lang="en-US" dirty="0" smtClean="0">
                <a:solidFill>
                  <a:srgbClr val="C00000"/>
                </a:solidFill>
              </a:rPr>
              <a:t>JPEG (Joint Photographic Expert Group):</a:t>
            </a:r>
            <a:endParaRPr lang="en-US" dirty="0">
              <a:solidFill>
                <a:srgbClr val="C00000"/>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first step, a technique known as DCT (discrete cosine transformation).</a:t>
            </a:r>
          </a:p>
          <a:p>
            <a:r>
              <a:rPr lang="en-US" dirty="0" smtClean="0"/>
              <a:t>Next, a process called quantization manipulates the data and compresses strings of identical pixels by run length encoding method.</a:t>
            </a:r>
          </a:p>
          <a:p>
            <a:r>
              <a:rPr lang="en-US" dirty="0" smtClean="0"/>
              <a:t>Finally, the image is compressed using a variant of Huffman encoding.</a:t>
            </a:r>
          </a:p>
          <a:p>
            <a:r>
              <a:rPr lang="en-US" dirty="0" smtClean="0"/>
              <a:t> A use full property of the JPEG is the degree of looseness.</a:t>
            </a:r>
            <a:endParaRPr lang="en-US" dirty="0"/>
          </a:p>
        </p:txBody>
      </p:sp>
      <p:sp>
        <p:nvSpPr>
          <p:cNvPr id="3" name="Title 2"/>
          <p:cNvSpPr>
            <a:spLocks noGrp="1"/>
          </p:cNvSpPr>
          <p:nvPr>
            <p:ph type="title"/>
          </p:nvPr>
        </p:nvSpPr>
        <p:spPr/>
        <p:txBody>
          <a:bodyPr>
            <a:normAutofit fontScale="90000"/>
          </a:bodyPr>
          <a:lstStyle/>
          <a:p>
            <a:r>
              <a:rPr lang="en-US" dirty="0" smtClean="0">
                <a:solidFill>
                  <a:srgbClr val="C00000"/>
                </a:solidFill>
              </a:rPr>
              <a:t>JPEG is a highly sophisticated technique that uses three steps:</a:t>
            </a:r>
            <a:endParaRPr lang="en-US" dirty="0">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876800"/>
          </a:xfrm>
        </p:spPr>
        <p:txBody>
          <a:bodyPr>
            <a:normAutofit/>
          </a:bodyPr>
          <a:lstStyle/>
          <a:p>
            <a:r>
              <a:rPr lang="en-US" dirty="0" smtClean="0"/>
              <a:t>1. Image capture / generation – like (Television camera/ computer)</a:t>
            </a:r>
          </a:p>
          <a:p>
            <a:r>
              <a:rPr lang="en-US" dirty="0" smtClean="0"/>
              <a:t>2. Compression – raw images may be too large the data must be compressed to reduce its volume and sent the same.</a:t>
            </a:r>
          </a:p>
          <a:p>
            <a:r>
              <a:rPr lang="en-US" dirty="0" smtClean="0"/>
              <a:t>3.Storage – compressed data are stored on CD – ROM or network storage servers </a:t>
            </a:r>
          </a:p>
          <a:p>
            <a:r>
              <a:rPr lang="en-US" dirty="0" smtClean="0"/>
              <a:t>4. Transport – speed depends upon the characteristics of the medium</a:t>
            </a:r>
          </a:p>
          <a:p>
            <a:r>
              <a:rPr lang="en-US" dirty="0" smtClean="0"/>
              <a:t>5. Desktop processing and display </a:t>
            </a:r>
          </a:p>
          <a:p>
            <a:endParaRPr lang="en-US" dirty="0"/>
          </a:p>
        </p:txBody>
      </p:sp>
      <p:sp>
        <p:nvSpPr>
          <p:cNvPr id="3" name="Title 2"/>
          <p:cNvSpPr>
            <a:spLocks noGrp="1"/>
          </p:cNvSpPr>
          <p:nvPr>
            <p:ph type="title"/>
          </p:nvPr>
        </p:nvSpPr>
        <p:spPr>
          <a:xfrm>
            <a:off x="381000" y="381000"/>
            <a:ext cx="8229600" cy="609600"/>
          </a:xfrm>
        </p:spPr>
        <p:txBody>
          <a:bodyPr>
            <a:normAutofit fontScale="90000"/>
          </a:bodyPr>
          <a:lstStyle/>
          <a:p>
            <a:r>
              <a:rPr lang="en-US" dirty="0" smtClean="0">
                <a:solidFill>
                  <a:srgbClr val="C00000"/>
                </a:solidFill>
              </a:rPr>
              <a:t>Stages of transport in multimedia </a:t>
            </a:r>
            <a:endParaRPr lang="en-US" dirty="0">
              <a:solidFill>
                <a:srgbClr val="C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953000"/>
          </a:xfrm>
        </p:spPr>
        <p:txBody>
          <a:bodyPr>
            <a:normAutofit/>
          </a:bodyPr>
          <a:lstStyle/>
          <a:p>
            <a:r>
              <a:rPr lang="en-US" dirty="0" smtClean="0"/>
              <a:t>Video on the desktop is a key element in turning a computer into a true multimedia platform.</a:t>
            </a:r>
          </a:p>
          <a:p>
            <a:r>
              <a:rPr lang="en-US" dirty="0" smtClean="0"/>
              <a:t> PC has steadily become a highly suitable platform for video.</a:t>
            </a:r>
          </a:p>
          <a:p>
            <a:r>
              <a:rPr lang="en-US" dirty="0" smtClean="0"/>
              <a:t> DESKTOP VIDEO PROCESSING includes upgrade kits, sound cards, video playback accelerator board, video capture hardware and editing software.</a:t>
            </a:r>
          </a:p>
          <a:p>
            <a:r>
              <a:rPr lang="en-US" dirty="0" smtClean="0"/>
              <a:t> Microphones, speakers, joystick, and other peripherals are also needed.</a:t>
            </a:r>
            <a:endParaRPr lang="en-US" dirty="0"/>
          </a:p>
        </p:txBody>
      </p:sp>
      <p:sp>
        <p:nvSpPr>
          <p:cNvPr id="3" name="Title 2"/>
          <p:cNvSpPr>
            <a:spLocks noGrp="1"/>
          </p:cNvSpPr>
          <p:nvPr>
            <p:ph type="title"/>
          </p:nvPr>
        </p:nvSpPr>
        <p:spPr>
          <a:xfrm>
            <a:off x="457200" y="152400"/>
            <a:ext cx="8229600" cy="914400"/>
          </a:xfrm>
        </p:spPr>
        <p:txBody>
          <a:bodyPr/>
          <a:lstStyle/>
          <a:p>
            <a:pPr algn="ctr"/>
            <a:r>
              <a:rPr lang="en-US" dirty="0" smtClean="0">
                <a:solidFill>
                  <a:srgbClr val="C00000"/>
                </a:solidFill>
              </a:rPr>
              <a:t>DESKTOP VIDEO PROCESSING</a:t>
            </a:r>
            <a:endParaRPr lang="en-US" dirty="0">
              <a:solidFill>
                <a:srgbClr val="C00000"/>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Desktop video require a substantial amounts of disk space and considerable CPU horsepower.</a:t>
            </a:r>
          </a:p>
          <a:p>
            <a:r>
              <a:rPr lang="en-US" dirty="0" smtClean="0"/>
              <a:t> It also requires specialized hardware to digitize and compress the incoming analog signal from video tapes.</a:t>
            </a:r>
          </a:p>
          <a:p>
            <a:r>
              <a:rPr lang="en-US" dirty="0" smtClean="0"/>
              <a:t> The two lines of video playback products become available in the marketplace i.e. video ASIC chips and board level products.</a:t>
            </a:r>
            <a:endParaRPr lang="en-US" dirty="0"/>
          </a:p>
        </p:txBody>
      </p:sp>
      <p:sp>
        <p:nvSpPr>
          <p:cNvPr id="3" name="Title 2"/>
          <p:cNvSpPr>
            <a:spLocks noGrp="1"/>
          </p:cNvSpPr>
          <p:nvPr>
            <p:ph type="title"/>
          </p:nvPr>
        </p:nvSpPr>
        <p:spPr/>
        <p:txBody>
          <a:bodyPr>
            <a:normAutofit fontScale="90000"/>
          </a:bodyPr>
          <a:lstStyle/>
          <a:p>
            <a:r>
              <a:rPr lang="en-US" dirty="0" smtClean="0">
                <a:solidFill>
                  <a:schemeClr val="accent2"/>
                </a:solidFill>
              </a:rPr>
              <a:t>Desktop video hardware for playback and </a:t>
            </a:r>
            <a:r>
              <a:rPr lang="en-US" dirty="0" smtClean="0">
                <a:solidFill>
                  <a:schemeClr val="accent2"/>
                </a:solidFill>
              </a:rPr>
              <a:t>capture</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two lines of video playback products become available in the marketplace I.e. video ASIC chips and board level products.</a:t>
            </a:r>
          </a:p>
          <a:p>
            <a:r>
              <a:rPr lang="en-US" dirty="0" smtClean="0"/>
              <a:t> Broadly speaking, two types of accelerator boards are available:</a:t>
            </a:r>
          </a:p>
          <a:p>
            <a:pPr>
              <a:buNone/>
            </a:pPr>
            <a:r>
              <a:rPr lang="en-US" dirty="0" smtClean="0"/>
              <a:t>-1. Video</a:t>
            </a:r>
          </a:p>
          <a:p>
            <a:pPr>
              <a:buNone/>
            </a:pPr>
            <a:r>
              <a:rPr lang="en-US" dirty="0" smtClean="0"/>
              <a:t>-2. Graphics</a:t>
            </a:r>
            <a:endParaRPr lang="en-US" dirty="0"/>
          </a:p>
        </p:txBody>
      </p:sp>
      <p:sp>
        <p:nvSpPr>
          <p:cNvPr id="3" name="Title 2"/>
          <p:cNvSpPr>
            <a:spLocks noGrp="1"/>
          </p:cNvSpPr>
          <p:nvPr>
            <p:ph type="title"/>
          </p:nvPr>
        </p:nvSpPr>
        <p:spPr/>
        <p:txBody>
          <a:bodyPr/>
          <a:lstStyle/>
          <a:p>
            <a:r>
              <a:rPr lang="en-US" dirty="0" smtClean="0">
                <a:solidFill>
                  <a:schemeClr val="accent2"/>
                </a:solidFill>
              </a:rPr>
              <a:t>Video playback:</a:t>
            </a:r>
            <a:endParaRPr lang="en-US" dirty="0">
              <a:solidFill>
                <a:schemeClr val="accent2"/>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Video capture board are essential for digitizing incoming video for use in multimedia presentations or video conferencing</a:t>
            </a:r>
          </a:p>
          <a:p>
            <a:r>
              <a:rPr lang="en-US" dirty="0" smtClean="0"/>
              <a:t> Video capture program also include video-editing functions that allows users crop, resize and converts formats and add special effects for both audio and video like fade-in, Embosses, </a:t>
            </a:r>
            <a:r>
              <a:rPr lang="en-US" dirty="0" err="1" smtClean="0"/>
              <a:t>zooma</a:t>
            </a:r>
            <a:r>
              <a:rPr lang="en-US" dirty="0" smtClean="0"/>
              <a:t> and echo's.</a:t>
            </a:r>
          </a:p>
          <a:p>
            <a:r>
              <a:rPr lang="en-US" dirty="0" smtClean="0"/>
              <a:t> Developers are crating next generation editing tools to meet business presenters and video enthusiasts.</a:t>
            </a:r>
          </a:p>
          <a:p>
            <a:r>
              <a:rPr lang="en-US" dirty="0" smtClean="0"/>
              <a:t> The best graphical editing tools make complex procedures accessible even to voice users.</a:t>
            </a:r>
            <a:endParaRPr lang="en-US" dirty="0"/>
          </a:p>
        </p:txBody>
      </p:sp>
      <p:sp>
        <p:nvSpPr>
          <p:cNvPr id="3" name="Title 2"/>
          <p:cNvSpPr>
            <a:spLocks noGrp="1"/>
          </p:cNvSpPr>
          <p:nvPr>
            <p:ph type="title"/>
          </p:nvPr>
        </p:nvSpPr>
        <p:spPr/>
        <p:txBody>
          <a:bodyPr/>
          <a:lstStyle/>
          <a:p>
            <a:r>
              <a:rPr lang="en-US" dirty="0" smtClean="0">
                <a:solidFill>
                  <a:schemeClr val="accent2"/>
                </a:solidFill>
              </a:rPr>
              <a:t>Video capture and editing:</a:t>
            </a:r>
            <a:endParaRPr lang="en-US" dirty="0">
              <a:solidFill>
                <a:schemeClr val="accent2"/>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text that appear in the movie. Any PC wants to handle digital video must have a digital-video engine available.</a:t>
            </a:r>
          </a:p>
          <a:p>
            <a:r>
              <a:rPr lang="en-US" dirty="0" smtClean="0"/>
              <a:t> Two significant digital video engines are :</a:t>
            </a:r>
          </a:p>
          <a:p>
            <a:pPr>
              <a:buNone/>
            </a:pPr>
            <a:r>
              <a:rPr lang="en-US" dirty="0" smtClean="0"/>
              <a:t>1. Apple’s QuickTime</a:t>
            </a:r>
          </a:p>
          <a:p>
            <a:pPr>
              <a:buNone/>
            </a:pPr>
            <a:r>
              <a:rPr lang="en-US" dirty="0" smtClean="0"/>
              <a:t>2. Microsoft’s video for windows</a:t>
            </a:r>
            <a:endParaRPr lang="en-US" dirty="0"/>
          </a:p>
        </p:txBody>
      </p:sp>
      <p:sp>
        <p:nvSpPr>
          <p:cNvPr id="3" name="Title 2"/>
          <p:cNvSpPr>
            <a:spLocks noGrp="1"/>
          </p:cNvSpPr>
          <p:nvPr>
            <p:ph type="title"/>
          </p:nvPr>
        </p:nvSpPr>
        <p:spPr/>
        <p:txBody>
          <a:bodyPr>
            <a:normAutofit/>
          </a:bodyPr>
          <a:lstStyle/>
          <a:p>
            <a:r>
              <a:rPr lang="en-US" dirty="0" smtClean="0">
                <a:solidFill>
                  <a:schemeClr val="accent2"/>
                </a:solidFill>
              </a:rPr>
              <a:t>Desktop video application software:</a:t>
            </a:r>
            <a:endParaRPr lang="en-US" dirty="0">
              <a:solidFill>
                <a:schemeClr val="accent2"/>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876800"/>
          </a:xfrm>
        </p:spPr>
        <p:txBody>
          <a:bodyPr>
            <a:normAutofit fontScale="92500" lnSpcReduction="10000"/>
          </a:bodyPr>
          <a:lstStyle/>
          <a:p>
            <a:pPr>
              <a:buNone/>
            </a:pPr>
            <a:r>
              <a:rPr lang="en-US" b="1" dirty="0" smtClean="0">
                <a:solidFill>
                  <a:schemeClr val="accent2"/>
                </a:solidFill>
              </a:rPr>
              <a:t>Apple’s QuickTime:</a:t>
            </a:r>
          </a:p>
          <a:p>
            <a:r>
              <a:rPr lang="en-US" dirty="0" smtClean="0"/>
              <a:t>QuickTime is a set of software programs from apple that allows the operating system to pay motion video sequences on a PC without specialized hardware.</a:t>
            </a:r>
          </a:p>
          <a:p>
            <a:r>
              <a:rPr lang="en-US" dirty="0" smtClean="0"/>
              <a:t> QuickTime has it s own set of compression/decompression drivers.</a:t>
            </a:r>
          </a:p>
          <a:p>
            <a:r>
              <a:rPr lang="en-US" dirty="0" smtClean="0"/>
              <a:t> Apple’s QuickTime was the first widely available desktop video technology to treat video as a standard data type.</a:t>
            </a:r>
          </a:p>
          <a:p>
            <a:r>
              <a:rPr lang="en-US" dirty="0" smtClean="0"/>
              <a:t> In this video data could not be cut, copied, and pasted like text in a page composition program.</a:t>
            </a:r>
          </a:p>
          <a:p>
            <a:r>
              <a:rPr lang="en-US" dirty="0" smtClean="0"/>
              <a:t> Apple’s QuickTime movie can have multiple sound tracks and multiple video tracks.</a:t>
            </a:r>
          </a:p>
          <a:p>
            <a:r>
              <a:rPr lang="en-US" dirty="0" smtClean="0"/>
              <a:t> Apple’s QuickTime engine also supports synchronize</a:t>
            </a:r>
            <a:endParaRPr lang="en-US" dirty="0"/>
          </a:p>
        </p:txBody>
      </p:sp>
      <p:sp>
        <p:nvSpPr>
          <p:cNvPr id="3" name="Title 2"/>
          <p:cNvSpPr>
            <a:spLocks noGrp="1"/>
          </p:cNvSpPr>
          <p:nvPr>
            <p:ph type="title"/>
          </p:nvPr>
        </p:nvSpPr>
        <p:spPr>
          <a:xfrm>
            <a:off x="457200" y="228600"/>
            <a:ext cx="8229600" cy="990600"/>
          </a:xfrm>
        </p:spPr>
        <p:txBody>
          <a:bodyPr>
            <a:normAutofit fontScale="90000"/>
          </a:bodyPr>
          <a:lstStyle/>
          <a:p>
            <a:r>
              <a:rPr lang="en-US" dirty="0" smtClean="0"/>
              <a:t/>
            </a:r>
            <a:br>
              <a:rPr lang="en-US" dirty="0" smtClean="0"/>
            </a:br>
            <a:r>
              <a:rPr lang="en-US" dirty="0" smtClean="0">
                <a:solidFill>
                  <a:srgbClr val="C00000"/>
                </a:solidFill>
              </a:rPr>
              <a:t>These two are software's only; they don’t need any special </a:t>
            </a:r>
            <a:r>
              <a:rPr lang="en-US" dirty="0" smtClean="0">
                <a:solidFill>
                  <a:srgbClr val="C00000"/>
                </a:solidFill>
              </a:rPr>
              <a:t>hardware</a:t>
            </a:r>
            <a:endParaRPr lang="en-US" b="0" dirty="0">
              <a:solidFill>
                <a:srgbClr val="C00000"/>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876800"/>
          </a:xfrm>
        </p:spPr>
        <p:txBody>
          <a:bodyPr>
            <a:normAutofit/>
          </a:bodyPr>
          <a:lstStyle/>
          <a:p>
            <a:r>
              <a:rPr lang="en-US" dirty="0" smtClean="0"/>
              <a:t>Microsoft’s video for windows is a set of software programs from Microsoft that allows the operating system to pay motion video sequences on a PC without specialized hardware.</a:t>
            </a:r>
          </a:p>
          <a:p>
            <a:r>
              <a:rPr lang="en-US" dirty="0" smtClean="0"/>
              <a:t> Microsoft video for windows has its own set of compression/decompression drivers.</a:t>
            </a:r>
          </a:p>
          <a:p>
            <a:r>
              <a:rPr lang="en-US" dirty="0" smtClean="0"/>
              <a:t> Microsoft chooses a frame-based model, in contrast to QuickTime-based model.</a:t>
            </a:r>
            <a:endParaRPr lang="en-US" dirty="0"/>
          </a:p>
        </p:txBody>
      </p:sp>
      <p:sp>
        <p:nvSpPr>
          <p:cNvPr id="3" name="Title 2"/>
          <p:cNvSpPr>
            <a:spLocks noGrp="1"/>
          </p:cNvSpPr>
          <p:nvPr>
            <p:ph type="title"/>
          </p:nvPr>
        </p:nvSpPr>
        <p:spPr>
          <a:xfrm>
            <a:off x="457200" y="152400"/>
            <a:ext cx="8229600" cy="914400"/>
          </a:xfrm>
        </p:spPr>
        <p:txBody>
          <a:bodyPr/>
          <a:lstStyle/>
          <a:p>
            <a:r>
              <a:rPr lang="en-US" dirty="0" smtClean="0">
                <a:solidFill>
                  <a:srgbClr val="C00000"/>
                </a:solidFill>
              </a:rPr>
              <a:t>Microsoft’s video for windows:</a:t>
            </a:r>
            <a:endParaRPr lang="en-US" dirty="0">
              <a:solidFill>
                <a:srgbClr val="C00000"/>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Desktop video conferencing is gaining momentum as a communication tool. Face-to-face video conferences are already a common practice, allowing distant colleagues to communicate without the expense and inconvenience of traveling.</a:t>
            </a:r>
          </a:p>
          <a:p>
            <a:r>
              <a:rPr lang="en-US" dirty="0" smtClean="0"/>
              <a:t> Early video conferencing utilized costly equipment to provide room-based conferencing, but now it becoming fast due to desktop video conferencing in this we participated by sit at their own desks, in their own offices, and call up others using their PCs much like telephone.</a:t>
            </a:r>
            <a:endParaRPr lang="en-US" dirty="0"/>
          </a:p>
        </p:txBody>
      </p:sp>
      <p:sp>
        <p:nvSpPr>
          <p:cNvPr id="3" name="Title 2"/>
          <p:cNvSpPr>
            <a:spLocks noGrp="1"/>
          </p:cNvSpPr>
          <p:nvPr>
            <p:ph type="title"/>
          </p:nvPr>
        </p:nvSpPr>
        <p:spPr/>
        <p:txBody>
          <a:bodyPr/>
          <a:lstStyle/>
          <a:p>
            <a:r>
              <a:rPr lang="en-US" dirty="0" smtClean="0">
                <a:solidFill>
                  <a:srgbClr val="C00000"/>
                </a:solidFill>
              </a:rPr>
              <a:t>Desktop video conferencing</a:t>
            </a:r>
            <a:endParaRPr lang="en-US" dirty="0">
              <a:solidFill>
                <a:srgbClr val="C00000"/>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Three factors have made desktop video conferencing:</a:t>
            </a:r>
          </a:p>
          <a:p>
            <a:r>
              <a:rPr lang="en-US" dirty="0" smtClean="0"/>
              <a:t> Price: The price fallen from 500,000$ to 500-1000$</a:t>
            </a:r>
          </a:p>
          <a:p>
            <a:r>
              <a:rPr lang="en-US" dirty="0" smtClean="0"/>
              <a:t> Standards: standards allowing interoperable communications between machines from different vendors.</a:t>
            </a:r>
          </a:p>
          <a:p>
            <a:r>
              <a:rPr lang="en-US" dirty="0" smtClean="0"/>
              <a:t> Compression: It uses better and faster compression methods.</a:t>
            </a:r>
          </a:p>
          <a:p>
            <a:pPr>
              <a:buNone/>
            </a:pPr>
            <a:endParaRPr lang="en-US" dirty="0"/>
          </a:p>
        </p:txBody>
      </p:sp>
      <p:sp>
        <p:nvSpPr>
          <p:cNvPr id="3" name="Title 2"/>
          <p:cNvSpPr>
            <a:spLocks noGrp="1"/>
          </p:cNvSpPr>
          <p:nvPr>
            <p:ph type="title"/>
          </p:nvPr>
        </p:nvSpPr>
        <p:spPr/>
        <p:txBody>
          <a:bodyPr/>
          <a:lstStyle/>
          <a:p>
            <a:r>
              <a:rPr lang="en-US" dirty="0" smtClean="0">
                <a:solidFill>
                  <a:srgbClr val="C00000"/>
                </a:solidFill>
              </a:rPr>
              <a:t>The Economics</a:t>
            </a:r>
            <a:r>
              <a:rPr lang="en-US" dirty="0" smtClean="0"/>
              <a:t>:</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Desk top video conferencing system coming onto the market today are divided into Three types they are based on plain old telephone lines:</a:t>
            </a:r>
          </a:p>
          <a:p>
            <a:r>
              <a:rPr lang="en-US" dirty="0" smtClean="0"/>
              <a:t>1. POST</a:t>
            </a:r>
          </a:p>
          <a:p>
            <a:r>
              <a:rPr lang="en-US" dirty="0" smtClean="0"/>
              <a:t>2. ISDN</a:t>
            </a:r>
          </a:p>
          <a:p>
            <a:r>
              <a:rPr lang="en-US" dirty="0" smtClean="0"/>
              <a:t>3. Internet</a:t>
            </a:r>
            <a:endParaRPr lang="en-US" dirty="0"/>
          </a:p>
        </p:txBody>
      </p:sp>
      <p:sp>
        <p:nvSpPr>
          <p:cNvPr id="3" name="Title 2"/>
          <p:cNvSpPr>
            <a:spLocks noGrp="1"/>
          </p:cNvSpPr>
          <p:nvPr>
            <p:ph type="title"/>
          </p:nvPr>
        </p:nvSpPr>
        <p:spPr/>
        <p:txBody>
          <a:bodyPr>
            <a:normAutofit/>
          </a:bodyPr>
          <a:lstStyle/>
          <a:p>
            <a:r>
              <a:rPr lang="en-US" dirty="0" smtClean="0">
                <a:solidFill>
                  <a:srgbClr val="C00000"/>
                </a:solidFill>
              </a:rPr>
              <a:t>Types of desktop video conferencing</a:t>
            </a:r>
            <a:r>
              <a:rPr lang="en-US"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2590800"/>
          </a:xfrm>
        </p:spPr>
        <p:txBody>
          <a:bodyPr/>
          <a:lstStyle/>
          <a:p>
            <a:r>
              <a:rPr lang="en-US" dirty="0" smtClean="0"/>
              <a:t>Multimedia: the use of digital data in more than one format, such as the combination of text</a:t>
            </a:r>
            <a:r>
              <a:rPr lang="en-US" dirty="0" smtClean="0"/>
              <a:t>, audio </a:t>
            </a:r>
            <a:r>
              <a:rPr lang="en-US" dirty="0" smtClean="0"/>
              <a:t>and image data in a computer file.</a:t>
            </a:r>
          </a:p>
          <a:p>
            <a:r>
              <a:rPr lang="en-US" dirty="0" smtClean="0"/>
              <a:t>The theory behind multimedia is digitizing traditional media </a:t>
            </a:r>
            <a:r>
              <a:rPr lang="en-US" dirty="0" smtClean="0"/>
              <a:t>like words</a:t>
            </a:r>
            <a:r>
              <a:rPr lang="en-US" dirty="0" smtClean="0"/>
              <a:t>, sounds, motion </a:t>
            </a:r>
            <a:r>
              <a:rPr lang="en-US" dirty="0" smtClean="0"/>
              <a:t>and mixing </a:t>
            </a:r>
            <a:r>
              <a:rPr lang="en-US" dirty="0" smtClean="0"/>
              <a:t>them together with elements of database</a:t>
            </a:r>
            <a:r>
              <a:rPr lang="en-US" dirty="0" smtClean="0"/>
              <a:t>.</a:t>
            </a:r>
          </a:p>
          <a:p>
            <a:endParaRPr lang="en-US" dirty="0" smtClean="0"/>
          </a:p>
          <a:p>
            <a:endParaRPr lang="en-US" dirty="0" smtClean="0"/>
          </a:p>
          <a:p>
            <a:endParaRPr lang="en-US" dirty="0"/>
          </a:p>
        </p:txBody>
      </p:sp>
      <p:sp>
        <p:nvSpPr>
          <p:cNvPr id="3" name="Title 2"/>
          <p:cNvSpPr>
            <a:spLocks noGrp="1"/>
          </p:cNvSpPr>
          <p:nvPr>
            <p:ph type="title"/>
          </p:nvPr>
        </p:nvSpPr>
        <p:spPr>
          <a:xfrm>
            <a:off x="457200" y="152400"/>
            <a:ext cx="8229600" cy="838200"/>
          </a:xfrm>
        </p:spPr>
        <p:txBody>
          <a:bodyPr/>
          <a:lstStyle/>
          <a:p>
            <a:r>
              <a:rPr lang="en-US" dirty="0" smtClean="0">
                <a:solidFill>
                  <a:srgbClr val="C00000"/>
                </a:solidFill>
              </a:rPr>
              <a:t>KEY MULTIMEDIA CONCEPTS</a:t>
            </a:r>
            <a:endParaRPr lang="en-US" dirty="0">
              <a:solidFill>
                <a:srgbClr val="C00000"/>
              </a:solidFill>
            </a:endParaRPr>
          </a:p>
        </p:txBody>
      </p:sp>
      <p:sp>
        <p:nvSpPr>
          <p:cNvPr id="4" name="Title 2"/>
          <p:cNvSpPr txBox="1">
            <a:spLocks/>
          </p:cNvSpPr>
          <p:nvPr/>
        </p:nvSpPr>
        <p:spPr>
          <a:xfrm>
            <a:off x="381000" y="3657600"/>
            <a:ext cx="8229600" cy="609600"/>
          </a:xfrm>
          <a:prstGeom prst="rect">
            <a:avLst/>
          </a:prstGeom>
          <a:ln w="6350" cap="rnd">
            <a:noFill/>
          </a:ln>
        </p:spPr>
        <p:txBody>
          <a:bodyPr vert="horz" rtlCol="0" anchor="b" anchorCtr="0">
            <a:normAutofit fontScale="925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200" b="0" i="0" u="none" strike="noStrike" kern="1200" cap="none" spc="-100" normalizeH="0" baseline="0" noProof="0" dirty="0" smtClean="0">
                <a:ln w="3200">
                  <a:solidFill>
                    <a:schemeClr val="bg2">
                      <a:shade val="75000"/>
                      <a:alpha val="25000"/>
                    </a:schemeClr>
                  </a:solidFill>
                  <a:prstDash val="solid"/>
                  <a:round/>
                </a:ln>
                <a:solidFill>
                  <a:srgbClr val="C00000"/>
                </a:solidFill>
                <a:effectLst>
                  <a:innerShdw blurRad="50800" dist="25400" dir="13500000">
                    <a:prstClr val="black">
                      <a:alpha val="70000"/>
                    </a:prstClr>
                  </a:innerShdw>
                </a:effectLst>
                <a:uLnTx/>
                <a:uFillTx/>
                <a:latin typeface="+mj-lt"/>
                <a:ea typeface="+mj-ea"/>
                <a:cs typeface="+mj-cs"/>
              </a:rPr>
              <a:t>Multimedia data compression</a:t>
            </a:r>
            <a:endParaRPr kumimoji="0" lang="en-US" sz="4200" b="0" i="0" u="none" strike="noStrike" kern="1200" cap="none" spc="-100" normalizeH="0" baseline="0" noProof="0" dirty="0">
              <a:ln w="3200">
                <a:solidFill>
                  <a:schemeClr val="bg2">
                    <a:shade val="75000"/>
                    <a:alpha val="25000"/>
                  </a:schemeClr>
                </a:solidFill>
                <a:prstDash val="solid"/>
                <a:round/>
              </a:ln>
              <a:solidFill>
                <a:srgbClr val="C00000"/>
              </a:solidFill>
              <a:effectLst>
                <a:innerShdw blurRad="50800" dist="25400" dir="13500000">
                  <a:prstClr val="black">
                    <a:alpha val="70000"/>
                  </a:prstClr>
                </a:innerShdw>
              </a:effectLst>
              <a:uLnTx/>
              <a:uFillTx/>
              <a:latin typeface="+mj-lt"/>
              <a:ea typeface="+mj-ea"/>
              <a:cs typeface="+mj-cs"/>
            </a:endParaRPr>
          </a:p>
        </p:txBody>
      </p:sp>
      <p:sp>
        <p:nvSpPr>
          <p:cNvPr id="6" name="Content Placeholder 1"/>
          <p:cNvSpPr txBox="1">
            <a:spLocks/>
          </p:cNvSpPr>
          <p:nvPr/>
        </p:nvSpPr>
        <p:spPr>
          <a:xfrm>
            <a:off x="533400" y="4267200"/>
            <a:ext cx="8229600" cy="198120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2"/>
              </a:buClr>
              <a:buSzPct val="8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Data compression attempts to pack as much information as possible into a given amount of storage.</a:t>
            </a:r>
          </a:p>
          <a:p>
            <a:pPr marL="274320" marR="0" lvl="0" indent="-274320" algn="l" defTabSz="914400" rtl="0" eaLnBrk="1" fontAlgn="auto" latinLnBrk="0" hangingPunct="1">
              <a:lnSpc>
                <a:spcPct val="100000"/>
              </a:lnSpc>
              <a:spcBef>
                <a:spcPts val="600"/>
              </a:spcBef>
              <a:spcAft>
                <a:spcPts val="0"/>
              </a:spcAft>
              <a:buClr>
                <a:schemeClr val="accent2"/>
              </a:buClr>
              <a:buSzPct val="8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The range of compression is 2:1 to 200:1.</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POST systems are especially attractive for Point-to-Point conferencing because no additional monthly charges are assessed and special arrangements with the telephone company are unnecessary.</a:t>
            </a:r>
          </a:p>
          <a:p>
            <a:r>
              <a:rPr lang="en-US" dirty="0" smtClean="0"/>
              <a:t> The drawback with a POST solution is a restriction to the top speed of today’s modems of 28.8 Kbps.</a:t>
            </a:r>
          </a:p>
          <a:p>
            <a:r>
              <a:rPr lang="en-US" dirty="0" smtClean="0"/>
              <a:t> It need a s/w ,once properly installing a s/w users allows to pipe video, audio, and data down a standard telephone line.</a:t>
            </a:r>
            <a:endParaRPr lang="en-US" dirty="0"/>
          </a:p>
        </p:txBody>
      </p:sp>
      <p:sp>
        <p:nvSpPr>
          <p:cNvPr id="3" name="Title 2"/>
          <p:cNvSpPr>
            <a:spLocks noGrp="1"/>
          </p:cNvSpPr>
          <p:nvPr>
            <p:ph type="title"/>
          </p:nvPr>
        </p:nvSpPr>
        <p:spPr/>
        <p:txBody>
          <a:bodyPr>
            <a:normAutofit/>
          </a:bodyPr>
          <a:lstStyle/>
          <a:p>
            <a:r>
              <a:rPr lang="en-US" dirty="0" smtClean="0">
                <a:solidFill>
                  <a:srgbClr val="C00000"/>
                </a:solidFill>
              </a:rPr>
              <a:t>Using POST for video conferencing</a:t>
            </a:r>
            <a:r>
              <a:rPr lang="en-US" dirty="0" smtClean="0"/>
              <a:t>:</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rmAutofit fontScale="92500" lnSpcReduction="10000"/>
          </a:bodyPr>
          <a:lstStyle/>
          <a:p>
            <a:r>
              <a:rPr lang="en-US" dirty="0" smtClean="0"/>
              <a:t>ISDN lines mostly offer considerable more bandwidth up to 128 Kbps, but it require the installation of special hardware.</a:t>
            </a:r>
          </a:p>
          <a:p>
            <a:r>
              <a:rPr lang="en-US" dirty="0" smtClean="0"/>
              <a:t> The use of ISDN has been restricted to companies especially in private residence.</a:t>
            </a:r>
          </a:p>
          <a:p>
            <a:r>
              <a:rPr lang="en-US" dirty="0" smtClean="0"/>
              <a:t> The fallowing fig explains the basic architecture for television or video conferencing using ISDN network transport switching.</a:t>
            </a:r>
          </a:p>
          <a:p>
            <a:r>
              <a:rPr lang="en-US" dirty="0" smtClean="0"/>
              <a:t> This architecture is commonly found in videophones. Networks required for video conferencing are fiber optic cable or analog POST.</a:t>
            </a:r>
          </a:p>
          <a:p>
            <a:r>
              <a:rPr lang="en-US" dirty="0" smtClean="0"/>
              <a:t> For video compression and decompression, the ISDN networks uses the H.261 technology, it is specified by the international telegraph and telephone consultative committee algorithm.</a:t>
            </a:r>
            <a:endParaRPr lang="en-US" dirty="0"/>
          </a:p>
        </p:txBody>
      </p:sp>
      <p:sp>
        <p:nvSpPr>
          <p:cNvPr id="3" name="Title 2"/>
          <p:cNvSpPr>
            <a:spLocks noGrp="1"/>
          </p:cNvSpPr>
          <p:nvPr>
            <p:ph type="title"/>
          </p:nvPr>
        </p:nvSpPr>
        <p:spPr>
          <a:xfrm>
            <a:off x="457200" y="152400"/>
            <a:ext cx="8229600" cy="609600"/>
          </a:xfrm>
        </p:spPr>
        <p:txBody>
          <a:bodyPr>
            <a:normAutofit fontScale="90000"/>
          </a:bodyPr>
          <a:lstStyle/>
          <a:p>
            <a:r>
              <a:rPr lang="en-US" dirty="0" smtClean="0">
                <a:solidFill>
                  <a:srgbClr val="C00000"/>
                </a:solidFill>
              </a:rPr>
              <a:t>Using ISDN for video conferencing:</a:t>
            </a:r>
            <a:endParaRPr lang="en-US" dirty="0">
              <a:solidFill>
                <a:srgbClr val="C00000"/>
              </a:solidFill>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Baby uma\Desktop\E - Commerce PPT\images\ISDN_video.jpg"/>
          <p:cNvPicPr>
            <a:picLocks noGrp="1" noChangeAspect="1" noChangeArrowheads="1"/>
          </p:cNvPicPr>
          <p:nvPr>
            <p:ph idx="1"/>
          </p:nvPr>
        </p:nvPicPr>
        <p:blipFill>
          <a:blip r:embed="rId2"/>
          <a:srcRect/>
          <a:stretch>
            <a:fillRect/>
          </a:stretch>
        </p:blipFill>
        <p:spPr bwMode="auto">
          <a:xfrm>
            <a:off x="0" y="0"/>
            <a:ext cx="9144000" cy="6858000"/>
          </a:xfrm>
          <a:prstGeom prst="rect">
            <a:avLst/>
          </a:prstGeom>
          <a:noFill/>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The two video conferencing programs are available on the internet:</a:t>
            </a:r>
          </a:p>
          <a:p>
            <a:r>
              <a:rPr lang="en-US" dirty="0" smtClean="0"/>
              <a:t>1. CU- See Me</a:t>
            </a:r>
          </a:p>
          <a:p>
            <a:r>
              <a:rPr lang="en-US" dirty="0" smtClean="0"/>
              <a:t>2. MBONE</a:t>
            </a:r>
          </a:p>
          <a:p>
            <a:endParaRPr lang="en-US" dirty="0" smtClean="0"/>
          </a:p>
          <a:p>
            <a:r>
              <a:rPr lang="en-US" b="1" dirty="0" smtClean="0">
                <a:solidFill>
                  <a:srgbClr val="FF0000"/>
                </a:solidFill>
              </a:rPr>
              <a:t>CU- See Me:</a:t>
            </a:r>
          </a:p>
          <a:p>
            <a:r>
              <a:rPr lang="en-US" dirty="0" smtClean="0"/>
              <a:t>CU- See Me is the first software available for the Macintosh to support real-time multiparty video conferencing on the internet.</a:t>
            </a:r>
          </a:p>
          <a:p>
            <a:r>
              <a:rPr lang="en-US" dirty="0" smtClean="0"/>
              <a:t> CU- See Me provides a one-to-one , one-to-many , several-to- several and several-to many conferencing depending on the user needs with minimal cost.</a:t>
            </a:r>
            <a:endParaRPr lang="en-US" dirty="0"/>
          </a:p>
        </p:txBody>
      </p:sp>
      <p:sp>
        <p:nvSpPr>
          <p:cNvPr id="3" name="Title 2"/>
          <p:cNvSpPr>
            <a:spLocks noGrp="1"/>
          </p:cNvSpPr>
          <p:nvPr>
            <p:ph type="title"/>
          </p:nvPr>
        </p:nvSpPr>
        <p:spPr/>
        <p:txBody>
          <a:bodyPr>
            <a:normAutofit fontScale="90000"/>
          </a:bodyPr>
          <a:lstStyle/>
          <a:p>
            <a:r>
              <a:rPr lang="en-US" dirty="0" smtClean="0">
                <a:solidFill>
                  <a:schemeClr val="accent2"/>
                </a:solidFill>
              </a:rPr>
              <a:t>Using the Internet for Video Conferencing:</a:t>
            </a:r>
            <a:endParaRPr lang="en-US" dirty="0">
              <a:solidFill>
                <a:schemeClr val="accent2"/>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181600"/>
          </a:xfrm>
        </p:spPr>
        <p:txBody>
          <a:bodyPr>
            <a:normAutofit fontScale="85000" lnSpcReduction="10000"/>
          </a:bodyPr>
          <a:lstStyle/>
          <a:p>
            <a:r>
              <a:rPr lang="en-US" dirty="0" smtClean="0"/>
              <a:t> </a:t>
            </a:r>
            <a:r>
              <a:rPr lang="en-US" dirty="0" smtClean="0">
                <a:solidFill>
                  <a:schemeClr val="accent6"/>
                </a:solidFill>
              </a:rPr>
              <a:t>Meaning :  </a:t>
            </a:r>
            <a:r>
              <a:rPr lang="en-US" dirty="0" smtClean="0"/>
              <a:t>The </a:t>
            </a:r>
            <a:r>
              <a:rPr lang="en-US" dirty="0" smtClean="0"/>
              <a:t>Multicast backbone or more commonly called MBONE, is a virtual network which allows the routing of multicast </a:t>
            </a:r>
            <a:r>
              <a:rPr lang="en-US" dirty="0" smtClean="0"/>
              <a:t>packets.</a:t>
            </a:r>
          </a:p>
          <a:p>
            <a:r>
              <a:rPr lang="en-US" dirty="0" smtClean="0"/>
              <a:t>It </a:t>
            </a:r>
            <a:r>
              <a:rPr lang="en-US" dirty="0" smtClean="0"/>
              <a:t>is a virtual network built on top of the Internet</a:t>
            </a:r>
          </a:p>
          <a:p>
            <a:r>
              <a:rPr lang="en-US" dirty="0" smtClean="0"/>
              <a:t> Invented by Van Jacobson, Steve Dearing and Stephen Caner in 1992.</a:t>
            </a:r>
          </a:p>
          <a:p>
            <a:r>
              <a:rPr lang="en-US" dirty="0" smtClean="0">
                <a:solidFill>
                  <a:schemeClr val="accent6"/>
                </a:solidFill>
              </a:rPr>
              <a:t>The purpose of MBONE </a:t>
            </a:r>
            <a:r>
              <a:rPr lang="en-US" dirty="0" smtClean="0"/>
              <a:t>is to minimize the amount of data required for multipoint audio / video-conferencing</a:t>
            </a:r>
          </a:p>
          <a:p>
            <a:r>
              <a:rPr lang="en-US" dirty="0" smtClean="0"/>
              <a:t> MBONE is free; it uses a network of m routers that can support IP Multicast.</a:t>
            </a:r>
          </a:p>
          <a:p>
            <a:r>
              <a:rPr lang="en-US" dirty="0" smtClean="0"/>
              <a:t> It enables access to real-time interactive multimedia on the Internet </a:t>
            </a:r>
          </a:p>
          <a:p>
            <a:r>
              <a:rPr lang="en-US" dirty="0" smtClean="0"/>
              <a:t> MBONE uses a small subset of the class D IP address space(224.0.0.0 - 239.255.255.255) assigned for multicast traffic.</a:t>
            </a:r>
          </a:p>
          <a:p>
            <a:r>
              <a:rPr lang="en-US" dirty="0" smtClean="0"/>
              <a:t> MBONE uses 224.2.0.0 for multimedia conferencing</a:t>
            </a:r>
            <a:endParaRPr lang="en-US" dirty="0"/>
          </a:p>
        </p:txBody>
      </p:sp>
      <p:sp>
        <p:nvSpPr>
          <p:cNvPr id="3" name="Title 2"/>
          <p:cNvSpPr>
            <a:spLocks noGrp="1"/>
          </p:cNvSpPr>
          <p:nvPr>
            <p:ph type="title"/>
          </p:nvPr>
        </p:nvSpPr>
        <p:spPr>
          <a:xfrm>
            <a:off x="457200" y="152400"/>
            <a:ext cx="8229600" cy="838200"/>
          </a:xfrm>
        </p:spPr>
        <p:txBody>
          <a:bodyPr/>
          <a:lstStyle/>
          <a:p>
            <a:r>
              <a:rPr lang="en-US" dirty="0" smtClean="0">
                <a:solidFill>
                  <a:srgbClr val="C00000"/>
                </a:solidFill>
              </a:rPr>
              <a:t>MBONE:</a:t>
            </a:r>
            <a:endParaRPr lang="en-US" dirty="0">
              <a:solidFill>
                <a:srgbClr val="C0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chemeClr val="accent6"/>
                </a:solidFill>
              </a:rPr>
              <a:t>Topology: </a:t>
            </a:r>
            <a:r>
              <a:rPr lang="en-US" dirty="0" smtClean="0"/>
              <a:t>combination of mesh and star networks</a:t>
            </a:r>
          </a:p>
          <a:p>
            <a:r>
              <a:rPr lang="en-US" dirty="0" smtClean="0"/>
              <a:t> </a:t>
            </a:r>
            <a:r>
              <a:rPr lang="en-US" dirty="0" smtClean="0">
                <a:solidFill>
                  <a:schemeClr val="accent6"/>
                </a:solidFill>
              </a:rPr>
              <a:t>IP addresses: </a:t>
            </a:r>
            <a:r>
              <a:rPr lang="en-US" dirty="0" smtClean="0"/>
              <a:t>224.2.0.0; routing schemes: DVMRP, MOSPF</a:t>
            </a:r>
          </a:p>
          <a:p>
            <a:r>
              <a:rPr lang="en-US" dirty="0" smtClean="0"/>
              <a:t> </a:t>
            </a:r>
            <a:r>
              <a:rPr lang="en-US" dirty="0" smtClean="0">
                <a:solidFill>
                  <a:schemeClr val="accent6"/>
                </a:solidFill>
              </a:rPr>
              <a:t>Session registration</a:t>
            </a:r>
            <a:r>
              <a:rPr lang="en-US" dirty="0" smtClean="0">
                <a:solidFill>
                  <a:schemeClr val="accent6"/>
                </a:solidFill>
              </a:rPr>
              <a:t>: </a:t>
            </a:r>
            <a:r>
              <a:rPr lang="en-US" dirty="0" smtClean="0"/>
              <a:t>IGMP protocol</a:t>
            </a:r>
          </a:p>
          <a:p>
            <a:r>
              <a:rPr lang="en-US" dirty="0" smtClean="0"/>
              <a:t> </a:t>
            </a:r>
            <a:r>
              <a:rPr lang="en-US" dirty="0" smtClean="0">
                <a:solidFill>
                  <a:schemeClr val="accent6"/>
                </a:solidFill>
              </a:rPr>
              <a:t>Traffic requirement</a:t>
            </a:r>
            <a:r>
              <a:rPr lang="en-US" dirty="0" smtClean="0">
                <a:solidFill>
                  <a:schemeClr val="accent6"/>
                </a:solidFill>
              </a:rPr>
              <a:t>: </a:t>
            </a:r>
            <a:r>
              <a:rPr lang="en-US" dirty="0" smtClean="0"/>
              <a:t>audio 32-64 </a:t>
            </a:r>
            <a:r>
              <a:rPr lang="en-US" dirty="0" err="1" smtClean="0"/>
              <a:t>kbit</a:t>
            </a:r>
            <a:r>
              <a:rPr lang="en-US" dirty="0" smtClean="0"/>
              <a:t>/s, video 120 </a:t>
            </a:r>
            <a:r>
              <a:rPr lang="en-US" dirty="0" err="1" smtClean="0"/>
              <a:t>kbit</a:t>
            </a:r>
            <a:r>
              <a:rPr lang="en-US" dirty="0" smtClean="0"/>
              <a:t>/s</a:t>
            </a:r>
            <a:endParaRPr lang="en-US" dirty="0"/>
          </a:p>
        </p:txBody>
      </p:sp>
      <p:sp>
        <p:nvSpPr>
          <p:cNvPr id="3" name="Title 2"/>
          <p:cNvSpPr>
            <a:spLocks noGrp="1"/>
          </p:cNvSpPr>
          <p:nvPr>
            <p:ph type="title"/>
          </p:nvPr>
        </p:nvSpPr>
        <p:spPr/>
        <p:txBody>
          <a:bodyPr/>
          <a:lstStyle/>
          <a:p>
            <a:r>
              <a:rPr lang="en-US" dirty="0" smtClean="0">
                <a:solidFill>
                  <a:schemeClr val="accent2"/>
                </a:solidFill>
              </a:rPr>
              <a:t>Characteristics of M BONE</a:t>
            </a:r>
            <a:endParaRPr lang="en-US" dirty="0">
              <a:solidFill>
                <a:schemeClr val="accent2"/>
              </a:solidFill>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fr-FR" dirty="0" err="1" smtClean="0">
                <a:solidFill>
                  <a:schemeClr val="accent6"/>
                </a:solidFill>
              </a:rPr>
              <a:t>Video</a:t>
            </a:r>
            <a:r>
              <a:rPr lang="fr-FR" dirty="0" smtClean="0">
                <a:solidFill>
                  <a:schemeClr val="accent6"/>
                </a:solidFill>
              </a:rPr>
              <a:t> Conferencing: </a:t>
            </a:r>
            <a:r>
              <a:rPr lang="fr-FR" dirty="0" err="1" smtClean="0"/>
              <a:t>vic</a:t>
            </a:r>
            <a:r>
              <a:rPr lang="fr-FR" dirty="0" smtClean="0"/>
              <a:t> -t </a:t>
            </a:r>
            <a:r>
              <a:rPr lang="fr-FR" dirty="0" err="1" smtClean="0"/>
              <a:t>ttl</a:t>
            </a:r>
            <a:r>
              <a:rPr lang="fr-FR" dirty="0" smtClean="0"/>
              <a:t> destination-host/port (supports: NV, H.261, </a:t>
            </a:r>
            <a:r>
              <a:rPr lang="fr-FR" dirty="0" err="1" smtClean="0"/>
              <a:t>CellB</a:t>
            </a:r>
            <a:r>
              <a:rPr lang="fr-FR" dirty="0" smtClean="0"/>
              <a:t>, </a:t>
            </a:r>
            <a:r>
              <a:rPr lang="en-US" dirty="0" smtClean="0"/>
              <a:t>MPEG, MJPEG)</a:t>
            </a:r>
          </a:p>
          <a:p>
            <a:r>
              <a:rPr lang="en-US" dirty="0" smtClean="0"/>
              <a:t> </a:t>
            </a:r>
            <a:r>
              <a:rPr lang="en-US" dirty="0" smtClean="0">
                <a:solidFill>
                  <a:schemeClr val="accent6"/>
                </a:solidFill>
              </a:rPr>
              <a:t>Audio conferencing: </a:t>
            </a:r>
            <a:r>
              <a:rPr lang="en-US" dirty="0" smtClean="0"/>
              <a:t>vat -t </a:t>
            </a:r>
            <a:r>
              <a:rPr lang="en-US" dirty="0" err="1" smtClean="0"/>
              <a:t>ttl</a:t>
            </a:r>
            <a:r>
              <a:rPr lang="en-US" dirty="0" smtClean="0"/>
              <a:t> destination-host/port (supports: LPC, PCMU, DVI4, GSM)</a:t>
            </a:r>
          </a:p>
          <a:p>
            <a:r>
              <a:rPr lang="en-US" dirty="0" smtClean="0"/>
              <a:t> </a:t>
            </a:r>
            <a:r>
              <a:rPr lang="en-US" dirty="0" smtClean="0">
                <a:solidFill>
                  <a:schemeClr val="accent6"/>
                </a:solidFill>
              </a:rPr>
              <a:t>Whiteboard: </a:t>
            </a:r>
            <a:r>
              <a:rPr lang="en-US" dirty="0" err="1" smtClean="0"/>
              <a:t>wb</a:t>
            </a:r>
            <a:r>
              <a:rPr lang="en-US" dirty="0" smtClean="0"/>
              <a:t> destination-host/port/</a:t>
            </a:r>
            <a:r>
              <a:rPr lang="en-US" dirty="0" err="1" smtClean="0"/>
              <a:t>ttl</a:t>
            </a:r>
            <a:endParaRPr lang="en-US" dirty="0" smtClean="0"/>
          </a:p>
          <a:p>
            <a:r>
              <a:rPr lang="en-US" dirty="0" smtClean="0">
                <a:solidFill>
                  <a:schemeClr val="accent6"/>
                </a:solidFill>
              </a:rPr>
              <a:t>session directory: </a:t>
            </a:r>
            <a:r>
              <a:rPr lang="en-US" dirty="0" err="1" smtClean="0"/>
              <a:t>sdr</a:t>
            </a:r>
            <a:endParaRPr lang="en-US" dirty="0"/>
          </a:p>
        </p:txBody>
      </p:sp>
      <p:sp>
        <p:nvSpPr>
          <p:cNvPr id="3" name="Title 2"/>
          <p:cNvSpPr>
            <a:spLocks noGrp="1"/>
          </p:cNvSpPr>
          <p:nvPr>
            <p:ph type="title"/>
          </p:nvPr>
        </p:nvSpPr>
        <p:spPr/>
        <p:txBody>
          <a:bodyPr/>
          <a:lstStyle/>
          <a:p>
            <a:r>
              <a:rPr lang="en-US" dirty="0" smtClean="0">
                <a:solidFill>
                  <a:schemeClr val="accent2"/>
                </a:solidFill>
              </a:rPr>
              <a:t>MBONE tools:</a:t>
            </a:r>
            <a:endParaRPr lang="en-US" dirty="0">
              <a:solidFill>
                <a:schemeClr val="accent2"/>
              </a:solidFill>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Frame relay is a data link layer, digital </a:t>
            </a:r>
            <a:r>
              <a:rPr lang="en-US" dirty="0" smtClean="0"/>
              <a:t>packet switching network protocol technology </a:t>
            </a:r>
            <a:r>
              <a:rPr lang="en-US" dirty="0" smtClean="0"/>
              <a:t>designed to </a:t>
            </a:r>
            <a:r>
              <a:rPr lang="en-US" dirty="0" smtClean="0"/>
              <a:t>connect Local Area Networks (LANs)</a:t>
            </a:r>
            <a:r>
              <a:rPr lang="en-US" dirty="0" smtClean="0"/>
              <a:t> and transfer data </a:t>
            </a:r>
            <a:r>
              <a:rPr lang="en-US" dirty="0" smtClean="0"/>
              <a:t>across Wide Area Networks (WANs). </a:t>
            </a:r>
          </a:p>
          <a:p>
            <a:r>
              <a:rPr lang="en-US" dirty="0" smtClean="0"/>
              <a:t> </a:t>
            </a:r>
            <a:r>
              <a:rPr lang="en-US" dirty="0" smtClean="0"/>
              <a:t>Frame Relay shares some of the same underlying technology as </a:t>
            </a:r>
            <a:r>
              <a:rPr lang="en-US" dirty="0" smtClean="0"/>
              <a:t>X –</a:t>
            </a:r>
            <a:r>
              <a:rPr lang="en-US" dirty="0" smtClean="0"/>
              <a:t> </a:t>
            </a:r>
            <a:r>
              <a:rPr lang="en-US" dirty="0" smtClean="0"/>
              <a:t>25 </a:t>
            </a:r>
            <a:r>
              <a:rPr lang="en-US" dirty="0" smtClean="0"/>
              <a:t> and achieved some popularity in the United States as the underlying infrastructure for </a:t>
            </a:r>
            <a:r>
              <a:rPr lang="en-US" dirty="0" smtClean="0"/>
              <a:t>Integrated Services Digital Network (ISDN) services </a:t>
            </a:r>
            <a:r>
              <a:rPr lang="en-US" dirty="0" smtClean="0"/>
              <a:t>sold to business customers.</a:t>
            </a:r>
            <a:endParaRPr lang="en-US" dirty="0"/>
          </a:p>
        </p:txBody>
      </p:sp>
      <p:sp>
        <p:nvSpPr>
          <p:cNvPr id="3" name="Title 2"/>
          <p:cNvSpPr>
            <a:spLocks noGrp="1"/>
          </p:cNvSpPr>
          <p:nvPr>
            <p:ph type="title"/>
          </p:nvPr>
        </p:nvSpPr>
        <p:spPr/>
        <p:txBody>
          <a:bodyPr/>
          <a:lstStyle/>
          <a:p>
            <a:r>
              <a:rPr lang="en-US" dirty="0" smtClean="0">
                <a:solidFill>
                  <a:srgbClr val="C00000"/>
                </a:solidFill>
              </a:rPr>
              <a:t>FRAME RELAY</a:t>
            </a:r>
            <a:endParaRPr lang="en-US" dirty="0">
              <a:solidFill>
                <a:srgbClr val="C00000"/>
              </a:solidFill>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Frame Relay supports multiplexing of traffic from multiple connections over a shared physical link using special-purpose hardware components including frame routers, bridges, and switches that package data into individual Frame Relay messages. </a:t>
            </a:r>
          </a:p>
          <a:p>
            <a:r>
              <a:rPr lang="en-US" dirty="0" smtClean="0"/>
              <a:t>Each connection utilizes a ten (10</a:t>
            </a:r>
            <a:r>
              <a:rPr lang="en-US" dirty="0" smtClean="0"/>
              <a:t>) bit . Data </a:t>
            </a:r>
            <a:r>
              <a:rPr lang="en-US" dirty="0" smtClean="0"/>
              <a:t>Link Connection Identifier (DLCI) for unique channel addressing. Two connection types exist:</a:t>
            </a:r>
            <a:endParaRPr lang="en-US" dirty="0"/>
          </a:p>
        </p:txBody>
      </p:sp>
      <p:sp>
        <p:nvSpPr>
          <p:cNvPr id="3" name="Title 2"/>
          <p:cNvSpPr>
            <a:spLocks noGrp="1"/>
          </p:cNvSpPr>
          <p:nvPr>
            <p:ph type="title"/>
          </p:nvPr>
        </p:nvSpPr>
        <p:spPr/>
        <p:txBody>
          <a:bodyPr>
            <a:normAutofit/>
          </a:bodyPr>
          <a:lstStyle/>
          <a:p>
            <a:r>
              <a:rPr lang="en-US" dirty="0" smtClean="0">
                <a:solidFill>
                  <a:srgbClr val="C00000"/>
                </a:solidFill>
              </a:rPr>
              <a:t>How Frame Relay Works</a:t>
            </a:r>
            <a:endParaRPr lang="en-US" dirty="0">
              <a:solidFill>
                <a:srgbClr val="C00000"/>
              </a:solidFill>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r>
              <a:rPr lang="en-US" dirty="0" smtClean="0">
                <a:solidFill>
                  <a:schemeClr val="accent2"/>
                </a:solidFill>
              </a:rPr>
              <a:t>Permanent Virtual Circuits (PVC) - </a:t>
            </a:r>
            <a:r>
              <a:rPr lang="en-US" dirty="0" smtClean="0"/>
              <a:t>for persistent connections intended to be maintained for long periods of time even if no data is actively being transferred</a:t>
            </a:r>
          </a:p>
          <a:p>
            <a:r>
              <a:rPr lang="en-US" dirty="0" smtClean="0">
                <a:solidFill>
                  <a:schemeClr val="accent2"/>
                </a:solidFill>
              </a:rPr>
              <a:t>Switched Virtual Circuits (SVC) - </a:t>
            </a:r>
            <a:r>
              <a:rPr lang="en-US" dirty="0" smtClean="0"/>
              <a:t>for temporary connections that last only for the duration of a single session.</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5029200"/>
          </a:xfrm>
        </p:spPr>
        <p:txBody>
          <a:bodyPr>
            <a:normAutofit/>
          </a:bodyPr>
          <a:lstStyle/>
          <a:p>
            <a:pPr>
              <a:buNone/>
            </a:pPr>
            <a:r>
              <a:rPr lang="en-US" b="1" dirty="0" smtClean="0">
                <a:solidFill>
                  <a:schemeClr val="accent2"/>
                </a:solidFill>
              </a:rPr>
              <a:t>1. Sector-oriented disk compression </a:t>
            </a:r>
            <a:r>
              <a:rPr lang="en-US" b="1" dirty="0" smtClean="0">
                <a:solidFill>
                  <a:schemeClr val="accent2"/>
                </a:solidFill>
              </a:rPr>
              <a:t>- </a:t>
            </a:r>
            <a:r>
              <a:rPr lang="en-US" dirty="0" smtClean="0"/>
              <a:t>integrated </a:t>
            </a:r>
            <a:r>
              <a:rPr lang="en-US" dirty="0" smtClean="0"/>
              <a:t>into the operating system, this compression is invisible to end </a:t>
            </a:r>
            <a:r>
              <a:rPr lang="en-US" dirty="0" smtClean="0"/>
              <a:t>user</a:t>
            </a:r>
            <a:endParaRPr lang="en-US" dirty="0" smtClean="0"/>
          </a:p>
          <a:p>
            <a:pPr>
              <a:buNone/>
            </a:pPr>
            <a:r>
              <a:rPr lang="en-US" dirty="0" smtClean="0">
                <a:solidFill>
                  <a:schemeClr val="accent2"/>
                </a:solidFill>
              </a:rPr>
              <a:t>2.  </a:t>
            </a:r>
            <a:r>
              <a:rPr lang="en-US" b="1" dirty="0" smtClean="0">
                <a:solidFill>
                  <a:schemeClr val="accent2"/>
                </a:solidFill>
              </a:rPr>
              <a:t>Backup or archive-oriented </a:t>
            </a:r>
            <a:r>
              <a:rPr lang="en-US" b="1" dirty="0" smtClean="0">
                <a:solidFill>
                  <a:schemeClr val="accent2"/>
                </a:solidFill>
              </a:rPr>
              <a:t>compression- </a:t>
            </a:r>
            <a:r>
              <a:rPr lang="en-US" dirty="0" smtClean="0"/>
              <a:t>Compress </a:t>
            </a:r>
            <a:r>
              <a:rPr lang="en-US" dirty="0" smtClean="0"/>
              <a:t>file before they are downloaded over telephone </a:t>
            </a:r>
            <a:r>
              <a:rPr lang="en-US" dirty="0" smtClean="0"/>
              <a:t>lines</a:t>
            </a:r>
            <a:endParaRPr lang="en-US" dirty="0" smtClean="0"/>
          </a:p>
          <a:p>
            <a:pPr>
              <a:buNone/>
            </a:pPr>
            <a:r>
              <a:rPr lang="en-US" b="1" dirty="0" smtClean="0">
                <a:solidFill>
                  <a:schemeClr val="accent2"/>
                </a:solidFill>
              </a:rPr>
              <a:t>3. Graphic &amp; video-oriented </a:t>
            </a:r>
            <a:r>
              <a:rPr lang="en-US" b="1" dirty="0" smtClean="0">
                <a:solidFill>
                  <a:schemeClr val="accent2"/>
                </a:solidFill>
              </a:rPr>
              <a:t>compression- </a:t>
            </a:r>
            <a:r>
              <a:rPr lang="en-US" dirty="0" smtClean="0"/>
              <a:t>Compress </a:t>
            </a:r>
            <a:r>
              <a:rPr lang="en-US" dirty="0" smtClean="0"/>
              <a:t>graphics &amp; video file before they are </a:t>
            </a:r>
            <a:r>
              <a:rPr lang="en-US" dirty="0" smtClean="0"/>
              <a:t>downloaded</a:t>
            </a:r>
            <a:endParaRPr lang="en-US" dirty="0" smtClean="0"/>
          </a:p>
          <a:p>
            <a:pPr>
              <a:buNone/>
            </a:pPr>
            <a:r>
              <a:rPr lang="en-US" b="1" dirty="0" smtClean="0">
                <a:solidFill>
                  <a:schemeClr val="accent2"/>
                </a:solidFill>
              </a:rPr>
              <a:t>4. Compression of data being transmitted over low-speed network </a:t>
            </a:r>
            <a:r>
              <a:rPr lang="en-US" b="1" dirty="0" smtClean="0">
                <a:solidFill>
                  <a:schemeClr val="accent2"/>
                </a:solidFill>
              </a:rPr>
              <a:t>- </a:t>
            </a:r>
            <a:r>
              <a:rPr lang="en-US" dirty="0" smtClean="0"/>
              <a:t>tech </a:t>
            </a:r>
            <a:r>
              <a:rPr lang="en-US" dirty="0" smtClean="0"/>
              <a:t>used in modems, </a:t>
            </a:r>
            <a:r>
              <a:rPr lang="en-US" dirty="0" smtClean="0"/>
              <a:t>routers</a:t>
            </a:r>
            <a:endParaRPr lang="en-US" dirty="0"/>
          </a:p>
        </p:txBody>
      </p:sp>
      <p:sp>
        <p:nvSpPr>
          <p:cNvPr id="3" name="Title 2"/>
          <p:cNvSpPr>
            <a:spLocks noGrp="1"/>
          </p:cNvSpPr>
          <p:nvPr>
            <p:ph type="title"/>
          </p:nvPr>
        </p:nvSpPr>
        <p:spPr>
          <a:xfrm>
            <a:off x="457200" y="152400"/>
            <a:ext cx="8229600" cy="838200"/>
          </a:xfrm>
        </p:spPr>
        <p:txBody>
          <a:bodyPr/>
          <a:lstStyle/>
          <a:p>
            <a:r>
              <a:rPr lang="en-US" dirty="0" smtClean="0">
                <a:solidFill>
                  <a:srgbClr val="C00000"/>
                </a:solidFill>
              </a:rPr>
              <a:t>Compression </a:t>
            </a:r>
            <a:r>
              <a:rPr lang="en-US" dirty="0" smtClean="0">
                <a:solidFill>
                  <a:srgbClr val="C00000"/>
                </a:solidFill>
              </a:rPr>
              <a:t>Methods</a:t>
            </a:r>
            <a:endParaRPr lang="en-US" dirty="0">
              <a:solidFill>
                <a:srgbClr val="C00000"/>
              </a:solidFill>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a:bodyPr>
          <a:lstStyle/>
          <a:p>
            <a:r>
              <a:rPr lang="en-US" dirty="0" smtClean="0"/>
              <a:t>Frame Relay achieves better performance than X.25 at a lower cost primarily not performing any error correction (that is instead offloaded to other components of the network), greatly reducing </a:t>
            </a:r>
            <a:r>
              <a:rPr lang="en-US" dirty="0" smtClean="0"/>
              <a:t>network latency. It </a:t>
            </a:r>
            <a:r>
              <a:rPr lang="en-US" dirty="0" smtClean="0"/>
              <a:t>also supports variable-length packet sizes for more efficient utilization </a:t>
            </a:r>
            <a:r>
              <a:rPr lang="en-US" dirty="0" smtClean="0"/>
              <a:t>of network bandwidth.</a:t>
            </a:r>
          </a:p>
          <a:p>
            <a:r>
              <a:rPr lang="en-US" dirty="0" smtClean="0"/>
              <a:t>Frame </a:t>
            </a:r>
            <a:r>
              <a:rPr lang="en-US" dirty="0" smtClean="0"/>
              <a:t>Relay operates </a:t>
            </a:r>
            <a:r>
              <a:rPr lang="en-US" dirty="0" smtClean="0"/>
              <a:t>over fiber optic or </a:t>
            </a:r>
            <a:r>
              <a:rPr lang="en-US" dirty="0" smtClean="0"/>
              <a:t>ISDN lines and can support different higher-level network protocols including </a:t>
            </a:r>
            <a:r>
              <a:rPr lang="en-US" dirty="0" smtClean="0"/>
              <a:t>Internet Protocol (IP). </a:t>
            </a:r>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smtClean="0"/>
          </a:p>
          <a:p>
            <a:pPr algn="ctr">
              <a:buNone/>
            </a:pPr>
            <a:r>
              <a:rPr lang="en-US" sz="12000" b="1" dirty="0" smtClean="0">
                <a:solidFill>
                  <a:schemeClr val="accent2"/>
                </a:solidFill>
                <a:latin typeface="Bradley Hand ITC" pitchFamily="66" charset="0"/>
              </a:rPr>
              <a:t>Thank you </a:t>
            </a:r>
            <a:endParaRPr lang="en-US" sz="12000" b="1" dirty="0">
              <a:solidFill>
                <a:schemeClr val="accent2"/>
              </a:solidFill>
              <a:latin typeface="Bradley Hand ITC"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90600"/>
            <a:ext cx="8229600" cy="3886200"/>
          </a:xfrm>
        </p:spPr>
        <p:txBody>
          <a:bodyPr>
            <a:normAutofit/>
          </a:bodyPr>
          <a:lstStyle/>
          <a:p>
            <a:r>
              <a:rPr lang="en-US" dirty="0" smtClean="0"/>
              <a:t>Data compression works by eliminating redundancy.</a:t>
            </a:r>
          </a:p>
          <a:p>
            <a:r>
              <a:rPr lang="en-US" dirty="0" smtClean="0"/>
              <a:t> In general a block of text data containing 1000 bits may have an underlying information content of 100 bits, remaining is the white space.</a:t>
            </a:r>
          </a:p>
          <a:p>
            <a:r>
              <a:rPr lang="en-US" dirty="0" smtClean="0"/>
              <a:t> The goal of compression is to make the size of the 1000-bit to 100-bit (size of underlying information).this is also applicable to audio and video files also.</a:t>
            </a:r>
            <a:endParaRPr lang="en-US" dirty="0"/>
          </a:p>
        </p:txBody>
      </p:sp>
      <p:sp>
        <p:nvSpPr>
          <p:cNvPr id="3" name="Title 2"/>
          <p:cNvSpPr>
            <a:spLocks noGrp="1"/>
          </p:cNvSpPr>
          <p:nvPr>
            <p:ph type="title"/>
          </p:nvPr>
        </p:nvSpPr>
        <p:spPr>
          <a:xfrm>
            <a:off x="457200" y="152400"/>
            <a:ext cx="8229600" cy="762000"/>
          </a:xfrm>
        </p:spPr>
        <p:txBody>
          <a:bodyPr/>
          <a:lstStyle/>
          <a:p>
            <a:r>
              <a:rPr lang="en-US" dirty="0" smtClean="0">
                <a:solidFill>
                  <a:srgbClr val="C00000"/>
                </a:solidFill>
              </a:rPr>
              <a:t>Data compression in action:</a:t>
            </a:r>
            <a:endParaRPr lang="en-US" dirty="0">
              <a:solidFill>
                <a:srgbClr val="C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Compression techniques can be divided into two major categories:</a:t>
            </a:r>
          </a:p>
          <a:p>
            <a:pPr>
              <a:buNone/>
            </a:pPr>
            <a:r>
              <a:rPr lang="en-US" b="1" dirty="0" smtClean="0">
                <a:solidFill>
                  <a:schemeClr val="accent2"/>
                </a:solidFill>
              </a:rPr>
              <a:t>I. </a:t>
            </a:r>
            <a:r>
              <a:rPr lang="en-US" b="1" dirty="0" err="1" smtClean="0">
                <a:solidFill>
                  <a:schemeClr val="accent2"/>
                </a:solidFill>
              </a:rPr>
              <a:t>Lossy</a:t>
            </a:r>
            <a:endParaRPr lang="en-US" b="1" dirty="0" smtClean="0">
              <a:solidFill>
                <a:schemeClr val="accent2"/>
              </a:solidFill>
            </a:endParaRPr>
          </a:p>
          <a:p>
            <a:r>
              <a:rPr lang="en-US" dirty="0" smtClean="0"/>
              <a:t> </a:t>
            </a:r>
            <a:r>
              <a:rPr lang="en-US" dirty="0" err="1" smtClean="0"/>
              <a:t>Lossy</a:t>
            </a:r>
            <a:r>
              <a:rPr lang="en-US" dirty="0" smtClean="0"/>
              <a:t> compression means that it given a set of data will undergo a loss of accuracy or resolution after a cycle of compression and decompression. it is mainly used for voice, audio and video data. The two popular standards for </a:t>
            </a:r>
            <a:r>
              <a:rPr lang="en-US" dirty="0" err="1" smtClean="0"/>
              <a:t>lossy</a:t>
            </a:r>
            <a:r>
              <a:rPr lang="en-US" dirty="0" smtClean="0"/>
              <a:t> tech is MPEG, JPEG.</a:t>
            </a:r>
          </a:p>
          <a:p>
            <a:pPr>
              <a:buNone/>
            </a:pPr>
            <a:r>
              <a:rPr lang="en-US" b="1" dirty="0" smtClean="0">
                <a:solidFill>
                  <a:schemeClr val="accent2"/>
                </a:solidFill>
              </a:rPr>
              <a:t>II. </a:t>
            </a:r>
            <a:r>
              <a:rPr lang="en-US" b="1" dirty="0" smtClean="0">
                <a:solidFill>
                  <a:schemeClr val="accent2"/>
                </a:solidFill>
              </a:rPr>
              <a:t>Lossless</a:t>
            </a:r>
            <a:endParaRPr lang="en-US" b="1" dirty="0" smtClean="0">
              <a:solidFill>
                <a:schemeClr val="accent2"/>
              </a:solidFill>
            </a:endParaRPr>
          </a:p>
          <a:p>
            <a:r>
              <a:rPr lang="en-US" dirty="0" smtClean="0"/>
              <a:t> Lossless compression produces compressed output that is same as the input. It is mainly used for text and numerical data.</a:t>
            </a:r>
            <a:endParaRPr lang="en-US" dirty="0"/>
          </a:p>
        </p:txBody>
      </p:sp>
      <p:sp>
        <p:nvSpPr>
          <p:cNvPr id="3" name="Title 2"/>
          <p:cNvSpPr>
            <a:spLocks noGrp="1"/>
          </p:cNvSpPr>
          <p:nvPr>
            <p:ph type="title"/>
          </p:nvPr>
        </p:nvSpPr>
        <p:spPr>
          <a:xfrm>
            <a:off x="457200" y="152400"/>
            <a:ext cx="8229600" cy="990600"/>
          </a:xfrm>
        </p:spPr>
        <p:txBody>
          <a:bodyPr/>
          <a:lstStyle/>
          <a:p>
            <a:r>
              <a:rPr lang="en-US" dirty="0" smtClean="0">
                <a:solidFill>
                  <a:srgbClr val="C00000"/>
                </a:solidFill>
              </a:rPr>
              <a:t>Compression </a:t>
            </a:r>
            <a:r>
              <a:rPr lang="en-US" dirty="0" smtClean="0">
                <a:solidFill>
                  <a:srgbClr val="C00000"/>
                </a:solidFill>
              </a:rPr>
              <a:t>Techniques</a:t>
            </a:r>
            <a:endParaRPr lang="en-US" dirty="0">
              <a:solidFill>
                <a:srgbClr val="C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server is h/w &amp; s/w systems that turns raw data into usable information and provide that to users when they needed.</a:t>
            </a:r>
          </a:p>
          <a:p>
            <a:r>
              <a:rPr lang="en-US" dirty="0" smtClean="0"/>
              <a:t> E-commerce application will require a server to manage application tasks, storage, security, transaction management and scalability.</a:t>
            </a:r>
          </a:p>
        </p:txBody>
      </p:sp>
      <p:sp>
        <p:nvSpPr>
          <p:cNvPr id="3" name="Title 2"/>
          <p:cNvSpPr>
            <a:spLocks noGrp="1"/>
          </p:cNvSpPr>
          <p:nvPr>
            <p:ph type="title"/>
          </p:nvPr>
        </p:nvSpPr>
        <p:spPr>
          <a:xfrm>
            <a:off x="457200" y="152400"/>
            <a:ext cx="8229600" cy="1066800"/>
          </a:xfrm>
        </p:spPr>
        <p:txBody>
          <a:bodyPr/>
          <a:lstStyle/>
          <a:p>
            <a:r>
              <a:rPr lang="en-US" dirty="0" smtClean="0">
                <a:solidFill>
                  <a:srgbClr val="C00000"/>
                </a:solidFill>
              </a:rPr>
              <a:t>Multimedia </a:t>
            </a:r>
            <a:r>
              <a:rPr lang="en-US" dirty="0" smtClean="0">
                <a:solidFill>
                  <a:srgbClr val="C00000"/>
                </a:solidFill>
              </a:rPr>
              <a:t>Server</a:t>
            </a:r>
            <a:endParaRPr lang="en-US" dirty="0">
              <a:solidFill>
                <a:srgbClr val="C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Current execution of several tasks on multiple processors. this implies that the ability to use more than one CPU for executing programs. processors can be tightly or loosely coupled.</a:t>
            </a:r>
            <a:endParaRPr lang="en-US" dirty="0"/>
          </a:p>
        </p:txBody>
      </p:sp>
      <p:sp>
        <p:nvSpPr>
          <p:cNvPr id="3" name="Title 2"/>
          <p:cNvSpPr>
            <a:spLocks noGrp="1"/>
          </p:cNvSpPr>
          <p:nvPr>
            <p:ph type="title"/>
          </p:nvPr>
        </p:nvSpPr>
        <p:spPr/>
        <p:txBody>
          <a:bodyPr/>
          <a:lstStyle/>
          <a:p>
            <a:r>
              <a:rPr lang="en-US" dirty="0" smtClean="0">
                <a:solidFill>
                  <a:srgbClr val="C00000"/>
                </a:solidFill>
              </a:rPr>
              <a:t>Multiprocessing</a:t>
            </a:r>
            <a:endParaRPr lang="en-US" dirty="0">
              <a:solidFill>
                <a:srgbClr val="C00000"/>
              </a:solidFill>
            </a:endParaRPr>
          </a:p>
        </p:txBody>
      </p:sp>
      <p:sp>
        <p:nvSpPr>
          <p:cNvPr id="4" name="Content Placeholder 1"/>
          <p:cNvSpPr txBox="1">
            <a:spLocks/>
          </p:cNvSpPr>
          <p:nvPr/>
        </p:nvSpPr>
        <p:spPr>
          <a:xfrm>
            <a:off x="533400" y="4191000"/>
            <a:ext cx="8229600" cy="1905000"/>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2"/>
              </a:buClr>
              <a:buSzPct val="85000"/>
              <a:buFont typeface="Wingdings 2"/>
              <a:buChar char=""/>
              <a:tabLst/>
              <a:defRPr/>
            </a:pPr>
            <a:r>
              <a:rPr kumimoji="0" lang="en-US" sz="2600" b="0" i="0" u="none" strike="noStrike" kern="1200" cap="none" spc="0" normalizeH="0" baseline="0" noProof="0" dirty="0" smtClean="0">
                <a:ln>
                  <a:noFill/>
                </a:ln>
                <a:solidFill>
                  <a:schemeClr val="tx1"/>
                </a:solidFill>
                <a:effectLst/>
                <a:uLnTx/>
                <a:uFillTx/>
                <a:latin typeface="+mn-lt"/>
                <a:ea typeface="+mn-ea"/>
                <a:cs typeface="+mn-cs"/>
              </a:rPr>
              <a:t>Symmetric multiprocessing treats all processors as equal I.e. any processor can do the work of any other processor. It dynamically assigns work to any processor.</a:t>
            </a:r>
            <a:endParaRPr kumimoji="0" lang="en-US" sz="26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Title 2"/>
          <p:cNvSpPr txBox="1">
            <a:spLocks/>
          </p:cNvSpPr>
          <p:nvPr/>
        </p:nvSpPr>
        <p:spPr>
          <a:xfrm>
            <a:off x="533400" y="3276600"/>
            <a:ext cx="8229600" cy="914400"/>
          </a:xfrm>
          <a:prstGeom prst="rect">
            <a:avLst/>
          </a:prstGeom>
          <a:ln w="6350" cap="rnd">
            <a:noFill/>
          </a:ln>
        </p:spPr>
        <p:txBody>
          <a:bodyPr vert="horz" rtlCol="0" anchor="b" anchorCtr="0">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200" b="0" i="0" u="none" strike="noStrike" kern="1200" cap="none" spc="-100" normalizeH="0" baseline="0" noProof="0" dirty="0" smtClean="0">
                <a:ln w="3200">
                  <a:solidFill>
                    <a:schemeClr val="bg2">
                      <a:shade val="75000"/>
                      <a:alpha val="25000"/>
                    </a:schemeClr>
                  </a:solidFill>
                  <a:prstDash val="solid"/>
                  <a:round/>
                </a:ln>
                <a:solidFill>
                  <a:srgbClr val="C00000"/>
                </a:solidFill>
                <a:effectLst>
                  <a:innerShdw blurRad="50800" dist="25400" dir="13500000">
                    <a:prstClr val="black">
                      <a:alpha val="70000"/>
                    </a:prstClr>
                  </a:innerShdw>
                </a:effectLst>
                <a:uLnTx/>
                <a:uFillTx/>
                <a:latin typeface="+mj-lt"/>
                <a:ea typeface="+mj-ea"/>
                <a:cs typeface="+mj-cs"/>
              </a:rPr>
              <a:t>Symmetric multiprocessing</a:t>
            </a:r>
            <a:endParaRPr kumimoji="0" lang="en-US" sz="4200" b="0" i="0" u="none" strike="noStrike" kern="1200" cap="none" spc="-100" normalizeH="0" baseline="0" noProof="0" dirty="0">
              <a:ln w="3200">
                <a:solidFill>
                  <a:schemeClr val="bg2">
                    <a:shade val="75000"/>
                    <a:alpha val="25000"/>
                  </a:schemeClr>
                </a:solidFill>
                <a:prstDash val="solid"/>
                <a:round/>
              </a:ln>
              <a:solidFill>
                <a:srgbClr val="C00000"/>
              </a:solidFill>
              <a:effectLst>
                <a:innerShdw blurRad="50800" dist="25400" dir="13500000">
                  <a:prstClr val="black">
                    <a:alpha val="70000"/>
                  </a:prstClr>
                </a:innerShdw>
              </a:effectLst>
              <a:uLnTx/>
              <a:uFillTx/>
              <a:latin typeface="+mj-lt"/>
              <a:ea typeface="+mj-ea"/>
              <a:cs typeface="+mj-cs"/>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74</TotalTime>
  <Words>2751</Words>
  <Application>Microsoft Office PowerPoint</Application>
  <PresentationFormat>On-screen Show (4:3)</PresentationFormat>
  <Paragraphs>277</Paragraphs>
  <Slides>51</Slides>
  <Notes>0</Notes>
  <HiddenSlides>0</HiddenSlides>
  <MMClips>0</MMClips>
  <ScaleCrop>false</ScaleCrop>
  <HeadingPairs>
    <vt:vector size="4" baseType="variant">
      <vt:variant>
        <vt:lpstr>Theme</vt:lpstr>
      </vt:variant>
      <vt:variant>
        <vt:i4>1</vt:i4>
      </vt:variant>
      <vt:variant>
        <vt:lpstr>Slide Titles</vt:lpstr>
      </vt:variant>
      <vt:variant>
        <vt:i4>51</vt:i4>
      </vt:variant>
    </vt:vector>
  </HeadingPairs>
  <TitlesOfParts>
    <vt:vector size="52" baseType="lpstr">
      <vt:lpstr>Paper</vt:lpstr>
      <vt:lpstr>Multimedia and Digital Video </vt:lpstr>
      <vt:lpstr>Meaning of Multimedia </vt:lpstr>
      <vt:lpstr>Stages of transport in multimedia </vt:lpstr>
      <vt:lpstr>KEY MULTIMEDIA CONCEPTS</vt:lpstr>
      <vt:lpstr>Compression Methods</vt:lpstr>
      <vt:lpstr>Data compression in action:</vt:lpstr>
      <vt:lpstr>Compression Techniques</vt:lpstr>
      <vt:lpstr>Multimedia Server</vt:lpstr>
      <vt:lpstr>Multiprocessing</vt:lpstr>
      <vt:lpstr>Slide 10</vt:lpstr>
      <vt:lpstr>Multitasking</vt:lpstr>
      <vt:lpstr>Multithreading:</vt:lpstr>
      <vt:lpstr>Slide 13</vt:lpstr>
      <vt:lpstr>Multimedia Storage Technology</vt:lpstr>
      <vt:lpstr>1. Network-based (Disk arrays)</vt:lpstr>
      <vt:lpstr>Desktop-based (CD-ROM)</vt:lpstr>
      <vt:lpstr>CD-ROM Technology Exhibits The Following</vt:lpstr>
      <vt:lpstr>The Process of CD proceeds as follows:</vt:lpstr>
      <vt:lpstr>DIGITAL VIDEO AND ELECTRONIC COMMERCE</vt:lpstr>
      <vt:lpstr>Slide 20</vt:lpstr>
      <vt:lpstr>Characteristics of Digital Video:</vt:lpstr>
      <vt:lpstr>Digital video compression/decompression:</vt:lpstr>
      <vt:lpstr>Contd.</vt:lpstr>
      <vt:lpstr>Types of Codec's:</vt:lpstr>
      <vt:lpstr>Slide 25</vt:lpstr>
      <vt:lpstr>Slide 26</vt:lpstr>
      <vt:lpstr>Slide 27</vt:lpstr>
      <vt:lpstr>JPEG (Joint Photographic Expert Group):</vt:lpstr>
      <vt:lpstr>JPEG is a highly sophisticated technique that uses three steps:</vt:lpstr>
      <vt:lpstr>DESKTOP VIDEO PROCESSING</vt:lpstr>
      <vt:lpstr>Desktop video hardware for playback and capture</vt:lpstr>
      <vt:lpstr>Video playback:</vt:lpstr>
      <vt:lpstr>Video capture and editing:</vt:lpstr>
      <vt:lpstr>Desktop video application software:</vt:lpstr>
      <vt:lpstr> These two are software's only; they don’t need any special hardware</vt:lpstr>
      <vt:lpstr>Microsoft’s video for windows:</vt:lpstr>
      <vt:lpstr>Desktop video conferencing</vt:lpstr>
      <vt:lpstr>The Economics:</vt:lpstr>
      <vt:lpstr>Types of desktop video conferencing:</vt:lpstr>
      <vt:lpstr>Using POST for video conferencing:</vt:lpstr>
      <vt:lpstr>Using ISDN for video conferencing:</vt:lpstr>
      <vt:lpstr>Slide 42</vt:lpstr>
      <vt:lpstr>Using the Internet for Video Conferencing:</vt:lpstr>
      <vt:lpstr>MBONE:</vt:lpstr>
      <vt:lpstr>Characteristics of M BONE</vt:lpstr>
      <vt:lpstr>MBONE tools:</vt:lpstr>
      <vt:lpstr>FRAME RELAY</vt:lpstr>
      <vt:lpstr>How Frame Relay Works</vt:lpstr>
      <vt:lpstr>Slide 49</vt:lpstr>
      <vt:lpstr>Slide 50</vt:lpstr>
      <vt:lpstr>Slide 51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Multimedia and Digital Video </dc:title>
  <dc:creator>Baby uma</dc:creator>
  <cp:lastModifiedBy>Baby uma</cp:lastModifiedBy>
  <cp:revision>11</cp:revision>
  <dcterms:created xsi:type="dcterms:W3CDTF">2020-05-19T04:47:12Z</dcterms:created>
  <dcterms:modified xsi:type="dcterms:W3CDTF">2020-05-19T06:01:16Z</dcterms:modified>
</cp:coreProperties>
</file>