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4" r:id="rId7"/>
    <p:sldId id="266" r:id="rId8"/>
    <p:sldId id="265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A4"/>
    <a:srgbClr val="B01AA5"/>
    <a:srgbClr val="1EC449"/>
    <a:srgbClr val="E010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2EA58-6E58-4B2F-9630-D7F5186E3E1D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66073F5-FD96-4971-A25C-8C7749A07C8E}">
      <dgm:prSet phldrT="[Text]"/>
      <dgm:spPr/>
      <dgm:t>
        <a:bodyPr/>
        <a:lstStyle/>
        <a:p>
          <a:r>
            <a:rPr lang="en-US" dirty="0" smtClean="0"/>
            <a:t>CHRONIC</a:t>
          </a:r>
          <a:endParaRPr lang="en-US" dirty="0"/>
        </a:p>
      </dgm:t>
    </dgm:pt>
    <dgm:pt modelId="{BED10AC2-EF71-490B-8D74-FEE9197FFA87}" type="parTrans" cxnId="{4C042D1F-3E1E-4815-B299-EDA3E5436E8C}">
      <dgm:prSet/>
      <dgm:spPr/>
      <dgm:t>
        <a:bodyPr/>
        <a:lstStyle/>
        <a:p>
          <a:endParaRPr lang="en-US"/>
        </a:p>
      </dgm:t>
    </dgm:pt>
    <dgm:pt modelId="{FC200038-2180-428E-BBCB-A0BA4E310F70}" type="sibTrans" cxnId="{4C042D1F-3E1E-4815-B299-EDA3E5436E8C}">
      <dgm:prSet/>
      <dgm:spPr/>
      <dgm:t>
        <a:bodyPr/>
        <a:lstStyle/>
        <a:p>
          <a:endParaRPr lang="en-US"/>
        </a:p>
      </dgm:t>
    </dgm:pt>
    <dgm:pt modelId="{A2529D8E-10EA-48D9-AAE6-02D0DF3E4BBD}">
      <dgm:prSet phldrT="[Text]"/>
      <dgm:spPr/>
      <dgm:t>
        <a:bodyPr/>
        <a:lstStyle/>
        <a:p>
          <a:r>
            <a:rPr lang="en-US" dirty="0" smtClean="0"/>
            <a:t>FULLY DAMAGED</a:t>
          </a:r>
          <a:endParaRPr lang="en-US" dirty="0"/>
        </a:p>
      </dgm:t>
    </dgm:pt>
    <dgm:pt modelId="{5301073F-7208-4B37-A8F8-08BB8107B814}" type="parTrans" cxnId="{8B12F372-D7E6-40CA-B5C1-42B28A782174}">
      <dgm:prSet/>
      <dgm:spPr/>
      <dgm:t>
        <a:bodyPr/>
        <a:lstStyle/>
        <a:p>
          <a:endParaRPr lang="en-US"/>
        </a:p>
      </dgm:t>
    </dgm:pt>
    <dgm:pt modelId="{52E7DD3C-7EFC-4843-B7F7-09E397D9F786}" type="sibTrans" cxnId="{8B12F372-D7E6-40CA-B5C1-42B28A782174}">
      <dgm:prSet/>
      <dgm:spPr/>
      <dgm:t>
        <a:bodyPr/>
        <a:lstStyle/>
        <a:p>
          <a:endParaRPr lang="en-US"/>
        </a:p>
      </dgm:t>
    </dgm:pt>
    <dgm:pt modelId="{EDF0482B-A172-474B-BB4C-2C18115EEBFD}">
      <dgm:prSet phldrT="[Text]"/>
      <dgm:spPr/>
      <dgm:t>
        <a:bodyPr/>
        <a:lstStyle/>
        <a:p>
          <a:r>
            <a:rPr lang="en-US" dirty="0" smtClean="0"/>
            <a:t>NEED KIDNEY TRANSPLANT</a:t>
          </a:r>
          <a:endParaRPr lang="en-US" dirty="0"/>
        </a:p>
      </dgm:t>
    </dgm:pt>
    <dgm:pt modelId="{D52B4E92-3CFB-43FB-ADFF-09E6C31F1D36}" type="parTrans" cxnId="{1D88147C-1DA2-4043-BA8F-EE5D0089618F}">
      <dgm:prSet/>
      <dgm:spPr/>
      <dgm:t>
        <a:bodyPr/>
        <a:lstStyle/>
        <a:p>
          <a:endParaRPr lang="en-US"/>
        </a:p>
      </dgm:t>
    </dgm:pt>
    <dgm:pt modelId="{CE313A63-00B5-4D1E-8F12-2D2D7E0D29E1}" type="sibTrans" cxnId="{1D88147C-1DA2-4043-BA8F-EE5D0089618F}">
      <dgm:prSet/>
      <dgm:spPr/>
      <dgm:t>
        <a:bodyPr/>
        <a:lstStyle/>
        <a:p>
          <a:endParaRPr lang="en-US"/>
        </a:p>
      </dgm:t>
    </dgm:pt>
    <dgm:pt modelId="{603B6A88-838D-4C22-A412-D9E064F9AC2B}">
      <dgm:prSet phldrT="[Text]"/>
      <dgm:spPr/>
      <dgm:t>
        <a:bodyPr/>
        <a:lstStyle/>
        <a:p>
          <a:r>
            <a:rPr lang="en-US" dirty="0" smtClean="0"/>
            <a:t>ACUTE</a:t>
          </a:r>
          <a:endParaRPr lang="en-US" dirty="0"/>
        </a:p>
      </dgm:t>
    </dgm:pt>
    <dgm:pt modelId="{C71965D6-5382-4A14-95BA-868554A0F0DA}" type="parTrans" cxnId="{8F9A45F3-1E2C-4D0A-8531-CE056D4F845C}">
      <dgm:prSet/>
      <dgm:spPr/>
      <dgm:t>
        <a:bodyPr/>
        <a:lstStyle/>
        <a:p>
          <a:endParaRPr lang="en-US"/>
        </a:p>
      </dgm:t>
    </dgm:pt>
    <dgm:pt modelId="{7E7185EE-A062-47B6-B545-54D00DB9E663}" type="sibTrans" cxnId="{8F9A45F3-1E2C-4D0A-8531-CE056D4F845C}">
      <dgm:prSet/>
      <dgm:spPr/>
      <dgm:t>
        <a:bodyPr/>
        <a:lstStyle/>
        <a:p>
          <a:endParaRPr lang="en-US"/>
        </a:p>
      </dgm:t>
    </dgm:pt>
    <dgm:pt modelId="{B0FCF063-6E14-4142-BEFC-EF7075C164BB}">
      <dgm:prSet phldrT="[Text]"/>
      <dgm:spPr/>
      <dgm:t>
        <a:bodyPr/>
        <a:lstStyle/>
        <a:p>
          <a:r>
            <a:rPr lang="en-US" dirty="0" smtClean="0"/>
            <a:t>DISEASE</a:t>
          </a:r>
          <a:endParaRPr lang="en-US" dirty="0"/>
        </a:p>
      </dgm:t>
    </dgm:pt>
    <dgm:pt modelId="{369CF7C3-142D-42DF-A978-E9D6A530DAD7}" type="parTrans" cxnId="{068D6F31-02E1-48BA-88EA-C38FFB49B8B9}">
      <dgm:prSet/>
      <dgm:spPr/>
      <dgm:t>
        <a:bodyPr/>
        <a:lstStyle/>
        <a:p>
          <a:endParaRPr lang="en-US"/>
        </a:p>
      </dgm:t>
    </dgm:pt>
    <dgm:pt modelId="{D4C78DE8-BF11-4A70-8F9D-0E092E84BC1E}" type="sibTrans" cxnId="{068D6F31-02E1-48BA-88EA-C38FFB49B8B9}">
      <dgm:prSet/>
      <dgm:spPr/>
      <dgm:t>
        <a:bodyPr/>
        <a:lstStyle/>
        <a:p>
          <a:endParaRPr lang="en-US"/>
        </a:p>
      </dgm:t>
    </dgm:pt>
    <dgm:pt modelId="{34E26A64-4B86-40B8-8F9D-B4FB4B5DE022}">
      <dgm:prSet phldrT="[Text]"/>
      <dgm:spPr/>
      <dgm:t>
        <a:bodyPr/>
        <a:lstStyle/>
        <a:p>
          <a:r>
            <a:rPr lang="en-US" dirty="0" smtClean="0"/>
            <a:t>ACCIDENT</a:t>
          </a:r>
          <a:endParaRPr lang="en-US" dirty="0"/>
        </a:p>
      </dgm:t>
    </dgm:pt>
    <dgm:pt modelId="{E90B3961-8800-4807-AAF2-95BBAF3A6DCA}" type="parTrans" cxnId="{4F4E903F-C755-49D8-91EB-A9C25F0D4085}">
      <dgm:prSet/>
      <dgm:spPr/>
      <dgm:t>
        <a:bodyPr/>
        <a:lstStyle/>
        <a:p>
          <a:endParaRPr lang="en-US"/>
        </a:p>
      </dgm:t>
    </dgm:pt>
    <dgm:pt modelId="{EDB9C8C1-DFBD-4185-BDAB-EE0DD1AAB0E0}" type="sibTrans" cxnId="{4F4E903F-C755-49D8-91EB-A9C25F0D4085}">
      <dgm:prSet/>
      <dgm:spPr/>
      <dgm:t>
        <a:bodyPr/>
        <a:lstStyle/>
        <a:p>
          <a:endParaRPr lang="en-US"/>
        </a:p>
      </dgm:t>
    </dgm:pt>
    <dgm:pt modelId="{FFAC247E-CA4D-4111-8F78-0314085AC200}" type="pres">
      <dgm:prSet presAssocID="{27B2EA58-6E58-4B2F-9630-D7F5186E3E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CCE4D2-E8AF-43C0-944D-F4A95BD892BD}" type="pres">
      <dgm:prSet presAssocID="{C66073F5-FD96-4971-A25C-8C7749A07C8E}" presName="linNode" presStyleCnt="0"/>
      <dgm:spPr/>
    </dgm:pt>
    <dgm:pt modelId="{1A6E869D-2E8A-4894-9EAA-196CEC188823}" type="pres">
      <dgm:prSet presAssocID="{C66073F5-FD96-4971-A25C-8C7749A07C8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6BAE9-EBE2-45E0-8514-88D1558F666A}" type="pres">
      <dgm:prSet presAssocID="{C66073F5-FD96-4971-A25C-8C7749A07C8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CCC40-8D22-4DE5-949C-133CF5EBD8FF}" type="pres">
      <dgm:prSet presAssocID="{FC200038-2180-428E-BBCB-A0BA4E310F70}" presName="spacing" presStyleCnt="0"/>
      <dgm:spPr/>
    </dgm:pt>
    <dgm:pt modelId="{55BB9110-D3C1-4EC3-BB20-3FCA3AF51481}" type="pres">
      <dgm:prSet presAssocID="{603B6A88-838D-4C22-A412-D9E064F9AC2B}" presName="linNode" presStyleCnt="0"/>
      <dgm:spPr/>
    </dgm:pt>
    <dgm:pt modelId="{78E4A57F-2485-402C-A7FB-AEBDAF17E881}" type="pres">
      <dgm:prSet presAssocID="{603B6A88-838D-4C22-A412-D9E064F9AC2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1F06D-C51F-49DA-AEE3-322B9B72369C}" type="pres">
      <dgm:prSet presAssocID="{603B6A88-838D-4C22-A412-D9E064F9AC2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42D1F-3E1E-4815-B299-EDA3E5436E8C}" srcId="{27B2EA58-6E58-4B2F-9630-D7F5186E3E1D}" destId="{C66073F5-FD96-4971-A25C-8C7749A07C8E}" srcOrd="0" destOrd="0" parTransId="{BED10AC2-EF71-490B-8D74-FEE9197FFA87}" sibTransId="{FC200038-2180-428E-BBCB-A0BA4E310F70}"/>
    <dgm:cxn modelId="{2252877D-166F-49B0-B6FE-5B24EAD5B491}" type="presOf" srcId="{27B2EA58-6E58-4B2F-9630-D7F5186E3E1D}" destId="{FFAC247E-CA4D-4111-8F78-0314085AC200}" srcOrd="0" destOrd="0" presId="urn:microsoft.com/office/officeart/2005/8/layout/vList6"/>
    <dgm:cxn modelId="{380A32B6-15CE-4216-B20B-60256CC7043C}" type="presOf" srcId="{A2529D8E-10EA-48D9-AAE6-02D0DF3E4BBD}" destId="{F576BAE9-EBE2-45E0-8514-88D1558F666A}" srcOrd="0" destOrd="0" presId="urn:microsoft.com/office/officeart/2005/8/layout/vList6"/>
    <dgm:cxn modelId="{1D88147C-1DA2-4043-BA8F-EE5D0089618F}" srcId="{C66073F5-FD96-4971-A25C-8C7749A07C8E}" destId="{EDF0482B-A172-474B-BB4C-2C18115EEBFD}" srcOrd="1" destOrd="0" parTransId="{D52B4E92-3CFB-43FB-ADFF-09E6C31F1D36}" sibTransId="{CE313A63-00B5-4D1E-8F12-2D2D7E0D29E1}"/>
    <dgm:cxn modelId="{8464709B-E625-4CD6-8711-F8B6DDBD282D}" type="presOf" srcId="{B0FCF063-6E14-4142-BEFC-EF7075C164BB}" destId="{2001F06D-C51F-49DA-AEE3-322B9B72369C}" srcOrd="0" destOrd="0" presId="urn:microsoft.com/office/officeart/2005/8/layout/vList6"/>
    <dgm:cxn modelId="{2EB9ECD6-9C41-4FDD-8526-628092558E8F}" type="presOf" srcId="{34E26A64-4B86-40B8-8F9D-B4FB4B5DE022}" destId="{2001F06D-C51F-49DA-AEE3-322B9B72369C}" srcOrd="0" destOrd="1" presId="urn:microsoft.com/office/officeart/2005/8/layout/vList6"/>
    <dgm:cxn modelId="{A53D9485-F1CD-4622-832A-3394592F40D2}" type="presOf" srcId="{EDF0482B-A172-474B-BB4C-2C18115EEBFD}" destId="{F576BAE9-EBE2-45E0-8514-88D1558F666A}" srcOrd="0" destOrd="1" presId="urn:microsoft.com/office/officeart/2005/8/layout/vList6"/>
    <dgm:cxn modelId="{8F9A45F3-1E2C-4D0A-8531-CE056D4F845C}" srcId="{27B2EA58-6E58-4B2F-9630-D7F5186E3E1D}" destId="{603B6A88-838D-4C22-A412-D9E064F9AC2B}" srcOrd="1" destOrd="0" parTransId="{C71965D6-5382-4A14-95BA-868554A0F0DA}" sibTransId="{7E7185EE-A062-47B6-B545-54D00DB9E663}"/>
    <dgm:cxn modelId="{4F4E903F-C755-49D8-91EB-A9C25F0D4085}" srcId="{603B6A88-838D-4C22-A412-D9E064F9AC2B}" destId="{34E26A64-4B86-40B8-8F9D-B4FB4B5DE022}" srcOrd="1" destOrd="0" parTransId="{E90B3961-8800-4807-AAF2-95BBAF3A6DCA}" sibTransId="{EDB9C8C1-DFBD-4185-BDAB-EE0DD1AAB0E0}"/>
    <dgm:cxn modelId="{068D6F31-02E1-48BA-88EA-C38FFB49B8B9}" srcId="{603B6A88-838D-4C22-A412-D9E064F9AC2B}" destId="{B0FCF063-6E14-4142-BEFC-EF7075C164BB}" srcOrd="0" destOrd="0" parTransId="{369CF7C3-142D-42DF-A978-E9D6A530DAD7}" sibTransId="{D4C78DE8-BF11-4A70-8F9D-0E092E84BC1E}"/>
    <dgm:cxn modelId="{8B12F372-D7E6-40CA-B5C1-42B28A782174}" srcId="{C66073F5-FD96-4971-A25C-8C7749A07C8E}" destId="{A2529D8E-10EA-48D9-AAE6-02D0DF3E4BBD}" srcOrd="0" destOrd="0" parTransId="{5301073F-7208-4B37-A8F8-08BB8107B814}" sibTransId="{52E7DD3C-7EFC-4843-B7F7-09E397D9F786}"/>
    <dgm:cxn modelId="{41F80B5E-D600-4836-8A3C-20543F66EC05}" type="presOf" srcId="{C66073F5-FD96-4971-A25C-8C7749A07C8E}" destId="{1A6E869D-2E8A-4894-9EAA-196CEC188823}" srcOrd="0" destOrd="0" presId="urn:microsoft.com/office/officeart/2005/8/layout/vList6"/>
    <dgm:cxn modelId="{55A68E83-1CE3-4515-97D8-2C80D39520B7}" type="presOf" srcId="{603B6A88-838D-4C22-A412-D9E064F9AC2B}" destId="{78E4A57F-2485-402C-A7FB-AEBDAF17E881}" srcOrd="0" destOrd="0" presId="urn:microsoft.com/office/officeart/2005/8/layout/vList6"/>
    <dgm:cxn modelId="{835B47BD-6D21-4CB5-A0B3-632AF20585CE}" type="presParOf" srcId="{FFAC247E-CA4D-4111-8F78-0314085AC200}" destId="{B4CCE4D2-E8AF-43C0-944D-F4A95BD892BD}" srcOrd="0" destOrd="0" presId="urn:microsoft.com/office/officeart/2005/8/layout/vList6"/>
    <dgm:cxn modelId="{249BF1B3-C06F-472E-825D-CF95CF654A75}" type="presParOf" srcId="{B4CCE4D2-E8AF-43C0-944D-F4A95BD892BD}" destId="{1A6E869D-2E8A-4894-9EAA-196CEC188823}" srcOrd="0" destOrd="0" presId="urn:microsoft.com/office/officeart/2005/8/layout/vList6"/>
    <dgm:cxn modelId="{BA0EA58F-2615-4958-9D62-683EEDB1878E}" type="presParOf" srcId="{B4CCE4D2-E8AF-43C0-944D-F4A95BD892BD}" destId="{F576BAE9-EBE2-45E0-8514-88D1558F666A}" srcOrd="1" destOrd="0" presId="urn:microsoft.com/office/officeart/2005/8/layout/vList6"/>
    <dgm:cxn modelId="{DDF3F424-F5BD-40D6-BB20-0E6A5DD0B17E}" type="presParOf" srcId="{FFAC247E-CA4D-4111-8F78-0314085AC200}" destId="{A88CCC40-8D22-4DE5-949C-133CF5EBD8FF}" srcOrd="1" destOrd="0" presId="urn:microsoft.com/office/officeart/2005/8/layout/vList6"/>
    <dgm:cxn modelId="{9DA401C8-67DE-4A74-8B55-FDC032A6ED68}" type="presParOf" srcId="{FFAC247E-CA4D-4111-8F78-0314085AC200}" destId="{55BB9110-D3C1-4EC3-BB20-3FCA3AF51481}" srcOrd="2" destOrd="0" presId="urn:microsoft.com/office/officeart/2005/8/layout/vList6"/>
    <dgm:cxn modelId="{5B77DD3D-5F01-423B-A5D4-0DCD04C19139}" type="presParOf" srcId="{55BB9110-D3C1-4EC3-BB20-3FCA3AF51481}" destId="{78E4A57F-2485-402C-A7FB-AEBDAF17E881}" srcOrd="0" destOrd="0" presId="urn:microsoft.com/office/officeart/2005/8/layout/vList6"/>
    <dgm:cxn modelId="{B881AAF0-5472-4C9B-9D80-61C984D2CF52}" type="presParOf" srcId="{55BB9110-D3C1-4EC3-BB20-3FCA3AF51481}" destId="{2001F06D-C51F-49DA-AEE3-322B9B72369C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76B4E-550E-4AEF-92AE-ED3AA5AA3FB4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2305-6EC9-464A-88B9-B314514280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C449">
                <a:alpha val="54902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00516-WA0002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lgerian" pitchFamily="82" charset="0"/>
              </a:rPr>
              <a:t>HAEMODIALYSIS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M. KARTHIKA</a:t>
            </a:r>
          </a:p>
          <a:p>
            <a:pPr algn="r"/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Asst Professor,</a:t>
            </a:r>
          </a:p>
          <a:p>
            <a:pPr algn="r"/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Dept of Physics, </a:t>
            </a:r>
          </a:p>
          <a:p>
            <a:pPr algn="r"/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Bon Secours College for Women ,</a:t>
            </a:r>
            <a:r>
              <a:rPr lang="en-IN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Thanjavur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DIALYSER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PARALLEL PLATE </a:t>
            </a:r>
            <a:r>
              <a:rPr lang="en-US" dirty="0" smtClean="0"/>
              <a:t>– BLOOD FLOWS BETWEEN PARALLEL SHEETS OF MEMBRANE-65-86mL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HOLLOW FIBRE</a:t>
            </a:r>
            <a:r>
              <a:rPr lang="en-US" dirty="0" smtClean="0"/>
              <a:t>- BLOODS FLOWS THROUGH HOLLOW FIBERS – 70-100mL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DIALYZER MEMBRANE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Cellulose: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en-US" dirty="0" smtClean="0"/>
              <a:t>     </a:t>
            </a:r>
            <a:r>
              <a:rPr lang="en-US" sz="3800" dirty="0" smtClean="0"/>
              <a:t>  Obtained form processed cotton (regenerated cellulose, </a:t>
            </a:r>
            <a:r>
              <a:rPr lang="en-US" sz="3800" dirty="0" err="1" smtClean="0"/>
              <a:t>cuprammonium</a:t>
            </a:r>
            <a:r>
              <a:rPr lang="en-US" sz="3800" dirty="0" smtClean="0"/>
              <a:t> cellulose, </a:t>
            </a:r>
            <a:r>
              <a:rPr lang="en-US" sz="3800" dirty="0" err="1" smtClean="0"/>
              <a:t>cuprammonium</a:t>
            </a:r>
            <a:r>
              <a:rPr lang="en-US" sz="3800" dirty="0" smtClean="0"/>
              <a:t> rayon and </a:t>
            </a:r>
            <a:r>
              <a:rPr lang="en-US" sz="3800" dirty="0" err="1" smtClean="0"/>
              <a:t>saponified</a:t>
            </a:r>
            <a:r>
              <a:rPr lang="en-US" sz="3800" dirty="0" smtClean="0"/>
              <a:t> cellulose)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 smtClean="0"/>
              <a:t> 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b="1" dirty="0" smtClean="0"/>
              <a:t>Substituted cellulose: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en-US" sz="3800" dirty="0" smtClean="0"/>
              <a:t>     Cellulose polymer has a large number of free hydroxyl group at its surface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b="1" dirty="0" smtClean="0"/>
              <a:t>Free hydroxyl group </a:t>
            </a:r>
            <a:r>
              <a:rPr lang="en-US" sz="3800" dirty="0" smtClean="0"/>
              <a:t>are responsible for blood cell activation causing bio-</a:t>
            </a:r>
            <a:r>
              <a:rPr lang="en-US" sz="3800" dirty="0" err="1" smtClean="0"/>
              <a:t>incompatibiltiy</a:t>
            </a:r>
            <a:r>
              <a:rPr lang="en-US" sz="3800" dirty="0" smtClean="0"/>
              <a:t> of the dialyzer (cellulose acetate, cellulose </a:t>
            </a:r>
            <a:r>
              <a:rPr lang="en-US" sz="3800" dirty="0" err="1" smtClean="0"/>
              <a:t>diacetate</a:t>
            </a:r>
            <a:r>
              <a:rPr lang="en-US" sz="3800" dirty="0" smtClean="0"/>
              <a:t>, triacetate)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800" b="1" dirty="0" smtClean="0"/>
              <a:t>Synthetic material </a:t>
            </a:r>
            <a:r>
              <a:rPr lang="en-US" sz="3800" dirty="0" err="1" smtClean="0"/>
              <a:t>e.g</a:t>
            </a:r>
            <a:r>
              <a:rPr lang="en-US" sz="3800" dirty="0" smtClean="0"/>
              <a:t>(</a:t>
            </a:r>
            <a:r>
              <a:rPr lang="en-US" sz="3800" dirty="0" err="1" smtClean="0"/>
              <a:t>polyacrylorinate</a:t>
            </a:r>
            <a:r>
              <a:rPr lang="en-US" sz="3800" dirty="0" smtClean="0"/>
              <a:t>, </a:t>
            </a:r>
            <a:r>
              <a:rPr lang="en-US" sz="3800" dirty="0" err="1" smtClean="0"/>
              <a:t>polysulfone</a:t>
            </a:r>
            <a:r>
              <a:rPr lang="en-US" sz="3800" dirty="0" smtClean="0"/>
              <a:t>)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PRINCIPLES OF HAEMODIALYSIS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Dialysis</a:t>
            </a:r>
            <a:r>
              <a:rPr lang="en-US" dirty="0" smtClean="0"/>
              <a:t> works on the </a:t>
            </a:r>
            <a:r>
              <a:rPr lang="en-US" b="1" dirty="0" smtClean="0"/>
              <a:t>principles</a:t>
            </a:r>
            <a:r>
              <a:rPr lang="en-US" dirty="0" smtClean="0"/>
              <a:t> of the diffusion of solutes and </a:t>
            </a:r>
            <a:r>
              <a:rPr lang="en-US" b="1" dirty="0" err="1" smtClean="0"/>
              <a:t>ultrafiltration</a:t>
            </a:r>
            <a:r>
              <a:rPr lang="en-US" dirty="0" smtClean="0"/>
              <a:t> of fluid across a semi-permeable membrane. 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</a:rPr>
              <a:t>Diffusion</a:t>
            </a:r>
            <a:r>
              <a:rPr lang="en-US" i="1" dirty="0" smtClean="0">
                <a:solidFill>
                  <a:srgbClr val="FF0000"/>
                </a:solidFill>
              </a:rPr>
              <a:t> is a property of substances in water substances in water tend to move from an area of </a:t>
            </a:r>
            <a:r>
              <a:rPr lang="en-US" b="1" i="1" dirty="0" smtClean="0">
                <a:solidFill>
                  <a:srgbClr val="FF0000"/>
                </a:solidFill>
              </a:rPr>
              <a:t>high </a:t>
            </a:r>
            <a:r>
              <a:rPr lang="en-US" i="1" dirty="0" smtClean="0">
                <a:solidFill>
                  <a:srgbClr val="FF0000"/>
                </a:solidFill>
              </a:rPr>
              <a:t>concentration to an area of </a:t>
            </a:r>
            <a:r>
              <a:rPr lang="en-US" b="1" i="1" dirty="0" smtClean="0">
                <a:solidFill>
                  <a:srgbClr val="FF0000"/>
                </a:solidFill>
              </a:rPr>
              <a:t>low </a:t>
            </a:r>
            <a:r>
              <a:rPr lang="en-US" i="1" dirty="0" smtClean="0">
                <a:solidFill>
                  <a:srgbClr val="FF0000"/>
                </a:solidFill>
              </a:rPr>
              <a:t>concentration.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7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10-20 Micrometer thickness</a:t>
            </a:r>
          </a:p>
          <a:p>
            <a:r>
              <a:rPr lang="en-US" dirty="0" smtClean="0"/>
              <a:t>Pores about  500nm</a:t>
            </a:r>
          </a:p>
          <a:p>
            <a:r>
              <a:rPr lang="en-US" dirty="0" smtClean="0"/>
              <a:t>&gt;5000 – pass easily</a:t>
            </a:r>
          </a:p>
          <a:p>
            <a:r>
              <a:rPr lang="en-US" dirty="0" smtClean="0"/>
              <a:t>(5000- 40000)- pass slowly</a:t>
            </a:r>
          </a:p>
          <a:p>
            <a:r>
              <a:rPr lang="en-US" dirty="0" smtClean="0"/>
              <a:t>Remove amino acids, some drugs</a:t>
            </a:r>
          </a:p>
          <a:p>
            <a:endParaRPr lang="en-US" dirty="0"/>
          </a:p>
        </p:txBody>
      </p:sp>
      <p:pic>
        <p:nvPicPr>
          <p:cNvPr id="4" name="Picture 3" descr="Principles_of_Dialy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800"/>
            <a:ext cx="481012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OSMOSIS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 process by which molecules of a solvent tend to pass through a </a:t>
            </a:r>
            <a:r>
              <a:rPr lang="en-US" dirty="0" err="1" smtClean="0"/>
              <a:t>semipermeable</a:t>
            </a:r>
            <a:r>
              <a:rPr lang="en-US" dirty="0" smtClean="0"/>
              <a:t> membrane from a </a:t>
            </a:r>
            <a:r>
              <a:rPr lang="en-US" b="1" dirty="0" smtClean="0"/>
              <a:t>less </a:t>
            </a:r>
            <a:r>
              <a:rPr lang="en-US" dirty="0" smtClean="0"/>
              <a:t>concentrated solution into a </a:t>
            </a:r>
            <a:r>
              <a:rPr lang="en-US" b="1" dirty="0" smtClean="0"/>
              <a:t>more</a:t>
            </a:r>
            <a:r>
              <a:rPr lang="en-US" dirty="0" smtClean="0"/>
              <a:t> concentrated one.</a:t>
            </a:r>
            <a:endParaRPr lang="en-US" dirty="0"/>
          </a:p>
        </p:txBody>
      </p:sp>
      <p:pic>
        <p:nvPicPr>
          <p:cNvPr id="5" name="Picture 4" descr="AmbitiousRegularHorsechestnutleafminer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0"/>
            <a:ext cx="58674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ULTRAFILTRATION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movement of water across a membrane as a result of </a:t>
            </a:r>
            <a:r>
              <a:rPr lang="en-US" b="1" dirty="0" smtClean="0"/>
              <a:t>hydrostatic pressure </a:t>
            </a:r>
            <a:r>
              <a:rPr lang="en-US" dirty="0" smtClean="0"/>
              <a:t>is called </a:t>
            </a:r>
            <a:r>
              <a:rPr lang="en-US" b="1" dirty="0" err="1" smtClean="0"/>
              <a:t>Ultrafiltration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of dialysis machine</a:t>
            </a:r>
            <a:endParaRPr lang="en-US" b="1" dirty="0"/>
          </a:p>
        </p:txBody>
      </p:sp>
      <p:pic>
        <p:nvPicPr>
          <p:cNvPr id="4" name="Content Placeholder 3" descr="dialys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The dialysis fluid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Mixing of dialysis fluid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Dialysate</a:t>
            </a:r>
            <a:r>
              <a:rPr lang="en-US" b="1" dirty="0" smtClean="0"/>
              <a:t> temperature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Blood leak detector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The extracorporeal blood circuit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Access of circulation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1295400"/>
            <a:ext cx="6781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2286000"/>
            <a:ext cx="58674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          THANK YOU</a:t>
            </a:r>
            <a:endParaRPr lang="en-US" sz="5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10B3">
                <a:alpha val="98824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0" y="0"/>
            <a:ext cx="7086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381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DIALYSIS?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077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A medical procedure to remove fluid and waste products from the blood and to correct electrolyte imbalances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This is accomplished using a machine and a dialyzer, also referred to as an "artificial kidney." 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err="1" smtClean="0"/>
              <a:t>Hemodialysis</a:t>
            </a:r>
            <a:r>
              <a:rPr lang="en-US" sz="2800" dirty="0"/>
              <a:t> is used to treat both acute (temporary) and chronic (permanent) kidney failure.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WE NEED DIALYSIS?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What is Dialy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724400" cy="4953000"/>
          </a:xfrm>
          <a:prstGeom prst="rect">
            <a:avLst/>
          </a:prstGeom>
        </p:spPr>
      </p:pic>
      <p:sp>
        <p:nvSpPr>
          <p:cNvPr id="5" name="TextBox 4" hidden="1"/>
          <p:cNvSpPr txBox="1"/>
          <p:nvPr/>
        </p:nvSpPr>
        <p:spPr>
          <a:xfrm>
            <a:off x="4924168" y="3657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CHRONIC  RENAL FAILURE- FULLY                DAMAGE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ACUTE RENAL FAILURE- DAMAGED BY DISEASE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486400" y="2667000"/>
          <a:ext cx="36576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TYPES OF DIALYSIS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PERITIONATE DIALYSIS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ScrawnyLiquidDairycow-max-1mb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209800"/>
            <a:ext cx="4038600" cy="4495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HAEMODIALYSIS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unnamed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3400" y="2209800"/>
            <a:ext cx="40417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1AA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kidneys are a perfect filter which perform the function of removal of waste products through the urine.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BASICS OF  KIDNEY FUNCTION </a:t>
            </a:r>
            <a:endParaRPr lang="en-US" sz="3600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95600"/>
            <a:ext cx="5410200" cy="3962400"/>
          </a:xfrm>
          <a:prstGeom prst="rect">
            <a:avLst/>
          </a:prstGeom>
        </p:spPr>
      </p:pic>
      <p:pic>
        <p:nvPicPr>
          <p:cNvPr id="7" name="Picture 6" descr="ScarceFrayedJunco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0"/>
            <a:ext cx="3733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OF THE NORMAL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BEAN SHAPED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12 CM LONG; 150G WEIGHT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MILLIONS OF NEPRONS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GLOMERULUS &amp; TUBULE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PLASMA  ----- GLOMERULLI   ------ CAPILLARY LOOP (PASSIVE PROCESS)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60 TIMES PER DAY – URINE OUTPUT- ACTIVE PROCESS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ENERGY REQUIRED  FOR ACTIVE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32A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CONCENTRATION OF ELECTROLYTES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69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ELECTROLYTES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CONCENTRATION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mmol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SODIUM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132-142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CHLORIDE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BICARBONATE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POTASSIUM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3.9-5.0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CALCIUM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2.5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1"/>
            <a:ext cx="8991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Sometimes</a:t>
            </a:r>
            <a:r>
              <a:rPr lang="en-US" sz="2400" dirty="0"/>
              <a:t>, when the kidneys get infected and do not function properly, the person starts suffering which can lead to his/her death.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Such</a:t>
            </a:r>
            <a:r>
              <a:rPr lang="en-US" sz="2400" dirty="0"/>
              <a:t> people are put on to artificial kidneys, also known as </a:t>
            </a:r>
            <a:r>
              <a:rPr lang="en-US" sz="2400" b="1" dirty="0" err="1"/>
              <a:t>dialyser</a:t>
            </a:r>
            <a:r>
              <a:rPr lang="en-US" sz="2400" b="1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err="1"/>
              <a:t>Dialyser</a:t>
            </a:r>
            <a:r>
              <a:rPr lang="en-US" sz="2400" b="1" dirty="0"/>
              <a:t> is a machine that filters the blood of harmful substances. </a:t>
            </a:r>
            <a:endParaRPr lang="en-US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Blood</a:t>
            </a:r>
            <a:r>
              <a:rPr lang="en-US" sz="2400" dirty="0"/>
              <a:t> from a blood vessel is drawn into the </a:t>
            </a:r>
            <a:r>
              <a:rPr lang="en-US" sz="2400" dirty="0" err="1"/>
              <a:t>dialyser</a:t>
            </a:r>
            <a:r>
              <a:rPr lang="en-US" sz="2400" dirty="0"/>
              <a:t> and then purified to be fed into another blood vessel of the body.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Such </a:t>
            </a:r>
            <a:r>
              <a:rPr lang="en-US" sz="2400" dirty="0"/>
              <a:t>people have to be </a:t>
            </a:r>
            <a:r>
              <a:rPr lang="en-US" sz="2400" dirty="0" err="1"/>
              <a:t>dialysed</a:t>
            </a:r>
            <a:r>
              <a:rPr lang="en-US" sz="2400" dirty="0"/>
              <a:t> after every 2-3 days.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Damaged </a:t>
            </a:r>
            <a:r>
              <a:rPr lang="en-US" sz="2400" dirty="0"/>
              <a:t>kidneys are also replaced either from a donor or a dead person.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</a:t>
            </a:r>
            <a:r>
              <a:rPr lang="en-US" sz="3600" b="1" dirty="0" smtClean="0"/>
              <a:t>DIALYSER?????</a:t>
            </a:r>
            <a:endParaRPr lang="en-US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 OF DIALYSIS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322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HAEMODIALYSIS</vt:lpstr>
      <vt:lpstr>Slide 2</vt:lpstr>
      <vt:lpstr>WHEN WE NEED DIALYSIS? </vt:lpstr>
      <vt:lpstr>TYPES OF DIALYSIS</vt:lpstr>
      <vt:lpstr>Slide 5</vt:lpstr>
      <vt:lpstr>FUNCTION OF THE NORMAL KIDNEY</vt:lpstr>
      <vt:lpstr>CONCENTRATION OF ELECTROLYTES</vt:lpstr>
      <vt:lpstr>Slide 8</vt:lpstr>
      <vt:lpstr>HISTORY OF DIALYSIS</vt:lpstr>
      <vt:lpstr>TYPES OF DIALYSER</vt:lpstr>
      <vt:lpstr>DIALYZER MEMBRANE </vt:lpstr>
      <vt:lpstr>PRINCIPLES OF HAEMODIALYSIS</vt:lpstr>
      <vt:lpstr>DIFFUSION</vt:lpstr>
      <vt:lpstr>OSMOSIS</vt:lpstr>
      <vt:lpstr>ULTRAFILTRATION</vt:lpstr>
      <vt:lpstr>Working of dialysis machine</vt:lpstr>
      <vt:lpstr>Importance of Dialysis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HAEMODIALYSIS</dc:title>
  <dc:creator>admin</dc:creator>
  <cp:lastModifiedBy>admin</cp:lastModifiedBy>
  <cp:revision>10</cp:revision>
  <dcterms:created xsi:type="dcterms:W3CDTF">2020-05-22T09:47:19Z</dcterms:created>
  <dcterms:modified xsi:type="dcterms:W3CDTF">2020-05-27T05:28:37Z</dcterms:modified>
</cp:coreProperties>
</file>