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295" r:id="rId4"/>
    <p:sldId id="258" r:id="rId5"/>
    <p:sldId id="259" r:id="rId6"/>
    <p:sldId id="260" r:id="rId7"/>
    <p:sldId id="261" r:id="rId8"/>
    <p:sldId id="296" r:id="rId9"/>
    <p:sldId id="297" r:id="rId10"/>
    <p:sldId id="279" r:id="rId11"/>
    <p:sldId id="280" r:id="rId12"/>
    <p:sldId id="281" r:id="rId13"/>
    <p:sldId id="282" r:id="rId14"/>
    <p:sldId id="283" r:id="rId15"/>
    <p:sldId id="298" r:id="rId16"/>
    <p:sldId id="300" r:id="rId17"/>
    <p:sldId id="301" r:id="rId18"/>
    <p:sldId id="267" r:id="rId19"/>
    <p:sldId id="268" r:id="rId20"/>
    <p:sldId id="265" r:id="rId21"/>
    <p:sldId id="302" r:id="rId22"/>
    <p:sldId id="266" r:id="rId23"/>
    <p:sldId id="270" r:id="rId24"/>
    <p:sldId id="271" r:id="rId25"/>
    <p:sldId id="303" r:id="rId26"/>
    <p:sldId id="272" r:id="rId27"/>
    <p:sldId id="274" r:id="rId28"/>
    <p:sldId id="273" r:id="rId29"/>
    <p:sldId id="275" r:id="rId30"/>
    <p:sldId id="277" r:id="rId31"/>
    <p:sldId id="276" r:id="rId32"/>
    <p:sldId id="278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3AD4-702F-4F77-9603-481B331F7929}" type="datetimeFigureOut">
              <a:rPr lang="en-US" smtClean="0"/>
              <a:pPr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FB55-13DB-4029-ADBC-09A8F4E57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WELCOME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College 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vivekananda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college of arts and science </a:t>
            </a:r>
          </a:p>
          <a:p>
            <a:pPr algn="just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for women-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sirkali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Staff name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Dr.S.Sasikala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Designation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: Assistant professor</a:t>
            </a: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:  Chemistry</a:t>
            </a: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Physical Chemistry-II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Subject code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16SCCCH9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Topic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Spectroscopy(UV, IR, NMR)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sorption Spectroscopy of Biopolymers Overview. - ppt downlo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dwan Islam. Spectroscopy An instrumental technique for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YPES OF TRANSITIONS: In U.V spectroscopy molecule undergo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V - VISIBLE SPECTROSCOPY - ppt downlo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T - Schedule PowerPoint Presentation, free download - ID:664142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DEFINE INFRARED SPECTROSCOPY</a:t>
            </a:r>
            <a:endParaRPr lang="en-US" dirty="0"/>
          </a:p>
        </p:txBody>
      </p:sp>
      <p:pic>
        <p:nvPicPr>
          <p:cNvPr id="4" name="Content Placeholder 3" descr="INFRARED(IR) SPECTROSCOPY OF NATURAL PRODU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 R spectroscopy &amp; its applic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for IR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in </a:t>
            </a:r>
            <a:r>
              <a:rPr lang="en-US" dirty="0" err="1" smtClean="0"/>
              <a:t>vibrational</a:t>
            </a:r>
            <a:r>
              <a:rPr lang="en-US" dirty="0" smtClean="0"/>
              <a:t> movements should produce a net dipole moment.</a:t>
            </a:r>
          </a:p>
          <a:p>
            <a:r>
              <a:rPr lang="en-US" dirty="0" err="1" smtClean="0"/>
              <a:t>Homonuclear</a:t>
            </a:r>
            <a:r>
              <a:rPr lang="en-US" dirty="0" smtClean="0"/>
              <a:t> atoms containing molecules are IR inactive.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Heteronuclear</a:t>
            </a:r>
            <a:r>
              <a:rPr lang="en-US" dirty="0" smtClean="0"/>
              <a:t> atoms are IR active if their vibrations result in net dipole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/>
              </a:rPr>
              <a:t>Infrared Instrumentation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All modern instruments are Fourier Transform instruments.  </a:t>
            </a:r>
          </a:p>
          <a:p>
            <a:pPr>
              <a:defRPr/>
            </a:pPr>
            <a:r>
              <a:rPr lang="en-US" dirty="0"/>
              <a:t>In all transmission experiments radiation from a source is directed through the sample to a detector.</a:t>
            </a:r>
          </a:p>
          <a:p>
            <a:pPr>
              <a:defRPr/>
            </a:pPr>
            <a:r>
              <a:rPr lang="en-US" dirty="0"/>
              <a:t>The measurement of the type and amount </a:t>
            </a:r>
            <a:r>
              <a:rPr kumimoji="1" lang="en-US" dirty="0"/>
              <a:t>of light transmitted by the sample gives information about the structure of the molecules comprising the sample.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nfrared and FTIR spectroscopy Instru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8534400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pic>
        <p:nvPicPr>
          <p:cNvPr id="4" name="Content Placeholder 3" descr="Spectroscopy Sources 6 1 0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458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TYPES OF MOELCULAR VIBRATIONS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Stretching</a:t>
            </a:r>
            <a:r>
              <a:rPr lang="en-US" dirty="0"/>
              <a:t>: Change in inter-atomic distance along bond axis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Bending</a:t>
            </a:r>
            <a:r>
              <a:rPr lang="en-US" dirty="0"/>
              <a:t>: Change in angle between two bonds. There are four types of bend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 smtClean="0"/>
              <a:t>Rocking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• Scissoring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Wagging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Twisting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lecular vibration form: (a) Stretching vibration and (b) bending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TYPES OF MOELCULAR VIBRATIONS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" name="Content Placeholder 4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1707" y="8876"/>
            <a:chExt cx="9000" cy="6120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1707" y="8876"/>
              <a:ext cx="9000" cy="612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47" y="14096"/>
              <a:ext cx="1800" cy="72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>
                  <a:latin typeface="Times New Roman" pitchFamily="18" charset="0"/>
                </a:rPr>
                <a:t>Rocking or in plane bending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37" y="12281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397" y="1229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07" y="1229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412" y="12281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297" y="12281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57" y="12281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922" y="9956"/>
              <a:ext cx="5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C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9299" y="9400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8157" y="938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5202" y="1067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6614" y="10648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382" y="941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478" y="9408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247" y="10676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411" y="9408"/>
              <a:ext cx="5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523" y="9408"/>
              <a:ext cx="5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3897" y="9161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5149" y="9152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187" y="9161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6867" y="9161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2247" y="10136"/>
              <a:ext cx="720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967" y="9956"/>
              <a:ext cx="5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C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5487" y="11576"/>
              <a:ext cx="5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3335" y="9744"/>
              <a:ext cx="36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779" y="9728"/>
              <a:ext cx="36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6298" y="9728"/>
              <a:ext cx="360" cy="3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742" y="9736"/>
              <a:ext cx="360" cy="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571" y="10672"/>
              <a:ext cx="540" cy="48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200">
                  <a:latin typeface="Times New Roman" pitchFamily="18" charset="0"/>
                </a:rPr>
                <a:t>H</a:t>
              </a:r>
              <a:endParaRPr kumimoji="1" lang="en-GB" sz="2400">
                <a:latin typeface="Times New Roman" pitchFamily="18" charset="0"/>
              </a:endParaRPr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 rot="2566726">
              <a:off x="2850" y="10159"/>
              <a:ext cx="180" cy="697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 rot="2566726">
              <a:off x="5742" y="10136"/>
              <a:ext cx="180" cy="698"/>
            </a:xfrm>
            <a:prstGeom prst="triangle">
              <a:avLst>
                <a:gd name="adj" fmla="val 65028"/>
              </a:avLst>
            </a:prstGeom>
            <a:solidFill>
              <a:srgbClr val="FFFF99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 rot="-2407689">
              <a:off x="3443" y="10160"/>
              <a:ext cx="180" cy="697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0"/>
              </a:srgbClr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8031" y="9736"/>
              <a:ext cx="1892" cy="1468"/>
              <a:chOff x="8031" y="9736"/>
              <a:chExt cx="1892" cy="1468"/>
            </a:xfrm>
          </p:grpSpPr>
          <p:sp>
            <p:nvSpPr>
              <p:cNvPr id="81" name="Text Box 39"/>
              <p:cNvSpPr txBox="1">
                <a:spLocks noChangeArrowheads="1"/>
              </p:cNvSpPr>
              <p:nvPr/>
            </p:nvSpPr>
            <p:spPr bwMode="auto">
              <a:xfrm>
                <a:off x="8031" y="10708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82" name="Text Box 40"/>
              <p:cNvSpPr txBox="1">
                <a:spLocks noChangeArrowheads="1"/>
              </p:cNvSpPr>
              <p:nvPr/>
            </p:nvSpPr>
            <p:spPr bwMode="auto">
              <a:xfrm>
                <a:off x="8727" y="9956"/>
                <a:ext cx="540" cy="54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C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83" name="Line 41"/>
              <p:cNvSpPr>
                <a:spLocks noChangeShapeType="1"/>
              </p:cNvSpPr>
              <p:nvPr/>
            </p:nvSpPr>
            <p:spPr bwMode="auto">
              <a:xfrm>
                <a:off x="8539" y="9736"/>
                <a:ext cx="360" cy="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42"/>
              <p:cNvSpPr>
                <a:spLocks noChangeShapeType="1"/>
              </p:cNvSpPr>
              <p:nvPr/>
            </p:nvSpPr>
            <p:spPr bwMode="auto">
              <a:xfrm flipV="1">
                <a:off x="9103" y="9736"/>
                <a:ext cx="36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AutoShape 43"/>
              <p:cNvSpPr>
                <a:spLocks noChangeArrowheads="1"/>
              </p:cNvSpPr>
              <p:nvPr/>
            </p:nvSpPr>
            <p:spPr bwMode="auto">
              <a:xfrm rot="2566726">
                <a:off x="8595" y="10168"/>
                <a:ext cx="180" cy="698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 Box 44"/>
              <p:cNvSpPr txBox="1">
                <a:spLocks noChangeArrowheads="1"/>
              </p:cNvSpPr>
              <p:nvPr/>
            </p:nvSpPr>
            <p:spPr bwMode="auto">
              <a:xfrm>
                <a:off x="9383" y="10724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87" name="AutoShape 45"/>
              <p:cNvSpPr>
                <a:spLocks noChangeArrowheads="1"/>
              </p:cNvSpPr>
              <p:nvPr/>
            </p:nvSpPr>
            <p:spPr bwMode="auto">
              <a:xfrm rot="-2448514">
                <a:off x="9219" y="10176"/>
                <a:ext cx="180" cy="697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AutoShape 46"/>
            <p:cNvSpPr>
              <a:spLocks noChangeArrowheads="1"/>
            </p:cNvSpPr>
            <p:nvPr/>
          </p:nvSpPr>
          <p:spPr bwMode="auto">
            <a:xfrm rot="-2695444">
              <a:off x="6446" y="10120"/>
              <a:ext cx="180" cy="697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0"/>
              </a:srgbClr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6209" y="10316"/>
              <a:ext cx="1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8007" y="12656"/>
              <a:ext cx="1892" cy="1468"/>
              <a:chOff x="8031" y="9736"/>
              <a:chExt cx="1892" cy="1468"/>
            </a:xfrm>
          </p:grpSpPr>
          <p:sp>
            <p:nvSpPr>
              <p:cNvPr id="74" name="Text Box 49"/>
              <p:cNvSpPr txBox="1">
                <a:spLocks noChangeArrowheads="1"/>
              </p:cNvSpPr>
              <p:nvPr/>
            </p:nvSpPr>
            <p:spPr bwMode="auto">
              <a:xfrm>
                <a:off x="8031" y="10708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75" name="Text Box 50"/>
              <p:cNvSpPr txBox="1">
                <a:spLocks noChangeArrowheads="1"/>
              </p:cNvSpPr>
              <p:nvPr/>
            </p:nvSpPr>
            <p:spPr bwMode="auto">
              <a:xfrm>
                <a:off x="8727" y="9956"/>
                <a:ext cx="540" cy="54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C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76" name="Line 51"/>
              <p:cNvSpPr>
                <a:spLocks noChangeShapeType="1"/>
              </p:cNvSpPr>
              <p:nvPr/>
            </p:nvSpPr>
            <p:spPr bwMode="auto">
              <a:xfrm>
                <a:off x="8539" y="9736"/>
                <a:ext cx="360" cy="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2"/>
              <p:cNvSpPr>
                <a:spLocks noChangeShapeType="1"/>
              </p:cNvSpPr>
              <p:nvPr/>
            </p:nvSpPr>
            <p:spPr bwMode="auto">
              <a:xfrm flipV="1">
                <a:off x="9103" y="9736"/>
                <a:ext cx="36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AutoShape 53"/>
              <p:cNvSpPr>
                <a:spLocks noChangeArrowheads="1"/>
              </p:cNvSpPr>
              <p:nvPr/>
            </p:nvSpPr>
            <p:spPr bwMode="auto">
              <a:xfrm rot="2566726">
                <a:off x="8595" y="10168"/>
                <a:ext cx="180" cy="698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54"/>
              <p:cNvSpPr txBox="1">
                <a:spLocks noChangeArrowheads="1"/>
              </p:cNvSpPr>
              <p:nvPr/>
            </p:nvSpPr>
            <p:spPr bwMode="auto">
              <a:xfrm>
                <a:off x="9383" y="10724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80" name="AutoShape 55"/>
              <p:cNvSpPr>
                <a:spLocks noChangeArrowheads="1"/>
              </p:cNvSpPr>
              <p:nvPr/>
            </p:nvSpPr>
            <p:spPr bwMode="auto">
              <a:xfrm rot="-2448514">
                <a:off x="9219" y="10176"/>
                <a:ext cx="180" cy="697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56"/>
            <p:cNvGrpSpPr>
              <a:grpSpLocks/>
            </p:cNvGrpSpPr>
            <p:nvPr/>
          </p:nvGrpSpPr>
          <p:grpSpPr bwMode="auto">
            <a:xfrm>
              <a:off x="5232" y="12656"/>
              <a:ext cx="1892" cy="1468"/>
              <a:chOff x="8031" y="9736"/>
              <a:chExt cx="1892" cy="1468"/>
            </a:xfrm>
          </p:grpSpPr>
          <p:sp>
            <p:nvSpPr>
              <p:cNvPr id="67" name="Text Box 57"/>
              <p:cNvSpPr txBox="1">
                <a:spLocks noChangeArrowheads="1"/>
              </p:cNvSpPr>
              <p:nvPr/>
            </p:nvSpPr>
            <p:spPr bwMode="auto">
              <a:xfrm>
                <a:off x="8031" y="10708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68" name="Text Box 58"/>
              <p:cNvSpPr txBox="1">
                <a:spLocks noChangeArrowheads="1"/>
              </p:cNvSpPr>
              <p:nvPr/>
            </p:nvSpPr>
            <p:spPr bwMode="auto">
              <a:xfrm>
                <a:off x="8727" y="9956"/>
                <a:ext cx="540" cy="54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C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8539" y="9736"/>
                <a:ext cx="360" cy="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 flipV="1">
                <a:off x="9103" y="9736"/>
                <a:ext cx="36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AutoShape 61"/>
              <p:cNvSpPr>
                <a:spLocks noChangeArrowheads="1"/>
              </p:cNvSpPr>
              <p:nvPr/>
            </p:nvSpPr>
            <p:spPr bwMode="auto">
              <a:xfrm rot="2566726">
                <a:off x="8595" y="10168"/>
                <a:ext cx="180" cy="698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62"/>
              <p:cNvSpPr txBox="1">
                <a:spLocks noChangeArrowheads="1"/>
              </p:cNvSpPr>
              <p:nvPr/>
            </p:nvSpPr>
            <p:spPr bwMode="auto">
              <a:xfrm>
                <a:off x="9383" y="10724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73" name="AutoShape 63"/>
              <p:cNvSpPr>
                <a:spLocks noChangeArrowheads="1"/>
              </p:cNvSpPr>
              <p:nvPr/>
            </p:nvSpPr>
            <p:spPr bwMode="auto">
              <a:xfrm rot="-2448514">
                <a:off x="9219" y="10176"/>
                <a:ext cx="180" cy="697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64"/>
            <p:cNvGrpSpPr>
              <a:grpSpLocks/>
            </p:cNvGrpSpPr>
            <p:nvPr/>
          </p:nvGrpSpPr>
          <p:grpSpPr bwMode="auto">
            <a:xfrm>
              <a:off x="2247" y="12656"/>
              <a:ext cx="1892" cy="1468"/>
              <a:chOff x="8031" y="9736"/>
              <a:chExt cx="1892" cy="1468"/>
            </a:xfrm>
          </p:grpSpPr>
          <p:sp>
            <p:nvSpPr>
              <p:cNvPr id="60" name="Text Box 65"/>
              <p:cNvSpPr txBox="1">
                <a:spLocks noChangeArrowheads="1"/>
              </p:cNvSpPr>
              <p:nvPr/>
            </p:nvSpPr>
            <p:spPr bwMode="auto">
              <a:xfrm>
                <a:off x="8031" y="10708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61" name="Text Box 66"/>
              <p:cNvSpPr txBox="1">
                <a:spLocks noChangeArrowheads="1"/>
              </p:cNvSpPr>
              <p:nvPr/>
            </p:nvSpPr>
            <p:spPr bwMode="auto">
              <a:xfrm>
                <a:off x="8727" y="9956"/>
                <a:ext cx="540" cy="54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C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62" name="Line 67"/>
              <p:cNvSpPr>
                <a:spLocks noChangeShapeType="1"/>
              </p:cNvSpPr>
              <p:nvPr/>
            </p:nvSpPr>
            <p:spPr bwMode="auto">
              <a:xfrm>
                <a:off x="8539" y="9736"/>
                <a:ext cx="360" cy="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8"/>
              <p:cNvSpPr>
                <a:spLocks noChangeShapeType="1"/>
              </p:cNvSpPr>
              <p:nvPr/>
            </p:nvSpPr>
            <p:spPr bwMode="auto">
              <a:xfrm flipV="1">
                <a:off x="9103" y="9736"/>
                <a:ext cx="36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AutoShape 69"/>
              <p:cNvSpPr>
                <a:spLocks noChangeArrowheads="1"/>
              </p:cNvSpPr>
              <p:nvPr/>
            </p:nvSpPr>
            <p:spPr bwMode="auto">
              <a:xfrm rot="2566726">
                <a:off x="8595" y="10168"/>
                <a:ext cx="180" cy="698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 Box 70"/>
              <p:cNvSpPr txBox="1">
                <a:spLocks noChangeArrowheads="1"/>
              </p:cNvSpPr>
              <p:nvPr/>
            </p:nvSpPr>
            <p:spPr bwMode="auto">
              <a:xfrm>
                <a:off x="9383" y="10724"/>
                <a:ext cx="540" cy="480"/>
              </a:xfrm>
              <a:prstGeom prst="rect">
                <a:avLst/>
              </a:prstGeom>
              <a:solidFill>
                <a:srgbClr val="FFFF99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kumimoji="1" lang="en-GB" sz="1200">
                    <a:latin typeface="Times New Roman" pitchFamily="18" charset="0"/>
                  </a:rPr>
                  <a:t>H</a:t>
                </a:r>
                <a:endParaRPr kumimoji="1" lang="en-GB" sz="2400">
                  <a:latin typeface="Times New Roman" pitchFamily="18" charset="0"/>
                </a:endParaRPr>
              </a:p>
            </p:txBody>
          </p:sp>
          <p:sp>
            <p:nvSpPr>
              <p:cNvPr id="66" name="AutoShape 71"/>
              <p:cNvSpPr>
                <a:spLocks noChangeArrowheads="1"/>
              </p:cNvSpPr>
              <p:nvPr/>
            </p:nvSpPr>
            <p:spPr bwMode="auto">
              <a:xfrm rot="-2448514">
                <a:off x="9219" y="10176"/>
                <a:ext cx="180" cy="697"/>
              </a:xfrm>
              <a:prstGeom prst="triangle">
                <a:avLst>
                  <a:gd name="adj" fmla="val 50000"/>
                </a:avLst>
              </a:prstGeom>
              <a:solidFill>
                <a:srgbClr val="FFFF99">
                  <a:alpha val="0"/>
                </a:srgbClr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72"/>
            <p:cNvSpPr>
              <a:spLocks noChangeShapeType="1"/>
            </p:cNvSpPr>
            <p:nvPr/>
          </p:nvSpPr>
          <p:spPr bwMode="auto">
            <a:xfrm flipV="1">
              <a:off x="8517" y="9116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3"/>
            <p:cNvSpPr>
              <a:spLocks noChangeShapeType="1"/>
            </p:cNvSpPr>
            <p:nvPr/>
          </p:nvSpPr>
          <p:spPr bwMode="auto">
            <a:xfrm flipH="1" flipV="1">
              <a:off x="9102" y="9116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74"/>
            <p:cNvSpPr>
              <a:spLocks noChangeShapeType="1"/>
            </p:cNvSpPr>
            <p:nvPr/>
          </p:nvSpPr>
          <p:spPr bwMode="auto">
            <a:xfrm flipH="1">
              <a:off x="2142" y="12656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75"/>
            <p:cNvSpPr>
              <a:spLocks noChangeShapeType="1"/>
            </p:cNvSpPr>
            <p:nvPr/>
          </p:nvSpPr>
          <p:spPr bwMode="auto">
            <a:xfrm flipH="1" flipV="1">
              <a:off x="3297" y="12041"/>
              <a:ext cx="360" cy="36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76"/>
            <p:cNvSpPr>
              <a:spLocks noChangeShapeType="1"/>
            </p:cNvSpPr>
            <p:nvPr/>
          </p:nvSpPr>
          <p:spPr bwMode="auto">
            <a:xfrm>
              <a:off x="9012" y="10346"/>
              <a:ext cx="1" cy="72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7"/>
            <p:cNvSpPr>
              <a:spLocks noChangeShapeType="1"/>
            </p:cNvSpPr>
            <p:nvPr/>
          </p:nvSpPr>
          <p:spPr bwMode="auto">
            <a:xfrm>
              <a:off x="3417" y="13091"/>
              <a:ext cx="721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8"/>
            <p:cNvSpPr>
              <a:spLocks noChangeShapeType="1"/>
            </p:cNvSpPr>
            <p:nvPr/>
          </p:nvSpPr>
          <p:spPr bwMode="auto">
            <a:xfrm>
              <a:off x="5667" y="12656"/>
              <a:ext cx="180" cy="5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9"/>
            <p:cNvSpPr>
              <a:spLocks noChangeShapeType="1"/>
            </p:cNvSpPr>
            <p:nvPr/>
          </p:nvSpPr>
          <p:spPr bwMode="auto">
            <a:xfrm flipH="1">
              <a:off x="6057" y="12521"/>
              <a:ext cx="540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0"/>
            <p:cNvSpPr>
              <a:spLocks noChangeShapeType="1"/>
            </p:cNvSpPr>
            <p:nvPr/>
          </p:nvSpPr>
          <p:spPr bwMode="auto">
            <a:xfrm flipH="1">
              <a:off x="9372" y="12656"/>
              <a:ext cx="180" cy="5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81"/>
            <p:cNvSpPr>
              <a:spLocks noChangeShapeType="1"/>
            </p:cNvSpPr>
            <p:nvPr/>
          </p:nvSpPr>
          <p:spPr bwMode="auto">
            <a:xfrm>
              <a:off x="8427" y="12656"/>
              <a:ext cx="180" cy="5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82"/>
            <p:cNvSpPr txBox="1">
              <a:spLocks noChangeArrowheads="1"/>
            </p:cNvSpPr>
            <p:nvPr/>
          </p:nvSpPr>
          <p:spPr bwMode="auto">
            <a:xfrm>
              <a:off x="2247" y="11216"/>
              <a:ext cx="2340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>
                  <a:latin typeface="Times New Roman" pitchFamily="18" charset="0"/>
                </a:rPr>
                <a:t>Asymmetrical stretching</a:t>
              </a:r>
            </a:p>
          </p:txBody>
        </p: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4947" y="11171"/>
              <a:ext cx="2523" cy="54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 dirty="0">
                  <a:latin typeface="Times New Roman" pitchFamily="18" charset="0"/>
                </a:rPr>
                <a:t>Symmetrical stretching</a:t>
              </a:r>
            </a:p>
          </p:txBody>
        </p:sp>
        <p:sp>
          <p:nvSpPr>
            <p:cNvPr id="57" name="Text Box 84"/>
            <p:cNvSpPr txBox="1">
              <a:spLocks noChangeArrowheads="1"/>
            </p:cNvSpPr>
            <p:nvPr/>
          </p:nvSpPr>
          <p:spPr bwMode="auto">
            <a:xfrm>
              <a:off x="7647" y="11216"/>
              <a:ext cx="2700" cy="384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 dirty="0">
                  <a:latin typeface="Times New Roman" pitchFamily="18" charset="0"/>
                </a:rPr>
                <a:t>Bending or scissoring</a:t>
              </a:r>
            </a:p>
          </p:txBody>
        </p:sp>
        <p:sp>
          <p:nvSpPr>
            <p:cNvPr id="58" name="Text Box 85"/>
            <p:cNvSpPr txBox="1">
              <a:spLocks noChangeArrowheads="1"/>
            </p:cNvSpPr>
            <p:nvPr/>
          </p:nvSpPr>
          <p:spPr bwMode="auto">
            <a:xfrm>
              <a:off x="5306" y="14120"/>
              <a:ext cx="1980" cy="72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>
                  <a:latin typeface="Times New Roman" pitchFamily="18" charset="0"/>
                </a:rPr>
                <a:t>Twisting or out-of-plane bending</a:t>
              </a:r>
            </a:p>
          </p:txBody>
        </p:sp>
        <p:sp>
          <p:nvSpPr>
            <p:cNvPr id="59" name="Text Box 86"/>
            <p:cNvSpPr txBox="1">
              <a:spLocks noChangeArrowheads="1"/>
            </p:cNvSpPr>
            <p:nvPr/>
          </p:nvSpPr>
          <p:spPr bwMode="auto">
            <a:xfrm>
              <a:off x="8007" y="14121"/>
              <a:ext cx="1980" cy="720"/>
            </a:xfrm>
            <a:prstGeom prst="rect">
              <a:avLst/>
            </a:prstGeom>
            <a:solidFill>
              <a:srgbClr val="FFFF99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1" lang="en-GB" sz="1600">
                  <a:latin typeface="Times New Roman" pitchFamily="18" charset="0"/>
                </a:rPr>
                <a:t>Wagging or out-of-plane bending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overtones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Bands corresponding to integral multiple of fundamental vibration.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They are due to transition from ground state to higher </a:t>
            </a:r>
            <a:r>
              <a:rPr lang="en-US" dirty="0" err="1" smtClean="0"/>
              <a:t>vibrational</a:t>
            </a:r>
            <a:r>
              <a:rPr lang="en-US" dirty="0" smtClean="0"/>
              <a:t> states.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They are very weak bands.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 absorption band at 1050 cm-1 may well have an accompanying band at 2100 (2 ν) and 3150 (3 ν) cm-1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Bands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Combination bands: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Two </a:t>
            </a:r>
            <a:r>
              <a:rPr lang="en-US" dirty="0" err="1" smtClean="0"/>
              <a:t>vibrational</a:t>
            </a:r>
            <a:r>
              <a:rPr lang="en-US" dirty="0" smtClean="0"/>
              <a:t> frequencies in a molecule couple to give a new frequency within the molecule. This band is a sum of the two interacting bands.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Difference bands: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Similar to combination bands. The observed frequency is the difference between the two interacting frequencies.</a:t>
            </a:r>
          </a:p>
          <a:p>
            <a:pPr algn="just"/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Fermi resonance: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When a fundamental vibration couples with overtone or combination Band, the coupled vibration is called a Fermi resonance.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ory of IR spectros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Spectroscopy</a:t>
            </a:r>
            <a:endParaRPr lang="en-US" dirty="0"/>
          </a:p>
        </p:txBody>
      </p:sp>
      <p:pic>
        <p:nvPicPr>
          <p:cNvPr id="4" name="Content Placeholder 3" descr="Raman spectros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en Raman Microscopy - Raman Basics - OPEN RAMAN MICROS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Raman and </a:t>
            </a:r>
            <a:r>
              <a:rPr lang="en-US" dirty="0"/>
              <a:t>R</a:t>
            </a:r>
            <a:r>
              <a:rPr lang="en-US" dirty="0" smtClean="0"/>
              <a:t>ayleigh scattering</a:t>
            </a:r>
            <a:endParaRPr lang="en-US" dirty="0"/>
          </a:p>
        </p:txBody>
      </p:sp>
      <p:pic>
        <p:nvPicPr>
          <p:cNvPr id="4" name="Content Placeholder 3" descr="Figure 1 Energy level diagram of Rayleigh and Raman scatteri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1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man spectroscopy by nitish kuma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troscopy Basics - Engineering Chemistry - YouTub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man spectroscopy by nitish kuma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sers in Biophysics | Digitális Tankönyvtá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MAN INSTRUMENTATION - ppt video online downlo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81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na 13 nm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uclear magnetic resonance (enzymology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mr spectros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mr spectroscop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Western Reserve University - ppt video online downloa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Equivalent and non equivalent protons</a:t>
            </a:r>
            <a:endParaRPr lang="en-US" dirty="0"/>
          </a:p>
        </p:txBody>
      </p:sp>
      <p:pic>
        <p:nvPicPr>
          <p:cNvPr id="4" name="Content Placeholder 3" descr="Proton NM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3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mplification process of complex 1H NMR and13C NM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nature of the interaction between radiation and matter may </a:t>
            </a:r>
            <a:r>
              <a:rPr lang="en-US" dirty="0" smtClean="0"/>
              <a:t>include </a:t>
            </a:r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Absorption</a:t>
            </a:r>
          </a:p>
          <a:p>
            <a:r>
              <a:rPr lang="en-US" dirty="0" smtClean="0"/>
              <a:t> </a:t>
            </a:r>
            <a:r>
              <a:rPr lang="en-US" dirty="0"/>
              <a:t>2. </a:t>
            </a:r>
            <a:r>
              <a:rPr lang="en-US" dirty="0" smtClean="0"/>
              <a:t>Emission </a:t>
            </a:r>
          </a:p>
          <a:p>
            <a:r>
              <a:rPr lang="en-US" dirty="0" smtClean="0"/>
              <a:t>3. Scattering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uclear Magnetic Resonance (NMR) Spectroscopy Structure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mr2 p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NMR</a:t>
            </a:r>
            <a:endParaRPr lang="en-US" dirty="0"/>
          </a:p>
        </p:txBody>
      </p:sp>
      <p:pic>
        <p:nvPicPr>
          <p:cNvPr id="4" name="Content Placeholder 3" descr="Information | Dr. Dinesh Kuma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7620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1500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11500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en-US" dirty="0" smtClean="0"/>
              <a:t>• </a:t>
            </a:r>
            <a:r>
              <a:rPr lang="en-US" dirty="0"/>
              <a:t>In absorption </a:t>
            </a:r>
            <a:r>
              <a:rPr lang="en-US" dirty="0" smtClean="0"/>
              <a:t>spectroscopy </a:t>
            </a:r>
            <a:r>
              <a:rPr lang="en-US" dirty="0"/>
              <a:t>an electromagnetic radiation is absorbed by an atom or molecule Which undergoes transition from a lower energy state to a higher energy or excited state </a:t>
            </a:r>
            <a:endParaRPr lang="en-US" dirty="0" smtClean="0"/>
          </a:p>
          <a:p>
            <a:pPr lvl="0" algn="just">
              <a:buNone/>
            </a:pPr>
            <a:r>
              <a:rPr lang="en-US" dirty="0" smtClean="0"/>
              <a:t>• </a:t>
            </a:r>
            <a:r>
              <a:rPr lang="en-US" dirty="0"/>
              <a:t>Absorption occurs only when the energy of radiation matches the difference in energy between two energy levels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• Atoms or molecules that are excited to high energy levels can decay to lower levels by emitting radiation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The substance first absorbs energy and then emits this energy as light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Emission can be induced by sources of energy such as flame or electromagnetic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Scattering spectroscopy measures certain physical properties by measuring the amount of light that a substance scatters at certain </a:t>
            </a:r>
            <a:r>
              <a:rPr lang="en-US" dirty="0" err="1"/>
              <a:t>wavelenths</a:t>
            </a:r>
            <a:r>
              <a:rPr lang="en-US" dirty="0"/>
              <a:t> 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One of the most useful applications of light scattering spectroscopy is RAMAN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lecular Spectroscopy Types of transitions: - ppt video online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915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T - HL Chemistry - Option A : Modern Analytical Chemistry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462</Words>
  <Application>Microsoft Office PowerPoint</Application>
  <PresentationFormat>On-screen Show (4:3)</PresentationFormat>
  <Paragraphs>95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WELCOME</vt:lpstr>
      <vt:lpstr>SPECTROSCOPY</vt:lpstr>
      <vt:lpstr>Slide 3</vt:lpstr>
      <vt:lpstr>Types of spectroscopy</vt:lpstr>
      <vt:lpstr>Absorption spectroscopy</vt:lpstr>
      <vt:lpstr>Emission spectroscopy</vt:lpstr>
      <vt:lpstr>Scattering spectroscopy</vt:lpstr>
      <vt:lpstr>Slide 8</vt:lpstr>
      <vt:lpstr>Slide 9</vt:lpstr>
      <vt:lpstr>Slide 10</vt:lpstr>
      <vt:lpstr>Slide 11</vt:lpstr>
      <vt:lpstr>Slide 12</vt:lpstr>
      <vt:lpstr>Slide 13</vt:lpstr>
      <vt:lpstr>Slide 14</vt:lpstr>
      <vt:lpstr>DEFINE INFRARED SPECTROSCOPY</vt:lpstr>
      <vt:lpstr>Slide 16</vt:lpstr>
      <vt:lpstr>Condition for IR spectrum</vt:lpstr>
      <vt:lpstr>Infrared Instrumentation</vt:lpstr>
      <vt:lpstr>Slide 19</vt:lpstr>
      <vt:lpstr>TYPES OF MOELCULAR VIBRATIONS</vt:lpstr>
      <vt:lpstr>Slide 21</vt:lpstr>
      <vt:lpstr>TYPES OF MOELCULAR VIBRATIONS</vt:lpstr>
      <vt:lpstr>overtones</vt:lpstr>
      <vt:lpstr>Bands </vt:lpstr>
      <vt:lpstr>Slide 25</vt:lpstr>
      <vt:lpstr>Raman Spectroscopy</vt:lpstr>
      <vt:lpstr>Slide 27</vt:lpstr>
      <vt:lpstr>Raman and Rayleigh scattering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Equivalent and non equivalent protons</vt:lpstr>
      <vt:lpstr>Slide 39</vt:lpstr>
      <vt:lpstr>Slide 40</vt:lpstr>
      <vt:lpstr>Slide 41</vt:lpstr>
      <vt:lpstr>Application of NMR</vt:lpstr>
      <vt:lpstr>Slide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 </dc:title>
  <dc:creator>SASI</dc:creator>
  <cp:lastModifiedBy>SASI</cp:lastModifiedBy>
  <cp:revision>4</cp:revision>
  <dcterms:created xsi:type="dcterms:W3CDTF">2020-05-18T16:08:30Z</dcterms:created>
  <dcterms:modified xsi:type="dcterms:W3CDTF">2020-05-19T07:29:22Z</dcterms:modified>
</cp:coreProperties>
</file>