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8" r:id="rId3"/>
    <p:sldId id="257" r:id="rId4"/>
    <p:sldId id="329" r:id="rId5"/>
    <p:sldId id="258" r:id="rId6"/>
    <p:sldId id="259" r:id="rId7"/>
    <p:sldId id="260" r:id="rId8"/>
    <p:sldId id="261" r:id="rId9"/>
    <p:sldId id="262" r:id="rId10"/>
    <p:sldId id="316" r:id="rId11"/>
    <p:sldId id="263" r:id="rId12"/>
    <p:sldId id="307" r:id="rId13"/>
    <p:sldId id="308" r:id="rId14"/>
    <p:sldId id="309" r:id="rId15"/>
    <p:sldId id="264" r:id="rId16"/>
    <p:sldId id="269" r:id="rId17"/>
    <p:sldId id="270" r:id="rId18"/>
    <p:sldId id="272" r:id="rId19"/>
    <p:sldId id="311" r:id="rId20"/>
    <p:sldId id="312" r:id="rId21"/>
    <p:sldId id="273" r:id="rId22"/>
    <p:sldId id="274" r:id="rId23"/>
    <p:sldId id="275" r:id="rId24"/>
    <p:sldId id="310" r:id="rId25"/>
    <p:sldId id="276" r:id="rId26"/>
    <p:sldId id="277" r:id="rId27"/>
    <p:sldId id="280" r:id="rId28"/>
    <p:sldId id="294" r:id="rId29"/>
    <p:sldId id="295" r:id="rId30"/>
    <p:sldId id="296" r:id="rId31"/>
    <p:sldId id="297" r:id="rId32"/>
    <p:sldId id="298" r:id="rId33"/>
    <p:sldId id="299" r:id="rId34"/>
    <p:sldId id="300" r:id="rId35"/>
    <p:sldId id="301" r:id="rId36"/>
    <p:sldId id="319" r:id="rId37"/>
    <p:sldId id="320" r:id="rId38"/>
    <p:sldId id="321" r:id="rId39"/>
    <p:sldId id="322" r:id="rId40"/>
    <p:sldId id="318" r:id="rId41"/>
    <p:sldId id="323" r:id="rId42"/>
    <p:sldId id="324" r:id="rId43"/>
    <p:sldId id="325" r:id="rId44"/>
    <p:sldId id="326" r:id="rId45"/>
    <p:sldId id="327" r:id="rId46"/>
    <p:sldId id="302" r:id="rId47"/>
    <p:sldId id="314" r:id="rId48"/>
    <p:sldId id="31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snapToGrid="0">
      <p:cViewPr varScale="1">
        <p:scale>
          <a:sx n="64" d="100"/>
          <a:sy n="64" d="100"/>
        </p:scale>
        <p:origin x="-108" y="-25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26" y="3192089"/>
            <a:ext cx="12202510" cy="2262781"/>
          </a:xfrm>
        </p:spPr>
        <p:txBody>
          <a:bodyPr>
            <a:noAutofit/>
          </a:bodyPr>
          <a:lstStyle/>
          <a:p>
            <a:r>
              <a:rPr lang="en-US" sz="3200" b="1" dirty="0" smtClean="0">
                <a:solidFill>
                  <a:srgbClr val="00B0F0"/>
                </a:solidFill>
                <a:latin typeface="Castellar" panose="020A0402060406010301" pitchFamily="18" charset="0"/>
              </a:rPr>
              <a:t/>
            </a:r>
            <a:br>
              <a:rPr lang="en-US" sz="3200" b="1" dirty="0" smtClean="0">
                <a:solidFill>
                  <a:srgbClr val="00B0F0"/>
                </a:solidFill>
                <a:latin typeface="Castellar" panose="020A0402060406010301" pitchFamily="18" charset="0"/>
              </a:rPr>
            </a:br>
            <a:r>
              <a:rPr lang="en-US" sz="3200" b="1" dirty="0">
                <a:solidFill>
                  <a:srgbClr val="00B0F0"/>
                </a:solidFill>
                <a:latin typeface="Castellar" panose="020A0402060406010301" pitchFamily="18" charset="0"/>
              </a:rPr>
              <a:t/>
            </a:r>
            <a:br>
              <a:rPr lang="en-US" sz="3200" b="1" dirty="0">
                <a:solidFill>
                  <a:srgbClr val="00B0F0"/>
                </a:solidFill>
                <a:latin typeface="Castellar" panose="020A0402060406010301" pitchFamily="18" charset="0"/>
              </a:rPr>
            </a:br>
            <a:r>
              <a:rPr lang="en-US" sz="3200" b="1" dirty="0" smtClean="0">
                <a:solidFill>
                  <a:srgbClr val="00B0F0"/>
                </a:solidFill>
                <a:latin typeface="Castellar" panose="020A0402060406010301" pitchFamily="18" charset="0"/>
              </a:rPr>
              <a:t/>
            </a:r>
            <a:br>
              <a:rPr lang="en-US" sz="3200" b="1" dirty="0" smtClean="0">
                <a:solidFill>
                  <a:srgbClr val="00B0F0"/>
                </a:solidFill>
                <a:latin typeface="Castellar" panose="020A0402060406010301" pitchFamily="18" charset="0"/>
              </a:rPr>
            </a:br>
            <a:r>
              <a:rPr lang="en-US" sz="3200" b="1" dirty="0">
                <a:solidFill>
                  <a:srgbClr val="00B0F0"/>
                </a:solidFill>
                <a:latin typeface="Castellar" panose="020A0402060406010301" pitchFamily="18" charset="0"/>
              </a:rPr>
              <a:t/>
            </a:r>
            <a:br>
              <a:rPr lang="en-US" sz="3200" b="1" dirty="0">
                <a:solidFill>
                  <a:srgbClr val="00B0F0"/>
                </a:solidFill>
                <a:latin typeface="Castellar" panose="020A0402060406010301" pitchFamily="18" charset="0"/>
              </a:rPr>
            </a:br>
            <a:r>
              <a:rPr lang="en-US" sz="3200" b="1" dirty="0" smtClean="0">
                <a:solidFill>
                  <a:srgbClr val="00B0F0"/>
                </a:solidFill>
                <a:latin typeface="Castellar" panose="020A0402060406010301" pitchFamily="18" charset="0"/>
              </a:rPr>
              <a:t/>
            </a:r>
            <a:br>
              <a:rPr lang="en-US" sz="3200" b="1" dirty="0" smtClean="0">
                <a:solidFill>
                  <a:srgbClr val="00B0F0"/>
                </a:solidFill>
                <a:latin typeface="Castellar" panose="020A0402060406010301" pitchFamily="18" charset="0"/>
              </a:rPr>
            </a:br>
            <a:r>
              <a:rPr lang="en-US" sz="3200" b="1" dirty="0">
                <a:solidFill>
                  <a:srgbClr val="00B0F0"/>
                </a:solidFill>
                <a:latin typeface="Castellar" panose="020A0402060406010301" pitchFamily="18" charset="0"/>
              </a:rPr>
              <a:t/>
            </a:r>
            <a:br>
              <a:rPr lang="en-US" sz="3200" b="1" dirty="0">
                <a:solidFill>
                  <a:srgbClr val="00B0F0"/>
                </a:solidFill>
                <a:latin typeface="Castellar" panose="020A0402060406010301" pitchFamily="18" charset="0"/>
              </a:rPr>
            </a:br>
            <a:r>
              <a:rPr lang="en-US" sz="3200" b="1" dirty="0" smtClean="0">
                <a:solidFill>
                  <a:srgbClr val="92D050"/>
                </a:solidFill>
                <a:latin typeface="Castellar" panose="020A0402060406010301" pitchFamily="18" charset="0"/>
              </a:rPr>
              <a:t>Government arts and science college (women)</a:t>
            </a:r>
            <a:br>
              <a:rPr lang="en-US" sz="3200" b="1" dirty="0" smtClean="0">
                <a:solidFill>
                  <a:srgbClr val="92D050"/>
                </a:solidFill>
                <a:latin typeface="Castellar" panose="020A0402060406010301" pitchFamily="18" charset="0"/>
              </a:rPr>
            </a:br>
            <a:r>
              <a:rPr lang="en-US" sz="3200" b="1" dirty="0" smtClean="0">
                <a:solidFill>
                  <a:srgbClr val="92D050"/>
                </a:solidFill>
                <a:latin typeface="Castellar" panose="020A0402060406010301" pitchFamily="18" charset="0"/>
              </a:rPr>
              <a:t>			(formerly </a:t>
            </a:r>
            <a:r>
              <a:rPr lang="en-US" sz="3200" b="1" dirty="0" err="1" smtClean="0">
                <a:solidFill>
                  <a:srgbClr val="92D050"/>
                </a:solidFill>
                <a:latin typeface="Castellar" panose="020A0402060406010301" pitchFamily="18" charset="0"/>
              </a:rPr>
              <a:t>Bharathidasan</a:t>
            </a:r>
            <a:r>
              <a:rPr lang="en-US" sz="3200" b="1" dirty="0" smtClean="0">
                <a:solidFill>
                  <a:srgbClr val="92D050"/>
                </a:solidFill>
                <a:latin typeface="Castellar" panose="020A0402060406010301" pitchFamily="18" charset="0"/>
              </a:rPr>
              <a:t> university 							constituent college for women)</a:t>
            </a:r>
            <a:br>
              <a:rPr lang="en-US" sz="3200" b="1" dirty="0" smtClean="0">
                <a:solidFill>
                  <a:srgbClr val="92D050"/>
                </a:solidFill>
                <a:latin typeface="Castellar" panose="020A0402060406010301" pitchFamily="18" charset="0"/>
              </a:rPr>
            </a:br>
            <a:r>
              <a:rPr lang="en-US" sz="3200" b="1" dirty="0" smtClean="0">
                <a:solidFill>
                  <a:srgbClr val="92D050"/>
                </a:solidFill>
                <a:latin typeface="Castellar" panose="020A0402060406010301" pitchFamily="18" charset="0"/>
              </a:rPr>
              <a:t>							</a:t>
            </a:r>
            <a:r>
              <a:rPr lang="en-US" sz="3200" b="1" dirty="0" err="1" smtClean="0">
                <a:solidFill>
                  <a:srgbClr val="92D050"/>
                </a:solidFill>
                <a:latin typeface="Castellar" panose="020A0402060406010301" pitchFamily="18" charset="0"/>
              </a:rPr>
              <a:t>orathanadu</a:t>
            </a:r>
            <a:r>
              <a:rPr lang="en-US" sz="3200" b="1" dirty="0" smtClean="0">
                <a:solidFill>
                  <a:srgbClr val="92D050"/>
                </a:solidFill>
                <a:latin typeface="Castellar" panose="020A0402060406010301" pitchFamily="18" charset="0"/>
              </a:rPr>
              <a:t> 614 625</a:t>
            </a:r>
            <a:br>
              <a:rPr lang="en-US" sz="3200" b="1" dirty="0" smtClean="0">
                <a:solidFill>
                  <a:srgbClr val="92D050"/>
                </a:solidFill>
                <a:latin typeface="Castellar" panose="020A0402060406010301" pitchFamily="18" charset="0"/>
              </a:rPr>
            </a:br>
            <a:r>
              <a:rPr lang="en-US" sz="3200" b="1" dirty="0" smtClean="0">
                <a:solidFill>
                  <a:srgbClr val="00B0F0"/>
                </a:solidFill>
                <a:latin typeface="Algerian" panose="04020705040A02060702" pitchFamily="82" charset="0"/>
              </a:rPr>
              <a:t/>
            </a:r>
            <a:br>
              <a:rPr lang="en-US" sz="3200" b="1" dirty="0" smtClean="0">
                <a:solidFill>
                  <a:srgbClr val="00B0F0"/>
                </a:solidFill>
                <a:latin typeface="Algerian" panose="04020705040A02060702" pitchFamily="82" charset="0"/>
              </a:rPr>
            </a:br>
            <a:r>
              <a:rPr lang="en-US" sz="3200" b="1" dirty="0" smtClean="0">
                <a:solidFill>
                  <a:srgbClr val="00B0F0"/>
                </a:solidFill>
                <a:latin typeface="Algerian" panose="04020705040A02060702" pitchFamily="82" charset="0"/>
              </a:rPr>
              <a:t>						</a:t>
            </a:r>
            <a:r>
              <a:rPr lang="en-US" sz="3200" b="1" dirty="0" smtClean="0">
                <a:solidFill>
                  <a:srgbClr val="002060"/>
                </a:solidFill>
                <a:latin typeface="Algerian" panose="04020705040A02060702" pitchFamily="82" charset="0"/>
              </a:rPr>
              <a:t>Department of biochemistry</a:t>
            </a:r>
            <a:br>
              <a:rPr lang="en-US" sz="3200" b="1" dirty="0" smtClean="0">
                <a:solidFill>
                  <a:srgbClr val="002060"/>
                </a:solidFill>
                <a:latin typeface="Algerian" panose="04020705040A02060702" pitchFamily="82" charset="0"/>
              </a:rPr>
            </a:br>
            <a:r>
              <a:rPr lang="en-US" sz="3200" b="1" dirty="0">
                <a:solidFill>
                  <a:srgbClr val="002060"/>
                </a:solidFill>
                <a:latin typeface="Algerian" panose="04020705040A02060702" pitchFamily="82" charset="0"/>
              </a:rPr>
              <a:t/>
            </a:r>
            <a:br>
              <a:rPr lang="en-US" sz="3200" b="1" dirty="0">
                <a:solidFill>
                  <a:srgbClr val="002060"/>
                </a:solidFill>
                <a:latin typeface="Algerian" panose="04020705040A02060702" pitchFamily="82" charset="0"/>
              </a:rPr>
            </a:br>
            <a:r>
              <a:rPr lang="en-US" sz="3200" b="1" dirty="0" smtClean="0">
                <a:solidFill>
                  <a:srgbClr val="002060"/>
                </a:solidFill>
                <a:latin typeface="Algerian" panose="04020705040A02060702" pitchFamily="82" charset="0"/>
              </a:rPr>
              <a:t/>
            </a:r>
            <a:br>
              <a:rPr lang="en-US" sz="3200" b="1" dirty="0" smtClean="0">
                <a:solidFill>
                  <a:srgbClr val="002060"/>
                </a:solidFill>
                <a:latin typeface="Algerian" panose="04020705040A02060702" pitchFamily="82" charset="0"/>
              </a:rPr>
            </a:br>
            <a:endParaRPr lang="en-US" sz="3200" b="1" dirty="0">
              <a:solidFill>
                <a:srgbClr val="002060"/>
              </a:solidFill>
              <a:latin typeface="Algerian" panose="04020705040A02060702" pitchFamily="82" charset="0"/>
            </a:endParaRPr>
          </a:p>
        </p:txBody>
      </p:sp>
      <p:sp>
        <p:nvSpPr>
          <p:cNvPr id="3" name="Rounded Rectangle 2"/>
          <p:cNvSpPr/>
          <p:nvPr/>
        </p:nvSpPr>
        <p:spPr>
          <a:xfrm>
            <a:off x="8113986" y="5118538"/>
            <a:ext cx="4078014" cy="1739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latin typeface="Arial Rounded MT Bold" panose="020F0704030504030204" pitchFamily="34" charset="0"/>
              </a:rPr>
              <a:t>Presented by </a:t>
            </a:r>
          </a:p>
          <a:p>
            <a:pPr algn="ctr"/>
            <a:r>
              <a:rPr lang="en-US" dirty="0" err="1" smtClean="0">
                <a:solidFill>
                  <a:srgbClr val="00B0F0"/>
                </a:solidFill>
                <a:latin typeface="Arial Rounded MT Bold" panose="020F0704030504030204" pitchFamily="34" charset="0"/>
              </a:rPr>
              <a:t>Dr.R.PRIYA</a:t>
            </a:r>
            <a:endParaRPr lang="en-US" dirty="0" smtClean="0">
              <a:solidFill>
                <a:srgbClr val="00B0F0"/>
              </a:solidFill>
              <a:latin typeface="Arial Rounded MT Bold" panose="020F0704030504030204" pitchFamily="34" charset="0"/>
            </a:endParaRPr>
          </a:p>
          <a:p>
            <a:pPr algn="ctr"/>
            <a:r>
              <a:rPr lang="en-US" dirty="0" smtClean="0">
                <a:solidFill>
                  <a:srgbClr val="00B0F0"/>
                </a:solidFill>
                <a:latin typeface="Arial Rounded MT Bold" panose="020F0704030504030204" pitchFamily="34" charset="0"/>
              </a:rPr>
              <a:t>Guest lecturer</a:t>
            </a:r>
          </a:p>
          <a:p>
            <a:pPr algn="ctr"/>
            <a:r>
              <a:rPr lang="en-US" dirty="0" smtClean="0">
                <a:solidFill>
                  <a:srgbClr val="00B0F0"/>
                </a:solidFill>
                <a:latin typeface="Arial Rounded MT Bold" panose="020F0704030504030204" pitchFamily="34" charset="0"/>
              </a:rPr>
              <a:t>Department of Biochemistry</a:t>
            </a:r>
            <a:endParaRPr lang="en-US" dirty="0">
              <a:solidFill>
                <a:srgbClr val="00B0F0"/>
              </a:solidFill>
              <a:latin typeface="Arial Rounded MT Bold" panose="020F0704030504030204" pitchFamily="34" charset="0"/>
            </a:endParaRPr>
          </a:p>
        </p:txBody>
      </p:sp>
    </p:spTree>
    <p:extLst>
      <p:ext uri="{BB962C8B-B14F-4D97-AF65-F5344CB8AC3E}">
        <p14:creationId xmlns:p14="http://schemas.microsoft.com/office/powerpoint/2010/main" xmlns="" val="1448804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ucture and Function of the Hear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03272" y="1307389"/>
            <a:ext cx="6410325" cy="52768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309241" y="945931"/>
            <a:ext cx="4025461" cy="36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rgbClr val="FF0000"/>
                </a:solidFill>
                <a:latin typeface="Algerian" panose="04020705040A02060702" pitchFamily="82" charset="0"/>
              </a:rPr>
              <a:t>STRUCTURE OF HEART</a:t>
            </a:r>
            <a:endParaRPr lang="en-US" sz="2500"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3357829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61" y="263909"/>
            <a:ext cx="8911687" cy="1280890"/>
          </a:xfrm>
        </p:spPr>
        <p:txBody>
          <a:bodyPr>
            <a:normAutofit fontScale="90000"/>
          </a:bodyPr>
          <a:lstStyle/>
          <a:p>
            <a:r>
              <a:rPr lang="en-US" sz="2200" dirty="0" smtClean="0">
                <a:solidFill>
                  <a:srgbClr val="FF0000"/>
                </a:solidFill>
                <a:latin typeface="Algerian" panose="04020705040A02060702" pitchFamily="82" charset="0"/>
              </a:rPr>
              <a:t>Outer covering of the heart</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1800" dirty="0" smtClean="0"/>
              <a:t>	</a:t>
            </a:r>
            <a:r>
              <a:rPr lang="en-US" sz="1800" dirty="0" smtClean="0">
                <a:solidFill>
                  <a:srgbClr val="00B050"/>
                </a:solidFill>
                <a:latin typeface="Arial Black" panose="020B0A04020102020204" pitchFamily="34" charset="0"/>
              </a:rPr>
              <a:t>The heart is a large muscular organ comprised of four different layers 	(from the outside to the inside)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Pericardium</a:t>
            </a:r>
            <a:br>
              <a:rPr lang="en-US" sz="1800" dirty="0" smtClean="0">
                <a:solidFill>
                  <a:srgbClr val="002060"/>
                </a:solidFill>
                <a:latin typeface="Arial Black" panose="020B0A04020102020204" pitchFamily="34" charset="0"/>
              </a:rPr>
            </a:br>
            <a:r>
              <a:rPr lang="en-US" sz="1800" dirty="0" smtClean="0">
                <a:solidFill>
                  <a:srgbClr val="002060"/>
                </a:solidFill>
                <a:latin typeface="Arial Black" panose="020B0A04020102020204" pitchFamily="34" charset="0"/>
              </a:rPr>
              <a:t>		Epicardium</a:t>
            </a:r>
            <a:br>
              <a:rPr lang="en-US" sz="1800" dirty="0" smtClean="0">
                <a:solidFill>
                  <a:srgbClr val="002060"/>
                </a:solidFill>
                <a:latin typeface="Arial Black" panose="020B0A04020102020204" pitchFamily="34" charset="0"/>
              </a:rPr>
            </a:br>
            <a:r>
              <a:rPr lang="en-US" sz="1800" dirty="0" smtClean="0">
                <a:solidFill>
                  <a:srgbClr val="002060"/>
                </a:solidFill>
                <a:latin typeface="Arial Black" panose="020B0A04020102020204" pitchFamily="34" charset="0"/>
              </a:rPr>
              <a:t>		Myocardium</a:t>
            </a:r>
            <a:br>
              <a:rPr lang="en-US" sz="1800" dirty="0" smtClean="0">
                <a:solidFill>
                  <a:srgbClr val="002060"/>
                </a:solidFill>
                <a:latin typeface="Arial Black" panose="020B0A04020102020204" pitchFamily="34" charset="0"/>
              </a:rPr>
            </a:br>
            <a:r>
              <a:rPr lang="en-US" sz="1800" dirty="0" smtClean="0">
                <a:solidFill>
                  <a:srgbClr val="002060"/>
                </a:solidFill>
                <a:latin typeface="Arial Black" panose="020B0A04020102020204" pitchFamily="34" charset="0"/>
              </a:rPr>
              <a:t>		Endocardium</a:t>
            </a:r>
            <a:br>
              <a:rPr lang="en-US" sz="1800" dirty="0" smtClean="0">
                <a:solidFill>
                  <a:srgbClr val="002060"/>
                </a:solidFill>
                <a:latin typeface="Arial Black" panose="020B0A04020102020204" pitchFamily="34" charset="0"/>
              </a:rPr>
            </a:br>
            <a:r>
              <a:rPr lang="en-US" sz="1800" dirty="0" smtClean="0">
                <a:solidFill>
                  <a:srgbClr val="FF0000"/>
                </a:solidFill>
                <a:latin typeface="Algerian" panose="04020705040A02060702" pitchFamily="82" charset="0"/>
              </a:rPr>
              <a:t>PERICARDIUM</a:t>
            </a:r>
            <a:br>
              <a:rPr lang="en-US" sz="1800" dirty="0" smtClean="0">
                <a:solidFill>
                  <a:srgbClr val="FF0000"/>
                </a:solidFill>
                <a:latin typeface="Algerian" panose="04020705040A02060702" pitchFamily="82" charset="0"/>
              </a:rPr>
            </a:br>
            <a:r>
              <a:rPr lang="en-US" sz="1800" dirty="0" smtClean="0">
                <a:solidFill>
                  <a:srgbClr val="FF0000"/>
                </a:solidFill>
                <a:latin typeface="Arial Black" panose="020B0A04020102020204" pitchFamily="34" charset="0"/>
              </a:rPr>
              <a:t/>
            </a:r>
            <a:br>
              <a:rPr lang="en-US" sz="1800" dirty="0" smtClean="0">
                <a:solidFill>
                  <a:srgbClr val="FF0000"/>
                </a:solidFill>
                <a:latin typeface="Arial Black" panose="020B0A04020102020204" pitchFamily="34" charset="0"/>
              </a:rPr>
            </a:br>
            <a:r>
              <a:rPr lang="en-US" sz="1800" dirty="0" smtClean="0">
                <a:solidFill>
                  <a:srgbClr val="FF0000"/>
                </a:solidFill>
                <a:latin typeface="Arial Black" panose="020B0A04020102020204" pitchFamily="34" charset="0"/>
              </a:rPr>
              <a:t>	</a:t>
            </a:r>
            <a:r>
              <a:rPr lang="en-US" sz="1800" dirty="0" smtClean="0">
                <a:solidFill>
                  <a:srgbClr val="00B050"/>
                </a:solidFill>
                <a:latin typeface="Arial Black" panose="020B0A04020102020204" pitchFamily="34" charset="0"/>
              </a:rPr>
              <a:t>A tough double layered fibro serous sac</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Contain the heart and the roots of the great vessels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The pericardial sac has two layers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1. Serous layer</a:t>
            </a:r>
            <a:br>
              <a:rPr lang="en-US" sz="1800" dirty="0" smtClean="0">
                <a:solidFill>
                  <a:srgbClr val="002060"/>
                </a:solidFill>
                <a:latin typeface="Arial Black" panose="020B0A04020102020204" pitchFamily="34" charset="0"/>
              </a:rPr>
            </a:br>
            <a:r>
              <a:rPr lang="en-US" sz="1800" dirty="0" smtClean="0">
                <a:solidFill>
                  <a:srgbClr val="002060"/>
                </a:solidFill>
                <a:latin typeface="Arial Black" panose="020B0A04020102020204" pitchFamily="34" charset="0"/>
              </a:rPr>
              <a:t>		2. Fibrous layer</a:t>
            </a:r>
            <a:br>
              <a:rPr lang="en-US" sz="1800" dirty="0" smtClean="0">
                <a:solidFill>
                  <a:srgbClr val="00206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The space between the two layers of serous pericardium is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Pericardial cavity which is filled with serous fluid</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The pericardial fluid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It protects the heart from any kind of external jerk or shock</a:t>
            </a:r>
            <a:r>
              <a:rPr lang="en-US" sz="1800" dirty="0" smtClean="0">
                <a:solidFill>
                  <a:srgbClr val="FFFF00"/>
                </a:solidFill>
                <a:latin typeface="Arial Black" panose="020B0A04020102020204" pitchFamily="34" charset="0"/>
              </a:rPr>
              <a:t/>
            </a:r>
            <a:br>
              <a:rPr lang="en-US" sz="1800" dirty="0" smtClean="0">
                <a:solidFill>
                  <a:srgbClr val="FFFF00"/>
                </a:solidFill>
                <a:latin typeface="Arial Black" panose="020B0A04020102020204" pitchFamily="34" charset="0"/>
              </a:rPr>
            </a:br>
            <a:endParaRPr lang="en-US" sz="22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3798366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FUNCTION&#10;Help to lubricate heart to avoid friction&#10;during heart activity&#10; EPICARDIUM&#10; A thin layer of connective tissue ..."/>
          <p:cNvSpPr>
            <a:spLocks noGrp="1" noChangeAspect="1" noChangeArrowheads="1"/>
          </p:cNvSpPr>
          <p:nvPr>
            <p:ph type="title"/>
          </p:nvPr>
        </p:nvSpPr>
        <p:spPr bwMode="auto">
          <a:xfrm>
            <a:off x="1624735" y="301381"/>
            <a:ext cx="8911687" cy="12808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US" sz="2200" dirty="0" smtClean="0">
                <a:solidFill>
                  <a:srgbClr val="FF0000"/>
                </a:solidFill>
                <a:latin typeface="Algerian" panose="04020705040A02060702" pitchFamily="82" charset="0"/>
              </a:rPr>
              <a:t>Fibrous pericardium</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1800" dirty="0" smtClean="0"/>
              <a:t>	</a:t>
            </a:r>
            <a:r>
              <a:rPr lang="en-US" sz="2000" dirty="0" smtClean="0">
                <a:solidFill>
                  <a:srgbClr val="00B050"/>
                </a:solidFill>
                <a:latin typeface="Arial Black" panose="020B0A04020102020204" pitchFamily="34" charset="0"/>
              </a:rPr>
              <a:t>It is the most external layer made of dense connective tissue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Function</a:t>
            </a:r>
            <a:r>
              <a:rPr lang="en-US" sz="1800" dirty="0" smtClean="0"/>
              <a:t/>
            </a:r>
            <a:br>
              <a:rPr lang="en-US" sz="1800" dirty="0" smtClean="0"/>
            </a:br>
            <a:r>
              <a:rPr lang="en-US" sz="1800" dirty="0" smtClean="0"/>
              <a:t>	</a:t>
            </a:r>
            <a:r>
              <a:rPr lang="en-US" sz="1800" dirty="0" smtClean="0">
                <a:solidFill>
                  <a:srgbClr val="00B050"/>
                </a:solidFill>
                <a:latin typeface="Arial Black" panose="020B0A04020102020204" pitchFamily="34" charset="0"/>
              </a:rPr>
              <a:t>It protects the heart</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Anchor it to the surrounding walls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Prevent it from over filling with blood</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Serous pericardium</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t>
            </a:r>
            <a:r>
              <a:rPr lang="en-US" sz="2000" dirty="0" smtClean="0">
                <a:solidFill>
                  <a:srgbClr val="00B050"/>
                </a:solidFill>
                <a:latin typeface="Arial Black" panose="020B0A04020102020204" pitchFamily="34" charset="0"/>
              </a:rPr>
              <a:t>It has two layers</a:t>
            </a:r>
            <a:br>
              <a:rPr lang="en-US" sz="2000" dirty="0" smtClean="0">
                <a:solidFill>
                  <a:srgbClr val="00B050"/>
                </a:solidFill>
                <a:latin typeface="Arial Black" panose="020B0A04020102020204" pitchFamily="34" charset="0"/>
              </a:rPr>
            </a:br>
            <a:r>
              <a:rPr lang="en-US" sz="2000" dirty="0" smtClean="0">
                <a:solidFill>
                  <a:srgbClr val="002060"/>
                </a:solidFill>
                <a:latin typeface="Arial Black" panose="020B0A04020102020204" pitchFamily="34" charset="0"/>
              </a:rPr>
              <a:t>1. Parietal pericardium</a:t>
            </a: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Combined to and inseparable from the fibrous pericardium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2060"/>
                </a:solidFill>
                <a:latin typeface="Arial Black" panose="020B0A04020102020204" pitchFamily="34" charset="0"/>
              </a:rPr>
              <a:t>2. Visceral pericardium</a:t>
            </a:r>
            <a:r>
              <a:rPr lang="en-US" sz="2000" dirty="0" smtClean="0">
                <a:solidFill>
                  <a:srgbClr val="00B050"/>
                </a:solidFill>
                <a:latin typeface="Arial Black" panose="020B0A04020102020204" pitchFamily="34" charset="0"/>
              </a:rPr>
              <a:t>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Is a part the epicardium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The visceral layer extends till the opening of the great vessels it joins with the parietal layer where the aorta and pulmonary arteries leave the heart and the </a:t>
            </a:r>
            <a:r>
              <a:rPr lang="en-US" sz="2000" dirty="0" err="1" smtClean="0">
                <a:solidFill>
                  <a:srgbClr val="00B050"/>
                </a:solidFill>
                <a:latin typeface="Arial Black" panose="020B0A04020102020204" pitchFamily="34" charset="0"/>
              </a:rPr>
              <a:t>venacavae</a:t>
            </a:r>
            <a:r>
              <a:rPr lang="en-US" sz="2000" dirty="0" smtClean="0">
                <a:solidFill>
                  <a:srgbClr val="00B050"/>
                </a:solidFill>
                <a:latin typeface="Arial Black" panose="020B0A04020102020204" pitchFamily="34" charset="0"/>
              </a:rPr>
              <a:t> and pulmonary veins enter the heart</a:t>
            </a:r>
            <a:br>
              <a:rPr lang="en-US" sz="2000" dirty="0" smtClean="0">
                <a:solidFill>
                  <a:srgbClr val="00B050"/>
                </a:solidFill>
                <a:latin typeface="Arial Black" panose="020B0A04020102020204" pitchFamily="34" charset="0"/>
              </a:rPr>
            </a:br>
            <a:r>
              <a:rPr lang="en-US" sz="2200" dirty="0">
                <a:solidFill>
                  <a:srgbClr val="FF0000"/>
                </a:solidFill>
                <a:latin typeface="Arial Black" panose="020B0A04020102020204" pitchFamily="34" charset="0"/>
              </a:rPr>
              <a:t>Function</a:t>
            </a:r>
            <a:r>
              <a:rPr lang="en-US" sz="1800" dirty="0"/>
              <a:t/>
            </a:r>
            <a:br>
              <a:rPr lang="en-US" sz="1800" dirty="0"/>
            </a:br>
            <a:r>
              <a:rPr lang="en-US" sz="2000" dirty="0">
                <a:solidFill>
                  <a:srgbClr val="00B050"/>
                </a:solidFill>
                <a:latin typeface="Arial Black" panose="020B0A04020102020204" pitchFamily="34" charset="0"/>
              </a:rPr>
              <a:t>Help to lubricate heart to avoid friction during heart activity</a:t>
            </a:r>
            <a:r>
              <a:rPr lang="en-US" sz="1800" dirty="0"/>
              <a:t/>
            </a:r>
            <a:br>
              <a:rPr lang="en-US" sz="1800" dirty="0"/>
            </a:br>
            <a:endParaRPr lang="en-US" sz="20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1083046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75" y="0"/>
            <a:ext cx="8911687" cy="1280890"/>
          </a:xfrm>
        </p:spPr>
        <p:txBody>
          <a:bodyPr>
            <a:normAutofit fontScale="90000"/>
          </a:bodyPr>
          <a:lstStyle/>
          <a:p>
            <a:r>
              <a:rPr lang="en-US" sz="2200" dirty="0" smtClean="0">
                <a:solidFill>
                  <a:srgbClr val="FF0000"/>
                </a:solidFill>
                <a:latin typeface="Algerian" panose="04020705040A02060702" pitchFamily="82" charset="0"/>
              </a:rPr>
              <a:t>Epicardium</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t>
            </a:r>
            <a:r>
              <a:rPr lang="en-US" sz="2000" dirty="0" smtClean="0">
                <a:solidFill>
                  <a:srgbClr val="00B050"/>
                </a:solidFill>
                <a:latin typeface="Arial Black" panose="020B0A04020102020204" pitchFamily="34" charset="0"/>
              </a:rPr>
              <a:t>A thin layer of connective tissue and fat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Provide an extra layer of protection for the heart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It is considered an extension of serous pericardium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Myocardium</a:t>
            </a:r>
            <a:r>
              <a:rPr lang="en-US" sz="1800" dirty="0" smtClean="0"/>
              <a:t/>
            </a:r>
            <a:br>
              <a:rPr lang="en-US" sz="1800" dirty="0" smtClean="0"/>
            </a:br>
            <a:r>
              <a:rPr lang="en-US" sz="1800" dirty="0" smtClean="0"/>
              <a:t>	</a:t>
            </a:r>
            <a:r>
              <a:rPr lang="en-US" sz="2000" dirty="0" smtClean="0">
                <a:solidFill>
                  <a:srgbClr val="00B050"/>
                </a:solidFill>
                <a:latin typeface="Arial Black" panose="020B0A04020102020204" pitchFamily="34" charset="0"/>
              </a:rPr>
              <a:t>Muscle tissue of the heart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Composed of cardiac muscle cells(</a:t>
            </a:r>
            <a:r>
              <a:rPr lang="en-US" sz="2000" dirty="0" err="1" smtClean="0">
                <a:solidFill>
                  <a:srgbClr val="00B050"/>
                </a:solidFill>
                <a:latin typeface="Arial Black" panose="020B0A04020102020204" pitchFamily="34" charset="0"/>
              </a:rPr>
              <a:t>Cardiomyocytes</a:t>
            </a:r>
            <a:r>
              <a:rPr lang="en-US" sz="2000" dirty="0" smtClean="0">
                <a:solidFill>
                  <a:srgbClr val="00B050"/>
                </a:solidFill>
                <a:latin typeface="Arial Black" panose="020B0A04020102020204" pitchFamily="34" charset="0"/>
              </a:rPr>
              <a: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Receives nervous stimulation from the Sinoatrial node (SA) and 	Atrioventricular (AV) node via Purkinje fibers</a:t>
            </a:r>
            <a:br>
              <a:rPr lang="en-US" sz="2000" dirty="0" smtClean="0">
                <a:solidFill>
                  <a:srgbClr val="00B050"/>
                </a:solidFill>
                <a:latin typeface="Arial Black" panose="020B0A04020102020204" pitchFamily="34" charset="0"/>
              </a:rPr>
            </a:br>
            <a:endParaRPr lang="en-US" sz="2000" dirty="0">
              <a:solidFill>
                <a:srgbClr val="00B05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7365136" y="3794139"/>
            <a:ext cx="4826864" cy="3063861"/>
          </a:xfrm>
          <a:prstGeom prst="rect">
            <a:avLst/>
          </a:prstGeom>
        </p:spPr>
      </p:pic>
    </p:spTree>
    <p:extLst>
      <p:ext uri="{BB962C8B-B14F-4D97-AF65-F5344CB8AC3E}">
        <p14:creationId xmlns:p14="http://schemas.microsoft.com/office/powerpoint/2010/main" xmlns="" val="2503584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49" y="245737"/>
            <a:ext cx="8911687" cy="1280890"/>
          </a:xfrm>
        </p:spPr>
        <p:txBody>
          <a:bodyPr>
            <a:normAutofit fontScale="90000"/>
          </a:bodyPr>
          <a:lstStyle/>
          <a:p>
            <a:r>
              <a:rPr lang="en-US" sz="2200" dirty="0" smtClean="0">
                <a:solidFill>
                  <a:srgbClr val="FF0000"/>
                </a:solidFill>
                <a:latin typeface="Algerian" panose="04020705040A02060702" pitchFamily="82" charset="0"/>
              </a:rPr>
              <a:t>	Endocardium</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1800" dirty="0" smtClean="0"/>
              <a:t>			</a:t>
            </a:r>
            <a:r>
              <a:rPr lang="en-US" sz="2000" dirty="0" smtClean="0">
                <a:solidFill>
                  <a:srgbClr val="00B050"/>
                </a:solidFill>
                <a:latin typeface="Arial Black" panose="020B0A04020102020204" pitchFamily="34" charset="0"/>
              </a:rPr>
              <a:t>Innermost layer of tissue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Simple squamous endothelial</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Is continuous with</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Endothelial lining of great blood vessels                                          											</a:t>
            </a:r>
            <a:br>
              <a:rPr lang="en-US" sz="2000" dirty="0" smtClean="0">
                <a:solidFill>
                  <a:srgbClr val="00B050"/>
                </a:solidFill>
                <a:latin typeface="Arial Black" panose="020B0A04020102020204" pitchFamily="34" charset="0"/>
              </a:rPr>
            </a:br>
            <a:r>
              <a:rPr lang="en-US" sz="2000" dirty="0" smtClean="0">
                <a:solidFill>
                  <a:srgbClr val="FF0000"/>
                </a:solidFill>
                <a:latin typeface="Arial Black" panose="020B0A04020102020204" pitchFamily="34" charset="0"/>
              </a:rPr>
              <a:t>Function</a:t>
            </a:r>
            <a:br>
              <a:rPr lang="en-US" sz="2000" dirty="0" smtClean="0">
                <a:solidFill>
                  <a:srgbClr val="FF0000"/>
                </a:solidFill>
                <a:latin typeface="Arial Black" panose="020B0A04020102020204" pitchFamily="34" charset="0"/>
              </a:rPr>
            </a:br>
            <a:r>
              <a:rPr lang="en-US" sz="1800" dirty="0" smtClean="0"/>
              <a:t/>
            </a:r>
            <a:br>
              <a:rPr lang="en-US" sz="1800" dirty="0" smtClean="0"/>
            </a:br>
            <a:r>
              <a:rPr lang="en-US" sz="1800" dirty="0" smtClean="0"/>
              <a:t>	</a:t>
            </a:r>
            <a:r>
              <a:rPr lang="en-US" sz="2000" dirty="0" smtClean="0">
                <a:solidFill>
                  <a:srgbClr val="00B050"/>
                </a:solidFill>
                <a:latin typeface="Arial Black" panose="020B0A04020102020204" pitchFamily="34" charset="0"/>
              </a:rPr>
              <a:t>Lines the inside of the heart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Offer a smooth lining for chambers of the heart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Cover the valves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t>
            </a:r>
            <a:endParaRPr lang="en-US" sz="2000" dirty="0">
              <a:solidFill>
                <a:srgbClr val="002060"/>
              </a:solidFill>
              <a:latin typeface="Algerian" panose="04020705040A02060702" pitchFamily="82" charset="0"/>
            </a:endParaRPr>
          </a:p>
        </p:txBody>
      </p:sp>
      <p:pic>
        <p:nvPicPr>
          <p:cNvPr id="3" name="Picture 2"/>
          <p:cNvPicPr>
            <a:picLocks noChangeAspect="1"/>
          </p:cNvPicPr>
          <p:nvPr/>
        </p:nvPicPr>
        <p:blipFill>
          <a:blip r:embed="rId2"/>
          <a:stretch>
            <a:fillRect/>
          </a:stretch>
        </p:blipFill>
        <p:spPr>
          <a:xfrm>
            <a:off x="6842234" y="2401559"/>
            <a:ext cx="5192111" cy="4892621"/>
          </a:xfrm>
          <a:prstGeom prst="rect">
            <a:avLst/>
          </a:prstGeom>
        </p:spPr>
      </p:pic>
      <p:sp>
        <p:nvSpPr>
          <p:cNvPr id="4" name="Rectangle 3"/>
          <p:cNvSpPr/>
          <p:nvPr/>
        </p:nvSpPr>
        <p:spPr>
          <a:xfrm>
            <a:off x="6842234" y="1818290"/>
            <a:ext cx="5265683" cy="583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Algerian" panose="04020705040A02060702" pitchFamily="82" charset="0"/>
              </a:rPr>
              <a:t>A SECTION OF THE HEART WALL</a:t>
            </a:r>
            <a:r>
              <a:rPr lang="en-US" dirty="0">
                <a:solidFill>
                  <a:srgbClr val="00B050"/>
                </a:solidFill>
                <a:latin typeface="Arial Black" panose="020B0A04020102020204" pitchFamily="34" charset="0"/>
              </a:rPr>
              <a:t/>
            </a:r>
            <a:br>
              <a:rPr lang="en-US" dirty="0">
                <a:solidFill>
                  <a:srgbClr val="00B050"/>
                </a:solidFill>
                <a:latin typeface="Arial Black" panose="020B0A04020102020204" pitchFamily="34" charset="0"/>
              </a:rPr>
            </a:br>
            <a:endParaRPr lang="en-US" dirty="0"/>
          </a:p>
        </p:txBody>
      </p:sp>
    </p:spTree>
    <p:extLst>
      <p:ext uri="{BB962C8B-B14F-4D97-AF65-F5344CB8AC3E}">
        <p14:creationId xmlns:p14="http://schemas.microsoft.com/office/powerpoint/2010/main" xmlns="" val="3508572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965" y="0"/>
            <a:ext cx="9300669" cy="1280890"/>
          </a:xfrm>
        </p:spPr>
        <p:txBody>
          <a:bodyPr>
            <a:normAutofit fontScale="90000"/>
          </a:bodyPr>
          <a:lstStyle/>
          <a:p>
            <a:r>
              <a:rPr lang="en-US" sz="2200" dirty="0" smtClean="0">
                <a:solidFill>
                  <a:srgbClr val="FF0000"/>
                </a:solidFill>
                <a:latin typeface="Algerian" panose="04020705040A02060702" pitchFamily="82" charset="0"/>
              </a:rPr>
              <a:t>                                      Four chambers of the heart</a:t>
            </a:r>
            <a:r>
              <a:rPr lang="en-US" sz="1800" dirty="0" smtClean="0"/>
              <a:t/>
            </a:r>
            <a:br>
              <a:rPr lang="en-US" sz="1800" dirty="0" smtClean="0"/>
            </a:br>
            <a:r>
              <a:rPr lang="en-US" sz="2000" dirty="0" smtClean="0">
                <a:solidFill>
                  <a:srgbClr val="002060"/>
                </a:solidFill>
                <a:latin typeface="Arial Black" panose="020B0A04020102020204" pitchFamily="34" charset="0"/>
              </a:rPr>
              <a:t>ATRIA</a:t>
            </a:r>
            <a:r>
              <a:rPr lang="en-US" sz="1800" dirty="0" smtClean="0"/>
              <a:t/>
            </a:r>
            <a:br>
              <a:rPr lang="en-US" sz="1800" dirty="0" smtClean="0"/>
            </a:br>
            <a:r>
              <a:rPr lang="en-US" sz="2000" dirty="0" smtClean="0">
                <a:solidFill>
                  <a:srgbClr val="00B050"/>
                </a:solidFill>
                <a:latin typeface="Arial Black" panose="020B0A04020102020204" pitchFamily="34" charset="0"/>
              </a:rPr>
              <a:t>Thin walled upper chambers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Separated by atrial septum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Right side of septum has oval depression, fossa </a:t>
            </a:r>
            <a:r>
              <a:rPr lang="en-US" sz="2000" dirty="0" err="1" smtClean="0">
                <a:solidFill>
                  <a:srgbClr val="00B050"/>
                </a:solidFill>
                <a:latin typeface="Arial Black" panose="020B0A04020102020204" pitchFamily="34" charset="0"/>
              </a:rPr>
              <a:t>ovalis</a:t>
            </a:r>
            <a:r>
              <a:rPr lang="en-US" sz="2000" dirty="0" smtClean="0">
                <a:solidFill>
                  <a:srgbClr val="00B050"/>
                </a:solidFill>
                <a:latin typeface="Arial Black" panose="020B0A04020102020204" pitchFamily="34" charset="0"/>
              </a:rPr>
              <a:t> </a:t>
            </a:r>
            <a:r>
              <a:rPr lang="en-US" sz="2000" dirty="0" err="1" smtClean="0">
                <a:solidFill>
                  <a:srgbClr val="00B050"/>
                </a:solidFill>
                <a:latin typeface="Arial Black" panose="020B0A04020102020204" pitchFamily="34" charset="0"/>
              </a:rPr>
              <a:t>cordis</a:t>
            </a:r>
            <a:r>
              <a:rPr lang="en-US" sz="2000" dirty="0" smtClean="0">
                <a:solidFill>
                  <a:srgbClr val="00B050"/>
                </a:solidFill>
                <a:latin typeface="Arial Black" panose="020B0A04020102020204" pitchFamily="34" charset="0"/>
              </a:rPr>
              <a:t>, remnant of the foramen </a:t>
            </a:r>
            <a:r>
              <a:rPr lang="en-US" sz="2000" dirty="0" err="1" smtClean="0">
                <a:solidFill>
                  <a:srgbClr val="00B050"/>
                </a:solidFill>
                <a:latin typeface="Arial Black" panose="020B0A04020102020204" pitchFamily="34" charset="0"/>
              </a:rPr>
              <a:t>ovale</a:t>
            </a: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Act as receiving chamber for blood returning from the body and lungs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2060"/>
                </a:solidFill>
                <a:latin typeface="Arial Black" panose="020B0A04020102020204" pitchFamily="34" charset="0"/>
              </a:rPr>
              <a:t>VENTRICLES</a:t>
            </a:r>
            <a:r>
              <a:rPr lang="en-US" sz="2000" dirty="0"/>
              <a:t/>
            </a:r>
            <a:br>
              <a:rPr lang="en-US" sz="2000" dirty="0"/>
            </a:br>
            <a:r>
              <a:rPr lang="en-US" sz="2000" dirty="0">
                <a:solidFill>
                  <a:srgbClr val="00B050"/>
                </a:solidFill>
                <a:latin typeface="Arial Black" panose="020B0A04020102020204" pitchFamily="34" charset="0"/>
              </a:rPr>
              <a:t>Lower chambers which make up the bulk of the muscle mass of the heart</a:t>
            </a:r>
            <a:br>
              <a:rPr lang="en-US" sz="2000" dirty="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left ventricle 2/3 larger than right ventricle</a:t>
            </a:r>
            <a:br>
              <a:rPr lang="en-US" sz="2000" dirty="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Right ventricle is a thin walled and oblong, like pocket attached to left </a:t>
            </a:r>
            <a:r>
              <a:rPr lang="en-US" sz="2000" dirty="0" smtClean="0">
                <a:solidFill>
                  <a:srgbClr val="00B050"/>
                </a:solidFill>
                <a:latin typeface="Arial Black" panose="020B0A04020102020204" pitchFamily="34" charset="0"/>
              </a:rPr>
              <a:t>ventricle</a:t>
            </a:r>
            <a:br>
              <a:rPr lang="en-US" sz="2000" dirty="0" smtClean="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Contraction of left ventricle pulls in right ventricle, aiding its contraction (termed left ventricular aid)</a:t>
            </a:r>
            <a:br>
              <a:rPr lang="en-US" sz="2000" dirty="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Separated by intraventricular septum</a:t>
            </a:r>
          </a:p>
        </p:txBody>
      </p:sp>
      <p:pic>
        <p:nvPicPr>
          <p:cNvPr id="3" name="Picture 2"/>
          <p:cNvPicPr>
            <a:picLocks noChangeAspect="1"/>
          </p:cNvPicPr>
          <p:nvPr/>
        </p:nvPicPr>
        <p:blipFill>
          <a:blip r:embed="rId2"/>
          <a:stretch>
            <a:fillRect/>
          </a:stretch>
        </p:blipFill>
        <p:spPr>
          <a:xfrm>
            <a:off x="8776137" y="4226391"/>
            <a:ext cx="3415863" cy="2631609"/>
          </a:xfrm>
          <a:prstGeom prst="rect">
            <a:avLst/>
          </a:prstGeom>
        </p:spPr>
      </p:pic>
    </p:spTree>
    <p:extLst>
      <p:ext uri="{BB962C8B-B14F-4D97-AF65-F5344CB8AC3E}">
        <p14:creationId xmlns:p14="http://schemas.microsoft.com/office/powerpoint/2010/main" xmlns="" val="4057866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52" y="420414"/>
            <a:ext cx="8911687" cy="1280890"/>
          </a:xfrm>
        </p:spPr>
        <p:txBody>
          <a:bodyPr>
            <a:normAutofit fontScale="90000"/>
          </a:bodyPr>
          <a:lstStyle/>
          <a:p>
            <a:r>
              <a:rPr lang="en-US" sz="2200" dirty="0" smtClean="0">
                <a:solidFill>
                  <a:srgbClr val="FF0000"/>
                </a:solidFill>
                <a:latin typeface="Algerian" panose="04020705040A02060702" pitchFamily="82" charset="0"/>
              </a:rPr>
              <a:t>						</a:t>
            </a:r>
            <a:br>
              <a:rPr lang="en-US" sz="2200" dirty="0" smtClean="0">
                <a:solidFill>
                  <a:srgbClr val="FF0000"/>
                </a:solidFill>
                <a:latin typeface="Algerian" panose="04020705040A02060702" pitchFamily="82" charset="0"/>
              </a:rPr>
            </a:br>
            <a:r>
              <a:rPr lang="en-US" sz="2200" dirty="0">
                <a:solidFill>
                  <a:srgbClr val="FF0000"/>
                </a:solidFill>
                <a:latin typeface="Algerian" panose="04020705040A02060702" pitchFamily="82" charset="0"/>
              </a:rPr>
              <a:t> </a:t>
            </a:r>
            <a:r>
              <a:rPr lang="en-US" sz="2200" dirty="0" smtClean="0">
                <a:solidFill>
                  <a:srgbClr val="FF0000"/>
                </a:solidFill>
                <a:latin typeface="Algerian" panose="04020705040A02060702" pitchFamily="82" charset="0"/>
              </a:rPr>
              <a:t>                               Four Valves of the heart</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2000" dirty="0" smtClean="0">
                <a:solidFill>
                  <a:srgbClr val="002060"/>
                </a:solidFill>
                <a:latin typeface="Arial Black" panose="020B0A04020102020204" pitchFamily="34" charset="0"/>
              </a:rPr>
              <a:t>Tricuspid valve</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Separates right atrium from right ventricle</a:t>
            </a:r>
            <a:br>
              <a:rPr lang="en-US" sz="2000" dirty="0" smtClean="0">
                <a:solidFill>
                  <a:srgbClr val="00B050"/>
                </a:solidFill>
                <a:latin typeface="Arial Black" panose="020B0A04020102020204" pitchFamily="34" charset="0"/>
              </a:rPr>
            </a:b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solidFill>
                  <a:srgbClr val="002060"/>
                </a:solidFill>
                <a:latin typeface="Arial Black" panose="020B0A04020102020204" pitchFamily="34" charset="0"/>
              </a:rPr>
              <a:t>Pulmonic semilunar valve</a:t>
            </a:r>
            <a:br>
              <a:rPr lang="en-US" sz="2000" dirty="0" smtClean="0">
                <a:solidFill>
                  <a:srgbClr val="002060"/>
                </a:solidFill>
                <a:latin typeface="Arial Black" panose="020B0A04020102020204" pitchFamily="34" charset="0"/>
              </a:rPr>
            </a:br>
            <a:r>
              <a:rPr lang="en-US" sz="2000" dirty="0" smtClean="0">
                <a:solidFill>
                  <a:srgbClr val="002060"/>
                </a:solidFill>
                <a:latin typeface="Arial Black" panose="020B0A04020102020204" pitchFamily="34" charset="0"/>
              </a:rPr>
              <a:t>	</a:t>
            </a:r>
            <a:r>
              <a:rPr lang="en-US" sz="2000" dirty="0" smtClean="0">
                <a:solidFill>
                  <a:srgbClr val="00B050"/>
                </a:solidFill>
                <a:latin typeface="Arial Black" panose="020B0A04020102020204" pitchFamily="34" charset="0"/>
              </a:rPr>
              <a:t>Separates right ventricle from pulmonary artery</a:t>
            </a:r>
            <a:br>
              <a:rPr lang="en-US" sz="2000" dirty="0" smtClean="0">
                <a:solidFill>
                  <a:srgbClr val="00B050"/>
                </a:solidFill>
                <a:latin typeface="Arial Black" panose="020B0A04020102020204" pitchFamily="34" charset="0"/>
              </a:rPr>
            </a:b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solidFill>
                  <a:srgbClr val="002060"/>
                </a:solidFill>
                <a:latin typeface="Arial Black" panose="020B0A04020102020204" pitchFamily="34" charset="0"/>
              </a:rPr>
              <a:t>Bicuspid (Mitral) Valve</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Separates left atrium from left ventricle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2060"/>
                </a:solidFill>
                <a:latin typeface="Arial Black" panose="020B0A04020102020204" pitchFamily="34" charset="0"/>
              </a:rPr>
              <a:t>Aortic semilunar valve</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Separates left ventricle from aorta</a:t>
            </a:r>
            <a:br>
              <a:rPr lang="en-US" sz="2000" dirty="0" smtClean="0">
                <a:solidFill>
                  <a:srgbClr val="00B050"/>
                </a:solidFill>
                <a:latin typeface="Arial Black" panose="020B0A04020102020204" pitchFamily="34" charset="0"/>
              </a:rPr>
            </a:b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solidFill>
                  <a:srgbClr val="002060"/>
                </a:solidFill>
                <a:latin typeface="Arial Black" panose="020B0A04020102020204" pitchFamily="34" charset="0"/>
              </a:rPr>
              <a:t>Chordae </a:t>
            </a:r>
            <a:r>
              <a:rPr lang="en-US" sz="2000" dirty="0" err="1" smtClean="0">
                <a:solidFill>
                  <a:srgbClr val="002060"/>
                </a:solidFill>
                <a:latin typeface="Arial Black" panose="020B0A04020102020204" pitchFamily="34" charset="0"/>
              </a:rPr>
              <a:t>tendineae</a:t>
            </a:r>
            <a:r>
              <a:rPr lang="en-US" sz="2000" dirty="0" smtClean="0">
                <a:solidFill>
                  <a:srgbClr val="002060"/>
                </a:solidFill>
                <a:latin typeface="Arial Black" panose="020B0A04020102020204" pitchFamily="34" charset="0"/>
              </a:rPr>
              <a:t> </a:t>
            </a:r>
            <a:r>
              <a:rPr lang="en-US" sz="2000" dirty="0" err="1" smtClean="0">
                <a:solidFill>
                  <a:srgbClr val="002060"/>
                </a:solidFill>
                <a:latin typeface="Arial Black" panose="020B0A04020102020204" pitchFamily="34" charset="0"/>
              </a:rPr>
              <a:t>cordis</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Anchor free ends of A-V valves to papillary muscles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Prevent A-V valves from pushing upward into atria during 	ventricular contraction</a:t>
            </a:r>
            <a:br>
              <a:rPr lang="en-US" sz="2000" dirty="0" smtClean="0">
                <a:solidFill>
                  <a:srgbClr val="00B050"/>
                </a:solidFill>
                <a:latin typeface="Arial Black" panose="020B0A04020102020204" pitchFamily="34" charset="0"/>
              </a:rPr>
            </a:br>
            <a:endParaRPr lang="en-US" sz="2000" dirty="0">
              <a:solidFill>
                <a:srgbClr val="00B050"/>
              </a:solidFill>
              <a:latin typeface="Arial Black" panose="020B0A04020102020204" pitchFamily="34" charset="0"/>
            </a:endParaRPr>
          </a:p>
        </p:txBody>
      </p:sp>
      <p:pic>
        <p:nvPicPr>
          <p:cNvPr id="7" name="Picture 6"/>
          <p:cNvPicPr>
            <a:picLocks noChangeAspect="1"/>
          </p:cNvPicPr>
          <p:nvPr/>
        </p:nvPicPr>
        <p:blipFill>
          <a:blip r:embed="rId2"/>
          <a:stretch>
            <a:fillRect/>
          </a:stretch>
        </p:blipFill>
        <p:spPr>
          <a:xfrm>
            <a:off x="6947339" y="115613"/>
            <a:ext cx="5256732" cy="4577568"/>
          </a:xfrm>
          <a:prstGeom prst="rect">
            <a:avLst/>
          </a:prstGeom>
        </p:spPr>
      </p:pic>
    </p:spTree>
    <p:extLst>
      <p:ext uri="{BB962C8B-B14F-4D97-AF65-F5344CB8AC3E}">
        <p14:creationId xmlns:p14="http://schemas.microsoft.com/office/powerpoint/2010/main" xmlns="" val="3430265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6027" y="4308"/>
            <a:ext cx="9811890" cy="6853692"/>
          </a:xfrm>
          <a:prstGeom prst="rect">
            <a:avLst/>
          </a:prstGeom>
        </p:spPr>
      </p:pic>
    </p:spTree>
    <p:extLst>
      <p:ext uri="{BB962C8B-B14F-4D97-AF65-F5344CB8AC3E}">
        <p14:creationId xmlns:p14="http://schemas.microsoft.com/office/powerpoint/2010/main" xmlns="" val="900025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eft subclavian artery &#10;Pulmonary artery to left lung &#10;Superior vena cava &#10;Pulmonary Artery to right &#10;lung &#10;Pulmonary vei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85792" y="0"/>
            <a:ext cx="5602013" cy="503991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1660634" y="2359274"/>
            <a:ext cx="6222125" cy="4498726"/>
          </a:xfrm>
          <a:prstGeom prst="rect">
            <a:avLst/>
          </a:prstGeom>
        </p:spPr>
      </p:pic>
    </p:spTree>
    <p:extLst>
      <p:ext uri="{BB962C8B-B14F-4D97-AF65-F5344CB8AC3E}">
        <p14:creationId xmlns:p14="http://schemas.microsoft.com/office/powerpoint/2010/main" xmlns="" val="1815021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668" y="0"/>
            <a:ext cx="8911687" cy="1280890"/>
          </a:xfrm>
        </p:spPr>
        <p:txBody>
          <a:bodyPr>
            <a:normAutofit fontScale="90000"/>
          </a:bodyPr>
          <a:lstStyle/>
          <a:p>
            <a:r>
              <a:rPr lang="en-US" sz="2800" dirty="0" smtClean="0">
                <a:solidFill>
                  <a:srgbClr val="FF0000"/>
                </a:solidFill>
                <a:latin typeface="Algerian" panose="04020705040A02060702" pitchFamily="82" charset="0"/>
              </a:rPr>
              <a:t>				Blood flow through the heart</a:t>
            </a:r>
            <a:br>
              <a:rPr lang="en-US" sz="28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2000" dirty="0" smtClean="0">
                <a:solidFill>
                  <a:srgbClr val="00B050"/>
                </a:solidFill>
                <a:latin typeface="Arial Black" panose="020B0A04020102020204" pitchFamily="34" charset="0"/>
              </a:rPr>
              <a:t>The right and left sides of the heart work together causing blood 	to flow continuously to the heart lungs and body</a:t>
            </a:r>
            <a:br>
              <a:rPr lang="en-US" sz="20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2200" dirty="0" smtClean="0">
                <a:solidFill>
                  <a:srgbClr val="FF0000"/>
                </a:solidFill>
                <a:latin typeface="Algerian" panose="04020705040A02060702" pitchFamily="82" charset="0"/>
              </a:rPr>
              <a:t>RIGHT SIDE OF THE HEART</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Blood enters the heart through two large veins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The inferior and superior vena cava emptying oxygen poor blood(from the body) into the right atrium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As the right atrium contracts blood flows into right ventricle(through the open tricuspid valve)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When the ventricle is full the tricuspid valve shuts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Prevents blood from flowing backward into the right atrium while the right ventricle contracts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As the ventricle contracts blood leaves the heart (through the pulmonic valve)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Into the pulmonary artery and to the lungs where it is oxygenated</a:t>
            </a:r>
            <a:br>
              <a:rPr lang="en-US" sz="2000" dirty="0" smtClean="0">
                <a:solidFill>
                  <a:srgbClr val="00B050"/>
                </a:solidFill>
                <a:latin typeface="Arial Black" panose="020B0A04020102020204" pitchFamily="34" charset="0"/>
              </a:rPr>
            </a:br>
            <a:endParaRPr lang="en-US" sz="20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2257655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269" y="624110"/>
            <a:ext cx="9707343" cy="1280890"/>
          </a:xfrm>
        </p:spPr>
        <p:txBody>
          <a:bodyPr>
            <a:normAutofit fontScale="90000"/>
          </a:bodyPr>
          <a:lstStyle/>
          <a:p>
            <a:r>
              <a:rPr lang="en-US" b="1" dirty="0" smtClean="0">
                <a:solidFill>
                  <a:srgbClr val="FF0000"/>
                </a:solidFill>
                <a:latin typeface="Castellar" panose="020A0402060406010301" pitchFamily="18" charset="0"/>
              </a:rPr>
              <a:t>				I B.Sc., Biochemistry</a:t>
            </a:r>
            <a:br>
              <a:rPr lang="en-US" b="1" dirty="0" smtClean="0">
                <a:solidFill>
                  <a:srgbClr val="FF0000"/>
                </a:solidFill>
                <a:latin typeface="Castellar" panose="020A0402060406010301" pitchFamily="18" charset="0"/>
              </a:rPr>
            </a:br>
            <a:r>
              <a:rPr lang="en-US" dirty="0" smtClean="0"/>
              <a:t/>
            </a:r>
            <a:br>
              <a:rPr lang="en-US" dirty="0" smtClean="0"/>
            </a:br>
            <a:r>
              <a:rPr lang="en-US" dirty="0">
                <a:solidFill>
                  <a:srgbClr val="00B0F0"/>
                </a:solidFill>
                <a:latin typeface="Algerian" panose="04020705040A02060702" pitchFamily="82" charset="0"/>
              </a:rPr>
              <a:t>Subject			:</a:t>
            </a:r>
            <a:r>
              <a:rPr lang="en-US" dirty="0">
                <a:solidFill>
                  <a:srgbClr val="002060"/>
                </a:solidFill>
                <a:latin typeface="Algerian" panose="04020705040A02060702" pitchFamily="82" charset="0"/>
              </a:rPr>
              <a:t>	Core course II</a:t>
            </a:r>
            <a:br>
              <a:rPr lang="en-US" dirty="0">
                <a:solidFill>
                  <a:srgbClr val="002060"/>
                </a:solidFill>
                <a:latin typeface="Algerian" panose="04020705040A02060702" pitchFamily="82" charset="0"/>
              </a:rPr>
            </a:br>
            <a:r>
              <a:rPr lang="en-US" dirty="0">
                <a:solidFill>
                  <a:srgbClr val="002060"/>
                </a:solidFill>
                <a:latin typeface="Algerian" panose="04020705040A02060702" pitchFamily="82" charset="0"/>
              </a:rPr>
              <a:t>				   			Human </a:t>
            </a:r>
            <a:r>
              <a:rPr lang="en-US" dirty="0" smtClean="0">
                <a:solidFill>
                  <a:srgbClr val="002060"/>
                </a:solidFill>
                <a:latin typeface="Algerian" panose="04020705040A02060702" pitchFamily="82" charset="0"/>
              </a:rPr>
              <a:t>physiology</a:t>
            </a:r>
            <a:br>
              <a:rPr lang="en-US" dirty="0" smtClean="0">
                <a:solidFill>
                  <a:srgbClr val="002060"/>
                </a:solidFill>
                <a:latin typeface="Algerian" panose="04020705040A02060702" pitchFamily="82" charset="0"/>
              </a:rPr>
            </a:br>
            <a:r>
              <a:rPr lang="en-US" dirty="0">
                <a:solidFill>
                  <a:srgbClr val="002060"/>
                </a:solidFill>
                <a:latin typeface="Algerian" panose="04020705040A02060702" pitchFamily="82" charset="0"/>
              </a:rPr>
              <a:t/>
            </a:r>
            <a:br>
              <a:rPr lang="en-US" dirty="0">
                <a:solidFill>
                  <a:srgbClr val="002060"/>
                </a:solidFill>
                <a:latin typeface="Algerian" panose="04020705040A02060702" pitchFamily="82" charset="0"/>
              </a:rPr>
            </a:br>
            <a:r>
              <a:rPr lang="en-US" dirty="0">
                <a:solidFill>
                  <a:srgbClr val="00B0F0"/>
                </a:solidFill>
                <a:latin typeface="Algerian" panose="04020705040A02060702" pitchFamily="82" charset="0"/>
              </a:rPr>
              <a:t>subject code:</a:t>
            </a:r>
            <a:r>
              <a:rPr lang="en-US" dirty="0">
                <a:solidFill>
                  <a:srgbClr val="002060"/>
                </a:solidFill>
                <a:latin typeface="Algerian" panose="04020705040A02060702" pitchFamily="82" charset="0"/>
              </a:rPr>
              <a:t> 	</a:t>
            </a:r>
            <a:r>
              <a:rPr lang="en-US" dirty="0" smtClean="0">
                <a:solidFill>
                  <a:srgbClr val="002060"/>
                </a:solidFill>
                <a:latin typeface="Algerian" panose="04020705040A02060702" pitchFamily="82" charset="0"/>
              </a:rPr>
              <a:t>16SCCBC2</a:t>
            </a:r>
            <a:br>
              <a:rPr lang="en-US" dirty="0" smtClean="0">
                <a:solidFill>
                  <a:srgbClr val="002060"/>
                </a:solidFill>
                <a:latin typeface="Algerian" panose="04020705040A02060702" pitchFamily="82" charset="0"/>
              </a:rPr>
            </a:br>
            <a:r>
              <a:rPr lang="en-US" dirty="0" smtClean="0">
                <a:solidFill>
                  <a:srgbClr val="002060"/>
                </a:solidFill>
                <a:latin typeface="Algerian" panose="04020705040A02060702" pitchFamily="82" charset="0"/>
              </a:rPr>
              <a:t/>
            </a:r>
            <a:br>
              <a:rPr lang="en-US" dirty="0" smtClean="0">
                <a:solidFill>
                  <a:srgbClr val="002060"/>
                </a:solidFill>
                <a:latin typeface="Algerian" panose="04020705040A02060702" pitchFamily="82" charset="0"/>
              </a:rPr>
            </a:br>
            <a:r>
              <a:rPr lang="en-US" dirty="0" smtClean="0">
                <a:solidFill>
                  <a:srgbClr val="00B0F0"/>
                </a:solidFill>
                <a:latin typeface="Algerian" panose="04020705040A02060702" pitchFamily="82" charset="0"/>
              </a:rPr>
              <a:t>semester		:	</a:t>
            </a:r>
            <a:r>
              <a:rPr lang="en-US" dirty="0" smtClean="0">
                <a:solidFill>
                  <a:srgbClr val="002060"/>
                </a:solidFill>
                <a:latin typeface="Algerian" panose="04020705040A02060702" pitchFamily="82" charset="0"/>
              </a:rPr>
              <a:t> II</a:t>
            </a:r>
            <a:r>
              <a:rPr lang="en-US" dirty="0">
                <a:solidFill>
                  <a:srgbClr val="002060"/>
                </a:solidFill>
                <a:latin typeface="Algerian" panose="04020705040A02060702" pitchFamily="82" charset="0"/>
              </a:rPr>
              <a:t/>
            </a:r>
            <a:br>
              <a:rPr lang="en-US" dirty="0">
                <a:solidFill>
                  <a:srgbClr val="002060"/>
                </a:solidFill>
                <a:latin typeface="Algerian" panose="04020705040A02060702" pitchFamily="82" charset="0"/>
              </a:rPr>
            </a:br>
            <a:r>
              <a:rPr lang="en-US" dirty="0">
                <a:solidFill>
                  <a:srgbClr val="002060"/>
                </a:solidFill>
                <a:latin typeface="Algerian" panose="04020705040A02060702" pitchFamily="82" charset="0"/>
              </a:rPr>
              <a:t/>
            </a:r>
            <a:br>
              <a:rPr lang="en-US" dirty="0">
                <a:solidFill>
                  <a:srgbClr val="002060"/>
                </a:solidFill>
                <a:latin typeface="Algerian" panose="04020705040A02060702" pitchFamily="82" charset="0"/>
              </a:rPr>
            </a:br>
            <a:r>
              <a:rPr lang="en-US" dirty="0">
                <a:solidFill>
                  <a:srgbClr val="002060"/>
                </a:solidFill>
                <a:latin typeface="Algerian" panose="04020705040A02060702" pitchFamily="82" charset="0"/>
              </a:rPr>
              <a:t/>
            </a:r>
            <a:br>
              <a:rPr lang="en-US" dirty="0">
                <a:solidFill>
                  <a:srgbClr val="002060"/>
                </a:solidFill>
                <a:latin typeface="Algerian" panose="04020705040A02060702" pitchFamily="82" charset="0"/>
              </a:rPr>
            </a:br>
            <a:endParaRPr lang="en-US" dirty="0"/>
          </a:p>
        </p:txBody>
      </p:sp>
    </p:spTree>
    <p:extLst>
      <p:ext uri="{BB962C8B-B14F-4D97-AF65-F5344CB8AC3E}">
        <p14:creationId xmlns:p14="http://schemas.microsoft.com/office/powerpoint/2010/main" xmlns="" val="3844564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80" y="435539"/>
            <a:ext cx="9424815" cy="6309506"/>
          </a:xfrm>
        </p:spPr>
        <p:txBody>
          <a:bodyPr>
            <a:normAutofit/>
          </a:bodyPr>
          <a:lstStyle/>
          <a:p>
            <a:r>
              <a:rPr lang="en-US" sz="1800" dirty="0" smtClean="0">
                <a:solidFill>
                  <a:srgbClr val="00B050"/>
                </a:solidFill>
                <a:latin typeface="Arial Black" panose="020B0A04020102020204" pitchFamily="34" charset="0"/>
              </a:rPr>
              <a:t>The oxygenated blood then returns to the heart through the pulmonary veins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LEFT SIDE OF THE HEART</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Pulmonary vein empty</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Oxygen-rich blood from the lungs into the left atrium</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As the atrium contracts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Blood flows from atrium into the ventricle (through the open mitral 	valve)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When the ventricle is full (the mitral valve shuts)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Prevent blood from flowing backward into the atrium(while the 	ventricle 	contracts)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As the ventricle contracts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Blood leaves the heart (through the aortic valve)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Into the aorta and to the body</a:t>
            </a:r>
            <a:br>
              <a:rPr lang="en-US" sz="1800" dirty="0" smtClean="0">
                <a:solidFill>
                  <a:srgbClr val="00B050"/>
                </a:solidFill>
                <a:latin typeface="Arial Black" panose="020B0A04020102020204" pitchFamily="34" charset="0"/>
              </a:rPr>
            </a:br>
            <a:endParaRPr lang="en-US" sz="18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3757916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 Arises from root of the aorta &#10;Left Coronary Artery &#10;Right Coronary Artery &#10;Anterior Descending Artery &#10;Circumflex Art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132" y="85630"/>
            <a:ext cx="9146523" cy="6772370"/>
          </a:xfrm>
          <a:prstGeom prst="rect">
            <a:avLst/>
          </a:prstGeom>
          <a:solidFill>
            <a:schemeClr val="bg1"/>
          </a:solidFill>
          <a:ln>
            <a:solidFill>
              <a:schemeClr val="bg1"/>
            </a:solidFill>
          </a:ln>
        </p:spPr>
      </p:pic>
    </p:spTree>
    <p:extLst>
      <p:ext uri="{BB962C8B-B14F-4D97-AF65-F5344CB8AC3E}">
        <p14:creationId xmlns:p14="http://schemas.microsoft.com/office/powerpoint/2010/main" xmlns="" val="3642366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868" y="119614"/>
            <a:ext cx="8911687" cy="1280890"/>
          </a:xfrm>
        </p:spPr>
        <p:txBody>
          <a:bodyPr>
            <a:normAutofit fontScale="90000"/>
          </a:bodyPr>
          <a:lstStyle/>
          <a:p>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Circulation of the blood</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2000" dirty="0" err="1" smtClean="0">
                <a:solidFill>
                  <a:srgbClr val="00B050"/>
                </a:solidFill>
                <a:latin typeface="Arial Black" panose="020B0A04020102020204" pitchFamily="34" charset="0"/>
              </a:rPr>
              <a:t>Blood</a:t>
            </a:r>
            <a:r>
              <a:rPr lang="en-US" sz="2000" dirty="0" smtClean="0">
                <a:solidFill>
                  <a:srgbClr val="00B050"/>
                </a:solidFill>
                <a:latin typeface="Arial Black" panose="020B0A04020102020204" pitchFamily="34" charset="0"/>
              </a:rPr>
              <a:t> enters the heart through the inferior and superior vena cava, flowing into the right atrium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The </a:t>
            </a:r>
            <a:r>
              <a:rPr lang="en-US" sz="2000" dirty="0" err="1" smtClean="0">
                <a:solidFill>
                  <a:srgbClr val="00B050"/>
                </a:solidFill>
                <a:latin typeface="Arial Black" panose="020B0A04020102020204" pitchFamily="34" charset="0"/>
              </a:rPr>
              <a:t>bloof</a:t>
            </a:r>
            <a:r>
              <a:rPr lang="en-US" sz="2000" dirty="0" smtClean="0">
                <a:solidFill>
                  <a:srgbClr val="00B050"/>
                </a:solidFill>
                <a:latin typeface="Arial Black" panose="020B0A04020102020204" pitchFamily="34" charset="0"/>
              </a:rPr>
              <a:t> passes through the tricuspid valve into the right ventricle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It then passes through the pulmonic semilunar valve, entering the pulmonary artery of the pulmonary circulation</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It flows through the pulmonary bed of the right and left lungs to the pulmonary vein, reentering the heart al the left atrium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It then flows through the bicuspid valve into the left ventricle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passing through the aortic semilunar valve, the blood enters the aorta and systemic vascular system</a:t>
            </a:r>
            <a:endParaRPr lang="en-US" sz="20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543818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821" y="193186"/>
            <a:ext cx="8911687" cy="1280890"/>
          </a:xfrm>
        </p:spPr>
        <p:txBody>
          <a:bodyPr>
            <a:normAutofit/>
          </a:bodyPr>
          <a:lstStyle/>
          <a:p>
            <a:r>
              <a:rPr lang="en-US" sz="2500" dirty="0" smtClean="0"/>
              <a:t>				</a:t>
            </a:r>
            <a:r>
              <a:rPr lang="en-US" sz="2500" dirty="0" smtClean="0">
                <a:solidFill>
                  <a:srgbClr val="FF0000"/>
                </a:solidFill>
                <a:latin typeface="Algerian" panose="04020705040A02060702" pitchFamily="82" charset="0"/>
              </a:rPr>
              <a:t>The heart as a double pump</a:t>
            </a:r>
            <a:br>
              <a:rPr lang="en-US" sz="2500" dirty="0" smtClean="0">
                <a:solidFill>
                  <a:srgbClr val="FF0000"/>
                </a:solidFill>
                <a:latin typeface="Algerian" panose="04020705040A02060702" pitchFamily="82" charset="0"/>
              </a:rPr>
            </a:br>
            <a:r>
              <a:rPr lang="en-US" sz="2500" dirty="0" smtClean="0">
                <a:solidFill>
                  <a:srgbClr val="FF0000"/>
                </a:solidFill>
                <a:latin typeface="Algerian" panose="04020705040A02060702" pitchFamily="82" charset="0"/>
              </a:rPr>
              <a:t>			The pulmonary and systemic circuits</a:t>
            </a:r>
            <a:endParaRPr lang="en-US" sz="2500" dirty="0">
              <a:solidFill>
                <a:srgbClr val="FF0000"/>
              </a:solidFill>
              <a:latin typeface="Algerian" panose="04020705040A02060702" pitchFamily="82" charset="0"/>
            </a:endParaRPr>
          </a:p>
        </p:txBody>
      </p:sp>
      <p:pic>
        <p:nvPicPr>
          <p:cNvPr id="15368" name="Picture 8" descr="Transport in Animal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53103" y="1186601"/>
            <a:ext cx="6947337" cy="5671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269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711" y="98591"/>
            <a:ext cx="9042026" cy="2760222"/>
          </a:xfrm>
        </p:spPr>
        <p:txBody>
          <a:bodyPr>
            <a:normAutofit fontScale="90000"/>
          </a:bodyPr>
          <a:lstStyle/>
          <a:p>
            <a:r>
              <a:rPr lang="en-US" sz="2200" dirty="0" smtClean="0">
                <a:solidFill>
                  <a:srgbClr val="FF0000"/>
                </a:solidFill>
                <a:latin typeface="Algerian" panose="04020705040A02060702" pitchFamily="82" charset="0"/>
              </a:rPr>
              <a:t>Double circulation</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2000" dirty="0" smtClean="0">
                <a:solidFill>
                  <a:srgbClr val="00B050"/>
                </a:solidFill>
                <a:latin typeface="Arial Black" panose="020B0A04020102020204" pitchFamily="34" charset="0"/>
              </a:rPr>
              <a:t>Mammals have a double circulatory system which means one circuit links the heart and lungs the other circuit links the heart with the rest of the body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During a single cycle blood goes twice in the heart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This means that there are two loops in our body in which blood circulates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One is oxygenated blood (it has little or no oxygen but a lot of carbon dioxide)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IMPORTANCE OF DOUBLE CIRCULATION</a:t>
            </a:r>
            <a:br>
              <a:rPr lang="en-US" sz="2200" dirty="0" smtClean="0">
                <a:solidFill>
                  <a:srgbClr val="FF0000"/>
                </a:solidFill>
                <a:latin typeface="Algerian" panose="04020705040A02060702" pitchFamily="82" charset="0"/>
              </a:rPr>
            </a:br>
            <a:r>
              <a:rPr lang="en-US" sz="1800" dirty="0" smtClean="0"/>
              <a:t/>
            </a:r>
            <a:br>
              <a:rPr lang="en-US" sz="1800" dirty="0" smtClean="0"/>
            </a:br>
            <a:r>
              <a:rPr lang="en-US" sz="2000" dirty="0" smtClean="0">
                <a:solidFill>
                  <a:srgbClr val="00B050"/>
                </a:solidFill>
                <a:latin typeface="Arial Black" panose="020B0A04020102020204" pitchFamily="34" charset="0"/>
              </a:rPr>
              <a:t>It is necessary to separate oxygenated and de-oxygenated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It makes the circulatory system more efficient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Higher blood pressure so a greater flow of blood to the tissues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Helps to maintain a constant body temperature </a:t>
            </a:r>
            <a:br>
              <a:rPr lang="en-US" sz="2000" dirty="0" smtClean="0">
                <a:solidFill>
                  <a:srgbClr val="00B050"/>
                </a:solidFill>
                <a:latin typeface="Arial Black" panose="020B0A04020102020204" pitchFamily="34" charset="0"/>
              </a:rPr>
            </a:br>
            <a:endParaRPr lang="en-US" sz="20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3383293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1: Heart anatomy from the anterior view (left) and interior view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36241" y="169478"/>
            <a:ext cx="9062283" cy="6473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118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32387" y="927173"/>
            <a:ext cx="7041930" cy="5930827"/>
          </a:xfrm>
          <a:prstGeom prst="rect">
            <a:avLst/>
          </a:prstGeom>
        </p:spPr>
      </p:pic>
      <p:sp>
        <p:nvSpPr>
          <p:cNvPr id="6" name="Rectangle 5"/>
          <p:cNvSpPr/>
          <p:nvPr/>
        </p:nvSpPr>
        <p:spPr>
          <a:xfrm>
            <a:off x="3584027" y="357352"/>
            <a:ext cx="5833241" cy="409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lgerian" panose="04020705040A02060702" pitchFamily="82" charset="0"/>
              </a:rPr>
              <a:t>Posterior view of heart</a:t>
            </a:r>
          </a:p>
        </p:txBody>
      </p:sp>
    </p:spTree>
    <p:extLst>
      <p:ext uri="{BB962C8B-B14F-4D97-AF65-F5344CB8AC3E}">
        <p14:creationId xmlns:p14="http://schemas.microsoft.com/office/powerpoint/2010/main" xmlns="" val="3378241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2500" dirty="0" smtClean="0">
                <a:solidFill>
                  <a:srgbClr val="FF0000"/>
                </a:solidFill>
                <a:latin typeface="Algerian" panose="04020705040A02060702" pitchFamily="82" charset="0"/>
              </a:rPr>
              <a:t>Blood vessels of human heart</a:t>
            </a:r>
            <a:endParaRPr lang="en-US" sz="2500" dirty="0">
              <a:solidFill>
                <a:srgbClr val="FF0000"/>
              </a:solidFill>
              <a:latin typeface="Algerian" panose="04020705040A02060702" pitchFamily="82" charset="0"/>
            </a:endParaRPr>
          </a:p>
        </p:txBody>
      </p:sp>
      <p:pic>
        <p:nvPicPr>
          <p:cNvPr id="40962" name="Picture 2" descr="Human artery and vein circulation anatomical structur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62097" y="1193610"/>
            <a:ext cx="5791200" cy="56734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1606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067" y="869403"/>
            <a:ext cx="5290823" cy="1280890"/>
          </a:xfrm>
        </p:spPr>
        <p:txBody>
          <a:bodyPr>
            <a:normAutofit fontScale="90000"/>
          </a:bodyPr>
          <a:lstStyle/>
          <a:p>
            <a:r>
              <a:rPr lang="en-US" sz="2200" dirty="0" smtClean="0">
                <a:solidFill>
                  <a:srgbClr val="FF0000"/>
                </a:solidFill>
                <a:latin typeface="Algerian" panose="04020705040A02060702" pitchFamily="82" charset="0"/>
              </a:rPr>
              <a:t>Composition of blood</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2000" dirty="0" smtClean="0">
                <a:solidFill>
                  <a:srgbClr val="00B050"/>
                </a:solidFill>
                <a:latin typeface="Arial Black" panose="020B0A04020102020204" pitchFamily="34" charset="0"/>
              </a:rPr>
              <a:t>Consists of formed elements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Suspended and carried in plasma (fluid part)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Total blood volume 60-80mL/kg of body weight</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Plasma is straw-colored liquid consisting of 90% water and dissolved solutes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Include ions, metabolites, hormones, 	antibodies and proteins</a:t>
            </a:r>
            <a:endParaRPr lang="en-US" sz="2000" dirty="0">
              <a:solidFill>
                <a:srgbClr val="00B050"/>
              </a:solidFill>
              <a:latin typeface="Arial Black" panose="020B0A04020102020204" pitchFamily="34" charset="0"/>
            </a:endParaRPr>
          </a:p>
        </p:txBody>
      </p:sp>
      <p:pic>
        <p:nvPicPr>
          <p:cNvPr id="5" name="Picture 4"/>
          <p:cNvPicPr>
            <a:picLocks noChangeAspect="1"/>
          </p:cNvPicPr>
          <p:nvPr/>
        </p:nvPicPr>
        <p:blipFill>
          <a:blip r:embed="rId2"/>
          <a:stretch>
            <a:fillRect/>
          </a:stretch>
        </p:blipFill>
        <p:spPr>
          <a:xfrm>
            <a:off x="7141297" y="869403"/>
            <a:ext cx="5050704" cy="4953328"/>
          </a:xfrm>
          <a:prstGeom prst="rect">
            <a:avLst/>
          </a:prstGeom>
        </p:spPr>
      </p:pic>
    </p:spTree>
    <p:extLst>
      <p:ext uri="{BB962C8B-B14F-4D97-AF65-F5344CB8AC3E}">
        <p14:creationId xmlns:p14="http://schemas.microsoft.com/office/powerpoint/2010/main" xmlns="" val="4040457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007" y="231227"/>
            <a:ext cx="9333185" cy="6453352"/>
          </a:xfrm>
        </p:spPr>
        <p:txBody>
          <a:bodyPr>
            <a:normAutofit/>
          </a:bodyPr>
          <a:lstStyle/>
          <a:p>
            <a:r>
              <a:rPr lang="en-US" sz="2200" dirty="0" smtClean="0">
                <a:solidFill>
                  <a:srgbClr val="FF0000"/>
                </a:solidFill>
                <a:latin typeface="Algerian" panose="04020705040A02060702" pitchFamily="82" charset="0"/>
              </a:rPr>
              <a:t>Plasma protein</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Constitute 7-9% of plasma</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Three types of plasma proteins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1. Albumins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2. Globulins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3. Fibrinogen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2060"/>
                </a:solidFill>
                <a:latin typeface="Arial Black" panose="020B0A04020102020204" pitchFamily="34" charset="0"/>
              </a:rPr>
              <a:t>Albumin accounts for60-80%</a:t>
            </a:r>
            <a:br>
              <a:rPr lang="en-US" sz="1800" dirty="0" smtClean="0">
                <a:solidFill>
                  <a:srgbClr val="00206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Creates colloid osmotic pressure that draws water from interstitial fluid into capillaries to maintain blood volume and pressure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2060"/>
                </a:solidFill>
                <a:latin typeface="Arial Black" panose="020B0A04020102020204" pitchFamily="34" charset="0"/>
              </a:rPr>
              <a:t>Globulins carry lipids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Gamma globulins are antibodies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2060"/>
                </a:solidFill>
                <a:latin typeface="Arial Black" panose="020B0A04020102020204" pitchFamily="34" charset="0"/>
              </a:rPr>
              <a:t>Fibrinogen serves as clotting factor</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Converted to fibrin when clotting blood</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Serum is fluid left when blood clots</a:t>
            </a:r>
            <a:br>
              <a:rPr lang="en-US" sz="1800" dirty="0" smtClean="0">
                <a:solidFill>
                  <a:srgbClr val="00B050"/>
                </a:solidFill>
                <a:latin typeface="Arial Black" panose="020B0A04020102020204" pitchFamily="34" charset="0"/>
              </a:rPr>
            </a:br>
            <a:endParaRPr lang="en-US" sz="18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3418215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676" y="729213"/>
            <a:ext cx="8911687" cy="1280890"/>
          </a:xfrm>
        </p:spPr>
        <p:txBody>
          <a:bodyPr>
            <a:noAutofit/>
          </a:bodyPr>
          <a:lstStyle/>
          <a:p>
            <a:pPr algn="ctr"/>
            <a:r>
              <a:rPr lang="en-US" sz="4800" dirty="0" smtClean="0">
                <a:solidFill>
                  <a:srgbClr val="FF0000"/>
                </a:solidFill>
                <a:latin typeface="Algerian" panose="04020705040A02060702" pitchFamily="82" charset="0"/>
              </a:rPr>
              <a:t>    Human heart </a:t>
            </a:r>
            <a:br>
              <a:rPr lang="en-US" sz="4800" dirty="0" smtClean="0">
                <a:solidFill>
                  <a:srgbClr val="FF0000"/>
                </a:solidFill>
                <a:latin typeface="Algerian" panose="04020705040A02060702" pitchFamily="82" charset="0"/>
              </a:rPr>
            </a:br>
            <a:r>
              <a:rPr lang="en-US" sz="4800" dirty="0" smtClean="0">
                <a:solidFill>
                  <a:srgbClr val="FF0000"/>
                </a:solidFill>
                <a:latin typeface="Algerian" panose="04020705040A02060702" pitchFamily="82" charset="0"/>
              </a:rPr>
              <a:t>     anatomy and physiology</a:t>
            </a:r>
            <a:endParaRPr lang="en-US" sz="4800" dirty="0">
              <a:solidFill>
                <a:srgbClr val="FF0000"/>
              </a:solidFill>
              <a:latin typeface="Algerian" panose="04020705040A02060702" pitchFamily="82" charset="0"/>
            </a:endParaRPr>
          </a:p>
        </p:txBody>
      </p:sp>
      <p:pic>
        <p:nvPicPr>
          <p:cNvPr id="5" name="Picture 4"/>
          <p:cNvPicPr>
            <a:picLocks noChangeAspect="1"/>
          </p:cNvPicPr>
          <p:nvPr/>
        </p:nvPicPr>
        <p:blipFill>
          <a:blip r:embed="rId2"/>
          <a:stretch>
            <a:fillRect/>
          </a:stretch>
        </p:blipFill>
        <p:spPr>
          <a:xfrm>
            <a:off x="1860332" y="2280746"/>
            <a:ext cx="7443503" cy="4078013"/>
          </a:xfrm>
          <a:prstGeom prst="rect">
            <a:avLst/>
          </a:prstGeom>
        </p:spPr>
      </p:pic>
    </p:spTree>
    <p:extLst>
      <p:ext uri="{BB962C8B-B14F-4D97-AF65-F5344CB8AC3E}">
        <p14:creationId xmlns:p14="http://schemas.microsoft.com/office/powerpoint/2010/main" xmlns="" val="2586152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47" y="0"/>
            <a:ext cx="6970956" cy="6110344"/>
          </a:xfrm>
        </p:spPr>
        <p:txBody>
          <a:bodyPr>
            <a:normAutofit fontScale="90000"/>
          </a:bodyPr>
          <a:lstStyle/>
          <a:p>
            <a:r>
              <a:rPr lang="en-US" sz="2200" dirty="0" smtClean="0">
                <a:solidFill>
                  <a:srgbClr val="FF0000"/>
                </a:solidFill>
                <a:latin typeface="Algerian" panose="04020705040A02060702" pitchFamily="82" charset="0"/>
              </a:rPr>
              <a:t>Formed elements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Composed of </a:t>
            </a:r>
            <a:r>
              <a:rPr lang="en-US" sz="1800" dirty="0" err="1" smtClean="0">
                <a:solidFill>
                  <a:srgbClr val="00B050"/>
                </a:solidFill>
                <a:latin typeface="Arial Black" panose="020B0A04020102020204" pitchFamily="34" charset="0"/>
              </a:rPr>
              <a:t>Erytrhocytes</a:t>
            </a:r>
            <a:r>
              <a:rPr lang="en-US" sz="1800" dirty="0" smtClean="0">
                <a:solidFill>
                  <a:srgbClr val="00B050"/>
                </a:solidFill>
                <a:latin typeface="Arial Black" panose="020B0A04020102020204" pitchFamily="34" charset="0"/>
              </a:rPr>
              <a:t> (RBC) and Leukocytes (WBC)</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r>
            <a:br>
              <a:rPr lang="en-US" sz="1800" dirty="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RBC ARE FLATTENED BICONCAVE DISCS</a:t>
            </a:r>
            <a:br>
              <a:rPr lang="en-US" sz="1800" dirty="0" smtClean="0">
                <a:solidFill>
                  <a:srgbClr val="FF000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Generated in the red bone marrow by the process of 	erythropoiesis from the hemocytoblast, a common 	stem cell</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Shape provides increased surface area for diffusion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Lack nuclei and mitochondria</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Has semi-permeable membrane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Contains hemoglobin molecule that transport oxygen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Approx.30 trillion in the body</a:t>
            </a:r>
            <a:br>
              <a:rPr lang="en-US" sz="1800" dirty="0" smtClean="0">
                <a:solidFill>
                  <a:srgbClr val="00B050"/>
                </a:solidFill>
                <a:latin typeface="Arial Black" panose="020B0A04020102020204" pitchFamily="34" charset="0"/>
              </a:rPr>
            </a:br>
            <a:endParaRPr lang="en-US" sz="1800" dirty="0">
              <a:solidFill>
                <a:srgbClr val="00B05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7186108" y="0"/>
            <a:ext cx="5005891" cy="6858000"/>
          </a:xfrm>
          <a:prstGeom prst="rect">
            <a:avLst/>
          </a:prstGeom>
        </p:spPr>
      </p:pic>
    </p:spTree>
    <p:extLst>
      <p:ext uri="{BB962C8B-B14F-4D97-AF65-F5344CB8AC3E}">
        <p14:creationId xmlns:p14="http://schemas.microsoft.com/office/powerpoint/2010/main" xmlns="" val="1328201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153" y="1240220"/>
            <a:ext cx="5612633" cy="6043449"/>
          </a:xfrm>
        </p:spPr>
        <p:txBody>
          <a:bodyPr>
            <a:normAutofit/>
          </a:bodyPr>
          <a:lstStyle/>
          <a:p>
            <a:r>
              <a:rPr lang="en-US" sz="2200" dirty="0" smtClean="0">
                <a:solidFill>
                  <a:srgbClr val="FF0000"/>
                </a:solidFill>
                <a:latin typeface="Algerian" panose="04020705040A02060702" pitchFamily="82" charset="0"/>
              </a:rPr>
              <a:t>Hematopoiesis</a:t>
            </a:r>
            <a:r>
              <a:rPr lang="en-US" sz="1800" dirty="0" smtClean="0">
                <a:solidFill>
                  <a:srgbClr val="92D050"/>
                </a:solidFill>
                <a:latin typeface="Arial Black" panose="020B0A04020102020204" pitchFamily="34" charset="0"/>
              </a:rPr>
              <a:t/>
            </a:r>
            <a:br>
              <a:rPr lang="en-US" sz="1800" dirty="0" smtClean="0">
                <a:solidFill>
                  <a:srgbClr val="92D050"/>
                </a:solidFill>
                <a:latin typeface="Arial Black" panose="020B0A04020102020204" pitchFamily="34" charset="0"/>
              </a:rPr>
            </a:br>
            <a:r>
              <a:rPr lang="en-US" sz="1800" dirty="0" smtClean="0">
                <a:solidFill>
                  <a:srgbClr val="92D050"/>
                </a:solidFill>
                <a:latin typeface="Arial Black" panose="020B0A04020102020204" pitchFamily="34" charset="0"/>
              </a:rPr>
              <a:t>	Is the formation of blood cells from stem cells in marrow (</a:t>
            </a:r>
            <a:r>
              <a:rPr lang="en-US" sz="1800" dirty="0" err="1" smtClean="0">
                <a:solidFill>
                  <a:srgbClr val="92D050"/>
                </a:solidFill>
                <a:latin typeface="Arial Black" panose="020B0A04020102020204" pitchFamily="34" charset="0"/>
              </a:rPr>
              <a:t>mueloid</a:t>
            </a:r>
            <a:r>
              <a:rPr lang="en-US" sz="1800" dirty="0" smtClean="0">
                <a:solidFill>
                  <a:srgbClr val="92D050"/>
                </a:solidFill>
                <a:latin typeface="Arial Black" panose="020B0A04020102020204" pitchFamily="34" charset="0"/>
              </a:rPr>
              <a:t> tissue) and lymphoid tissue</a:t>
            </a:r>
            <a:br>
              <a:rPr lang="en-US" sz="1800" dirty="0" smtClean="0">
                <a:solidFill>
                  <a:srgbClr val="92D050"/>
                </a:solidFill>
                <a:latin typeface="Arial Black" panose="020B0A04020102020204" pitchFamily="34" charset="0"/>
              </a:rPr>
            </a:br>
            <a:r>
              <a:rPr lang="en-US" sz="1800" dirty="0" smtClean="0">
                <a:solidFill>
                  <a:srgbClr val="92D050"/>
                </a:solidFill>
                <a:latin typeface="Arial Black" panose="020B0A04020102020204" pitchFamily="34" charset="0"/>
              </a:rPr>
              <a:t/>
            </a:r>
            <a:br>
              <a:rPr lang="en-US" sz="1800" dirty="0" smtClean="0">
                <a:solidFill>
                  <a:srgbClr val="92D050"/>
                </a:solidFill>
                <a:latin typeface="Arial Black" panose="020B0A04020102020204" pitchFamily="34" charset="0"/>
              </a:rPr>
            </a:br>
            <a:r>
              <a:rPr lang="en-US" sz="1800" dirty="0">
                <a:solidFill>
                  <a:srgbClr val="92D050"/>
                </a:solidFill>
                <a:latin typeface="Arial Black" panose="020B0A04020102020204" pitchFamily="34" charset="0"/>
              </a:rPr>
              <a:t>	</a:t>
            </a:r>
            <a:r>
              <a:rPr lang="en-US" sz="1800" dirty="0" smtClean="0">
                <a:solidFill>
                  <a:srgbClr val="92D050"/>
                </a:solidFill>
                <a:latin typeface="Arial Black" panose="020B0A04020102020204" pitchFamily="34" charset="0"/>
              </a:rPr>
              <a:t>RBCs increase in number above normal with chronic hypoxia</a:t>
            </a:r>
            <a:br>
              <a:rPr lang="en-US" sz="1800" dirty="0" smtClean="0">
                <a:solidFill>
                  <a:srgbClr val="92D050"/>
                </a:solidFill>
                <a:latin typeface="Arial Black" panose="020B0A04020102020204" pitchFamily="34" charset="0"/>
              </a:rPr>
            </a:br>
            <a:r>
              <a:rPr lang="en-US" sz="1800" dirty="0" smtClean="0">
                <a:solidFill>
                  <a:srgbClr val="92D050"/>
                </a:solidFill>
                <a:latin typeface="Arial Black" panose="020B0A04020102020204" pitchFamily="34" charset="0"/>
              </a:rPr>
              <a:t/>
            </a:r>
            <a:br>
              <a:rPr lang="en-US" sz="1800" dirty="0" smtClean="0">
                <a:solidFill>
                  <a:srgbClr val="92D050"/>
                </a:solidFill>
                <a:latin typeface="Arial Black" panose="020B0A04020102020204" pitchFamily="34" charset="0"/>
              </a:rPr>
            </a:br>
            <a:r>
              <a:rPr lang="en-US" sz="1800" dirty="0" err="1" smtClean="0">
                <a:solidFill>
                  <a:srgbClr val="002060"/>
                </a:solidFill>
                <a:latin typeface="Arial Black" panose="020B0A04020102020204" pitchFamily="34" charset="0"/>
              </a:rPr>
              <a:t>Erythropoisis</a:t>
            </a:r>
            <a:r>
              <a:rPr lang="en-US" sz="1800" dirty="0" smtClean="0">
                <a:solidFill>
                  <a:srgbClr val="002060"/>
                </a:solidFill>
                <a:latin typeface="Arial Black" panose="020B0A04020102020204" pitchFamily="34" charset="0"/>
              </a:rPr>
              <a:t> is formation of RBCs</a:t>
            </a:r>
            <a:r>
              <a:rPr lang="en-US" sz="1800" dirty="0" smtClean="0">
                <a:solidFill>
                  <a:srgbClr val="92D050"/>
                </a:solidFill>
                <a:latin typeface="Arial Black" panose="020B0A04020102020204" pitchFamily="34" charset="0"/>
              </a:rPr>
              <a:t/>
            </a:r>
            <a:br>
              <a:rPr lang="en-US" sz="1800" dirty="0" smtClean="0">
                <a:solidFill>
                  <a:srgbClr val="92D050"/>
                </a:solidFill>
                <a:latin typeface="Arial Black" panose="020B0A04020102020204" pitchFamily="34" charset="0"/>
              </a:rPr>
            </a:br>
            <a:r>
              <a:rPr lang="en-US" sz="1800" dirty="0">
                <a:solidFill>
                  <a:srgbClr val="92D050"/>
                </a:solidFill>
                <a:latin typeface="Arial Black" panose="020B0A04020102020204" pitchFamily="34" charset="0"/>
              </a:rPr>
              <a:t>	</a:t>
            </a:r>
            <a:r>
              <a:rPr lang="en-US" sz="1800" dirty="0" smtClean="0">
                <a:solidFill>
                  <a:srgbClr val="92D050"/>
                </a:solidFill>
                <a:latin typeface="Arial Black" panose="020B0A04020102020204" pitchFamily="34" charset="0"/>
              </a:rPr>
              <a:t>Stimulated by erythropoietin (EPO) from kidney</a:t>
            </a:r>
            <a:br>
              <a:rPr lang="en-US" sz="1800" dirty="0" smtClean="0">
                <a:solidFill>
                  <a:srgbClr val="92D050"/>
                </a:solidFill>
                <a:latin typeface="Arial Black" panose="020B0A04020102020204" pitchFamily="34" charset="0"/>
              </a:rPr>
            </a:br>
            <a:r>
              <a:rPr lang="en-US" sz="1800" dirty="0" smtClean="0">
                <a:solidFill>
                  <a:srgbClr val="92D050"/>
                </a:solidFill>
                <a:latin typeface="Arial Black" panose="020B0A04020102020204" pitchFamily="34" charset="0"/>
              </a:rPr>
              <a:t/>
            </a:r>
            <a:br>
              <a:rPr lang="en-US" sz="1800" dirty="0" smtClean="0">
                <a:solidFill>
                  <a:srgbClr val="92D050"/>
                </a:solidFill>
                <a:latin typeface="Arial Black" panose="020B0A04020102020204" pitchFamily="34" charset="0"/>
              </a:rPr>
            </a:br>
            <a:r>
              <a:rPr lang="en-US" sz="1800" dirty="0" smtClean="0">
                <a:solidFill>
                  <a:srgbClr val="002060"/>
                </a:solidFill>
                <a:latin typeface="Arial Black" panose="020B0A04020102020204" pitchFamily="34" charset="0"/>
              </a:rPr>
              <a:t>Leukopoiesis if formation of WBCs</a:t>
            </a:r>
            <a:br>
              <a:rPr lang="en-US" sz="1800" dirty="0" smtClean="0">
                <a:solidFill>
                  <a:srgbClr val="002060"/>
                </a:solidFill>
                <a:latin typeface="Arial Black" panose="020B0A04020102020204" pitchFamily="34" charset="0"/>
              </a:rPr>
            </a:br>
            <a:r>
              <a:rPr lang="en-US" sz="1800" dirty="0">
                <a:solidFill>
                  <a:srgbClr val="92D050"/>
                </a:solidFill>
                <a:latin typeface="Arial Black" panose="020B0A04020102020204" pitchFamily="34" charset="0"/>
              </a:rPr>
              <a:t>	</a:t>
            </a:r>
            <a:r>
              <a:rPr lang="en-US" sz="1800" dirty="0" smtClean="0">
                <a:solidFill>
                  <a:srgbClr val="92D050"/>
                </a:solidFill>
                <a:latin typeface="Arial Black" panose="020B0A04020102020204" pitchFamily="34" charset="0"/>
              </a:rPr>
              <a:t>Stimulated by variety of cytokines</a:t>
            </a:r>
            <a:endParaRPr lang="en-US" sz="1800" dirty="0">
              <a:solidFill>
                <a:srgbClr val="92D05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6779172" y="369996"/>
            <a:ext cx="5412828" cy="6146418"/>
          </a:xfrm>
          <a:prstGeom prst="rect">
            <a:avLst/>
          </a:prstGeom>
        </p:spPr>
      </p:pic>
    </p:spTree>
    <p:extLst>
      <p:ext uri="{BB962C8B-B14F-4D97-AF65-F5344CB8AC3E}">
        <p14:creationId xmlns:p14="http://schemas.microsoft.com/office/powerpoint/2010/main" xmlns="" val="3684898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668" y="540026"/>
            <a:ext cx="4329249" cy="4231671"/>
          </a:xfrm>
        </p:spPr>
        <p:txBody>
          <a:bodyPr>
            <a:normAutofit/>
          </a:bodyPr>
          <a:lstStyle/>
          <a:p>
            <a:r>
              <a:rPr lang="en-US" sz="2200" dirty="0" smtClean="0">
                <a:solidFill>
                  <a:srgbClr val="FF0000"/>
                </a:solidFill>
                <a:latin typeface="Algerian" panose="04020705040A02060702" pitchFamily="82" charset="0"/>
              </a:rPr>
              <a:t>Erythropoiesis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2.5 million RBCs are developed</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Lifespan 120 days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Old RBCs removed from blood by phagocytic cells in liver, spleen and bone marrow</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Iron recycled back into hemoglobin production</a:t>
            </a:r>
            <a:endParaRPr lang="en-US" sz="1800" dirty="0">
              <a:solidFill>
                <a:srgbClr val="00B050"/>
              </a:solidFill>
              <a:latin typeface="Arial Black" panose="020B0A04020102020204" pitchFamily="34" charset="0"/>
            </a:endParaRPr>
          </a:p>
        </p:txBody>
      </p:sp>
      <p:pic>
        <p:nvPicPr>
          <p:cNvPr id="28676" name="Picture 4" descr="Red Blood Cell (RBC) – Part 4 – Erythropoiesis, Red blood cell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73517" y="0"/>
            <a:ext cx="531848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1307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86" y="392882"/>
            <a:ext cx="6379780" cy="3664111"/>
          </a:xfrm>
        </p:spPr>
        <p:txBody>
          <a:bodyPr>
            <a:normAutofit/>
          </a:bodyPr>
          <a:lstStyle/>
          <a:p>
            <a:r>
              <a:rPr lang="en-US" sz="2200" dirty="0" smtClean="0">
                <a:solidFill>
                  <a:srgbClr val="FF0000"/>
                </a:solidFill>
                <a:latin typeface="Algerian" panose="04020705040A02060702" pitchFamily="82" charset="0"/>
              </a:rPr>
              <a:t>Leukocytes</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Have nucleus, mitochondria and amoeboid ability</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Formed in the myeloid tissue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Can squeeze through capillary walls (</a:t>
            </a:r>
            <a:r>
              <a:rPr lang="en-US" sz="1800" dirty="0" err="1" smtClean="0">
                <a:solidFill>
                  <a:srgbClr val="00B050"/>
                </a:solidFill>
                <a:latin typeface="Arial Black" panose="020B0A04020102020204" pitchFamily="34" charset="0"/>
              </a:rPr>
              <a:t>Diapedesis</a:t>
            </a:r>
            <a:r>
              <a:rPr lang="en-US" sz="1800" dirty="0" smtClean="0">
                <a:solidFill>
                  <a:srgbClr val="00B050"/>
                </a:solidFill>
                <a:latin typeface="Arial Black" panose="020B0A04020102020204" pitchFamily="34" charset="0"/>
              </a:rPr>
              <a:t>)</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Granular leukocytes help detoxify foreign 	substances and release heparin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include eosinophils, basophils and neutrophils</a:t>
            </a:r>
            <a:endParaRPr lang="en-US" sz="1800" dirty="0">
              <a:solidFill>
                <a:srgbClr val="00B050"/>
              </a:solidFill>
              <a:latin typeface="Arial Black" panose="020B0A04020102020204" pitchFamily="34" charset="0"/>
            </a:endParaRPr>
          </a:p>
        </p:txBody>
      </p:sp>
      <p:pic>
        <p:nvPicPr>
          <p:cNvPr id="29700" name="Picture 4" descr="Eosinophil - Wikipedi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23699" y="4342910"/>
            <a:ext cx="2592990" cy="25150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723699" y="4056993"/>
            <a:ext cx="2592990" cy="285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Black" panose="020B0A04020102020204" pitchFamily="34" charset="0"/>
              </a:rPr>
              <a:t>Eosinophils</a:t>
            </a:r>
            <a:endParaRPr lang="en-US" dirty="0">
              <a:solidFill>
                <a:srgbClr val="002060"/>
              </a:solidFill>
            </a:endParaRPr>
          </a:p>
        </p:txBody>
      </p:sp>
      <p:pic>
        <p:nvPicPr>
          <p:cNvPr id="29702" name="Picture 6" descr="Basophil Activation Testing - BÜHLMANN Laboratories A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33665" y="4524703"/>
            <a:ext cx="2898048" cy="233329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5133665" y="4056994"/>
            <a:ext cx="2898048" cy="496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Black" panose="020B0A04020102020204" pitchFamily="34" charset="0"/>
              </a:rPr>
              <a:t>Basophil</a:t>
            </a:r>
            <a:endParaRPr lang="en-US" dirty="0">
              <a:solidFill>
                <a:srgbClr val="002060"/>
              </a:solidFill>
            </a:endParaRPr>
          </a:p>
        </p:txBody>
      </p:sp>
      <p:pic>
        <p:nvPicPr>
          <p:cNvPr id="29704" name="Picture 8" descr="Neutrophil, A White Blood Cell, 3D Illustration. The Most Abundant ..."/>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59917" y="4625281"/>
            <a:ext cx="2627586" cy="22327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9059917" y="4056993"/>
            <a:ext cx="2627586" cy="568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Black" panose="020B0A04020102020204" pitchFamily="34" charset="0"/>
              </a:rPr>
              <a:t>Neutrophil</a:t>
            </a:r>
            <a:endParaRPr lang="en-US" dirty="0">
              <a:solidFill>
                <a:srgbClr val="002060"/>
              </a:solidFill>
            </a:endParaRPr>
          </a:p>
        </p:txBody>
      </p:sp>
    </p:spTree>
    <p:extLst>
      <p:ext uri="{BB962C8B-B14F-4D97-AF65-F5344CB8AC3E}">
        <p14:creationId xmlns:p14="http://schemas.microsoft.com/office/powerpoint/2010/main" xmlns="" val="1214284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166" y="624110"/>
            <a:ext cx="3689131" cy="5335256"/>
          </a:xfrm>
        </p:spPr>
        <p:txBody>
          <a:bodyPr>
            <a:normAutofit/>
          </a:bodyPr>
          <a:lstStyle/>
          <a:p>
            <a:r>
              <a:rPr lang="en-US" sz="2000" dirty="0" smtClean="0">
                <a:solidFill>
                  <a:srgbClr val="FF0000"/>
                </a:solidFill>
                <a:latin typeface="Algerian" panose="04020705040A02060702" pitchFamily="82" charset="0"/>
              </a:rPr>
              <a:t>LEUKOCYTES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1800" dirty="0" err="1" smtClean="0">
                <a:solidFill>
                  <a:srgbClr val="00B050"/>
                </a:solidFill>
                <a:latin typeface="Arial Black" panose="020B0A04020102020204" pitchFamily="34" charset="0"/>
              </a:rPr>
              <a:t>Agranular</a:t>
            </a:r>
            <a:r>
              <a:rPr lang="en-US" sz="1800" dirty="0" smtClean="0">
                <a:solidFill>
                  <a:srgbClr val="00B050"/>
                </a:solidFill>
                <a:latin typeface="Arial Black" panose="020B0A04020102020204" pitchFamily="34" charset="0"/>
              </a:rPr>
              <a:t> leukocytes are phagocytic and produce antibodies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Include lymphocytes and monocytes</a:t>
            </a:r>
            <a:endParaRPr lang="en-US" sz="1800" dirty="0">
              <a:solidFill>
                <a:srgbClr val="00B050"/>
              </a:solidFill>
              <a:latin typeface="Arial Black" panose="020B0A04020102020204" pitchFamily="34" charset="0"/>
            </a:endParaRPr>
          </a:p>
        </p:txBody>
      </p:sp>
      <p:pic>
        <p:nvPicPr>
          <p:cNvPr id="30724" name="Picture 4" descr="Your Immune System | Your Immune System | Natural Heal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14691" y="3476266"/>
            <a:ext cx="3299252" cy="33817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814691" y="2929731"/>
            <a:ext cx="3299252" cy="546537"/>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Black" panose="020B0A04020102020204" pitchFamily="34" charset="0"/>
              </a:rPr>
              <a:t>lymphocytes</a:t>
            </a:r>
            <a:endParaRPr lang="en-US" dirty="0">
              <a:solidFill>
                <a:srgbClr val="002060"/>
              </a:solidFill>
              <a:latin typeface="Arial Black" panose="020B0A04020102020204" pitchFamily="34" charset="0"/>
            </a:endParaRPr>
          </a:p>
        </p:txBody>
      </p:sp>
      <p:pic>
        <p:nvPicPr>
          <p:cNvPr id="4" name="Picture 3"/>
          <p:cNvPicPr>
            <a:picLocks noChangeAspect="1"/>
          </p:cNvPicPr>
          <p:nvPr/>
        </p:nvPicPr>
        <p:blipFill>
          <a:blip r:embed="rId3"/>
          <a:stretch>
            <a:fillRect/>
          </a:stretch>
        </p:blipFill>
        <p:spPr>
          <a:xfrm>
            <a:off x="7559020" y="427335"/>
            <a:ext cx="4254608" cy="3403686"/>
          </a:xfrm>
          <a:prstGeom prst="rect">
            <a:avLst/>
          </a:prstGeom>
        </p:spPr>
      </p:pic>
      <p:sp>
        <p:nvSpPr>
          <p:cNvPr id="5" name="Rectangle 4"/>
          <p:cNvSpPr/>
          <p:nvPr/>
        </p:nvSpPr>
        <p:spPr>
          <a:xfrm>
            <a:off x="7662041" y="73572"/>
            <a:ext cx="3962400" cy="3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Black" panose="020B0A04020102020204" pitchFamily="34" charset="0"/>
              </a:rPr>
              <a:t>Monocyte</a:t>
            </a:r>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xmlns="" val="811992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45" y="141623"/>
            <a:ext cx="7178566" cy="3979421"/>
          </a:xfrm>
        </p:spPr>
        <p:txBody>
          <a:bodyPr>
            <a:normAutofit fontScale="90000"/>
          </a:bodyPr>
          <a:lstStyle/>
          <a:p>
            <a:r>
              <a:rPr lang="en-US" sz="2000" dirty="0" smtClean="0">
                <a:solidFill>
                  <a:srgbClr val="FF0000"/>
                </a:solidFill>
                <a:latin typeface="Algerian" panose="04020705040A02060702" pitchFamily="82" charset="0"/>
              </a:rPr>
              <a:t>MEGAKARYOCYTE</a:t>
            </a:r>
            <a:br>
              <a:rPr lang="en-US" sz="20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Specialized type of blood cell</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Fragments into small irregular pieces of 	protoplasm 	called thrombocytes and platelets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Have no nucleus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Have a granular cytoplasm</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Function in clot formation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Platelets (Thrombocytes)</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Are smallest of formed elements, lack nucleus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Constitute most of mass of blood clots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Release serotonin to </a:t>
            </a:r>
            <a:r>
              <a:rPr lang="en-US" sz="1800" dirty="0" err="1" smtClean="0">
                <a:solidFill>
                  <a:srgbClr val="00B050"/>
                </a:solidFill>
                <a:latin typeface="Arial Black" panose="020B0A04020102020204" pitchFamily="34" charset="0"/>
              </a:rPr>
              <a:t>vasoconstrict</a:t>
            </a:r>
            <a:r>
              <a:rPr lang="en-US" sz="1800" dirty="0" smtClean="0">
                <a:solidFill>
                  <a:srgbClr val="00B050"/>
                </a:solidFill>
                <a:latin typeface="Arial Black" panose="020B0A04020102020204" pitchFamily="34" charset="0"/>
              </a:rPr>
              <a:t> and reduce blood flow 	to clot area</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Secrete growth factors to maintain integrity of blood 	vessel wall</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Survive 5-9 days</a:t>
            </a:r>
            <a:endParaRPr lang="en-US" sz="1800" dirty="0">
              <a:solidFill>
                <a:srgbClr val="00B050"/>
              </a:solidFill>
              <a:latin typeface="Arial Black" panose="020B0A04020102020204" pitchFamily="34" charset="0"/>
            </a:endParaRPr>
          </a:p>
        </p:txBody>
      </p:sp>
      <p:pic>
        <p:nvPicPr>
          <p:cNvPr id="5" name="Picture 4"/>
          <p:cNvPicPr>
            <a:picLocks noChangeAspect="1"/>
          </p:cNvPicPr>
          <p:nvPr/>
        </p:nvPicPr>
        <p:blipFill>
          <a:blip r:embed="rId2"/>
          <a:stretch>
            <a:fillRect/>
          </a:stretch>
        </p:blipFill>
        <p:spPr>
          <a:xfrm>
            <a:off x="7551869" y="-1"/>
            <a:ext cx="4640132" cy="4916245"/>
          </a:xfrm>
          <a:prstGeom prst="rect">
            <a:avLst/>
          </a:prstGeom>
        </p:spPr>
      </p:pic>
    </p:spTree>
    <p:extLst>
      <p:ext uri="{BB962C8B-B14F-4D97-AF65-F5344CB8AC3E}">
        <p14:creationId xmlns:p14="http://schemas.microsoft.com/office/powerpoint/2010/main" xmlns="" val="43685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848" y="991972"/>
            <a:ext cx="8911687" cy="1280890"/>
          </a:xfrm>
        </p:spPr>
        <p:txBody>
          <a:bodyPr>
            <a:noAutofit/>
          </a:bodyPr>
          <a:lstStyle/>
          <a:p>
            <a:pPr lvl="0" defTabSz="914400" eaLnBrk="0" fontAlgn="base" hangingPunct="0">
              <a:spcAft>
                <a:spcPct val="0"/>
              </a:spcAft>
            </a:pPr>
            <a:r>
              <a:rPr lang="en-US" altLang="en-US" sz="2000" dirty="0">
                <a:solidFill>
                  <a:srgbClr val="FF0000"/>
                </a:solidFill>
                <a:latin typeface="Algerian" panose="04020705040A02060702" pitchFamily="82" charset="0"/>
              </a:rPr>
              <a:t>Cardiac cycle</a:t>
            </a:r>
            <a:br>
              <a:rPr lang="en-US" altLang="en-US" sz="2000" dirty="0">
                <a:solidFill>
                  <a:srgbClr val="FF0000"/>
                </a:solidFill>
                <a:latin typeface="Algerian" panose="04020705040A02060702" pitchFamily="82" charset="0"/>
              </a:rPr>
            </a:br>
            <a:r>
              <a:rPr lang="en-US" altLang="en-US" sz="1800" dirty="0">
                <a:solidFill>
                  <a:srgbClr val="00B050"/>
                </a:solidFill>
                <a:latin typeface="Arial Black" panose="020B0A04020102020204" pitchFamily="34" charset="0"/>
              </a:rPr>
              <a:t/>
            </a:r>
            <a:br>
              <a:rPr lang="en-US" altLang="en-US" sz="1800" dirty="0">
                <a:solidFill>
                  <a:srgbClr val="00B050"/>
                </a:solidFill>
                <a:latin typeface="Arial Black" panose="020B0A04020102020204" pitchFamily="34" charset="0"/>
              </a:rPr>
            </a:br>
            <a:r>
              <a:rPr lang="en-US" altLang="en-US" sz="1800" dirty="0">
                <a:solidFill>
                  <a:srgbClr val="00B050"/>
                </a:solidFill>
                <a:latin typeface="Arial Black" panose="020B0A04020102020204" pitchFamily="34" charset="0"/>
              </a:rPr>
              <a:t>The cardiac cycle consists of one heartbeat or one cycle of contraction and relaxation of the cardiac </a:t>
            </a:r>
            <a:r>
              <a:rPr lang="en-US" altLang="en-US" sz="1800" dirty="0" smtClean="0">
                <a:solidFill>
                  <a:srgbClr val="00B050"/>
                </a:solidFill>
                <a:latin typeface="Arial Black" panose="020B0A04020102020204" pitchFamily="34" charset="0"/>
              </a:rPr>
              <a:t>muscle</a:t>
            </a:r>
            <a:r>
              <a:rPr lang="en-US" altLang="en-US" sz="1800" dirty="0">
                <a:solidFill>
                  <a:srgbClr val="00B050"/>
                </a:solidFill>
                <a:latin typeface="Arial Black" panose="020B0A04020102020204" pitchFamily="34" charset="0"/>
              </a:rPr>
              <a:t/>
            </a:r>
            <a:br>
              <a:rPr lang="en-US" altLang="en-US" sz="1800" dirty="0">
                <a:solidFill>
                  <a:srgbClr val="00B050"/>
                </a:solidFill>
                <a:latin typeface="Arial Black" panose="020B0A04020102020204" pitchFamily="34" charset="0"/>
              </a:rPr>
            </a:br>
            <a:r>
              <a:rPr lang="en-US" altLang="en-US" sz="1800" dirty="0">
                <a:solidFill>
                  <a:srgbClr val="00B050"/>
                </a:solidFill>
                <a:latin typeface="Arial Black" panose="020B0A04020102020204" pitchFamily="34" charset="0"/>
              </a:rPr>
              <a:t/>
            </a:r>
            <a:br>
              <a:rPr lang="en-US" altLang="en-US" sz="1800" dirty="0">
                <a:solidFill>
                  <a:srgbClr val="00B050"/>
                </a:solidFill>
                <a:latin typeface="Arial Black" panose="020B0A04020102020204" pitchFamily="34" charset="0"/>
              </a:rPr>
            </a:br>
            <a:r>
              <a:rPr lang="en-US" altLang="en-US" sz="1800" dirty="0">
                <a:solidFill>
                  <a:srgbClr val="00B050"/>
                </a:solidFill>
                <a:latin typeface="Arial Black" panose="020B0A04020102020204" pitchFamily="34" charset="0"/>
              </a:rPr>
              <a:t>The cardiac cycle can be divided into two </a:t>
            </a:r>
            <a:r>
              <a:rPr lang="en-US" altLang="en-US" sz="1800" dirty="0" smtClean="0">
                <a:solidFill>
                  <a:srgbClr val="00B050"/>
                </a:solidFill>
                <a:latin typeface="Arial Black" panose="020B0A04020102020204" pitchFamily="34" charset="0"/>
              </a:rPr>
              <a:t>parts</a:t>
            </a:r>
            <a:r>
              <a:rPr lang="en-US" altLang="en-US" sz="1800" dirty="0">
                <a:solidFill>
                  <a:srgbClr val="00B050"/>
                </a:solidFill>
                <a:latin typeface="Arial Black" panose="020B0A04020102020204" pitchFamily="34" charset="0"/>
              </a:rPr>
              <a:t/>
            </a:r>
            <a:br>
              <a:rPr lang="en-US" altLang="en-US" sz="1800" dirty="0">
                <a:solidFill>
                  <a:srgbClr val="00B050"/>
                </a:solidFill>
                <a:latin typeface="Arial Black" panose="020B0A04020102020204" pitchFamily="34" charset="0"/>
              </a:rPr>
            </a:br>
            <a:r>
              <a:rPr lang="en-US" altLang="en-US" sz="1800" dirty="0">
                <a:solidFill>
                  <a:srgbClr val="FF0000"/>
                </a:solidFill>
                <a:latin typeface="Arial Black" panose="020B0A04020102020204" pitchFamily="34" charset="0"/>
              </a:rPr>
              <a:t>Atrial cycle (0.8)</a:t>
            </a:r>
            <a:br>
              <a:rPr lang="en-US" altLang="en-US" sz="1800" dirty="0">
                <a:solidFill>
                  <a:srgbClr val="FF0000"/>
                </a:solidFill>
                <a:latin typeface="Arial Black" panose="020B0A04020102020204" pitchFamily="34" charset="0"/>
              </a:rPr>
            </a:br>
            <a:r>
              <a:rPr lang="en-US" altLang="en-US" sz="1800" dirty="0">
                <a:solidFill>
                  <a:srgbClr val="00B050"/>
                </a:solidFill>
                <a:latin typeface="Arial Black" panose="020B0A04020102020204" pitchFamily="34" charset="0"/>
              </a:rPr>
              <a:t>	Atrial systole ()0.1</a:t>
            </a:r>
            <a:br>
              <a:rPr lang="en-US" altLang="en-US" sz="1800" dirty="0">
                <a:solidFill>
                  <a:srgbClr val="00B050"/>
                </a:solidFill>
                <a:latin typeface="Arial Black" panose="020B0A04020102020204" pitchFamily="34" charset="0"/>
              </a:rPr>
            </a:br>
            <a:r>
              <a:rPr lang="en-US" altLang="en-US" sz="1800" dirty="0">
                <a:solidFill>
                  <a:schemeClr val="tx1"/>
                </a:solidFill>
                <a:latin typeface="Arial" panose="020B0604020202020204" pitchFamily="34" charset="0"/>
              </a:rPr>
              <a:t>	</a:t>
            </a:r>
            <a:r>
              <a:rPr lang="en-US" altLang="en-US" sz="1800" dirty="0">
                <a:solidFill>
                  <a:srgbClr val="00B050"/>
                </a:solidFill>
                <a:latin typeface="Arial Black" panose="020B0A04020102020204" pitchFamily="34" charset="0"/>
              </a:rPr>
              <a:t>Atrial diastole (0.7)</a:t>
            </a:r>
            <a:br>
              <a:rPr lang="en-US" altLang="en-US" sz="1800" dirty="0">
                <a:solidFill>
                  <a:srgbClr val="00B050"/>
                </a:solidFill>
                <a:latin typeface="Arial Black" panose="020B0A04020102020204" pitchFamily="34" charset="0"/>
              </a:rPr>
            </a:br>
            <a:r>
              <a:rPr lang="en-US" altLang="en-US" sz="1800" dirty="0">
                <a:solidFill>
                  <a:srgbClr val="FF0000"/>
                </a:solidFill>
                <a:latin typeface="Arial Black" panose="020B0A04020102020204" pitchFamily="34" charset="0"/>
              </a:rPr>
              <a:t>Ventricular cycle (0.8)</a:t>
            </a:r>
            <a:br>
              <a:rPr lang="en-US" altLang="en-US" sz="1800" dirty="0">
                <a:solidFill>
                  <a:srgbClr val="FF0000"/>
                </a:solidFill>
                <a:latin typeface="Arial Black" panose="020B0A04020102020204" pitchFamily="34" charset="0"/>
              </a:rPr>
            </a:br>
            <a:r>
              <a:rPr lang="en-US" altLang="en-US" sz="1800" dirty="0">
                <a:solidFill>
                  <a:srgbClr val="00B050"/>
                </a:solidFill>
                <a:latin typeface="Arial Black" panose="020B0A04020102020204" pitchFamily="34" charset="0"/>
              </a:rPr>
              <a:t>	Ventricular systole (0.3)</a:t>
            </a:r>
            <a:br>
              <a:rPr lang="en-US" altLang="en-US" sz="1800" dirty="0">
                <a:solidFill>
                  <a:srgbClr val="00B050"/>
                </a:solidFill>
                <a:latin typeface="Arial Black" panose="020B0A04020102020204" pitchFamily="34" charset="0"/>
              </a:rPr>
            </a:br>
            <a:r>
              <a:rPr lang="en-US" altLang="en-US" sz="1800" dirty="0">
                <a:solidFill>
                  <a:srgbClr val="00B050"/>
                </a:solidFill>
                <a:latin typeface="Arial Black" panose="020B0A04020102020204" pitchFamily="34" charset="0"/>
              </a:rPr>
              <a:t>	Ventricular diastole (0.5)</a:t>
            </a:r>
            <a:br>
              <a:rPr lang="en-US" altLang="en-US" sz="1800" dirty="0">
                <a:solidFill>
                  <a:srgbClr val="00B050"/>
                </a:solidFill>
                <a:latin typeface="Arial Black" panose="020B0A04020102020204" pitchFamily="34" charset="0"/>
              </a:rPr>
            </a:br>
            <a:endParaRPr lang="en-US" sz="1800" dirty="0">
              <a:solidFill>
                <a:srgbClr val="00B050"/>
              </a:solidFill>
              <a:latin typeface="Arial Black" panose="020B0A04020102020204" pitchFamily="34" charset="0"/>
            </a:endParaRPr>
          </a:p>
        </p:txBody>
      </p:sp>
      <p:pic>
        <p:nvPicPr>
          <p:cNvPr id="4098" name="Picture 2" descr="Cardiac cycle by dr ambareesh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37130" y="2762572"/>
            <a:ext cx="5454869" cy="40954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6337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51" y="-105103"/>
            <a:ext cx="7794700" cy="1280890"/>
          </a:xfrm>
        </p:spPr>
        <p:txBody>
          <a:bodyPr>
            <a:normAutofit fontScale="90000"/>
          </a:bodyPr>
          <a:lstStyle/>
          <a:p>
            <a:r>
              <a:rPr lang="en-US" sz="2800" dirty="0" smtClean="0">
                <a:solidFill>
                  <a:srgbClr val="FF0000"/>
                </a:solidFill>
                <a:latin typeface="Algerian" panose="04020705040A02060702" pitchFamily="82" charset="0"/>
              </a:rPr>
              <a:t>									Atrial cycle</a:t>
            </a:r>
            <a:r>
              <a:rPr lang="en-US" sz="2800" dirty="0" smtClean="0">
                <a:solidFill>
                  <a:srgbClr val="00B050"/>
                </a:solidFill>
                <a:latin typeface="Arial Black" panose="020B0A04020102020204" pitchFamily="34" charset="0"/>
              </a:rPr>
              <a:t/>
            </a:r>
            <a:br>
              <a:rPr lang="en-US" sz="2800" dirty="0" smtClean="0">
                <a:solidFill>
                  <a:srgbClr val="00B050"/>
                </a:solidFill>
                <a:latin typeface="Arial Black" panose="020B0A04020102020204" pitchFamily="34" charset="0"/>
              </a:rPr>
            </a:br>
            <a:r>
              <a:rPr lang="en-US" sz="2200" dirty="0" smtClean="0">
                <a:solidFill>
                  <a:srgbClr val="FF0000"/>
                </a:solidFill>
                <a:latin typeface="Arial Black" panose="020B0A04020102020204" pitchFamily="34" charset="0"/>
              </a:rPr>
              <a:t>Atrial systole(0.1)</a:t>
            </a:r>
            <a:br>
              <a:rPr lang="en-US" sz="2200" dirty="0" smtClean="0">
                <a:solidFill>
                  <a:srgbClr val="FF0000"/>
                </a:solidFill>
                <a:latin typeface="Arial Black" panose="020B0A04020102020204" pitchFamily="34" charset="0"/>
              </a:rPr>
            </a:br>
            <a:r>
              <a:rPr lang="en-US" sz="2200" dirty="0" smtClean="0">
                <a:solidFill>
                  <a:srgbClr val="FF0000"/>
                </a:solidFill>
                <a:latin typeface="Arial Black" panose="020B0A04020102020204" pitchFamily="34" charset="0"/>
              </a:rPr>
              <a:t>	</a:t>
            </a:r>
            <a:r>
              <a:rPr lang="en-US" sz="2000" dirty="0" smtClean="0">
                <a:solidFill>
                  <a:srgbClr val="00B050"/>
                </a:solidFill>
                <a:latin typeface="Arial Black" panose="020B0A04020102020204" pitchFamily="34" charset="0"/>
              </a:rPr>
              <a:t>Coincide with last rapid filling phase of ventricle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Before this valves are open, ventricle relaxed with 	already 75%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Contraction add only remaining 25%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Effects of Atrial systole</a:t>
            </a:r>
            <a:br>
              <a:rPr lang="en-US" sz="2000" dirty="0" smtClean="0">
                <a:solidFill>
                  <a:srgbClr val="00B050"/>
                </a:solidFill>
                <a:latin typeface="Arial Black" panose="020B0A04020102020204" pitchFamily="34" charset="0"/>
              </a:rPr>
            </a:br>
            <a:r>
              <a:rPr lang="en-US" sz="2000" dirty="0" err="1" smtClean="0">
                <a:solidFill>
                  <a:srgbClr val="FF0000"/>
                </a:solidFill>
                <a:latin typeface="Arial Black" panose="020B0A04020102020204" pitchFamily="34" charset="0"/>
              </a:rPr>
              <a:t>Intraatrial</a:t>
            </a:r>
            <a:r>
              <a:rPr lang="en-US" sz="2000" dirty="0" smtClean="0">
                <a:solidFill>
                  <a:srgbClr val="FF0000"/>
                </a:solidFill>
                <a:latin typeface="Arial Black" panose="020B0A04020102020204" pitchFamily="34" charset="0"/>
              </a:rPr>
              <a:t> pressure</a:t>
            </a:r>
            <a:br>
              <a:rPr lang="en-US" sz="2000" dirty="0" smtClean="0">
                <a:solidFill>
                  <a:srgbClr val="FF0000"/>
                </a:solidFill>
                <a:latin typeface="Arial Black" panose="020B0A04020102020204" pitchFamily="34" charset="0"/>
              </a:rPr>
            </a:br>
            <a:r>
              <a:rPr lang="en-US" sz="2000" dirty="0">
                <a:solidFill>
                  <a:srgbClr val="00B050"/>
                </a:solidFill>
                <a:latin typeface="Arial Black" panose="020B0A04020102020204" pitchFamily="34" charset="0"/>
              </a:rPr>
              <a:t>	</a:t>
            </a:r>
            <a:r>
              <a:rPr lang="en-US" sz="2000" dirty="0" smtClean="0">
                <a:solidFill>
                  <a:srgbClr val="002060"/>
                </a:solidFill>
                <a:latin typeface="Arial Black" panose="020B0A04020102020204" pitchFamily="34" charset="0"/>
              </a:rPr>
              <a:t>Right -4-6mmHg</a:t>
            </a:r>
            <a:br>
              <a:rPr lang="en-US" sz="2000" dirty="0" smtClean="0">
                <a:solidFill>
                  <a:srgbClr val="002060"/>
                </a:solidFill>
                <a:latin typeface="Arial Black" panose="020B0A04020102020204" pitchFamily="34" charset="0"/>
              </a:rPr>
            </a:br>
            <a:r>
              <a:rPr lang="en-US" sz="2000" dirty="0">
                <a:solidFill>
                  <a:srgbClr val="002060"/>
                </a:solidFill>
                <a:latin typeface="Arial Black" panose="020B0A04020102020204" pitchFamily="34" charset="0"/>
              </a:rPr>
              <a:t>	</a:t>
            </a:r>
            <a:r>
              <a:rPr lang="en-US" sz="2000" dirty="0" smtClean="0">
                <a:solidFill>
                  <a:srgbClr val="002060"/>
                </a:solidFill>
                <a:latin typeface="Arial Black" panose="020B0A04020102020204" pitchFamily="34" charset="0"/>
              </a:rPr>
              <a:t>Left-7-8mm Hg</a:t>
            </a:r>
            <a:br>
              <a:rPr lang="en-US" sz="2000" dirty="0" smtClean="0">
                <a:solidFill>
                  <a:srgbClr val="002060"/>
                </a:solidFill>
                <a:latin typeface="Arial Black" panose="020B0A04020102020204" pitchFamily="34" charset="0"/>
              </a:rPr>
            </a:br>
            <a:r>
              <a:rPr lang="en-US" sz="2000" dirty="0" err="1" smtClean="0">
                <a:solidFill>
                  <a:srgbClr val="FF0000"/>
                </a:solidFill>
                <a:latin typeface="Arial Black" panose="020B0A04020102020204" pitchFamily="34" charset="0"/>
              </a:rPr>
              <a:t>Intravetricular</a:t>
            </a:r>
            <a:r>
              <a:rPr lang="en-US" sz="2000" dirty="0" smtClean="0">
                <a:solidFill>
                  <a:srgbClr val="FF0000"/>
                </a:solidFill>
                <a:latin typeface="Arial Black" panose="020B0A04020102020204" pitchFamily="34" charset="0"/>
              </a:rPr>
              <a:t> pressure</a:t>
            </a:r>
            <a:br>
              <a:rPr lang="en-US" sz="2000" dirty="0" smtClean="0">
                <a:solidFill>
                  <a:srgbClr val="FF0000"/>
                </a:solidFill>
                <a:latin typeface="Arial Black" panose="020B0A04020102020204" pitchFamily="34" charset="0"/>
              </a:rPr>
            </a:br>
            <a:r>
              <a:rPr lang="en-US" sz="2000" dirty="0" smtClean="0">
                <a:solidFill>
                  <a:srgbClr val="00B050"/>
                </a:solidFill>
                <a:latin typeface="Arial Black" panose="020B0A04020102020204" pitchFamily="34" charset="0"/>
              </a:rPr>
              <a:t>Narrowing of origin of great veins-</a:t>
            </a:r>
            <a:r>
              <a:rPr lang="en-US" sz="2000" dirty="0" err="1" smtClean="0">
                <a:solidFill>
                  <a:srgbClr val="00B050"/>
                </a:solidFill>
                <a:latin typeface="Arial Black" panose="020B0A04020102020204" pitchFamily="34" charset="0"/>
              </a:rPr>
              <a:t>Decresing</a:t>
            </a:r>
            <a:r>
              <a:rPr lang="en-US" sz="2000" dirty="0" smtClean="0">
                <a:solidFill>
                  <a:srgbClr val="00B050"/>
                </a:solidFill>
                <a:latin typeface="Arial Black" panose="020B0A04020102020204" pitchFamily="34" charset="0"/>
              </a:rPr>
              <a:t> venous return</a:t>
            </a:r>
            <a:br>
              <a:rPr lang="en-US" sz="2000" dirty="0" smtClean="0">
                <a:solidFill>
                  <a:srgbClr val="00B050"/>
                </a:solidFill>
                <a:latin typeface="Arial Black" panose="020B0A04020102020204" pitchFamily="34" charset="0"/>
              </a:rPr>
            </a:br>
            <a:r>
              <a:rPr lang="en-US" sz="2000" dirty="0" smtClean="0">
                <a:solidFill>
                  <a:srgbClr val="FF0000"/>
                </a:solidFill>
                <a:latin typeface="Arial Black" panose="020B0A04020102020204" pitchFamily="34" charset="0"/>
              </a:rPr>
              <a:t>Atrial Diastole (0.7)</a:t>
            </a:r>
            <a:br>
              <a:rPr lang="en-US" sz="2000" dirty="0" smtClean="0">
                <a:solidFill>
                  <a:srgbClr val="FF0000"/>
                </a:solidFill>
                <a:latin typeface="Arial Black" panose="020B0A04020102020204" pitchFamily="34" charset="0"/>
              </a:rPr>
            </a:br>
            <a:r>
              <a:rPr lang="en-US" sz="2000" dirty="0" smtClean="0">
                <a:solidFill>
                  <a:srgbClr val="00B050"/>
                </a:solidFill>
                <a:latin typeface="Arial Black" panose="020B0A04020102020204" pitchFamily="34" charset="0"/>
              </a:rPr>
              <a:t>Coincide with ventricular systole and most of the ventricular diastole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Atria Relax-gradual filling of atria-pressure slowly increases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t>
            </a:r>
            <a:r>
              <a:rPr lang="en-US" sz="2700" dirty="0" smtClean="0">
                <a:solidFill>
                  <a:srgbClr val="FF0000"/>
                </a:solidFill>
                <a:latin typeface="Algerian" panose="04020705040A02060702" pitchFamily="82" charset="0"/>
              </a:rPr>
              <a:t>Ventricular Cycle</a:t>
            </a:r>
            <a:br>
              <a:rPr lang="en-US" sz="2700" dirty="0" smtClean="0">
                <a:solidFill>
                  <a:srgbClr val="FF0000"/>
                </a:solidFill>
                <a:latin typeface="Algerian" panose="04020705040A02060702" pitchFamily="82" charset="0"/>
              </a:rPr>
            </a:br>
            <a:r>
              <a:rPr lang="en-US" sz="2000" dirty="0" smtClean="0">
                <a:solidFill>
                  <a:srgbClr val="FF0000"/>
                </a:solidFill>
                <a:latin typeface="Arial Black" panose="020B0A04020102020204" pitchFamily="34" charset="0"/>
              </a:rPr>
              <a:t>Ventricular systole(0.3)-phases</a:t>
            </a: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	</a:t>
            </a:r>
            <a:r>
              <a:rPr lang="en-US" sz="2000" dirty="0" smtClean="0">
                <a:solidFill>
                  <a:srgbClr val="00B050"/>
                </a:solidFill>
                <a:latin typeface="Arial Black" panose="020B0A04020102020204" pitchFamily="34" charset="0"/>
              </a:rPr>
              <a:t>Phase of </a:t>
            </a:r>
            <a:r>
              <a:rPr lang="en-US" sz="2000" dirty="0" err="1" smtClean="0">
                <a:solidFill>
                  <a:srgbClr val="00B050"/>
                </a:solidFill>
                <a:latin typeface="Arial Black" panose="020B0A04020102020204" pitchFamily="34" charset="0"/>
              </a:rPr>
              <a:t>Iso-Volumic</a:t>
            </a: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	</a:t>
            </a:r>
            <a:r>
              <a:rPr lang="en-US" sz="2000" dirty="0" smtClean="0">
                <a:solidFill>
                  <a:srgbClr val="00B050"/>
                </a:solidFill>
                <a:latin typeface="Arial Black" panose="020B0A04020102020204" pitchFamily="34" charset="0"/>
              </a:rPr>
              <a:t>	</a:t>
            </a:r>
            <a:r>
              <a:rPr lang="en-US" sz="2000" dirty="0" smtClean="0">
                <a:solidFill>
                  <a:srgbClr val="002060"/>
                </a:solidFill>
                <a:latin typeface="Arial Black" panose="020B0A04020102020204" pitchFamily="34" charset="0"/>
              </a:rPr>
              <a:t>(</a:t>
            </a:r>
            <a:r>
              <a:rPr lang="en-US" sz="2000" dirty="0" err="1" smtClean="0">
                <a:solidFill>
                  <a:srgbClr val="002060"/>
                </a:solidFill>
                <a:latin typeface="Arial Black" panose="020B0A04020102020204" pitchFamily="34" charset="0"/>
              </a:rPr>
              <a:t>Iso</a:t>
            </a:r>
            <a:r>
              <a:rPr lang="en-US" sz="2000" dirty="0" smtClean="0">
                <a:solidFill>
                  <a:srgbClr val="002060"/>
                </a:solidFill>
                <a:latin typeface="Arial Black" panose="020B0A04020102020204" pitchFamily="34" charset="0"/>
              </a:rPr>
              <a:t>-metric)</a:t>
            </a:r>
            <a:br>
              <a:rPr lang="en-US" sz="2000" dirty="0" smtClean="0">
                <a:solidFill>
                  <a:srgbClr val="002060"/>
                </a:solidFill>
                <a:latin typeface="Arial Black" panose="020B0A04020102020204" pitchFamily="34" charset="0"/>
              </a:rPr>
            </a:br>
            <a:r>
              <a:rPr lang="en-US" sz="2000" dirty="0">
                <a:solidFill>
                  <a:srgbClr val="002060"/>
                </a:solidFill>
                <a:latin typeface="Arial Black" panose="020B0A04020102020204" pitchFamily="34" charset="0"/>
              </a:rPr>
              <a:t>	</a:t>
            </a:r>
            <a:r>
              <a:rPr lang="en-US" sz="2000" dirty="0" smtClean="0">
                <a:solidFill>
                  <a:srgbClr val="002060"/>
                </a:solidFill>
                <a:latin typeface="Arial Black" panose="020B0A04020102020204" pitchFamily="34" charset="0"/>
              </a:rPr>
              <a:t>	Contraction</a:t>
            </a:r>
            <a:br>
              <a:rPr lang="en-US" sz="2000" dirty="0" smtClean="0">
                <a:solidFill>
                  <a:srgbClr val="002060"/>
                </a:solidFill>
                <a:latin typeface="Arial Black" panose="020B0A04020102020204" pitchFamily="34" charset="0"/>
              </a:rPr>
            </a:br>
            <a:r>
              <a:rPr lang="en-US" sz="2000" dirty="0">
                <a:solidFill>
                  <a:srgbClr val="00B050"/>
                </a:solidFill>
                <a:latin typeface="Arial Black" panose="020B0A04020102020204" pitchFamily="34" charset="0"/>
              </a:rPr>
              <a:t>	</a:t>
            </a:r>
            <a:r>
              <a:rPr lang="en-US" sz="2000" dirty="0" smtClean="0">
                <a:solidFill>
                  <a:srgbClr val="00B050"/>
                </a:solidFill>
                <a:latin typeface="Arial Black" panose="020B0A04020102020204" pitchFamily="34" charset="0"/>
              </a:rPr>
              <a:t>Phase of ventricular ejection</a:t>
            </a:r>
            <a:br>
              <a:rPr lang="en-US" sz="2000" dirty="0" smtClean="0">
                <a:solidFill>
                  <a:srgbClr val="00B050"/>
                </a:solidFill>
                <a:latin typeface="Arial Black" panose="020B0A04020102020204" pitchFamily="34" charset="0"/>
              </a:rPr>
            </a:br>
            <a:r>
              <a:rPr lang="en-US" sz="2000" dirty="0">
                <a:solidFill>
                  <a:srgbClr val="00B050"/>
                </a:solidFill>
                <a:latin typeface="Arial Black" panose="020B0A04020102020204" pitchFamily="34" charset="0"/>
              </a:rPr>
              <a:t>	</a:t>
            </a:r>
            <a:r>
              <a:rPr lang="en-US" sz="2000" dirty="0" smtClean="0">
                <a:solidFill>
                  <a:srgbClr val="00B050"/>
                </a:solidFill>
                <a:latin typeface="Arial Black" panose="020B0A04020102020204" pitchFamily="34" charset="0"/>
              </a:rPr>
              <a:t>	</a:t>
            </a:r>
            <a:r>
              <a:rPr lang="en-US" sz="2000" dirty="0" smtClean="0">
                <a:solidFill>
                  <a:srgbClr val="002060"/>
                </a:solidFill>
                <a:latin typeface="Arial Black" panose="020B0A04020102020204" pitchFamily="34" charset="0"/>
              </a:rPr>
              <a:t>Rapid phase</a:t>
            </a:r>
            <a:br>
              <a:rPr lang="en-US" sz="2000" dirty="0" smtClean="0">
                <a:solidFill>
                  <a:srgbClr val="002060"/>
                </a:solidFill>
                <a:latin typeface="Arial Black" panose="020B0A04020102020204" pitchFamily="34" charset="0"/>
              </a:rPr>
            </a:br>
            <a:r>
              <a:rPr lang="en-US" sz="2000" dirty="0">
                <a:solidFill>
                  <a:srgbClr val="002060"/>
                </a:solidFill>
                <a:latin typeface="Arial Black" panose="020B0A04020102020204" pitchFamily="34" charset="0"/>
              </a:rPr>
              <a:t>	</a:t>
            </a:r>
            <a:r>
              <a:rPr lang="en-US" sz="2000" dirty="0" smtClean="0">
                <a:solidFill>
                  <a:srgbClr val="002060"/>
                </a:solidFill>
                <a:latin typeface="Arial Black" panose="020B0A04020102020204" pitchFamily="34" charset="0"/>
              </a:rPr>
              <a:t>	Slow phase</a:t>
            </a:r>
            <a:br>
              <a:rPr lang="en-US" sz="2000" dirty="0" smtClean="0">
                <a:solidFill>
                  <a:srgbClr val="002060"/>
                </a:solidFill>
                <a:latin typeface="Arial Black" panose="020B0A04020102020204" pitchFamily="34" charset="0"/>
              </a:rPr>
            </a:br>
            <a:r>
              <a:rPr lang="en-US" sz="1800" dirty="0"/>
              <a:t>	</a:t>
            </a:r>
            <a:r>
              <a:rPr lang="en-US" sz="1800" dirty="0" smtClean="0"/>
              <a:t> </a:t>
            </a:r>
            <a:br>
              <a:rPr lang="en-US" sz="1800" dirty="0" smtClean="0"/>
            </a:br>
            <a:endParaRPr lang="en-US" sz="1800" dirty="0"/>
          </a:p>
        </p:txBody>
      </p:sp>
      <p:pic>
        <p:nvPicPr>
          <p:cNvPr id="5124" name="Picture 4" descr="Cardiac cycle Flashcards - Cram.co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93676" y="-1"/>
            <a:ext cx="3698323" cy="277374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8764759" y="4124660"/>
            <a:ext cx="3427239" cy="2733340"/>
          </a:xfrm>
          <a:prstGeom prst="rect">
            <a:avLst/>
          </a:prstGeom>
        </p:spPr>
      </p:pic>
    </p:spTree>
    <p:extLst>
      <p:ext uri="{BB962C8B-B14F-4D97-AF65-F5344CB8AC3E}">
        <p14:creationId xmlns:p14="http://schemas.microsoft.com/office/powerpoint/2010/main" xmlns="" val="35709409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06" y="278726"/>
            <a:ext cx="8541241" cy="4550318"/>
          </a:xfrm>
        </p:spPr>
        <p:txBody>
          <a:bodyPr>
            <a:normAutofit fontScale="90000"/>
          </a:bodyPr>
          <a:lstStyle/>
          <a:p>
            <a:r>
              <a:rPr lang="en-US" sz="1800" dirty="0">
                <a:solidFill>
                  <a:srgbClr val="FF0000"/>
                </a:solidFill>
                <a:latin typeface="Algerian" panose="04020705040A02060702" pitchFamily="82" charset="0"/>
              </a:rPr>
              <a:t>Ventricular </a:t>
            </a:r>
            <a:r>
              <a:rPr lang="en-US" sz="1800" dirty="0" smtClean="0">
                <a:solidFill>
                  <a:srgbClr val="FF0000"/>
                </a:solidFill>
                <a:latin typeface="Algerian" panose="04020705040A02060702" pitchFamily="82" charset="0"/>
              </a:rPr>
              <a:t>Cycle (</a:t>
            </a:r>
            <a:r>
              <a:rPr lang="en-US" sz="1800" dirty="0" err="1" smtClean="0">
                <a:solidFill>
                  <a:srgbClr val="FF0000"/>
                </a:solidFill>
                <a:latin typeface="Algerian" panose="04020705040A02060702" pitchFamily="82" charset="0"/>
              </a:rPr>
              <a:t>CONt</a:t>
            </a:r>
            <a:r>
              <a:rPr lang="en-US" sz="1800" dirty="0" smtClean="0">
                <a:solidFill>
                  <a:srgbClr val="FF0000"/>
                </a:solidFill>
                <a:latin typeface="Algerian" panose="04020705040A02060702" pitchFamily="82" charset="0"/>
              </a:rPr>
              <a:t>…..)</a:t>
            </a:r>
            <a:br>
              <a:rPr lang="en-US" sz="1800" dirty="0" smtClean="0">
                <a:solidFill>
                  <a:srgbClr val="FF0000"/>
                </a:solidFill>
                <a:latin typeface="Algerian" panose="04020705040A02060702" pitchFamily="82" charset="0"/>
              </a:rPr>
            </a:br>
            <a:r>
              <a:rPr lang="en-US" sz="1800" dirty="0" smtClean="0">
                <a:solidFill>
                  <a:srgbClr val="FF0000"/>
                </a:solidFill>
                <a:latin typeface="Algerian" panose="04020705040A02060702" pitchFamily="82" charset="0"/>
              </a:rPr>
              <a:t>	</a:t>
            </a:r>
            <a:r>
              <a:rPr lang="en-US" sz="1800" dirty="0">
                <a:solidFill>
                  <a:srgbClr val="FF0000"/>
                </a:solidFill>
                <a:latin typeface="Algerian" panose="04020705040A02060702" pitchFamily="82" charset="0"/>
              </a:rPr>
              <a:t>	</a:t>
            </a:r>
            <a:r>
              <a:rPr lang="en-US" sz="1800" dirty="0" smtClean="0">
                <a:solidFill>
                  <a:srgbClr val="002060"/>
                </a:solidFill>
                <a:latin typeface="Arial Black" panose="020B0A04020102020204" pitchFamily="34" charset="0"/>
              </a:rPr>
              <a:t>Phase of </a:t>
            </a:r>
            <a:r>
              <a:rPr lang="en-US" sz="1800" dirty="0" err="1" smtClean="0">
                <a:solidFill>
                  <a:srgbClr val="002060"/>
                </a:solidFill>
                <a:latin typeface="Arial Black" panose="020B0A04020102020204" pitchFamily="34" charset="0"/>
              </a:rPr>
              <a:t>Iso-Volumic</a:t>
            </a:r>
            <a:r>
              <a:rPr lang="en-US" sz="1800" dirty="0" smtClean="0">
                <a:solidFill>
                  <a:srgbClr val="002060"/>
                </a:solidFill>
                <a:latin typeface="Arial Black" panose="020B0A04020102020204" pitchFamily="34" charset="0"/>
              </a:rPr>
              <a:t> (</a:t>
            </a:r>
            <a:r>
              <a:rPr lang="en-US" sz="1800" dirty="0" err="1" smtClean="0">
                <a:solidFill>
                  <a:srgbClr val="002060"/>
                </a:solidFill>
                <a:latin typeface="Arial Black" panose="020B0A04020102020204" pitchFamily="34" charset="0"/>
              </a:rPr>
              <a:t>Iso</a:t>
            </a:r>
            <a:r>
              <a:rPr lang="en-US" sz="1800" dirty="0" smtClean="0">
                <a:solidFill>
                  <a:srgbClr val="002060"/>
                </a:solidFill>
                <a:latin typeface="Arial Black" panose="020B0A04020102020204" pitchFamily="34" charset="0"/>
              </a:rPr>
              <a:t>-metric) contraction(0.05)</a:t>
            </a:r>
            <a:br>
              <a:rPr lang="en-US" sz="1800" dirty="0" smtClean="0">
                <a:solidFill>
                  <a:srgbClr val="00206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When intra-ventricular pressure rises-closes AV valves  					semilunar valves not yet open so contracts as closed chamber</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No change in volume so called </a:t>
            </a:r>
            <a:r>
              <a:rPr lang="en-US" sz="1800" dirty="0" err="1" smtClean="0">
                <a:solidFill>
                  <a:srgbClr val="00B050"/>
                </a:solidFill>
                <a:latin typeface="Arial Black" panose="020B0A04020102020204" pitchFamily="34" charset="0"/>
              </a:rPr>
              <a:t>Iso-Volumic</a:t>
            </a:r>
            <a:r>
              <a:rPr lang="en-US" sz="1800" dirty="0" smtClean="0">
                <a:solidFill>
                  <a:srgbClr val="00B050"/>
                </a:solidFill>
                <a:latin typeface="Arial Black" panose="020B0A04020102020204" pitchFamily="34" charset="0"/>
              </a:rPr>
              <a:t> contraction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Sharp rise in Intraventricular pressure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Phase of ventricular ejection (0.25)</a:t>
            </a:r>
            <a:r>
              <a:rPr lang="en-US" sz="1800" dirty="0" smtClean="0">
                <a:solidFill>
                  <a:srgbClr val="00B050"/>
                </a:solidFill>
                <a:latin typeface="Arial Black" panose="020B0A04020102020204" pitchFamily="34" charset="0"/>
              </a:rPr>
              <a:t>-begins with opening of 			       semilunar valves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Rapid phase (0.1)</a:t>
            </a:r>
            <a:r>
              <a:rPr lang="en-US" sz="1800" dirty="0" smtClean="0">
                <a:solidFill>
                  <a:srgbClr val="00B050"/>
                </a:solidFill>
                <a:latin typeface="Arial Black" panose="020B0A04020102020204" pitchFamily="34" charset="0"/>
              </a:rPr>
              <a:t>-2/3</a:t>
            </a:r>
            <a:r>
              <a:rPr lang="en-US" sz="1800" baseline="30000" dirty="0" smtClean="0">
                <a:solidFill>
                  <a:srgbClr val="00B050"/>
                </a:solidFill>
                <a:latin typeface="Arial Black" panose="020B0A04020102020204" pitchFamily="34" charset="0"/>
              </a:rPr>
              <a:t>rd</a:t>
            </a:r>
            <a:r>
              <a:rPr lang="en-US" sz="1800" dirty="0" smtClean="0">
                <a:solidFill>
                  <a:srgbClr val="00B050"/>
                </a:solidFill>
                <a:latin typeface="Arial Black" panose="020B0A04020102020204" pitchFamily="34" charset="0"/>
              </a:rPr>
              <a:t> of stroke volume ejected</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err="1" smtClean="0">
                <a:solidFill>
                  <a:srgbClr val="00B050"/>
                </a:solidFill>
                <a:latin typeface="Arial Black" panose="020B0A04020102020204" pitchFamily="34" charset="0"/>
              </a:rPr>
              <a:t>Rt</a:t>
            </a:r>
            <a:r>
              <a:rPr lang="en-US" sz="1800" dirty="0" smtClean="0">
                <a:solidFill>
                  <a:srgbClr val="00B050"/>
                </a:solidFill>
                <a:latin typeface="Arial Black" panose="020B0A04020102020204" pitchFamily="34" charset="0"/>
              </a:rPr>
              <a:t> ventricles velocity is less than left but duration is more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Slow phase (0.15)</a:t>
            </a:r>
            <a:r>
              <a:rPr lang="en-US" sz="1800" dirty="0" smtClean="0">
                <a:solidFill>
                  <a:srgbClr val="00B050"/>
                </a:solidFill>
                <a:latin typeface="Arial Black" panose="020B0A04020102020204" pitchFamily="34" charset="0"/>
              </a:rPr>
              <a:t>-1/3</a:t>
            </a:r>
            <a:r>
              <a:rPr lang="en-US" sz="1800" baseline="30000" dirty="0" smtClean="0">
                <a:solidFill>
                  <a:srgbClr val="00B050"/>
                </a:solidFill>
                <a:latin typeface="Arial Black" panose="020B0A04020102020204" pitchFamily="34" charset="0"/>
              </a:rPr>
              <a:t>rd</a:t>
            </a:r>
            <a:r>
              <a:rPr lang="en-US" sz="1800" dirty="0" smtClean="0">
                <a:solidFill>
                  <a:srgbClr val="00B050"/>
                </a:solidFill>
                <a:latin typeface="Arial Black" panose="020B0A04020102020204" pitchFamily="34" charset="0"/>
              </a:rPr>
              <a:t> of stroke volume ejected</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r>
              <a:rPr lang="en-US" sz="1800" dirty="0" err="1" smtClean="0">
                <a:solidFill>
                  <a:srgbClr val="002060"/>
                </a:solidFill>
                <a:latin typeface="Arial Black" panose="020B0A04020102020204" pitchFamily="34" charset="0"/>
              </a:rPr>
              <a:t>Ventrucular</a:t>
            </a:r>
            <a:r>
              <a:rPr lang="en-US" sz="1800" dirty="0" smtClean="0">
                <a:solidFill>
                  <a:srgbClr val="002060"/>
                </a:solidFill>
                <a:latin typeface="Arial Black" panose="020B0A04020102020204" pitchFamily="34" charset="0"/>
              </a:rPr>
              <a:t> Diastole (0.5)-phases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err="1" smtClean="0">
                <a:solidFill>
                  <a:srgbClr val="00B050"/>
                </a:solidFill>
                <a:latin typeface="Arial Black" panose="020B0A04020102020204" pitchFamily="34" charset="0"/>
              </a:rPr>
              <a:t>Protodiastole</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a:t>
            </a:r>
            <a:r>
              <a:rPr lang="en-US" sz="1800" dirty="0" err="1" smtClean="0">
                <a:solidFill>
                  <a:srgbClr val="00B050"/>
                </a:solidFill>
                <a:latin typeface="Arial Black" panose="020B0A04020102020204" pitchFamily="34" charset="0"/>
              </a:rPr>
              <a:t>Isovolumic</a:t>
            </a:r>
            <a:r>
              <a:rPr lang="en-US" sz="1800" dirty="0" smtClean="0">
                <a:solidFill>
                  <a:srgbClr val="00B050"/>
                </a:solidFill>
                <a:latin typeface="Arial Black" panose="020B0A04020102020204" pitchFamily="34" charset="0"/>
              </a:rPr>
              <a:t> or Isometric relaxation phase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Rapid passive filling phase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Reduced filling and </a:t>
            </a:r>
            <a:r>
              <a:rPr lang="en-US" sz="1800" dirty="0" err="1" smtClean="0">
                <a:solidFill>
                  <a:srgbClr val="00B050"/>
                </a:solidFill>
                <a:latin typeface="Arial Black" panose="020B0A04020102020204" pitchFamily="34" charset="0"/>
              </a:rPr>
              <a:t>Diastosis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		Last rapid filling phase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t>
            </a:r>
            <a:br>
              <a:rPr lang="en-US" sz="1800" dirty="0" smtClean="0">
                <a:solidFill>
                  <a:srgbClr val="00B050"/>
                </a:solidFill>
                <a:latin typeface="Arial Black" panose="020B0A04020102020204" pitchFamily="34" charset="0"/>
              </a:rPr>
            </a:br>
            <a:endParaRPr lang="en-US" sz="1800" dirty="0">
              <a:solidFill>
                <a:srgbClr val="00B050"/>
              </a:solidFill>
              <a:latin typeface="Arial Black" panose="020B0A04020102020204" pitchFamily="34" charset="0"/>
            </a:endParaRPr>
          </a:p>
        </p:txBody>
      </p:sp>
      <p:pic>
        <p:nvPicPr>
          <p:cNvPr id="6146" name="Picture 2" descr="CV Physiology | Cardiac Cycle - Isovolumetric Contraction (Phas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233647" y="903264"/>
            <a:ext cx="2958353" cy="3358628"/>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V Physiology | Cardiac Cyc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27925" y="4268786"/>
            <a:ext cx="5264075" cy="261493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9233647" y="484261"/>
            <a:ext cx="2958354" cy="344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00"/>
                </a:solidFill>
                <a:latin typeface="Algerian" panose="04020705040A02060702" pitchFamily="82" charset="0"/>
              </a:rPr>
              <a:t>iso-Volumic</a:t>
            </a:r>
            <a:r>
              <a:rPr lang="en-US" sz="1600" dirty="0" smtClean="0">
                <a:solidFill>
                  <a:srgbClr val="FF0000"/>
                </a:solidFill>
                <a:latin typeface="Algerian" panose="04020705040A02060702" pitchFamily="82" charset="0"/>
              </a:rPr>
              <a:t> contraction</a:t>
            </a:r>
            <a:endParaRPr lang="en-US" sz="1600"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3844705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19" y="0"/>
            <a:ext cx="6715427" cy="2146664"/>
          </a:xfrm>
        </p:spPr>
        <p:txBody>
          <a:bodyPr>
            <a:normAutofit fontScale="90000"/>
          </a:bodyPr>
          <a:lstStyle/>
          <a:p>
            <a:r>
              <a:rPr lang="en-US" sz="1800" dirty="0" smtClean="0">
                <a:solidFill>
                  <a:srgbClr val="FF0000"/>
                </a:solidFill>
                <a:latin typeface="Arial Black" panose="020B0A04020102020204" pitchFamily="34" charset="0"/>
              </a:rPr>
              <a:t>PROTODIASTOLE (0.04 Sec.)</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Ventricular systole ends-ventricular relax-Intraventricular pressure falls-blood comes back from vessels to ventricles-semilunar valves closes-2</a:t>
            </a:r>
            <a:r>
              <a:rPr lang="en-US" sz="1800" baseline="30000" dirty="0" smtClean="0">
                <a:solidFill>
                  <a:srgbClr val="00B050"/>
                </a:solidFill>
                <a:latin typeface="Arial Black" panose="020B0A04020102020204" pitchFamily="34" charset="0"/>
              </a:rPr>
              <a:t>nd</a:t>
            </a:r>
            <a:r>
              <a:rPr lang="en-US" sz="1800" dirty="0" smtClean="0">
                <a:solidFill>
                  <a:srgbClr val="00B050"/>
                </a:solidFill>
                <a:latin typeface="Arial Black" panose="020B0A04020102020204" pitchFamily="34" charset="0"/>
              </a:rPr>
              <a:t> </a:t>
            </a:r>
            <a:r>
              <a:rPr lang="en-US" sz="1800" dirty="0" smtClean="0">
                <a:solidFill>
                  <a:srgbClr val="002060"/>
                </a:solidFill>
                <a:latin typeface="Arial Black" panose="020B0A04020102020204" pitchFamily="34" charset="0"/>
              </a:rPr>
              <a:t>heart sound</a:t>
            </a:r>
            <a:br>
              <a:rPr lang="en-US" sz="1800" dirty="0" smtClean="0">
                <a:solidFill>
                  <a:srgbClr val="002060"/>
                </a:solidFill>
                <a:latin typeface="Arial Black" panose="020B0A04020102020204" pitchFamily="34" charset="0"/>
              </a:rPr>
            </a:br>
            <a:r>
              <a:rPr lang="en-US" sz="1800" dirty="0" smtClean="0">
                <a:solidFill>
                  <a:srgbClr val="00B050"/>
                </a:solidFill>
                <a:latin typeface="Arial Black" panose="020B0A04020102020204" pitchFamily="34" charset="0"/>
              </a:rPr>
              <a:t>Causes </a:t>
            </a:r>
            <a:r>
              <a:rPr lang="en-US" sz="1800" dirty="0" err="1" smtClean="0">
                <a:solidFill>
                  <a:srgbClr val="002060"/>
                </a:solidFill>
                <a:latin typeface="Arial Black" panose="020B0A04020102020204" pitchFamily="34" charset="0"/>
              </a:rPr>
              <a:t>Diacrotic</a:t>
            </a:r>
            <a:r>
              <a:rPr lang="en-US" sz="1800" dirty="0" smtClean="0">
                <a:solidFill>
                  <a:srgbClr val="002060"/>
                </a:solidFill>
                <a:latin typeface="Arial Black" panose="020B0A04020102020204" pitchFamily="34" charset="0"/>
              </a:rPr>
              <a:t> Notch </a:t>
            </a:r>
            <a:r>
              <a:rPr lang="en-US" sz="1800" dirty="0" smtClean="0">
                <a:solidFill>
                  <a:srgbClr val="00B050"/>
                </a:solidFill>
                <a:latin typeface="Arial Black" panose="020B0A04020102020204" pitchFamily="34" charset="0"/>
              </a:rPr>
              <a:t>in pulse</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Reduced filling and </a:t>
            </a:r>
            <a:r>
              <a:rPr lang="en-US" sz="1800" dirty="0" err="1" smtClean="0">
                <a:solidFill>
                  <a:srgbClr val="FF0000"/>
                </a:solidFill>
                <a:latin typeface="Arial Black" panose="020B0A04020102020204" pitchFamily="34" charset="0"/>
              </a:rPr>
              <a:t>Diastosis</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As ventricles filling continues pressure differences reduces-so filling rate decrease-</a:t>
            </a:r>
            <a:r>
              <a:rPr lang="en-US" sz="1800" dirty="0" smtClean="0">
                <a:solidFill>
                  <a:srgbClr val="002060"/>
                </a:solidFill>
                <a:latin typeface="Arial Black" panose="020B0A04020102020204" pitchFamily="34" charset="0"/>
              </a:rPr>
              <a:t>Diastasis</a:t>
            </a:r>
            <a:br>
              <a:rPr lang="en-US" sz="1800" dirty="0" smtClean="0">
                <a:solidFill>
                  <a:srgbClr val="002060"/>
                </a:solidFill>
                <a:latin typeface="Arial Black" panose="020B0A04020102020204" pitchFamily="34" charset="0"/>
              </a:rPr>
            </a:br>
            <a:r>
              <a:rPr lang="en-US" sz="1800" dirty="0" smtClean="0">
                <a:solidFill>
                  <a:srgbClr val="00B050"/>
                </a:solidFill>
                <a:latin typeface="Arial Black" panose="020B0A04020102020204" pitchFamily="34" charset="0"/>
              </a:rPr>
              <a:t>Total blood transferred with rapid and slow filling is 75% of total atrial blood</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err="1" smtClean="0">
                <a:solidFill>
                  <a:srgbClr val="FF0000"/>
                </a:solidFill>
                <a:latin typeface="Arial Black" panose="020B0A04020102020204" pitchFamily="34" charset="0"/>
              </a:rPr>
              <a:t>Isovolumic</a:t>
            </a:r>
            <a:r>
              <a:rPr lang="en-US" sz="1800" dirty="0" smtClean="0">
                <a:solidFill>
                  <a:srgbClr val="FF0000"/>
                </a:solidFill>
                <a:latin typeface="Arial Black" panose="020B0A04020102020204" pitchFamily="34" charset="0"/>
              </a:rPr>
              <a:t> or Isometric</a:t>
            </a:r>
            <a:br>
              <a:rPr lang="en-US" sz="1800" dirty="0" smtClean="0">
                <a:solidFill>
                  <a:srgbClr val="FF0000"/>
                </a:solidFill>
                <a:latin typeface="Arial Black" panose="020B0A04020102020204" pitchFamily="34" charset="0"/>
              </a:rPr>
            </a:br>
            <a:r>
              <a:rPr lang="en-US" sz="1800" dirty="0" smtClean="0">
                <a:solidFill>
                  <a:srgbClr val="00B050"/>
                </a:solidFill>
                <a:latin typeface="Arial Black" panose="020B0A04020102020204" pitchFamily="34" charset="0"/>
              </a:rPr>
              <a:t>lasts for 0.06 Sec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Begins with closure of semilunar valves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A-V valves not yet open relax as closed chamber as </a:t>
            </a:r>
            <a:r>
              <a:rPr lang="en-US" sz="1800" dirty="0" err="1" smtClean="0">
                <a:solidFill>
                  <a:srgbClr val="00B050"/>
                </a:solidFill>
                <a:latin typeface="Arial Black" panose="020B0A04020102020204" pitchFamily="34" charset="0"/>
              </a:rPr>
              <a:t>volumic</a:t>
            </a:r>
            <a:r>
              <a:rPr lang="en-US" sz="1800" dirty="0" smtClean="0">
                <a:solidFill>
                  <a:srgbClr val="00B050"/>
                </a:solidFill>
                <a:latin typeface="Arial Black" panose="020B0A04020102020204" pitchFamily="34" charset="0"/>
              </a:rPr>
              <a:t> relaxation.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Ends with opening of A-V Valves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Rapid passive filling phase</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AS A-V valves open atria till now in diastole filled with venous return with increased pressure causes rapid passive filling of ventricles(</a:t>
            </a:r>
            <a:r>
              <a:rPr lang="en-US" sz="1800" dirty="0" smtClean="0">
                <a:solidFill>
                  <a:srgbClr val="002060"/>
                </a:solidFill>
                <a:latin typeface="Arial Black" panose="020B0A04020102020204" pitchFamily="34" charset="0"/>
              </a:rPr>
              <a:t>3</a:t>
            </a:r>
            <a:r>
              <a:rPr lang="en-US" sz="1800" baseline="30000" dirty="0" smtClean="0">
                <a:solidFill>
                  <a:srgbClr val="002060"/>
                </a:solidFill>
                <a:latin typeface="Arial Black" panose="020B0A04020102020204" pitchFamily="34" charset="0"/>
              </a:rPr>
              <a:t>rd</a:t>
            </a:r>
            <a:r>
              <a:rPr lang="en-US" sz="1800" dirty="0" smtClean="0">
                <a:solidFill>
                  <a:srgbClr val="002060"/>
                </a:solidFill>
                <a:latin typeface="Arial Black" panose="020B0A04020102020204" pitchFamily="34" charset="0"/>
              </a:rPr>
              <a:t> heart sound</a:t>
            </a:r>
            <a:r>
              <a:rPr lang="en-US" sz="1800" dirty="0" smtClean="0">
                <a:solidFill>
                  <a:srgbClr val="00B050"/>
                </a:solidFill>
                <a:latin typeface="Arial Black" panose="020B0A04020102020204" pitchFamily="34" charset="0"/>
              </a:rPr>
              <a:t>)</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Last rapid filling phase</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As said earlier it coincide with atrial systole add remaining 25% of blood to ventricles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With this ventricular cycle completes</a:t>
            </a:r>
            <a:endParaRPr lang="en-US" sz="1800" dirty="0">
              <a:solidFill>
                <a:srgbClr val="002060"/>
              </a:solidFill>
              <a:latin typeface="Arial Black" panose="020B0A04020102020204" pitchFamily="34" charset="0"/>
            </a:endParaRPr>
          </a:p>
        </p:txBody>
      </p:sp>
      <p:pic>
        <p:nvPicPr>
          <p:cNvPr id="7170" name="Picture 2" descr="Cardiaccycle for share by prof. dr. muhammad abdul azee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49246" y="0"/>
            <a:ext cx="5142754" cy="2893807"/>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Cardiac cyc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49246" y="2890946"/>
            <a:ext cx="5142755" cy="39670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275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138" y="329819"/>
            <a:ext cx="8911687" cy="1280890"/>
          </a:xfrm>
        </p:spPr>
        <p:txBody>
          <a:bodyPr>
            <a:normAutofit fontScale="90000"/>
          </a:bodyPr>
          <a:lstStyle/>
          <a:p>
            <a:r>
              <a:rPr lang="en-US" b="1" dirty="0" smtClean="0">
                <a:solidFill>
                  <a:srgbClr val="C00000"/>
                </a:solidFill>
                <a:latin typeface="Castellar" panose="020A0402060406010301" pitchFamily="18" charset="0"/>
              </a:rPr>
              <a:t>Synopsis</a:t>
            </a:r>
            <a:br>
              <a:rPr lang="en-US" b="1" dirty="0" smtClean="0">
                <a:solidFill>
                  <a:srgbClr val="C00000"/>
                </a:solidFill>
                <a:latin typeface="Castellar" panose="020A0402060406010301" pitchFamily="18" charset="0"/>
              </a:rPr>
            </a:br>
            <a:r>
              <a:rPr lang="en-US" sz="2700" dirty="0" smtClean="0">
                <a:latin typeface="Arial Rounded MT Bold" panose="020F0704030504030204" pitchFamily="34" charset="0"/>
              </a:rPr>
              <a:t>Introduction</a:t>
            </a:r>
            <a:br>
              <a:rPr lang="en-US" sz="2700" dirty="0" smtClean="0">
                <a:latin typeface="Arial Rounded MT Bold" panose="020F0704030504030204" pitchFamily="34" charset="0"/>
              </a:rPr>
            </a:br>
            <a:r>
              <a:rPr lang="en-US" sz="2700" dirty="0" smtClean="0">
                <a:latin typeface="Arial Rounded MT Bold" panose="020F0704030504030204" pitchFamily="34" charset="0"/>
              </a:rPr>
              <a:t>Structure of heart</a:t>
            </a:r>
            <a:br>
              <a:rPr lang="en-US" sz="2700" dirty="0" smtClean="0">
                <a:latin typeface="Arial Rounded MT Bold" panose="020F0704030504030204" pitchFamily="34" charset="0"/>
              </a:rPr>
            </a:br>
            <a:r>
              <a:rPr lang="en-US" sz="2700" dirty="0" smtClean="0">
                <a:latin typeface="Arial Rounded MT Bold" panose="020F0704030504030204" pitchFamily="34" charset="0"/>
              </a:rPr>
              <a:t>Blood flow through the heart</a:t>
            </a:r>
            <a:br>
              <a:rPr lang="en-US" sz="2700" dirty="0" smtClean="0">
                <a:latin typeface="Arial Rounded MT Bold" panose="020F0704030504030204" pitchFamily="34" charset="0"/>
              </a:rPr>
            </a:br>
            <a:r>
              <a:rPr lang="en-US" sz="2700" dirty="0" smtClean="0">
                <a:latin typeface="Arial Rounded MT Bold" panose="020F0704030504030204" pitchFamily="34" charset="0"/>
              </a:rPr>
              <a:t>Circulation of heart</a:t>
            </a:r>
            <a:br>
              <a:rPr lang="en-US" sz="2700" dirty="0" smtClean="0">
                <a:latin typeface="Arial Rounded MT Bold" panose="020F0704030504030204" pitchFamily="34" charset="0"/>
              </a:rPr>
            </a:br>
            <a:r>
              <a:rPr lang="en-US" sz="2700" dirty="0" smtClean="0">
                <a:latin typeface="Arial Rounded MT Bold" panose="020F0704030504030204" pitchFamily="34" charset="0"/>
              </a:rPr>
              <a:t>Composition of blood</a:t>
            </a:r>
            <a:br>
              <a:rPr lang="en-US" sz="2700" dirty="0" smtClean="0">
                <a:latin typeface="Arial Rounded MT Bold" panose="020F0704030504030204" pitchFamily="34" charset="0"/>
              </a:rPr>
            </a:br>
            <a:r>
              <a:rPr lang="en-US" sz="2700" dirty="0">
                <a:latin typeface="Arial Rounded MT Bold" panose="020F0704030504030204" pitchFamily="34" charset="0"/>
              </a:rPr>
              <a:t>	</a:t>
            </a:r>
            <a:r>
              <a:rPr lang="en-US" sz="2700" dirty="0" smtClean="0">
                <a:latin typeface="Arial Rounded MT Bold" panose="020F0704030504030204" pitchFamily="34" charset="0"/>
              </a:rPr>
              <a:t>1.Plasma protein</a:t>
            </a:r>
            <a:br>
              <a:rPr lang="en-US" sz="2700" dirty="0" smtClean="0">
                <a:latin typeface="Arial Rounded MT Bold" panose="020F0704030504030204" pitchFamily="34" charset="0"/>
              </a:rPr>
            </a:br>
            <a:r>
              <a:rPr lang="en-US" sz="2700" dirty="0">
                <a:latin typeface="Arial Rounded MT Bold" panose="020F0704030504030204" pitchFamily="34" charset="0"/>
              </a:rPr>
              <a:t>	</a:t>
            </a:r>
            <a:r>
              <a:rPr lang="en-US" sz="2700" dirty="0" smtClean="0">
                <a:latin typeface="Arial Rounded MT Bold" panose="020F0704030504030204" pitchFamily="34" charset="0"/>
              </a:rPr>
              <a:t>2.Formed element</a:t>
            </a:r>
            <a:br>
              <a:rPr lang="en-US" sz="2700" dirty="0" smtClean="0">
                <a:latin typeface="Arial Rounded MT Bold" panose="020F0704030504030204" pitchFamily="34" charset="0"/>
              </a:rPr>
            </a:br>
            <a:r>
              <a:rPr lang="en-US" sz="2700" dirty="0">
                <a:latin typeface="Arial Rounded MT Bold" panose="020F0704030504030204" pitchFamily="34" charset="0"/>
              </a:rPr>
              <a:t>	</a:t>
            </a:r>
            <a:r>
              <a:rPr lang="en-US" sz="2700" dirty="0" smtClean="0">
                <a:latin typeface="Arial Rounded MT Bold" panose="020F0704030504030204" pitchFamily="34" charset="0"/>
              </a:rPr>
              <a:t>3. Hematopoiesis</a:t>
            </a:r>
            <a:br>
              <a:rPr lang="en-US" sz="2700" dirty="0" smtClean="0">
                <a:latin typeface="Arial Rounded MT Bold" panose="020F0704030504030204" pitchFamily="34" charset="0"/>
              </a:rPr>
            </a:br>
            <a:r>
              <a:rPr lang="en-US" sz="2700" dirty="0">
                <a:latin typeface="Arial Rounded MT Bold" panose="020F0704030504030204" pitchFamily="34" charset="0"/>
              </a:rPr>
              <a:t>	</a:t>
            </a:r>
            <a:r>
              <a:rPr lang="en-US" sz="2700" dirty="0" smtClean="0">
                <a:latin typeface="Arial Rounded MT Bold" panose="020F0704030504030204" pitchFamily="34" charset="0"/>
              </a:rPr>
              <a:t>4. Erythropoiesis</a:t>
            </a:r>
            <a:br>
              <a:rPr lang="en-US" sz="2700" dirty="0" smtClean="0">
                <a:latin typeface="Arial Rounded MT Bold" panose="020F0704030504030204" pitchFamily="34" charset="0"/>
              </a:rPr>
            </a:br>
            <a:r>
              <a:rPr lang="en-US" sz="2700" dirty="0">
                <a:latin typeface="Arial Rounded MT Bold" panose="020F0704030504030204" pitchFamily="34" charset="0"/>
              </a:rPr>
              <a:t>	</a:t>
            </a:r>
            <a:r>
              <a:rPr lang="en-US" sz="2700" dirty="0" smtClean="0">
                <a:latin typeface="Arial Rounded MT Bold" panose="020F0704030504030204" pitchFamily="34" charset="0"/>
              </a:rPr>
              <a:t>5. leukocytes</a:t>
            </a:r>
            <a:br>
              <a:rPr lang="en-US" sz="2700" dirty="0" smtClean="0">
                <a:latin typeface="Arial Rounded MT Bold" panose="020F0704030504030204" pitchFamily="34" charset="0"/>
              </a:rPr>
            </a:br>
            <a:r>
              <a:rPr lang="en-US" sz="2700" dirty="0" smtClean="0">
                <a:latin typeface="Arial Rounded MT Bold" panose="020F0704030504030204" pitchFamily="34" charset="0"/>
              </a:rPr>
              <a:t>	6. Platelets</a:t>
            </a:r>
            <a:br>
              <a:rPr lang="en-US" sz="2700" dirty="0" smtClean="0">
                <a:latin typeface="Arial Rounded MT Bold" panose="020F0704030504030204" pitchFamily="34" charset="0"/>
              </a:rPr>
            </a:br>
            <a:r>
              <a:rPr lang="en-US" sz="2700" dirty="0" smtClean="0">
                <a:latin typeface="Arial Rounded MT Bold" panose="020F0704030504030204" pitchFamily="34" charset="0"/>
              </a:rPr>
              <a:t>Cardiac cycle</a:t>
            </a:r>
            <a:br>
              <a:rPr lang="en-US" sz="2700" dirty="0" smtClean="0">
                <a:latin typeface="Arial Rounded MT Bold" panose="020F0704030504030204" pitchFamily="34" charset="0"/>
              </a:rPr>
            </a:br>
            <a:r>
              <a:rPr lang="en-US" sz="2700" dirty="0" smtClean="0">
                <a:latin typeface="Arial Rounded MT Bold" panose="020F0704030504030204" pitchFamily="34" charset="0"/>
              </a:rPr>
              <a:t>Electrocardiogram</a:t>
            </a:r>
            <a:br>
              <a:rPr lang="en-US" sz="2700" dirty="0" smtClean="0">
                <a:latin typeface="Arial Rounded MT Bold" panose="020F0704030504030204" pitchFamily="34" charset="0"/>
              </a:rPr>
            </a:br>
            <a:r>
              <a:rPr lang="en-US" sz="2700" dirty="0" smtClean="0">
                <a:latin typeface="Arial Rounded MT Bold" panose="020F0704030504030204" pitchFamily="34" charset="0"/>
              </a:rPr>
              <a:t>Function of heart</a:t>
            </a:r>
            <a:br>
              <a:rPr lang="en-US" sz="2700" dirty="0" smtClean="0">
                <a:latin typeface="Arial Rounded MT Bold" panose="020F0704030504030204" pitchFamily="34" charset="0"/>
              </a:rPr>
            </a:br>
            <a:r>
              <a:rPr lang="en-US" sz="2700" dirty="0" smtClean="0">
                <a:latin typeface="Arial Rounded MT Bold" panose="020F0704030504030204" pitchFamily="34" charset="0"/>
              </a:rPr>
              <a:t>Function of blood </a:t>
            </a:r>
            <a:br>
              <a:rPr lang="en-US" sz="2700" dirty="0" smtClean="0">
                <a:latin typeface="Arial Rounded MT Bold" panose="020F0704030504030204" pitchFamily="34" charset="0"/>
              </a:rPr>
            </a:br>
            <a:endParaRPr lang="en-US" sz="2700" dirty="0">
              <a:latin typeface="Arial Rounded MT Bold" panose="020F0704030504030204" pitchFamily="34" charset="0"/>
            </a:endParaRPr>
          </a:p>
        </p:txBody>
      </p:sp>
    </p:spTree>
    <p:extLst>
      <p:ext uri="{BB962C8B-B14F-4D97-AF65-F5344CB8AC3E}">
        <p14:creationId xmlns:p14="http://schemas.microsoft.com/office/powerpoint/2010/main" xmlns="" val="3656591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49648" y="1331530"/>
            <a:ext cx="8842352" cy="5526470"/>
          </a:xfrm>
          <a:prstGeom prst="rect">
            <a:avLst/>
          </a:prstGeom>
        </p:spPr>
      </p:pic>
      <p:sp>
        <p:nvSpPr>
          <p:cNvPr id="4" name="Rectangle 3"/>
          <p:cNvSpPr/>
          <p:nvPr/>
        </p:nvSpPr>
        <p:spPr>
          <a:xfrm>
            <a:off x="4698125" y="1026730"/>
            <a:ext cx="550742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rgbClr val="FF0000"/>
                </a:solidFill>
                <a:latin typeface="Algerian" panose="04020705040A02060702" pitchFamily="82" charset="0"/>
              </a:rPr>
              <a:t>Cardiac cycle</a:t>
            </a:r>
            <a:endParaRPr lang="en-US" sz="2500"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602278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566" y="224717"/>
            <a:ext cx="4897820" cy="1280890"/>
          </a:xfrm>
        </p:spPr>
        <p:txBody>
          <a:bodyPr>
            <a:normAutofit fontScale="90000"/>
          </a:bodyPr>
          <a:lstStyle/>
          <a:p>
            <a:r>
              <a:rPr lang="en-US" sz="2800" dirty="0" smtClean="0">
                <a:solidFill>
                  <a:srgbClr val="FF0000"/>
                </a:solidFill>
                <a:latin typeface="Algerian" panose="04020705040A02060702" pitchFamily="82" charset="0"/>
              </a:rPr>
              <a:t/>
            </a:r>
            <a:br>
              <a:rPr lang="en-US" sz="2800" dirty="0" smtClean="0">
                <a:solidFill>
                  <a:srgbClr val="FF0000"/>
                </a:solidFill>
                <a:latin typeface="Algerian" panose="04020705040A02060702" pitchFamily="82" charset="0"/>
              </a:rPr>
            </a:br>
            <a:r>
              <a:rPr lang="en-US" sz="2800" dirty="0">
                <a:solidFill>
                  <a:srgbClr val="FF0000"/>
                </a:solidFill>
                <a:latin typeface="Algerian" panose="04020705040A02060702" pitchFamily="82" charset="0"/>
              </a:rPr>
              <a:t/>
            </a:r>
            <a:br>
              <a:rPr lang="en-US" sz="2800" dirty="0">
                <a:solidFill>
                  <a:srgbClr val="FF0000"/>
                </a:solidFill>
                <a:latin typeface="Algerian" panose="04020705040A02060702" pitchFamily="82" charset="0"/>
              </a:rPr>
            </a:br>
            <a:r>
              <a:rPr lang="en-US" sz="2800" dirty="0" smtClean="0">
                <a:solidFill>
                  <a:srgbClr val="FF0000"/>
                </a:solidFill>
                <a:latin typeface="Algerian" panose="04020705040A02060702" pitchFamily="82" charset="0"/>
              </a:rPr>
              <a:t/>
            </a:r>
            <a:br>
              <a:rPr lang="en-US" sz="2800" dirty="0" smtClean="0">
                <a:solidFill>
                  <a:srgbClr val="FF0000"/>
                </a:solidFill>
                <a:latin typeface="Algerian" panose="04020705040A02060702" pitchFamily="82" charset="0"/>
              </a:rPr>
            </a:br>
            <a:r>
              <a:rPr lang="en-US" sz="2800" dirty="0">
                <a:solidFill>
                  <a:srgbClr val="FF0000"/>
                </a:solidFill>
                <a:latin typeface="Algerian" panose="04020705040A02060702" pitchFamily="82" charset="0"/>
              </a:rPr>
              <a:t/>
            </a:r>
            <a:br>
              <a:rPr lang="en-US" sz="2800" dirty="0">
                <a:solidFill>
                  <a:srgbClr val="FF0000"/>
                </a:solidFill>
                <a:latin typeface="Algerian" panose="04020705040A02060702" pitchFamily="82" charset="0"/>
              </a:rPr>
            </a:br>
            <a:r>
              <a:rPr lang="en-US" sz="2800" dirty="0" smtClean="0">
                <a:solidFill>
                  <a:srgbClr val="FF0000"/>
                </a:solidFill>
                <a:latin typeface="Algerian" panose="04020705040A02060702" pitchFamily="82" charset="0"/>
              </a:rPr>
              <a:t/>
            </a:r>
            <a:br>
              <a:rPr lang="en-US" sz="28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The electrocardiogram(ECG) is a representation of the electrical events of the cardiac cycle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Each events has a distinctive waveform</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The study of waveform can lead to greater insight into a patient’s cardiac </a:t>
            </a:r>
            <a:r>
              <a:rPr lang="en-US" sz="2000" dirty="0" err="1" smtClean="0">
                <a:solidFill>
                  <a:srgbClr val="00B050"/>
                </a:solidFill>
                <a:latin typeface="Arial Black" panose="020B0A04020102020204" pitchFamily="34" charset="0"/>
              </a:rPr>
              <a:t>patho</a:t>
            </a:r>
            <a:r>
              <a:rPr lang="en-US" sz="2000" dirty="0" smtClean="0">
                <a:solidFill>
                  <a:srgbClr val="00B050"/>
                </a:solidFill>
                <a:latin typeface="Arial Black" panose="020B0A04020102020204" pitchFamily="34" charset="0"/>
              </a:rPr>
              <a:t>-physiology</a:t>
            </a:r>
            <a:endParaRPr lang="en-US" sz="2000" dirty="0">
              <a:solidFill>
                <a:srgbClr val="00B05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5716642" y="1996407"/>
            <a:ext cx="6475358" cy="4861593"/>
          </a:xfrm>
          <a:prstGeom prst="rect">
            <a:avLst/>
          </a:prstGeom>
        </p:spPr>
      </p:pic>
      <p:sp>
        <p:nvSpPr>
          <p:cNvPr id="5" name="Rectangle 4"/>
          <p:cNvSpPr/>
          <p:nvPr/>
        </p:nvSpPr>
        <p:spPr>
          <a:xfrm>
            <a:off x="3268717" y="1008993"/>
            <a:ext cx="5959366" cy="69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lgerian" panose="04020705040A02060702" pitchFamily="82" charset="0"/>
              </a:rPr>
              <a:t>Electrocardiogram</a:t>
            </a:r>
            <a:br>
              <a:rPr lang="en-US" sz="2800" dirty="0">
                <a:solidFill>
                  <a:srgbClr val="FF0000"/>
                </a:solidFill>
                <a:latin typeface="Algerian" panose="04020705040A02060702" pitchFamily="82" charset="0"/>
              </a:rPr>
            </a:br>
            <a:endParaRPr lang="en-US" sz="2800" dirty="0"/>
          </a:p>
        </p:txBody>
      </p:sp>
    </p:spTree>
    <p:extLst>
      <p:ext uri="{BB962C8B-B14F-4D97-AF65-F5344CB8AC3E}">
        <p14:creationId xmlns:p14="http://schemas.microsoft.com/office/powerpoint/2010/main" xmlns="" val="511484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442" y="287779"/>
            <a:ext cx="8911687" cy="1280890"/>
          </a:xfrm>
        </p:spPr>
        <p:txBody>
          <a:bodyPr>
            <a:normAutofit/>
          </a:bodyPr>
          <a:lstStyle/>
          <a:p>
            <a:r>
              <a:rPr lang="en-US" sz="1800" dirty="0" smtClean="0">
                <a:solidFill>
                  <a:srgbClr val="FF0000"/>
                </a:solidFill>
                <a:latin typeface="Algerian" panose="04020705040A02060702" pitchFamily="82" charset="0"/>
              </a:rPr>
              <a:t>The “PQRST”</a:t>
            </a:r>
            <a:br>
              <a:rPr lang="en-US" sz="18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P Wave-Atrial depolarization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T Wave-</a:t>
            </a:r>
            <a:r>
              <a:rPr lang="en-US" sz="1800" dirty="0" err="1" smtClean="0">
                <a:solidFill>
                  <a:srgbClr val="00B050"/>
                </a:solidFill>
                <a:latin typeface="Arial Black" panose="020B0A04020102020204" pitchFamily="34" charset="0"/>
              </a:rPr>
              <a:t>Ventriculat</a:t>
            </a:r>
            <a:r>
              <a:rPr lang="en-US" sz="1800" dirty="0" smtClean="0">
                <a:solidFill>
                  <a:srgbClr val="00B050"/>
                </a:solidFill>
                <a:latin typeface="Arial Black" panose="020B0A04020102020204" pitchFamily="34" charset="0"/>
              </a:rPr>
              <a:t> repolarization</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QRS-Ventricular depolarization</a:t>
            </a:r>
            <a:endParaRPr lang="en-US" sz="1800" dirty="0">
              <a:solidFill>
                <a:srgbClr val="00B050"/>
              </a:solidFill>
              <a:latin typeface="Arial Black" panose="020B0A04020102020204" pitchFamily="34" charset="0"/>
            </a:endParaRPr>
          </a:p>
        </p:txBody>
      </p:sp>
      <p:pic>
        <p:nvPicPr>
          <p:cNvPr id="9220" name="Picture 4" descr="The illustration of QRS complex | Download Scientific Diagra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66412" y="0"/>
            <a:ext cx="5925588" cy="3599795"/>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QRS Complex | wave atrial depolarization qrs complex ventricular ..."/>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375" y="2521760"/>
            <a:ext cx="4282037" cy="4336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0860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1" y="991972"/>
            <a:ext cx="6653048" cy="1807664"/>
          </a:xfrm>
        </p:spPr>
        <p:txBody>
          <a:bodyPr>
            <a:normAutofit/>
          </a:bodyPr>
          <a:lstStyle/>
          <a:p>
            <a:r>
              <a:rPr lang="en-US" sz="1800" dirty="0" smtClean="0">
                <a:solidFill>
                  <a:srgbClr val="FF0000"/>
                </a:solidFill>
                <a:latin typeface="Algerian" panose="04020705040A02060702" pitchFamily="82" charset="0"/>
              </a:rPr>
              <a:t>					PR INTERVAL</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If PR interval is short, suggest excitation takes place through AV conduction or spread/conduction is abnormally fast from atrium to ventricle</a:t>
            </a:r>
            <a:endParaRPr lang="en-US" sz="1800" dirty="0">
              <a:solidFill>
                <a:srgbClr val="00B050"/>
              </a:solidFill>
              <a:latin typeface="Arial Black" panose="020B0A04020102020204" pitchFamily="34" charset="0"/>
            </a:endParaRPr>
          </a:p>
        </p:txBody>
      </p:sp>
      <p:pic>
        <p:nvPicPr>
          <p:cNvPr id="10244" name="Picture 4" descr="ECG: P-R Interval - YouTub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52497" y="2892972"/>
            <a:ext cx="4572000" cy="3429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5230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081" y="329820"/>
            <a:ext cx="5720759" cy="1280890"/>
          </a:xfrm>
        </p:spPr>
        <p:txBody>
          <a:bodyPr>
            <a:normAutofit fontScale="90000"/>
          </a:bodyPr>
          <a:lstStyle/>
          <a:p>
            <a:r>
              <a:rPr lang="en-US" sz="2200" dirty="0" smtClean="0">
                <a:solidFill>
                  <a:srgbClr val="FF0000"/>
                </a:solidFill>
                <a:latin typeface="Algerian" panose="04020705040A02060702" pitchFamily="82" charset="0"/>
              </a:rPr>
              <a:t>				QRS complex</a:t>
            </a: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Duration of QRS complex suggest the time taken for impulse to excite through ventricle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r>
            <a:br>
              <a:rPr lang="en-US" sz="1800" dirty="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Normally=0.12 or less if it is more QRS complex get widen</a:t>
            </a:r>
            <a:endParaRPr lang="en-US" sz="1800" dirty="0">
              <a:solidFill>
                <a:srgbClr val="00B05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1996965" y="2004191"/>
            <a:ext cx="8628993" cy="4853809"/>
          </a:xfrm>
          <a:prstGeom prst="rect">
            <a:avLst/>
          </a:prstGeom>
        </p:spPr>
      </p:pic>
    </p:spTree>
    <p:extLst>
      <p:ext uri="{BB962C8B-B14F-4D97-AF65-F5344CB8AC3E}">
        <p14:creationId xmlns:p14="http://schemas.microsoft.com/office/powerpoint/2010/main" xmlns="" val="1245325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359" y="403393"/>
            <a:ext cx="8911687" cy="1280890"/>
          </a:xfrm>
        </p:spPr>
        <p:txBody>
          <a:bodyPr>
            <a:normAutofit fontScale="90000"/>
          </a:bodyPr>
          <a:lstStyle/>
          <a:p>
            <a:r>
              <a:rPr lang="en-US" sz="2200" dirty="0" smtClean="0">
                <a:solidFill>
                  <a:srgbClr val="FF0000"/>
                </a:solidFill>
                <a:latin typeface="Algerian" panose="04020705040A02060702" pitchFamily="82" charset="0"/>
              </a:rPr>
              <a:t>							ST Segment</a:t>
            </a:r>
            <a:br>
              <a:rPr lang="en-US" sz="2200" dirty="0" smtClean="0">
                <a:solidFill>
                  <a:srgbClr val="FF0000"/>
                </a:solidFill>
                <a:latin typeface="Algerian" panose="04020705040A02060702" pitchFamily="82"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End of Ventricular depolarization (QRS complex) to start of ventricular repolarization (T wave)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r>
            <a:br>
              <a:rPr lang="en-US" sz="1800" dirty="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Represents early repolarization of the ventricles</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r>
            <a:br>
              <a:rPr lang="en-US" sz="1800" dirty="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Usually isoelectric, but may vary from 0.5mm below to 1mm above baseline</a:t>
            </a:r>
            <a:br>
              <a:rPr lang="en-US" sz="1800" dirty="0" smtClean="0">
                <a:solidFill>
                  <a:srgbClr val="00B050"/>
                </a:solidFill>
                <a:latin typeface="Arial Black" panose="020B0A04020102020204" pitchFamily="34" charset="0"/>
              </a:rPr>
            </a:br>
            <a:r>
              <a:rPr lang="en-US" sz="1800" dirty="0">
                <a:solidFill>
                  <a:srgbClr val="00B050"/>
                </a:solidFill>
                <a:latin typeface="Arial Black" panose="020B0A04020102020204" pitchFamily="34" charset="0"/>
              </a:rPr>
              <a:t/>
            </a:r>
            <a:br>
              <a:rPr lang="en-US" sz="1800" dirty="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Nonspecific ST segment: Slight(&lt;1mm) ST segment depression or elevation</a:t>
            </a:r>
            <a:endParaRPr lang="en-US" sz="1800" dirty="0">
              <a:solidFill>
                <a:srgbClr val="00B050"/>
              </a:solidFill>
              <a:latin typeface="Arial Black" panose="020B0A04020102020204" pitchFamily="34" charset="0"/>
            </a:endParaRPr>
          </a:p>
        </p:txBody>
      </p:sp>
      <p:pic>
        <p:nvPicPr>
          <p:cNvPr id="12292" name="Picture 4" descr="Study: STEMI Often Not What It Appears in COVID-19 | MedPage Toda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88264" y="3142958"/>
            <a:ext cx="5572563" cy="37150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5307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0428" y="325821"/>
            <a:ext cx="9553903" cy="5139869"/>
          </a:xfrm>
          <a:prstGeom prst="rect">
            <a:avLst/>
          </a:prstGeom>
        </p:spPr>
        <p:txBody>
          <a:bodyPr wrap="square">
            <a:spAutoFit/>
          </a:bodyPr>
          <a:lstStyle/>
          <a:p>
            <a:r>
              <a:rPr lang="en-US" sz="2000" dirty="0" smtClean="0">
                <a:solidFill>
                  <a:srgbClr val="FF0000"/>
                </a:solidFill>
                <a:latin typeface="Algerian" panose="04020705040A02060702" pitchFamily="82" charset="0"/>
              </a:rPr>
              <a:t>                                                     Function of heart</a:t>
            </a:r>
          </a:p>
          <a:p>
            <a:endParaRPr lang="en-US" sz="2000" dirty="0" smtClean="0">
              <a:solidFill>
                <a:srgbClr val="FF0000"/>
              </a:solidFill>
              <a:latin typeface="Algerian" panose="04020705040A02060702" pitchFamily="82" charset="0"/>
            </a:endParaRPr>
          </a:p>
          <a:p>
            <a:pPr algn="just"/>
            <a:r>
              <a:rPr lang="en-US" dirty="0" smtClean="0">
                <a:solidFill>
                  <a:srgbClr val="00B050"/>
                </a:solidFill>
                <a:latin typeface="Arial Black" panose="020B0A04020102020204" pitchFamily="34" charset="0"/>
              </a:rPr>
              <a:t>	The </a:t>
            </a:r>
            <a:r>
              <a:rPr lang="en-US" dirty="0">
                <a:solidFill>
                  <a:srgbClr val="00B050"/>
                </a:solidFill>
                <a:latin typeface="Arial Black" panose="020B0A04020102020204" pitchFamily="34" charset="0"/>
              </a:rPr>
              <a:t>function of the heart in any organism is to maintain a constant flow of blood throughout the body. This replenishes oxygen and circulates nutrients among the cells and tissues. Also, because the human heart is a homologous organ, it functions no differently from any other vertebrates that possess a heart</a:t>
            </a:r>
            <a:r>
              <a:rPr lang="en-US" dirty="0" smtClean="0">
                <a:solidFill>
                  <a:srgbClr val="00B050"/>
                </a:solidFill>
                <a:latin typeface="Arial Black" panose="020B0A04020102020204" pitchFamily="34" charset="0"/>
              </a:rPr>
              <a:t>.</a:t>
            </a:r>
          </a:p>
          <a:p>
            <a:pPr algn="just"/>
            <a:endParaRPr lang="en-US" dirty="0" smtClean="0">
              <a:solidFill>
                <a:srgbClr val="00B050"/>
              </a:solidFill>
              <a:latin typeface="Arial Black" panose="020B0A04020102020204" pitchFamily="34" charset="0"/>
            </a:endParaRPr>
          </a:p>
          <a:p>
            <a:pPr algn="just"/>
            <a:r>
              <a:rPr lang="en-US" dirty="0" smtClean="0">
                <a:solidFill>
                  <a:srgbClr val="00B050"/>
                </a:solidFill>
                <a:latin typeface="Arial Black" panose="020B0A04020102020204" pitchFamily="34" charset="0"/>
              </a:rPr>
              <a:t> </a:t>
            </a:r>
            <a:r>
              <a:rPr lang="en-US" dirty="0">
                <a:solidFill>
                  <a:srgbClr val="00B050"/>
                </a:solidFill>
                <a:latin typeface="Arial Black" panose="020B0A04020102020204" pitchFamily="34" charset="0"/>
              </a:rPr>
              <a:t>Following are the main functions of the heart</a:t>
            </a:r>
            <a:r>
              <a:rPr lang="en-US" dirty="0" smtClean="0">
                <a:solidFill>
                  <a:srgbClr val="00B050"/>
                </a:solidFill>
                <a:latin typeface="Arial Black" panose="020B0A04020102020204" pitchFamily="34" charset="0"/>
              </a:rPr>
              <a:t>:</a:t>
            </a:r>
          </a:p>
          <a:p>
            <a:pPr algn="just"/>
            <a:endParaRPr lang="en-US" dirty="0" smtClean="0">
              <a:solidFill>
                <a:srgbClr val="00B050"/>
              </a:solidFill>
              <a:latin typeface="Arial Black" panose="020B0A04020102020204" pitchFamily="34" charset="0"/>
            </a:endParaRPr>
          </a:p>
          <a:p>
            <a:pPr algn="just"/>
            <a:r>
              <a:rPr lang="en-US" dirty="0" smtClean="0">
                <a:solidFill>
                  <a:srgbClr val="00B050"/>
                </a:solidFill>
                <a:latin typeface="Arial Black" panose="020B0A04020102020204" pitchFamily="34" charset="0"/>
              </a:rPr>
              <a:t>	One </a:t>
            </a:r>
            <a:r>
              <a:rPr lang="en-US" dirty="0">
                <a:solidFill>
                  <a:srgbClr val="00B050"/>
                </a:solidFill>
                <a:latin typeface="Arial Black" panose="020B0A04020102020204" pitchFamily="34" charset="0"/>
              </a:rPr>
              <a:t>of the primary function of the human heart is to pump blood throughout the body</a:t>
            </a:r>
            <a:r>
              <a:rPr lang="en-US" dirty="0" smtClean="0">
                <a:solidFill>
                  <a:srgbClr val="00B050"/>
                </a:solidFill>
                <a:latin typeface="Arial Black" panose="020B0A04020102020204" pitchFamily="34" charset="0"/>
              </a:rPr>
              <a:t>.</a:t>
            </a:r>
          </a:p>
          <a:p>
            <a:pPr algn="just"/>
            <a:endParaRPr lang="en-US" dirty="0">
              <a:solidFill>
                <a:srgbClr val="00B050"/>
              </a:solidFill>
              <a:latin typeface="Arial Black" panose="020B0A04020102020204" pitchFamily="34" charset="0"/>
            </a:endParaRPr>
          </a:p>
          <a:p>
            <a:pPr algn="just"/>
            <a:r>
              <a:rPr lang="en-US" dirty="0" smtClean="0">
                <a:solidFill>
                  <a:srgbClr val="00B050"/>
                </a:solidFill>
                <a:latin typeface="Arial Black" panose="020B0A04020102020204" pitchFamily="34" charset="0"/>
              </a:rPr>
              <a:t>	Blood </a:t>
            </a:r>
            <a:r>
              <a:rPr lang="en-US" dirty="0">
                <a:solidFill>
                  <a:srgbClr val="00B050"/>
                </a:solidFill>
                <a:latin typeface="Arial Black" panose="020B0A04020102020204" pitchFamily="34" charset="0"/>
              </a:rPr>
              <a:t>delivers oxygen, hormones, glucose and other components to various parts of the body, including the human heart</a:t>
            </a:r>
            <a:r>
              <a:rPr lang="en-US" dirty="0" smtClean="0">
                <a:solidFill>
                  <a:srgbClr val="00B050"/>
                </a:solidFill>
                <a:latin typeface="Arial Black" panose="020B0A04020102020204" pitchFamily="34" charset="0"/>
              </a:rPr>
              <a:t>.</a:t>
            </a:r>
          </a:p>
          <a:p>
            <a:pPr algn="just"/>
            <a:endParaRPr lang="en-US" dirty="0">
              <a:solidFill>
                <a:srgbClr val="00B050"/>
              </a:solidFill>
              <a:latin typeface="Arial Black" panose="020B0A04020102020204" pitchFamily="34" charset="0"/>
            </a:endParaRPr>
          </a:p>
          <a:p>
            <a:pPr algn="just"/>
            <a:r>
              <a:rPr lang="en-US" dirty="0" smtClean="0">
                <a:solidFill>
                  <a:srgbClr val="00B050"/>
                </a:solidFill>
                <a:latin typeface="Arial Black" panose="020B0A04020102020204" pitchFamily="34" charset="0"/>
              </a:rPr>
              <a:t>	The </a:t>
            </a:r>
            <a:r>
              <a:rPr lang="en-US" dirty="0">
                <a:solidFill>
                  <a:srgbClr val="00B050"/>
                </a:solidFill>
                <a:latin typeface="Arial Black" panose="020B0A04020102020204" pitchFamily="34" charset="0"/>
              </a:rPr>
              <a:t>heart also ensures that adequate blood pressure is maintained in the body</a:t>
            </a:r>
          </a:p>
        </p:txBody>
      </p:sp>
    </p:spTree>
    <p:extLst>
      <p:ext uri="{BB962C8B-B14F-4D97-AF65-F5344CB8AC3E}">
        <p14:creationId xmlns:p14="http://schemas.microsoft.com/office/powerpoint/2010/main" xmlns="" val="9365456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698" y="557048"/>
            <a:ext cx="4908330" cy="6201104"/>
          </a:xfrm>
        </p:spPr>
        <p:txBody>
          <a:bodyPr>
            <a:normAutofit/>
          </a:bodyPr>
          <a:lstStyle/>
          <a:p>
            <a:r>
              <a:rPr lang="en-US" sz="2000" dirty="0" smtClean="0">
                <a:solidFill>
                  <a:srgbClr val="FF0000"/>
                </a:solidFill>
                <a:latin typeface="Algerian" panose="04020705040A02060702" pitchFamily="82" charset="0"/>
              </a:rPr>
              <a:t>Function of blood</a:t>
            </a:r>
            <a:br>
              <a:rPr lang="en-US" sz="2000" dirty="0" smtClean="0">
                <a:solidFill>
                  <a:srgbClr val="FF0000"/>
                </a:solidFill>
                <a:latin typeface="Algerian" panose="04020705040A02060702" pitchFamily="82" charset="0"/>
              </a:rPr>
            </a:br>
            <a:r>
              <a:rPr lang="en-US" sz="1800" dirty="0" smtClean="0">
                <a:latin typeface="Arial Black" panose="020B0A04020102020204" pitchFamily="34" charset="0"/>
              </a:rPr>
              <a:t> </a:t>
            </a:r>
            <a:br>
              <a:rPr lang="en-US" sz="1800" dirty="0" smtClean="0">
                <a:latin typeface="Arial Black" panose="020B0A04020102020204" pitchFamily="34" charset="0"/>
              </a:rPr>
            </a:br>
            <a:r>
              <a:rPr lang="en-US" sz="1800" dirty="0" smtClean="0">
                <a:solidFill>
                  <a:srgbClr val="00B050"/>
                </a:solidFill>
                <a:latin typeface="Arial Black" panose="020B0A04020102020204" pitchFamily="34" charset="0"/>
              </a:rPr>
              <a:t>The body contains 4 to 6 liters of blood with an average pH of 7.35 to 7.45</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FF0000"/>
                </a:solidFill>
                <a:latin typeface="Arial Black" panose="020B0A04020102020204" pitchFamily="34" charset="0"/>
              </a:rPr>
              <a:t>Functions include</a:t>
            </a:r>
            <a:br>
              <a:rPr lang="en-US" sz="1800" dirty="0" smtClean="0">
                <a:solidFill>
                  <a:srgbClr val="FF0000"/>
                </a:solidFill>
                <a:latin typeface="Arial Black" panose="020B0A04020102020204" pitchFamily="34" charset="0"/>
              </a:rPr>
            </a:br>
            <a:r>
              <a:rPr lang="en-US" sz="1800" dirty="0" smtClean="0">
                <a:latin typeface="Arial Black" panose="020B0A04020102020204" pitchFamily="34" charset="0"/>
              </a:rPr>
              <a:t/>
            </a:r>
            <a:br>
              <a:rPr lang="en-US" sz="1800" dirty="0" smtClean="0">
                <a:latin typeface="Arial Black" panose="020B0A04020102020204" pitchFamily="34" charset="0"/>
              </a:rPr>
            </a:br>
            <a:r>
              <a:rPr lang="en-US" sz="1800" dirty="0" smtClean="0">
                <a:solidFill>
                  <a:srgbClr val="00B050"/>
                </a:solidFill>
                <a:latin typeface="Arial Black" panose="020B0A04020102020204" pitchFamily="34" charset="0"/>
              </a:rPr>
              <a:t>Transport oxygen, </a:t>
            </a:r>
            <a:r>
              <a:rPr lang="en-US" sz="1800" dirty="0" err="1" smtClean="0">
                <a:solidFill>
                  <a:srgbClr val="00B050"/>
                </a:solidFill>
                <a:latin typeface="Arial Black" panose="020B0A04020102020204" pitchFamily="34" charset="0"/>
              </a:rPr>
              <a:t>carbondioxide</a:t>
            </a:r>
            <a:r>
              <a:rPr lang="en-US" sz="1800" dirty="0" smtClean="0">
                <a:solidFill>
                  <a:srgbClr val="00B050"/>
                </a:solidFill>
                <a:latin typeface="Arial Black" panose="020B0A04020102020204" pitchFamily="34" charset="0"/>
              </a:rPr>
              <a:t>, nutrients, hormones and metabolic wastes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Regulation of pH, body temperature and water content of cells</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Production against blood loss through clotting</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
            </a:r>
            <a:br>
              <a:rPr lang="en-US" sz="1800" dirty="0" smtClean="0">
                <a:solidFill>
                  <a:srgbClr val="00B050"/>
                </a:solidFill>
                <a:latin typeface="Arial Black" panose="020B0A04020102020204" pitchFamily="34" charset="0"/>
              </a:rPr>
            </a:br>
            <a:r>
              <a:rPr lang="en-US" sz="1800" dirty="0" smtClean="0">
                <a:solidFill>
                  <a:srgbClr val="00B050"/>
                </a:solidFill>
                <a:latin typeface="Arial Black" panose="020B0A04020102020204" pitchFamily="34" charset="0"/>
              </a:rPr>
              <a:t>Production against diseases through phagocytic white blood cells and antibodies</a:t>
            </a:r>
            <a:endParaRPr lang="en-US" sz="1800" dirty="0">
              <a:solidFill>
                <a:srgbClr val="00B05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6474372" y="0"/>
            <a:ext cx="5717629" cy="6858000"/>
          </a:xfrm>
          <a:prstGeom prst="rect">
            <a:avLst/>
          </a:prstGeom>
        </p:spPr>
      </p:pic>
    </p:spTree>
    <p:extLst>
      <p:ext uri="{BB962C8B-B14F-4D97-AF65-F5344CB8AC3E}">
        <p14:creationId xmlns:p14="http://schemas.microsoft.com/office/powerpoint/2010/main" xmlns="" val="2512600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918" y="2600055"/>
            <a:ext cx="5090138" cy="1280890"/>
          </a:xfrm>
        </p:spPr>
        <p:txBody>
          <a:bodyPr>
            <a:normAutofit/>
          </a:bodyPr>
          <a:lstStyle/>
          <a:p>
            <a:r>
              <a:rPr lang="en-US" sz="7200" dirty="0" smtClean="0">
                <a:solidFill>
                  <a:srgbClr val="FF0000"/>
                </a:solidFill>
                <a:latin typeface="Algerian" panose="04020705040A02060702" pitchFamily="82" charset="0"/>
              </a:rPr>
              <a:t>Thank you</a:t>
            </a:r>
            <a:endParaRPr lang="en-US" sz="7200"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1473089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635" y="2191408"/>
            <a:ext cx="11819921" cy="4803226"/>
          </a:xfrm>
        </p:spPr>
        <p:txBody>
          <a:bodyPr>
            <a:normAutofit fontScale="90000"/>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t>
            </a:r>
            <a:r>
              <a:rPr lang="en-US" sz="3100" dirty="0" smtClean="0">
                <a:solidFill>
                  <a:srgbClr val="FFC000"/>
                </a:solidFill>
                <a:latin typeface="Algerian" panose="04020705040A02060702" pitchFamily="82" charset="0"/>
              </a:rPr>
              <a:t>INTRODUCTION TO THE CIRCULATORY SYSTEM</a:t>
            </a:r>
            <a:r>
              <a:rPr lang="en-US" sz="2000" dirty="0" smtClean="0">
                <a:latin typeface="Algerian" panose="04020705040A02060702" pitchFamily="82" charset="0"/>
              </a:rPr>
              <a:t/>
            </a:r>
            <a:br>
              <a:rPr lang="en-US" sz="2000" dirty="0" smtClean="0">
                <a:latin typeface="Algerian" panose="04020705040A02060702" pitchFamily="82" charset="0"/>
              </a:rPr>
            </a:br>
            <a:r>
              <a:rPr lang="en-US" sz="2200" dirty="0" smtClean="0">
                <a:solidFill>
                  <a:srgbClr val="FF0000"/>
                </a:solidFill>
                <a:latin typeface="Algerian" panose="04020705040A02060702" pitchFamily="82" charset="0"/>
              </a:rPr>
              <a:t>BLOOD</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Is a fluid connective tissues a specialized body fluid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Blood is a mixture of about 55 percent plasma and 45 percent blood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About 7 to 8 percent of total body weight is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It has four main components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1.plasma 2. Red blood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3. White blood cells 4. Platelets</a:t>
            </a:r>
            <a:br>
              <a:rPr lang="en-US" sz="2000" dirty="0" smtClean="0">
                <a:solidFill>
                  <a:srgbClr val="00B050"/>
                </a:solidFill>
                <a:latin typeface="Arial Black" panose="020B0A04020102020204" pitchFamily="34" charset="0"/>
              </a:rPr>
            </a:br>
            <a:r>
              <a:rPr lang="en-US" sz="2200" dirty="0" smtClean="0">
                <a:solidFill>
                  <a:srgbClr val="FF0000"/>
                </a:solidFill>
                <a:latin typeface="Algerian" panose="04020705040A02060702" pitchFamily="82" charset="0"/>
              </a:rPr>
              <a:t>FUNCTION</a:t>
            </a:r>
            <a:r>
              <a:rPr lang="en-US" sz="2000" dirty="0" smtClean="0">
                <a:latin typeface="Arial Black" panose="020B0A04020102020204" pitchFamily="34" charset="0"/>
              </a:rPr>
              <a:t/>
            </a:r>
            <a:br>
              <a:rPr lang="en-US" sz="2000" dirty="0" smtClean="0">
                <a:latin typeface="Arial Black" panose="020B0A04020102020204" pitchFamily="34" charset="0"/>
              </a:rPr>
            </a:br>
            <a:r>
              <a:rPr lang="en-US" sz="2000" dirty="0" smtClean="0">
                <a:latin typeface="Arial Black" panose="020B0A04020102020204" pitchFamily="34" charset="0"/>
              </a:rPr>
              <a:t>	</a:t>
            </a:r>
            <a:r>
              <a:rPr lang="en-US" sz="2000" dirty="0" smtClean="0">
                <a:solidFill>
                  <a:srgbClr val="00B050"/>
                </a:solidFill>
                <a:latin typeface="Arial Black" panose="020B0A04020102020204" pitchFamily="34" charset="0"/>
              </a:rPr>
              <a:t>Transport oxygen an nutrients to the lungs and tissues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Form blood clots to prevent excess blood loss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Carry cells and antibodies that fight infection</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Bring waste products to the kidneys and liver to filter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Regulate body temperature</a:t>
            </a:r>
            <a:br>
              <a:rPr lang="en-US" sz="2000" dirty="0" smtClean="0">
                <a:solidFill>
                  <a:srgbClr val="00B050"/>
                </a:solidFill>
                <a:latin typeface="Arial Black" panose="020B0A04020102020204" pitchFamily="34" charset="0"/>
              </a:rPr>
            </a:br>
            <a:r>
              <a:rPr lang="en-US" sz="2000" dirty="0" smtClean="0"/>
              <a:t/>
            </a:r>
            <a:br>
              <a:rPr lang="en-US" sz="2000" dirty="0" smtClean="0"/>
            </a:br>
            <a:r>
              <a:rPr lang="en-US" sz="2000" dirty="0" smtClean="0"/>
              <a:t/>
            </a:r>
            <a:br>
              <a:rPr lang="en-US" sz="2000" dirty="0" smtClean="0"/>
            </a:br>
            <a:endParaRPr lang="en-US" sz="2000" dirty="0"/>
          </a:p>
        </p:txBody>
      </p:sp>
    </p:spTree>
    <p:extLst>
      <p:ext uri="{BB962C8B-B14F-4D97-AF65-F5344CB8AC3E}">
        <p14:creationId xmlns:p14="http://schemas.microsoft.com/office/powerpoint/2010/main" xmlns="" val="1326657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621" y="500334"/>
            <a:ext cx="8911687" cy="1280890"/>
          </a:xfrm>
        </p:spPr>
        <p:txBody>
          <a:bodyPr>
            <a:normAutofit fontScale="90000"/>
          </a:bodyPr>
          <a:lstStyle/>
          <a:p>
            <a:r>
              <a:rPr lang="en-US" sz="2200" dirty="0" smtClean="0">
                <a:solidFill>
                  <a:srgbClr val="FF0000"/>
                </a:solidFill>
                <a:latin typeface="Algerian" panose="04020705040A02060702" pitchFamily="82" charset="0"/>
              </a:rPr>
              <a:t>Plasma</a:t>
            </a:r>
            <a:br>
              <a:rPr lang="en-US" sz="2200" dirty="0" smtClean="0">
                <a:solidFill>
                  <a:srgbClr val="FF0000"/>
                </a:solidFill>
                <a:latin typeface="Algerian" panose="04020705040A02060702" pitchFamily="82" charset="0"/>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t>
            </a:r>
            <a:r>
              <a:rPr lang="en-US" sz="2000" dirty="0" smtClean="0">
                <a:solidFill>
                  <a:srgbClr val="00B050"/>
                </a:solidFill>
                <a:latin typeface="Arial Black" panose="020B0A04020102020204" pitchFamily="34" charset="0"/>
              </a:rPr>
              <a:t>The liquid component of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Mixture of water sugar fat protein and salts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t>
            </a:r>
            <a:r>
              <a:rPr lang="en-US" sz="2000" dirty="0" err="1" smtClean="0">
                <a:solidFill>
                  <a:srgbClr val="00B050"/>
                </a:solidFill>
                <a:latin typeface="Arial Black" panose="020B0A04020102020204" pitchFamily="34" charset="0"/>
              </a:rPr>
              <a:t>Trasnports</a:t>
            </a:r>
            <a:r>
              <a:rPr lang="en-US" sz="2000" dirty="0" smtClean="0">
                <a:solidFill>
                  <a:srgbClr val="00B050"/>
                </a:solidFill>
                <a:latin typeface="Arial Black" panose="020B0A04020102020204" pitchFamily="34" charset="0"/>
              </a:rPr>
              <a:t> blood cells throughout the body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Besides nutrients waste products antibodies clotting proteins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Chemical messengers such as hormones and proteins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That help maintain body fluid balance</a:t>
            </a:r>
            <a:br>
              <a:rPr lang="en-US" sz="2000" dirty="0" smtClean="0">
                <a:solidFill>
                  <a:srgbClr val="00B050"/>
                </a:solidFill>
                <a:latin typeface="Arial Black" panose="020B0A04020102020204" pitchFamily="34" charset="0"/>
              </a:rPr>
            </a:br>
            <a:r>
              <a:rPr lang="en-US" sz="2000" dirty="0" smtClean="0">
                <a:solidFill>
                  <a:schemeClr val="tx1"/>
                </a:solidFill>
              </a:rPr>
              <a:t/>
            </a:r>
            <a:br>
              <a:rPr lang="en-US" sz="2000" dirty="0" smtClean="0">
                <a:solidFill>
                  <a:schemeClr val="tx1"/>
                </a:solidFill>
              </a:rPr>
            </a:br>
            <a:r>
              <a:rPr lang="en-US" sz="2200" dirty="0" smtClean="0">
                <a:solidFill>
                  <a:srgbClr val="FF0000"/>
                </a:solidFill>
                <a:latin typeface="Algerian" panose="04020705040A02060702" pitchFamily="82" charset="0"/>
              </a:rPr>
              <a:t>RED BLOOD CELLS(Erythrocytes)</a:t>
            </a: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t>
            </a:r>
            <a:r>
              <a:rPr lang="en-US" sz="2000" dirty="0" smtClean="0">
                <a:solidFill>
                  <a:srgbClr val="00B050"/>
                </a:solidFill>
                <a:latin typeface="Arial Black" panose="020B0A04020102020204" pitchFamily="34" charset="0"/>
              </a:rPr>
              <a:t>Bright red </a:t>
            </a:r>
            <a:r>
              <a:rPr lang="en-US" sz="2000" dirty="0" err="1" smtClean="0">
                <a:solidFill>
                  <a:srgbClr val="00B050"/>
                </a:solidFill>
                <a:latin typeface="Arial Black" panose="020B0A04020102020204" pitchFamily="34" charset="0"/>
              </a:rPr>
              <a:t>coloured</a:t>
            </a:r>
            <a:r>
              <a:rPr lang="en-US" sz="2000" dirty="0" smtClean="0">
                <a:solidFill>
                  <a:srgbClr val="00B050"/>
                </a:solidFill>
                <a:latin typeface="Arial Black" panose="020B0A04020102020204" pitchFamily="34" charset="0"/>
              </a:rPr>
              <a:t>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The most abundant cell in the blood</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The shape of red blood cell is a biconcave disc</a:t>
            </a:r>
            <a:br>
              <a:rPr lang="en-US" sz="2000" dirty="0" smtClean="0">
                <a:solidFill>
                  <a:srgbClr val="00B050"/>
                </a:solidFill>
                <a:latin typeface="Arial Black" panose="020B0A04020102020204" pitchFamily="34" charset="0"/>
              </a:rPr>
            </a:br>
            <a:r>
              <a:rPr lang="en-US" sz="2000" dirty="0" smtClean="0">
                <a:solidFill>
                  <a:schemeClr val="tx1"/>
                </a:solidFill>
              </a:rPr>
              <a:t/>
            </a:r>
            <a:br>
              <a:rPr lang="en-US" sz="2000" dirty="0" smtClean="0">
                <a:solidFill>
                  <a:schemeClr val="tx1"/>
                </a:solidFill>
              </a:rPr>
            </a:br>
            <a:r>
              <a:rPr lang="en-US" dirty="0" smtClean="0">
                <a:solidFill>
                  <a:schemeClr val="tx1"/>
                </a:solidFill>
              </a:rPr>
              <a:t> </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xmlns="" val="2356620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00" y="298287"/>
            <a:ext cx="10765723" cy="5703120"/>
          </a:xfrm>
        </p:spPr>
        <p:txBody>
          <a:bodyPr>
            <a:noAutofit/>
          </a:bodyPr>
          <a:lstStyle/>
          <a:p>
            <a:r>
              <a:rPr lang="en-US" sz="1600" dirty="0" smtClean="0">
                <a:solidFill>
                  <a:srgbClr val="00B050"/>
                </a:solidFill>
                <a:latin typeface="Arial Black" panose="020B0A04020102020204" pitchFamily="34" charset="0"/>
              </a:rPr>
              <a:t>	Small size-Helps red blood cells pass through narrow capillaries</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Flattened disc shape-provides a large surface area, allowing 	rapid diffusion of oxygen</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Contains special protein </a:t>
            </a:r>
            <a:r>
              <a:rPr lang="en-US" sz="1600" dirty="0" err="1" smtClean="0">
                <a:solidFill>
                  <a:srgbClr val="00B050"/>
                </a:solidFill>
                <a:latin typeface="Arial Black" panose="020B0A04020102020204" pitchFamily="34" charset="0"/>
              </a:rPr>
              <a:t>haemoglobin</a:t>
            </a:r>
            <a:r>
              <a:rPr lang="en-US" sz="1600" dirty="0" smtClean="0">
                <a:solidFill>
                  <a:srgbClr val="00B050"/>
                </a:solidFill>
                <a:latin typeface="Arial Black" panose="020B0A04020102020204" pitchFamily="34" charset="0"/>
              </a:rPr>
              <a:t>-it absorbs oxygen in the lungs and release oxygen 	in the rest of the body</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Does not contain a nucleus-increases amount of space inside the cell for 	</a:t>
            </a:r>
            <a:r>
              <a:rPr lang="en-US" sz="1600" dirty="0" err="1" smtClean="0">
                <a:solidFill>
                  <a:srgbClr val="00B050"/>
                </a:solidFill>
                <a:latin typeface="Arial Black" panose="020B0A04020102020204" pitchFamily="34" charset="0"/>
              </a:rPr>
              <a:t>haemoglobin</a:t>
            </a: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Production of red blood cells is controlled by erythropoietin</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 hormone produced primarily by the kidneys)</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2000" dirty="0" smtClean="0">
                <a:solidFill>
                  <a:srgbClr val="FF0000"/>
                </a:solidFill>
                <a:latin typeface="Algerian" panose="04020705040A02060702" pitchFamily="82" charset="0"/>
              </a:rPr>
              <a:t>White Blood Cells (Leukocytes)</a:t>
            </a:r>
            <a:br>
              <a:rPr lang="en-US" sz="2000" dirty="0" smtClean="0">
                <a:solidFill>
                  <a:srgbClr val="FF0000"/>
                </a:solidFill>
                <a:latin typeface="Algerian" panose="04020705040A02060702" pitchFamily="82" charset="0"/>
              </a:rPr>
            </a:br>
            <a:r>
              <a:rPr lang="en-US" sz="1600" dirty="0" smtClean="0">
                <a:solidFill>
                  <a:srgbClr val="FF0000"/>
                </a:solidFill>
                <a:latin typeface="Algerian" panose="04020705040A02060702" pitchFamily="82" charset="0"/>
              </a:rPr>
              <a:t/>
            </a:r>
            <a:br>
              <a:rPr lang="en-US" sz="1600" dirty="0" smtClean="0">
                <a:solidFill>
                  <a:srgbClr val="FF0000"/>
                </a:solidFill>
                <a:latin typeface="Algerian" panose="04020705040A02060702" pitchFamily="82" charset="0"/>
              </a:rPr>
            </a:br>
            <a:r>
              <a:rPr lang="en-US" sz="1600" dirty="0" smtClean="0">
                <a:solidFill>
                  <a:srgbClr val="FF0000"/>
                </a:solidFill>
                <a:latin typeface="Algerian" panose="04020705040A02060702" pitchFamily="82" charset="0"/>
              </a:rPr>
              <a:t>	</a:t>
            </a:r>
            <a:r>
              <a:rPr lang="en-US" sz="1600" dirty="0" smtClean="0">
                <a:solidFill>
                  <a:srgbClr val="00B050"/>
                </a:solidFill>
                <a:latin typeface="Arial Black" panose="020B0A04020102020204" pitchFamily="34" charset="0"/>
              </a:rPr>
              <a:t>White blood cells protect the body from infection</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Much fewer in number than red blood cells</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(about 1 percent of blood)</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The most common type of white blood cell is the neutrophil</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Account for 55 to 70 percent of the total WBC count</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Each neutrophil lives less than a day</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a:r>
            <a:br>
              <a:rPr lang="en-US" sz="1600" dirty="0" smtClean="0">
                <a:solidFill>
                  <a:srgbClr val="00B050"/>
                </a:solidFill>
                <a:latin typeface="Arial Black" panose="020B0A04020102020204" pitchFamily="34" charset="0"/>
              </a:rPr>
            </a:br>
            <a:r>
              <a:rPr lang="en-US" sz="1600" dirty="0" smtClean="0">
                <a:solidFill>
                  <a:srgbClr val="00B050"/>
                </a:solidFill>
                <a:latin typeface="Arial Black" panose="020B0A04020102020204" pitchFamily="34" charset="0"/>
              </a:rPr>
              <a:t>	So bone marrow constantly makes new neutrophils</a:t>
            </a:r>
            <a:endParaRPr lang="en-US" sz="16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xmlns="" val="1956352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12" y="358502"/>
            <a:ext cx="8911687" cy="1280890"/>
          </a:xfrm>
        </p:spPr>
        <p:txBody>
          <a:bodyPr>
            <a:normAutofit fontScale="90000"/>
          </a:bodyPr>
          <a:lstStyle/>
          <a:p>
            <a:r>
              <a:rPr lang="en-US" sz="2200" dirty="0" smtClean="0">
                <a:solidFill>
                  <a:srgbClr val="FF0000"/>
                </a:solidFill>
                <a:latin typeface="Algerian" panose="04020705040A02060702" pitchFamily="82" charset="0"/>
              </a:rPr>
              <a:t>Components of blood</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r>
            <a:br>
              <a:rPr lang="en-US" sz="2200" dirty="0" smtClean="0">
                <a:solidFill>
                  <a:srgbClr val="FF0000"/>
                </a:solidFill>
                <a:latin typeface="Algerian" panose="04020705040A02060702" pitchFamily="82" charset="0"/>
              </a:rPr>
            </a:br>
            <a:r>
              <a:rPr lang="en-US" sz="2200" dirty="0" smtClean="0">
                <a:solidFill>
                  <a:srgbClr val="FF0000"/>
                </a:solidFill>
                <a:latin typeface="Algerian" panose="04020705040A02060702" pitchFamily="82" charset="0"/>
              </a:rPr>
              <a:t>	</a:t>
            </a:r>
            <a:r>
              <a:rPr lang="en-US" sz="2000" dirty="0" smtClean="0">
                <a:solidFill>
                  <a:srgbClr val="00B050"/>
                </a:solidFill>
                <a:latin typeface="Arial Black" panose="020B0A04020102020204" pitchFamily="34" charset="0"/>
              </a:rPr>
              <a:t>Unlike red and white blood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Platelets are not actually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Rather small fragments of cells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Platelets help the blood clotting(coagulation)</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Assemble at the site of an injury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Stick to the lining of the injured blood vessel</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Form a platform on which blood coagulation can take place</a:t>
            </a:r>
            <a:endParaRPr lang="en-US" sz="2000" dirty="0">
              <a:solidFill>
                <a:srgbClr val="00B05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7793741" y="263222"/>
            <a:ext cx="4237812" cy="2952943"/>
          </a:xfrm>
          <a:prstGeom prst="rect">
            <a:avLst/>
          </a:prstGeom>
        </p:spPr>
      </p:pic>
    </p:spTree>
    <p:extLst>
      <p:ext uri="{BB962C8B-B14F-4D97-AF65-F5344CB8AC3E}">
        <p14:creationId xmlns:p14="http://schemas.microsoft.com/office/powerpoint/2010/main" xmlns="" val="1793663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24" y="298290"/>
            <a:ext cx="8911687" cy="1280890"/>
          </a:xfrm>
        </p:spPr>
        <p:txBody>
          <a:bodyPr>
            <a:normAutofit fontScale="90000"/>
          </a:bodyPr>
          <a:lstStyle/>
          <a:p>
            <a:r>
              <a:rPr lang="en-US" sz="2200" dirty="0" smtClean="0">
                <a:solidFill>
                  <a:srgbClr val="FF0000"/>
                </a:solidFill>
                <a:latin typeface="Algerian" panose="04020705040A02060702" pitchFamily="82" charset="0"/>
              </a:rPr>
              <a:t>THE HEART</a:t>
            </a:r>
            <a:r>
              <a:rPr lang="en-US" sz="1800" dirty="0" smtClean="0"/>
              <a:t/>
            </a:r>
            <a:br>
              <a:rPr lang="en-US" sz="1800" dirty="0" smtClean="0"/>
            </a:br>
            <a:r>
              <a:rPr lang="en-US" sz="1800" dirty="0" smtClean="0"/>
              <a:t>	</a:t>
            </a:r>
            <a:r>
              <a:rPr lang="en-US" sz="2000" dirty="0" smtClean="0">
                <a:solidFill>
                  <a:srgbClr val="00B050"/>
                </a:solidFill>
                <a:latin typeface="Arial Black" panose="020B0A04020102020204" pitchFamily="34" charset="0"/>
              </a:rPr>
              <a:t>Is about 4.8 inches tall and 3.35 inches wide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Weighs about .68Ib. In men and .56Ib. In women</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Beats about 100,000 times per day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Beats 2.5 billion time in an average 70yr. Lifetime</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Pumps about 2000 gallons of blood each day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Circulates blood completely 1000 times each day</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Pumps blood through 62,000 miles of vessels</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a:r>
            <a:br>
              <a:rPr lang="en-US" sz="2000" dirty="0" smtClean="0">
                <a:solidFill>
                  <a:srgbClr val="00B050"/>
                </a:solidFill>
                <a:latin typeface="Arial Black" panose="020B0A04020102020204" pitchFamily="34" charset="0"/>
              </a:rPr>
            </a:br>
            <a:r>
              <a:rPr lang="en-US" sz="2000" dirty="0" smtClean="0">
                <a:solidFill>
                  <a:srgbClr val="00B050"/>
                </a:solidFill>
                <a:latin typeface="Arial Black" panose="020B0A04020102020204" pitchFamily="34" charset="0"/>
              </a:rPr>
              <a:t>	Suffers 7.2 mil. CAD deaths worldwide each year</a:t>
            </a:r>
            <a:endParaRPr lang="en-US" sz="2000" dirty="0">
              <a:solidFill>
                <a:srgbClr val="00B05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7893482" y="3340199"/>
            <a:ext cx="4298518" cy="3071110"/>
          </a:xfrm>
          <a:prstGeom prst="rect">
            <a:avLst/>
          </a:prstGeom>
        </p:spPr>
      </p:pic>
    </p:spTree>
    <p:extLst>
      <p:ext uri="{BB962C8B-B14F-4D97-AF65-F5344CB8AC3E}">
        <p14:creationId xmlns:p14="http://schemas.microsoft.com/office/powerpoint/2010/main" xmlns="" val="416406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607</TotalTime>
  <Words>112</Words>
  <Application>Microsoft Office PowerPoint</Application>
  <PresentationFormat>Custom</PresentationFormat>
  <Paragraphs>66</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Wisp</vt:lpstr>
      <vt:lpstr>      Government arts and science college (women)    (formerly Bharathidasan university        constituent college for women)        orathanadu 614 625        Department of biochemistry   </vt:lpstr>
      <vt:lpstr>    I B.Sc., Biochemistry  Subject   : Core course II           Human physiology  subject code:  16SCCBC2  semester  :  II   </vt:lpstr>
      <vt:lpstr>    Human heart       anatomy and physiology</vt:lpstr>
      <vt:lpstr>Synopsis Introduction Structure of heart Blood flow through the heart Circulation of heart Composition of blood  1.Plasma protein  2.Formed element  3. Hematopoiesis  4. Erythropoiesis  5. leukocytes  6. Platelets Cardiac cycle Electrocardiogram Function of heart Function of blood  </vt:lpstr>
      <vt:lpstr>                               INTRODUCTION TO THE CIRCULATORY SYSTEM BLOOD  Is a fluid connective tissues a specialized body fluid    Blood is a mixture of about 55 percent plasma and 45 percent blood cells   About 7 to 8 percent of total body weight is blood   It has four main components   1.plasma 2. Red blood cells   3. White blood cells 4. Platelets FUNCTION  Transport oxygen an nutrients to the lungs and tissues   Form blood clots to prevent excess blood loss   Carry cells and antibodies that fight infection   Bring waste products to the kidneys and liver to filter blood   Regulate body temperature   </vt:lpstr>
      <vt:lpstr>Plasma   The liquid component of blood   Mixture of water sugar fat protein and salts   Trasnports blood cells throughout the body   Besides nutrients waste products antibodies clotting proteins   Chemical messengers such as hormones and proteins   That help maintain body fluid balance  RED BLOOD CELLS(Erythrocytes)   Bright red coloured cells   The most abundant cell in the blood   The shape of red blood cell is a biconcave disc    </vt:lpstr>
      <vt:lpstr> Small size-Helps red blood cells pass through narrow capillaries   Flattened disc shape-provides a large surface area, allowing  rapid diffusion of oxygen   Contains special protein haemoglobin-it absorbs oxygen in the lungs and release oxygen  in the rest of the body   Does not contain a nucleus-increases amount of space inside the cell for  haemoglobin   Production of red blood cells is controlled by erythropoietin  (a hormone produced primarily by the kidneys)  White Blood Cells (Leukocytes)   White blood cells protect the body from infection   Much fewer in number than red blood cells  (about 1 percent of blood)   The most common type of white blood cell is the neutrophil   Account for 55 to 70 percent of the total WBC count   Each neutrophil lives less than a day   So bone marrow constantly makes new neutrophils</vt:lpstr>
      <vt:lpstr>Components of blood   Unlike red and white blood cells   Platelets are not actually cells   Rather small fragments of cells   Platelets help the blood clotting(coagulation)   Assemble at the site of an injury   Stick to the lining of the injured blood vessel   Form a platform on which blood coagulation can take place</vt:lpstr>
      <vt:lpstr>THE HEART  Is about 4.8 inches tall and 3.35 inches wide   Weighs about .68Ib. In men and .56Ib. In women   Beats about 100,000 times per day   Beats 2.5 billion time in an average 70yr. Lifetime   Pumps about 2000 gallons of blood each day   Circulates blood completely 1000 times each day   Pumps blood through 62,000 miles of vessels   Suffers 7.2 mil. CAD deaths worldwide each year</vt:lpstr>
      <vt:lpstr>Slide 10</vt:lpstr>
      <vt:lpstr>Outer covering of the heart   The heart is a large muscular organ comprised of four different layers  (from the outside to the inside)    Pericardium   Epicardium   Myocardium   Endocardium PERICARDIUM   A tough double layered fibro serous sac  Contain the heart and the roots of the great vessels   The pericardial sac has two layers   1. Serous layer   2. Fibrous layer   The space between the two layers of serous pericardium is   Pericardial cavity which is filled with serous fluid  The pericardial fluid   It protects the heart from any kind of external jerk or shock </vt:lpstr>
      <vt:lpstr>Fibrous pericardium   It is the most external layer made of dense connective tissue  Function  It protects the heart  Anchor it to the surrounding walls  Prevent it from over filling with blood  Serous pericardium  It has two layers 1. Parietal pericardium  Combined to and inseparable from the fibrous pericardium  2. Visceral pericardium   Is a part the epicardium   The visceral layer extends till the opening of the great vessels it joins with the parietal layer where the aorta and pulmonary arteries leave the heart and the venacavae and pulmonary veins enter the heart Function Help to lubricate heart to avoid friction during heart activity </vt:lpstr>
      <vt:lpstr>Epicardium  A thin layer of connective tissue and fat   Provide an extra layer of protection for the heart   It is considered an extension of serous pericardium  Myocardium  Muscle tissue of the heart   Composed of cardiac muscle cells(Cardiomyocytes)   Receives nervous stimulation from the Sinoatrial node (SA) and  Atrioventricular (AV) node via Purkinje fibers </vt:lpstr>
      <vt:lpstr> Endocardium     Innermost layer of tissue     Simple squamous endothelial     Is continuous with     Endothelial lining of great blood vessels                                                      Function   Lines the inside of the heart   Offer a smooth lining for chambers of the heart   Cover the valves  </vt:lpstr>
      <vt:lpstr>                                      Four chambers of the heart ATRIA Thin walled upper chambers Separated by atrial septum Right side of septum has oval depression, fossa ovalis cordis, remnant of the foramen ovale Act as receiving chamber for blood returning from the body and lungs  VENTRICLES Lower chambers which make up the bulk of the muscle mass of the heart left ventricle 2/3 larger than right ventricle Right ventricle is a thin walled and oblong, like pocket attached to left ventricle Contraction of left ventricle pulls in right ventricle, aiding its contraction (termed left ventricular aid) Separated by intraventricular septum</vt:lpstr>
      <vt:lpstr>                                       Four Valves of the heart  Tricuspid valve  Separates right atrium from right ventricle  Pulmonic semilunar valve  Separates right ventricle from pulmonary artery  Bicuspid (Mitral) Valve  Separates left atrium from left ventricle  Aortic semilunar valve  Separates left ventricle from aorta  Chordae tendineae cordis  Anchor free ends of A-V valves to papillary muscles  Prevent A-V valves from pushing upward into atria during  ventricular contraction </vt:lpstr>
      <vt:lpstr>Slide 17</vt:lpstr>
      <vt:lpstr>Slide 18</vt:lpstr>
      <vt:lpstr>    Blood flow through the heart   The right and left sides of the heart work together causing blood  to flow continuously to the heart lungs and body       RIGHT SIDE OF THE HEART  Blood enters the heart through two large veins  The inferior and superior vena cava emptying oxygen poor blood(from the body) into the right atrium  As the right atrium contracts blood flows into right ventricle(through the open tricuspid valve)  When the ventricle is full the tricuspid valve shuts  Prevents blood from flowing backward into the right atrium while the right ventricle contracts  As the ventricle contracts blood leaves the heart (through the pulmonic valve)  Into the pulmonary artery and to the lungs where it is oxygenated </vt:lpstr>
      <vt:lpstr>The oxygenated blood then returns to the heart through the pulmonary veins  LEFT SIDE OF THE HEART  Pulmonary vein empty  Oxygen-rich blood from the lungs into the left atrium  As the atrium contracts  Blood flows from atrium into the ventricle (through the open mitral  valve)  When the ventricle is full (the mitral valve shuts)  Prevent blood from flowing backward into the atrium(while the  ventricle  contracts)  As the ventricle contracts  Blood leaves the heart (through the aortic valve)  Into the aorta and to the body </vt:lpstr>
      <vt:lpstr>Slide 21</vt:lpstr>
      <vt:lpstr> Circulation of the blood  Blood enters the heart through the inferior and superior vena cava, flowing into the right atrium  The bloof passes through the tricuspid valve into the right ventricle  It then passes through the pulmonic semilunar valve, entering the pulmonary artery of the pulmonary circulation  It flows through the pulmonary bed of the right and left lungs to the pulmonary vein, reentering the heart al the left atrium  It then flows through the bicuspid valve into the left ventricle passing through the aortic semilunar valve, the blood enters the aorta and systemic vascular system</vt:lpstr>
      <vt:lpstr>    The heart as a double pump    The pulmonary and systemic circuits</vt:lpstr>
      <vt:lpstr>Double circulation  Mammals have a double circulatory system which means one circuit links the heart and lungs the other circuit links the heart with the rest of the body  During a single cycle blood goes twice in the heart  This means that there are two loops in our body in which blood circulates  One is oxygenated blood (it has little or no oxygen but a lot of carbon dioxide)  IMPORTANCE OF DOUBLE CIRCULATION  It is necessary to separate oxygenated and de-oxygenated blood  It makes the circulatory system more efficient  Higher blood pressure so a greater flow of blood to the tissues  Helps to maintain a constant body temperature  </vt:lpstr>
      <vt:lpstr>Slide 25</vt:lpstr>
      <vt:lpstr>Slide 26</vt:lpstr>
      <vt:lpstr>              Blood vessels of human heart</vt:lpstr>
      <vt:lpstr>Composition of blood  Consists of formed elements (cells)  Suspended and carried in plasma (fluid part)  Total blood volume 60-80mL/kg of body weight  Plasma is straw-colored liquid consisting of 90% water and dissolved solutes   Include ions, metabolites, hormones,  antibodies and proteins</vt:lpstr>
      <vt:lpstr>Plasma protein  Constitute 7-9% of plasma Three types of plasma proteins 1. Albumins 2. Globulins 3. Fibrinogen  Albumin accounts for60-80%  Creates colloid osmotic pressure that draws water from interstitial fluid into capillaries to maintain blood volume and pressure  Globulins carry lipids  Gamma globulins are antibodies  Fibrinogen serves as clotting factor  Converted to fibrin when clotting blood  Serum is fluid left when blood clots </vt:lpstr>
      <vt:lpstr>Formed elements Composed of Erytrhocytes (RBC) and Leukocytes (WBC)    RBC ARE FLATTENED BICONCAVE DISCS   Generated in the red bone marrow by the process of  erythropoiesis from the hemocytoblast, a common  stem cell   Shape provides increased surface area for diffusion   Lack nuclei and mitochondria   Has semi-permeable membrane   Contains hemoglobin molecule that transport oxygen   Approx.30 trillion in the body </vt:lpstr>
      <vt:lpstr>Hematopoiesis  Is the formation of blood cells from stem cells in marrow (mueloid tissue) and lymphoid tissue   RBCs increase in number above normal with chronic hypoxia  Erythropoisis is formation of RBCs  Stimulated by erythropoietin (EPO) from kidney  Leukopoiesis if formation of WBCs  Stimulated by variety of cytokines</vt:lpstr>
      <vt:lpstr>Erythropoiesis 2.5 million RBCs are developed  Lifespan 120 days  Old RBCs removed from blood by phagocytic cells in liver, spleen and bone marrow   Iron recycled back into hemoglobin production</vt:lpstr>
      <vt:lpstr>Leukocytes  Have nucleus, mitochondria and amoeboid ability  Formed in the myeloid tissue  Can squeeze through capillary walls (Diapedesis)  Granular leukocytes help detoxify foreign  substances and release heparin   include eosinophils, basophils and neutrophils</vt:lpstr>
      <vt:lpstr>LEUKOCYTES   Agranular leukocytes are phagocytic and produce antibodies   Include lymphocytes and monocytes</vt:lpstr>
      <vt:lpstr>MEGAKARYOCYTE   Specialized type of blood cell   Fragments into small irregular pieces of  protoplasm  called thrombocytes and platelets   Have no nucleus   Have a granular cytoplasm   Function in clot formation  Platelets (Thrombocytes)   Are smallest of formed elements, lack nucleus   Constitute most of mass of blood clots   Release serotonin to vasoconstrict and reduce blood flow  to clot area   Secrete growth factors to maintain integrity of blood  vessel wall   Survive 5-9 days</vt:lpstr>
      <vt:lpstr>Cardiac cycle  The cardiac cycle consists of one heartbeat or one cycle of contraction and relaxation of the cardiac muscle  The cardiac cycle can be divided into two parts Atrial cycle (0.8)  Atrial systole ()0.1  Atrial diastole (0.7) Ventricular cycle (0.8)  Ventricular systole (0.3)  Ventricular diastole (0.5) </vt:lpstr>
      <vt:lpstr>         Atrial cycle Atrial systole(0.1)  Coincide with last rapid filling phase of ventricle  Before this valves are open, ventricle relaxed with  already 75% blood  Contraction add only remaining 25% blood  Effects of Atrial systole Intraatrial pressure  Right -4-6mmHg  Left-7-8mm Hg Intravetricular pressure Narrowing of origin of great veins-Decresing venous return Atrial Diastole (0.7) Coincide with ventricular systole and most of the ventricular diastole Atria Relax-gradual filling of atria-pressure slowly increases          Ventricular Cycle Ventricular systole(0.3)-phases  Phase of Iso-Volumic   (Iso-metric)   Contraction  Phase of ventricular ejection   Rapid phase   Slow phase    </vt:lpstr>
      <vt:lpstr>Ventricular Cycle (CONt…..)   Phase of Iso-Volumic (Iso-metric) contraction(0.05)     When intra-ventricular pressure rises-closes AV valves       semilunar valves not yet open so contracts as closed chamber     No change in volume so called Iso-Volumic contraction    Sharp rise in Intraventricular pressure    Phase of ventricular ejection (0.25)-begins with opening of           semilunar valves    Rapid phase (0.1)-2/3rd of stroke volume ejected    Rt ventricles velocity is less than left but duration is more      Slow phase (0.15)-1/3rd of stroke volume ejected    Ventrucular Diastole (0.5)-phases    Protodiastole    Isovolumic or Isometric relaxation phase    Rapid passive filling phase    Reduced filling and Diastosis    Last rapid filling phase   </vt:lpstr>
      <vt:lpstr>PROTODIASTOLE (0.04 Sec.) Ventricular systole ends-ventricular relax-Intraventricular pressure falls-blood comes back from vessels to ventricles-semilunar valves closes-2nd heart sound Causes Diacrotic Notch in pulse  Reduced filling and Diastosis As ventricles filling continues pressure differences reduces-so filling rate decrease-Diastasis Total blood transferred with rapid and slow filling is 75% of total atrial blood  Isovolumic or Isometric lasts for 0.06 Sec  Begins with closure of semilunar valves A-V valves not yet open relax as closed chamber as volumic relaxation. Ends with opening of A-V Valves  Rapid passive filling phase AS A-V valves open atria till now in diastole filled with venous return with increased pressure causes rapid passive filling of ventricles(3rd heart sound)  Last rapid filling phase As said earlier it coincide with atrial systole add remaining 25% of blood to ventricles With this ventricular cycle completes</vt:lpstr>
      <vt:lpstr>Slide 40</vt:lpstr>
      <vt:lpstr>      The electrocardiogram(ECG) is a representation of the electrical events of the cardiac cycle  Each events has a distinctive waveform  The study of waveform can lead to greater insight into a patient’s cardiac patho-physiology</vt:lpstr>
      <vt:lpstr>The “PQRST” P Wave-Atrial depolarization T Wave-Ventriculat repolarization QRS-Ventricular depolarization</vt:lpstr>
      <vt:lpstr>     PR INTERVAL If PR interval is short, suggest excitation takes place through AV conduction or spread/conduction is abnormally fast from atrium to ventricle</vt:lpstr>
      <vt:lpstr>    QRS complex Duration of QRS complex suggest the time taken for impulse to excite through ventricle  Normally=0.12 or less if it is more QRS complex get widen</vt:lpstr>
      <vt:lpstr>       ST Segment  End of Ventricular depolarization (QRS complex) to start of ventricular repolarization (T wave)  Represents early repolarization of the ventricles  Usually isoelectric, but may vary from 0.5mm below to 1mm above baseline  Nonspecific ST segment: Slight(&lt;1mm) ST segment depression or elevation</vt:lpstr>
      <vt:lpstr>Slide 46</vt:lpstr>
      <vt:lpstr>Function of blood   The body contains 4 to 6 liters of blood with an average pH of 7.35 to 7.45  Functions include  Transport oxygen, carbondioxide, nutrients, hormones and metabolic wastes  Regulation of pH, body temperature and water content of cells  Production against blood loss through clotting  Production against diseases through phagocytic white blood cells and antibodies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weserve</cp:lastModifiedBy>
  <cp:revision>66</cp:revision>
  <dcterms:created xsi:type="dcterms:W3CDTF">2020-05-30T18:51:45Z</dcterms:created>
  <dcterms:modified xsi:type="dcterms:W3CDTF">2020-06-01T05:46:55Z</dcterms:modified>
</cp:coreProperties>
</file>