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5" r:id="rId4"/>
    <p:sldId id="27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57" r:id="rId14"/>
    <p:sldId id="265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CECDB1-1EF4-43C1-97F2-77B75D28470B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1D7381-8D05-4C85-902A-349614161BF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Fermentation Production of Penicillin and Vitamin B</a:t>
            </a:r>
            <a:r>
              <a:rPr lang="en-US" baseline="-25000" dirty="0" smtClean="0"/>
              <a:t>12 </a:t>
            </a:r>
            <a:endParaRPr lang="en-US" baseline="-2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4008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III B.Sc. Biochemistry - Major Based Elective III – </a:t>
            </a:r>
          </a:p>
          <a:p>
            <a:r>
              <a:rPr lang="en-US" dirty="0" smtClean="0"/>
              <a:t>Basic Biotechnology – </a:t>
            </a:r>
          </a:p>
          <a:p>
            <a:r>
              <a:rPr lang="en-US" dirty="0" smtClean="0"/>
              <a:t>VI Semester - 16SMBEBC3 -   Unit – 1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Presented by</a:t>
            </a:r>
          </a:p>
          <a:p>
            <a:r>
              <a:rPr lang="en-US" dirty="0" err="1" smtClean="0"/>
              <a:t>Dr.S.Maneemegalai</a:t>
            </a:r>
            <a:endParaRPr lang="en-US" dirty="0" smtClean="0"/>
          </a:p>
          <a:p>
            <a:r>
              <a:rPr lang="en-US" dirty="0" smtClean="0"/>
              <a:t>Department of Biochemistry</a:t>
            </a:r>
          </a:p>
          <a:p>
            <a:r>
              <a:rPr lang="en-US" dirty="0" smtClean="0"/>
              <a:t>Government Arts and Science College (Women)</a:t>
            </a:r>
          </a:p>
          <a:p>
            <a:r>
              <a:rPr lang="en-US" dirty="0" smtClean="0"/>
              <a:t>[Formerly </a:t>
            </a:r>
            <a:r>
              <a:rPr lang="en-US" dirty="0" err="1" smtClean="0"/>
              <a:t>Bharathidasan</a:t>
            </a:r>
            <a:r>
              <a:rPr lang="en-US" dirty="0" smtClean="0"/>
              <a:t> University Constituent College for Women], </a:t>
            </a:r>
            <a:r>
              <a:rPr lang="en-US" dirty="0" err="1" smtClean="0"/>
              <a:t>Orathanadu</a:t>
            </a:r>
            <a:r>
              <a:rPr lang="en-US" dirty="0" smtClean="0"/>
              <a:t> – 614 625.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Medium for Penicillin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Corn steep liquor  solids– 3.5 %</a:t>
            </a:r>
          </a:p>
          <a:p>
            <a:r>
              <a:rPr lang="en-US" dirty="0" smtClean="0"/>
              <a:t>Lactose – 3.5 %</a:t>
            </a:r>
          </a:p>
          <a:p>
            <a:r>
              <a:rPr lang="en-US" dirty="0" smtClean="0"/>
              <a:t>Glucose – 1.0 %</a:t>
            </a:r>
          </a:p>
          <a:p>
            <a:r>
              <a:rPr lang="en-US" dirty="0" smtClean="0"/>
              <a:t>Calcium carbonate – 1.0 %</a:t>
            </a:r>
          </a:p>
          <a:p>
            <a:r>
              <a:rPr lang="en-US" dirty="0" smtClean="0"/>
              <a:t>Potassium </a:t>
            </a:r>
            <a:r>
              <a:rPr lang="en-US" dirty="0" err="1" smtClean="0"/>
              <a:t>dihydrogen</a:t>
            </a:r>
            <a:r>
              <a:rPr lang="en-US" dirty="0" smtClean="0"/>
              <a:t> phosphate – 0.4 %</a:t>
            </a:r>
          </a:p>
          <a:p>
            <a:r>
              <a:rPr lang="en-US" dirty="0" smtClean="0"/>
              <a:t>Edible oil – 0.25 %</a:t>
            </a:r>
          </a:p>
          <a:p>
            <a:r>
              <a:rPr lang="en-US" dirty="0" smtClean="0"/>
              <a:t>Slower addition of penicillin precursor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 – 25 – 26 ° C</a:t>
            </a:r>
          </a:p>
          <a:p>
            <a:r>
              <a:rPr lang="en-US" dirty="0" smtClean="0"/>
              <a:t>pH -  5.5 to 6.0 ( Initially the pH remains constant and later rises to 7 to 7.5.</a:t>
            </a:r>
          </a:p>
          <a:p>
            <a:r>
              <a:rPr lang="en-US" dirty="0" smtClean="0"/>
              <a:t>Time duration: 3 to 5 days</a:t>
            </a:r>
          </a:p>
          <a:p>
            <a:r>
              <a:rPr lang="en-US" dirty="0" smtClean="0"/>
              <a:t>Aeration and agitation is required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Extraction and Purification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Removal of mycelium : Rotary vacuum filter is used.</a:t>
            </a:r>
          </a:p>
          <a:p>
            <a:r>
              <a:rPr lang="en-US" dirty="0" smtClean="0"/>
              <a:t>2. Counter current solvent extraction : In acidified condition (pH 2 to 2.5) extraction is carried out </a:t>
            </a:r>
            <a:r>
              <a:rPr lang="en-US" dirty="0" err="1" smtClean="0"/>
              <a:t>qucikly</a:t>
            </a:r>
            <a:r>
              <a:rPr lang="en-US" dirty="0" smtClean="0"/>
              <a:t>, because penicillin is unstable at low </a:t>
            </a:r>
            <a:r>
              <a:rPr lang="en-US" dirty="0" err="1" smtClean="0"/>
              <a:t>pH.</a:t>
            </a:r>
            <a:endParaRPr lang="en-US" dirty="0" smtClean="0"/>
          </a:p>
          <a:p>
            <a:r>
              <a:rPr lang="en-US" dirty="0" smtClean="0"/>
              <a:t>Again extracted at pH 7 to 7.5 in aqueous solution.</a:t>
            </a:r>
          </a:p>
          <a:p>
            <a:r>
              <a:rPr lang="en-US" dirty="0" smtClean="0"/>
              <a:t>3. Treatment of crude extract: Converted to penicillin salts by using sodium hydroxide.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Vitamin B</a:t>
            </a:r>
            <a:r>
              <a:rPr lang="en-US" sz="6000" baseline="-25000" dirty="0" smtClean="0"/>
              <a:t>12</a:t>
            </a:r>
            <a:endParaRPr lang="en-US" sz="60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</a:t>
            </a:r>
            <a:r>
              <a:rPr lang="en-US" dirty="0" err="1" smtClean="0"/>
              <a:t>cyanocobalamin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Cobinamide</a:t>
            </a:r>
            <a:r>
              <a:rPr lang="en-US" dirty="0" smtClean="0"/>
              <a:t> molecule linked to  a nucleotide</a:t>
            </a:r>
          </a:p>
          <a:p>
            <a:r>
              <a:rPr lang="en-US" dirty="0" err="1" smtClean="0"/>
              <a:t>Cobinamide</a:t>
            </a:r>
            <a:r>
              <a:rPr lang="en-US" dirty="0" smtClean="0"/>
              <a:t> having central cobalt linked to a cyanide surrounded by four reduced </a:t>
            </a:r>
            <a:r>
              <a:rPr lang="en-US" dirty="0" err="1" smtClean="0"/>
              <a:t>pyrrole</a:t>
            </a:r>
            <a:r>
              <a:rPr lang="en-US" dirty="0" smtClean="0"/>
              <a:t> ring.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Vitamin B</a:t>
            </a:r>
            <a:r>
              <a:rPr lang="en-US" baseline="-25000" dirty="0" smtClean="0"/>
              <a:t>12</a:t>
            </a:r>
            <a:endParaRPr lang="en-US" baseline="-25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981200"/>
            <a:ext cx="3633788" cy="380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Fermentation Production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It requires</a:t>
            </a:r>
          </a:p>
          <a:p>
            <a:r>
              <a:rPr lang="en-US" dirty="0" smtClean="0"/>
              <a:t>1. Microorganisms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Inoculum</a:t>
            </a:r>
            <a:r>
              <a:rPr lang="en-US" dirty="0" smtClean="0"/>
              <a:t> preparation</a:t>
            </a:r>
          </a:p>
          <a:p>
            <a:r>
              <a:rPr lang="en-US" dirty="0" smtClean="0"/>
              <a:t>3. Medium (sterilized)</a:t>
            </a:r>
          </a:p>
          <a:p>
            <a:r>
              <a:rPr lang="en-US" dirty="0" smtClean="0"/>
              <a:t>4. Required production condition</a:t>
            </a:r>
          </a:p>
          <a:p>
            <a:r>
              <a:rPr lang="en-US" dirty="0" smtClean="0"/>
              <a:t>5. Recovery</a:t>
            </a:r>
          </a:p>
          <a:p>
            <a:endParaRPr lang="en-US" dirty="0" smtClean="0"/>
          </a:p>
          <a:p>
            <a:r>
              <a:rPr lang="en-US" dirty="0" smtClean="0"/>
              <a:t>Mostly conducted by submerged culture method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Microorganisms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Streptomyces</a:t>
            </a:r>
            <a:r>
              <a:rPr lang="en-US" i="1" dirty="0" smtClean="0"/>
              <a:t> </a:t>
            </a:r>
            <a:r>
              <a:rPr lang="en-US" i="1" dirty="0" err="1" smtClean="0"/>
              <a:t>olivaceus</a:t>
            </a:r>
            <a:r>
              <a:rPr lang="en-US" i="1" dirty="0" smtClean="0"/>
              <a:t> </a:t>
            </a:r>
            <a:r>
              <a:rPr lang="en-US" dirty="0" smtClean="0"/>
              <a:t>NRRL B-1125 commonly used.</a:t>
            </a:r>
          </a:p>
          <a:p>
            <a:endParaRPr lang="en-US" dirty="0" smtClean="0"/>
          </a:p>
          <a:p>
            <a:r>
              <a:rPr lang="en-US" dirty="0" smtClean="0"/>
              <a:t>Other microorganisms: </a:t>
            </a:r>
            <a:r>
              <a:rPr lang="en-US" i="1" dirty="0" err="1" smtClean="0"/>
              <a:t>Streptomyces</a:t>
            </a:r>
            <a:r>
              <a:rPr lang="en-US" i="1" dirty="0" smtClean="0"/>
              <a:t> </a:t>
            </a:r>
            <a:r>
              <a:rPr lang="en-US" i="1" dirty="0" err="1" smtClean="0"/>
              <a:t>griseus</a:t>
            </a:r>
            <a:r>
              <a:rPr lang="en-US" i="1" dirty="0" smtClean="0"/>
              <a:t>, Bacillus </a:t>
            </a:r>
            <a:r>
              <a:rPr lang="en-US" i="1" dirty="0" err="1" smtClean="0"/>
              <a:t>megaterium</a:t>
            </a:r>
            <a:r>
              <a:rPr lang="en-US" i="1" dirty="0" smtClean="0"/>
              <a:t>, Bacillus </a:t>
            </a:r>
            <a:r>
              <a:rPr lang="en-US" i="1" dirty="0" err="1" smtClean="0"/>
              <a:t>coagulans</a:t>
            </a:r>
            <a:r>
              <a:rPr lang="en-US" i="1" dirty="0" smtClean="0"/>
              <a:t>, Pseudomonas </a:t>
            </a:r>
            <a:r>
              <a:rPr lang="en-US" i="1" dirty="0" err="1" smtClean="0"/>
              <a:t>denitrificans</a:t>
            </a:r>
            <a:r>
              <a:rPr lang="en-US" i="1" dirty="0" smtClean="0"/>
              <a:t>, </a:t>
            </a:r>
            <a:r>
              <a:rPr lang="en-US" i="1" dirty="0" err="1" smtClean="0"/>
              <a:t>Propionibacterium</a:t>
            </a:r>
            <a:r>
              <a:rPr lang="en-US" i="1" dirty="0" smtClean="0"/>
              <a:t> </a:t>
            </a:r>
            <a:r>
              <a:rPr lang="en-US" i="1" dirty="0" err="1" smtClean="0"/>
              <a:t>freudenreichii</a:t>
            </a:r>
            <a:r>
              <a:rPr lang="en-US" i="1" dirty="0" smtClean="0"/>
              <a:t>, Pseudomonas </a:t>
            </a:r>
            <a:r>
              <a:rPr lang="en-US" i="1" dirty="0" err="1" smtClean="0"/>
              <a:t>denitrificans</a:t>
            </a:r>
            <a:endParaRPr lang="en-US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Inoculum</a:t>
            </a:r>
            <a:r>
              <a:rPr lang="en-US" dirty="0" smtClean="0"/>
              <a:t>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Inoculum</a:t>
            </a:r>
            <a:r>
              <a:rPr lang="en-US" dirty="0" smtClean="0"/>
              <a:t> medium (composition)</a:t>
            </a:r>
          </a:p>
          <a:p>
            <a:endParaRPr lang="en-US" dirty="0" smtClean="0"/>
          </a:p>
          <a:p>
            <a:r>
              <a:rPr lang="en-US" dirty="0" smtClean="0"/>
              <a:t>1. Yeast extract – 1.0 g/l</a:t>
            </a:r>
          </a:p>
          <a:p>
            <a:r>
              <a:rPr lang="en-US" dirty="0" smtClean="0"/>
              <a:t>2. Beef extract – 1.0 g/l</a:t>
            </a:r>
          </a:p>
          <a:p>
            <a:r>
              <a:rPr lang="en-US" dirty="0" smtClean="0"/>
              <a:t>3. Enzymatic </a:t>
            </a:r>
            <a:r>
              <a:rPr lang="en-US" dirty="0" err="1" smtClean="0"/>
              <a:t>hydrolysate</a:t>
            </a:r>
            <a:r>
              <a:rPr lang="en-US" dirty="0" smtClean="0"/>
              <a:t> of casein – 2.0 g/l</a:t>
            </a:r>
          </a:p>
          <a:p>
            <a:r>
              <a:rPr lang="en-US" dirty="0" smtClean="0"/>
              <a:t>4. Glucose – 10 g/l</a:t>
            </a:r>
          </a:p>
          <a:p>
            <a:r>
              <a:rPr lang="en-US" dirty="0" smtClean="0"/>
              <a:t>5. Agar – 15 g/l</a:t>
            </a:r>
          </a:p>
          <a:p>
            <a:r>
              <a:rPr lang="en-US" dirty="0" smtClean="0"/>
              <a:t>6. Distilled water (pH 7.3) – 1 </a:t>
            </a:r>
            <a:r>
              <a:rPr lang="en-US" dirty="0" err="1" smtClean="0"/>
              <a:t>litre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Inoculum</a:t>
            </a:r>
            <a:r>
              <a:rPr lang="en-US" dirty="0" smtClean="0"/>
              <a:t>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agar slant culture of </a:t>
            </a:r>
            <a:r>
              <a:rPr lang="en-US" i="1" dirty="0" smtClean="0"/>
              <a:t>S. </a:t>
            </a:r>
            <a:r>
              <a:rPr lang="en-US" i="1" dirty="0" err="1" smtClean="0"/>
              <a:t>olivaceus</a:t>
            </a:r>
            <a:r>
              <a:rPr lang="en-US" i="1" dirty="0" smtClean="0"/>
              <a:t> </a:t>
            </a:r>
            <a:r>
              <a:rPr lang="en-US" dirty="0" smtClean="0"/>
              <a:t>NRRL B – 1125 is inoculated in 250 ml of inoculation medium in a Erlenmeyer flask.</a:t>
            </a:r>
          </a:p>
          <a:p>
            <a:r>
              <a:rPr lang="en-US" dirty="0" smtClean="0"/>
              <a:t>It is placed on a mechanical shaker for aeration during incubation.</a:t>
            </a:r>
          </a:p>
          <a:p>
            <a:r>
              <a:rPr lang="en-US" dirty="0" err="1" smtClean="0"/>
              <a:t>Inoculum</a:t>
            </a:r>
            <a:r>
              <a:rPr lang="en-US" dirty="0" smtClean="0"/>
              <a:t> is produced to a 5% volume of production medium.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contains carbohydrate, proteins, cobalt and other salts.</a:t>
            </a:r>
          </a:p>
          <a:p>
            <a:r>
              <a:rPr lang="en-US" dirty="0" smtClean="0"/>
              <a:t>Medium composition</a:t>
            </a:r>
          </a:p>
          <a:p>
            <a:r>
              <a:rPr lang="en-US" dirty="0" smtClean="0"/>
              <a:t>Distillers soluble – 4 g/100ml</a:t>
            </a:r>
          </a:p>
          <a:p>
            <a:r>
              <a:rPr lang="en-US" dirty="0" smtClean="0"/>
              <a:t>Dextrose – 0.5 – 1.0 g/100ml</a:t>
            </a:r>
          </a:p>
          <a:p>
            <a:r>
              <a:rPr lang="en-US" dirty="0" smtClean="0"/>
              <a:t>CaCO3 – 0.5 g/100ml</a:t>
            </a:r>
          </a:p>
          <a:p>
            <a:r>
              <a:rPr lang="en-US" dirty="0" smtClean="0"/>
              <a:t>Cobalt chloride – 1.5 – 10 </a:t>
            </a:r>
            <a:r>
              <a:rPr lang="en-US" dirty="0" err="1" smtClean="0"/>
              <a:t>ppm</a:t>
            </a:r>
            <a:endParaRPr lang="en-US" dirty="0" smtClean="0"/>
          </a:p>
          <a:p>
            <a:r>
              <a:rPr lang="en-US" dirty="0" smtClean="0"/>
              <a:t>pH – 7.0</a:t>
            </a:r>
          </a:p>
          <a:p>
            <a:r>
              <a:rPr lang="en-US" dirty="0" smtClean="0"/>
              <a:t>The medium is sterilized by heating at 250°F for 1 hour or by live steam at 330°F for 13 minutes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Penicillin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an antibiotic.</a:t>
            </a:r>
          </a:p>
          <a:p>
            <a:r>
              <a:rPr lang="en-US" dirty="0" smtClean="0"/>
              <a:t>Produced from high yielding strains of </a:t>
            </a:r>
            <a:r>
              <a:rPr lang="en-US" i="1" dirty="0" err="1" smtClean="0"/>
              <a:t>Penicillium</a:t>
            </a:r>
            <a:r>
              <a:rPr lang="en-US" i="1" dirty="0" smtClean="0"/>
              <a:t> </a:t>
            </a:r>
            <a:r>
              <a:rPr lang="en-US" i="1" dirty="0" err="1" smtClean="0"/>
              <a:t>chrysogenum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The high yielding strains are unstable.</a:t>
            </a:r>
          </a:p>
          <a:p>
            <a:r>
              <a:rPr lang="en-US" dirty="0" smtClean="0"/>
              <a:t>They are maintained as spore suspension in sterile inert support or </a:t>
            </a:r>
            <a:r>
              <a:rPr lang="en-US" dirty="0" err="1" smtClean="0"/>
              <a:t>lyophilised</a:t>
            </a:r>
            <a:r>
              <a:rPr lang="en-US" dirty="0" smtClean="0"/>
              <a:t> in appropriate media or stored under liquid nitrogen.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Optimum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Temperature : 80°F</a:t>
            </a:r>
          </a:p>
          <a:p>
            <a:r>
              <a:rPr lang="en-US" dirty="0" smtClean="0"/>
              <a:t>pH: It reduces in the first 24h and after 2 to 4 days rises.</a:t>
            </a:r>
          </a:p>
          <a:p>
            <a:r>
              <a:rPr lang="en-US" dirty="0" smtClean="0"/>
              <a:t> Aeration and agitation: Optimum aeration and correct agitation is required.</a:t>
            </a:r>
          </a:p>
          <a:p>
            <a:r>
              <a:rPr lang="en-US" dirty="0" smtClean="0"/>
              <a:t>Sterilized air : 0.5volume air/minute/volume medium</a:t>
            </a:r>
          </a:p>
          <a:p>
            <a:r>
              <a:rPr lang="en-US" dirty="0" smtClean="0"/>
              <a:t>Antifoam agent: Sterilized soya bean oil or corn oil or lard oil are added to prevent foam formation.</a:t>
            </a:r>
          </a:p>
          <a:p>
            <a:r>
              <a:rPr lang="en-US" dirty="0" smtClean="0"/>
              <a:t>Sterile condition to be maintained to get an optimum yield.</a:t>
            </a:r>
          </a:p>
          <a:p>
            <a:r>
              <a:rPr lang="en-US" dirty="0" smtClean="0"/>
              <a:t>Yield: 1-2 mg/</a:t>
            </a:r>
            <a:r>
              <a:rPr lang="en-US" dirty="0" err="1" smtClean="0"/>
              <a:t>litre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of Vitamin B</a:t>
            </a:r>
            <a:r>
              <a:rPr lang="en-US" baseline="-25000" dirty="0" smtClean="0"/>
              <a:t>12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</a:t>
            </a:r>
            <a:r>
              <a:rPr lang="en-US" dirty="0" err="1" smtClean="0"/>
              <a:t>cobalamin</a:t>
            </a:r>
            <a:r>
              <a:rPr lang="en-US" dirty="0" smtClean="0"/>
              <a:t> is associated with mycelium, it is boiled at pH 5 to liberate from mycelium.</a:t>
            </a:r>
          </a:p>
          <a:p>
            <a:r>
              <a:rPr lang="en-US" dirty="0" smtClean="0"/>
              <a:t>Filtered to remove mycelium</a:t>
            </a:r>
          </a:p>
          <a:p>
            <a:r>
              <a:rPr lang="en-US" dirty="0" smtClean="0"/>
              <a:t>Treated with cyanide to convert to </a:t>
            </a:r>
            <a:r>
              <a:rPr lang="en-US" dirty="0" err="1" smtClean="0"/>
              <a:t>cyanocobalamin</a:t>
            </a:r>
            <a:endParaRPr lang="en-US" dirty="0" smtClean="0"/>
          </a:p>
          <a:p>
            <a:r>
              <a:rPr lang="en-US" dirty="0" err="1" smtClean="0"/>
              <a:t>Cyanocobalamin</a:t>
            </a:r>
            <a:r>
              <a:rPr lang="en-US" dirty="0" smtClean="0"/>
              <a:t> is adsorbed to adsorbent columns packed with adsorbent such as activated charcoal.</a:t>
            </a:r>
          </a:p>
          <a:p>
            <a:r>
              <a:rPr lang="en-US" dirty="0" smtClean="0"/>
              <a:t>Eluted and extracted.</a:t>
            </a:r>
          </a:p>
          <a:p>
            <a:r>
              <a:rPr lang="en-US" dirty="0" smtClean="0"/>
              <a:t>Evaporated and dried</a:t>
            </a:r>
          </a:p>
          <a:p>
            <a:r>
              <a:rPr lang="en-US" dirty="0" smtClean="0"/>
              <a:t>Yield: 10 – 30mg/lb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books</a:t>
            </a:r>
          </a:p>
          <a:p>
            <a:r>
              <a:rPr lang="en-US" dirty="0" smtClean="0"/>
              <a:t>Industrial Microbiology – </a:t>
            </a:r>
            <a:r>
              <a:rPr lang="en-US" dirty="0" err="1" smtClean="0"/>
              <a:t>L.E.Casida</a:t>
            </a:r>
            <a:r>
              <a:rPr lang="en-US" dirty="0" smtClean="0"/>
              <a:t>, </a:t>
            </a:r>
            <a:r>
              <a:rPr lang="en-US" dirty="0" err="1" smtClean="0"/>
              <a:t>Jr</a:t>
            </a:r>
            <a:r>
              <a:rPr lang="en-US" dirty="0" smtClean="0"/>
              <a:t>, </a:t>
            </a:r>
          </a:p>
          <a:p>
            <a:r>
              <a:rPr lang="en-US" dirty="0" smtClean="0"/>
              <a:t>Industrial Microbiology – A.H. Patel </a:t>
            </a:r>
          </a:p>
          <a:p>
            <a:r>
              <a:rPr lang="en-US" dirty="0" smtClean="0"/>
              <a:t>Internet sources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Penicillin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12770" y="2590799"/>
            <a:ext cx="6002430" cy="283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3044" y="458998"/>
            <a:ext cx="6518355" cy="566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Inoculum</a:t>
            </a:r>
            <a:endParaRPr lang="en-US" dirty="0" smtClean="0"/>
          </a:p>
          <a:p>
            <a:r>
              <a:rPr lang="en-US" dirty="0" smtClean="0"/>
              <a:t>Raw materials for Medium</a:t>
            </a:r>
          </a:p>
          <a:p>
            <a:r>
              <a:rPr lang="en-US" dirty="0" smtClean="0"/>
              <a:t>Production</a:t>
            </a:r>
          </a:p>
          <a:p>
            <a:r>
              <a:rPr lang="en-US" dirty="0" smtClean="0"/>
              <a:t>Extraction and Purification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Composition of </a:t>
            </a:r>
            <a:r>
              <a:rPr lang="en-US" dirty="0" err="1" smtClean="0"/>
              <a:t>inoculum</a:t>
            </a:r>
            <a:r>
              <a:rPr lang="en-US" dirty="0" smtClean="0"/>
              <a:t> (</a:t>
            </a:r>
            <a:r>
              <a:rPr lang="en-US" dirty="0" err="1" smtClean="0"/>
              <a:t>sporulation</a:t>
            </a:r>
            <a:r>
              <a:rPr lang="en-US" dirty="0" smtClean="0"/>
              <a:t>) medium</a:t>
            </a:r>
          </a:p>
          <a:p>
            <a:r>
              <a:rPr lang="en-US" dirty="0" smtClean="0"/>
              <a:t>Glycerol – 7.5 g/l</a:t>
            </a:r>
          </a:p>
          <a:p>
            <a:r>
              <a:rPr lang="en-US" dirty="0" smtClean="0"/>
              <a:t>Cane molasses – 7.5 g/l</a:t>
            </a:r>
          </a:p>
          <a:p>
            <a:r>
              <a:rPr lang="en-US" dirty="0" smtClean="0"/>
              <a:t>Corn steep liquor – 2.5 g/l</a:t>
            </a:r>
          </a:p>
          <a:p>
            <a:r>
              <a:rPr lang="en-US" dirty="0" smtClean="0"/>
              <a:t>Magnesium </a:t>
            </a:r>
            <a:r>
              <a:rPr lang="en-US" dirty="0" err="1" smtClean="0"/>
              <a:t>sulphate</a:t>
            </a:r>
            <a:r>
              <a:rPr lang="en-US" dirty="0" smtClean="0"/>
              <a:t> – 0.050 g/l</a:t>
            </a:r>
          </a:p>
          <a:p>
            <a:r>
              <a:rPr lang="en-US" dirty="0" smtClean="0"/>
              <a:t>Potassium </a:t>
            </a:r>
            <a:r>
              <a:rPr lang="en-US" dirty="0" err="1" smtClean="0"/>
              <a:t>dihydrogen</a:t>
            </a:r>
            <a:r>
              <a:rPr lang="en-US" dirty="0" smtClean="0"/>
              <a:t> phosphate – 0.060 g/l</a:t>
            </a:r>
          </a:p>
          <a:p>
            <a:r>
              <a:rPr lang="en-US" dirty="0" smtClean="0"/>
              <a:t>Peptone – 5 g/l</a:t>
            </a:r>
          </a:p>
          <a:p>
            <a:r>
              <a:rPr lang="en-US" dirty="0" smtClean="0"/>
              <a:t>Sodium chloride – 4 g/l</a:t>
            </a:r>
          </a:p>
          <a:p>
            <a:r>
              <a:rPr lang="en-US" dirty="0" smtClean="0"/>
              <a:t>Fe – </a:t>
            </a:r>
            <a:r>
              <a:rPr lang="en-US" dirty="0" err="1" smtClean="0"/>
              <a:t>tartrate</a:t>
            </a:r>
            <a:r>
              <a:rPr lang="en-US" dirty="0" smtClean="0"/>
              <a:t> – 0.005 g/l</a:t>
            </a:r>
          </a:p>
          <a:p>
            <a:r>
              <a:rPr lang="en-US" dirty="0" smtClean="0"/>
              <a:t>Copper </a:t>
            </a:r>
            <a:r>
              <a:rPr lang="en-US" dirty="0" err="1" smtClean="0"/>
              <a:t>sulphate</a:t>
            </a:r>
            <a:r>
              <a:rPr lang="en-US" dirty="0" smtClean="0"/>
              <a:t> – 0.004 g/l</a:t>
            </a:r>
          </a:p>
          <a:p>
            <a:r>
              <a:rPr lang="en-US" dirty="0" smtClean="0"/>
              <a:t>Agar – 2.5 g/l</a:t>
            </a:r>
          </a:p>
          <a:p>
            <a:r>
              <a:rPr lang="en-US" dirty="0" smtClean="0"/>
              <a:t>Distilled water – 1 </a:t>
            </a:r>
            <a:r>
              <a:rPr lang="en-US" dirty="0" err="1" smtClean="0"/>
              <a:t>litre</a:t>
            </a:r>
            <a:endParaRPr lang="en-US" dirty="0" smtClean="0"/>
          </a:p>
          <a:p>
            <a:r>
              <a:rPr lang="en-US" dirty="0" smtClean="0"/>
              <a:t>Temperature – 24°C</a:t>
            </a:r>
          </a:p>
          <a:p>
            <a:r>
              <a:rPr lang="en-US" dirty="0" smtClean="0"/>
              <a:t>Sterilized and adequate sterilized air must be supplied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Inoculation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Sodium </a:t>
            </a:r>
            <a:r>
              <a:rPr lang="en-US" dirty="0" err="1" smtClean="0"/>
              <a:t>lauryl</a:t>
            </a:r>
            <a:r>
              <a:rPr lang="en-US" dirty="0" smtClean="0"/>
              <a:t> </a:t>
            </a:r>
            <a:r>
              <a:rPr lang="en-US" dirty="0" err="1" smtClean="0"/>
              <a:t>sulphonate</a:t>
            </a:r>
            <a:r>
              <a:rPr lang="en-US" dirty="0" smtClean="0"/>
              <a:t> is used prepare a uniform of suspension of spores of high yielding </a:t>
            </a:r>
            <a:r>
              <a:rPr lang="en-US" dirty="0" err="1" smtClean="0"/>
              <a:t>Penicillium</a:t>
            </a:r>
            <a:r>
              <a:rPr lang="en-US" dirty="0" smtClean="0"/>
              <a:t> strains.</a:t>
            </a:r>
          </a:p>
          <a:p>
            <a:r>
              <a:rPr lang="en-US" dirty="0" smtClean="0"/>
              <a:t>After adding the suspension to production medium, the medium is agitated and aerated.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raw materials in production medium must </a:t>
            </a:r>
            <a:r>
              <a:rPr lang="en-US" dirty="0" err="1" smtClean="0"/>
              <a:t>favour</a:t>
            </a:r>
            <a:r>
              <a:rPr lang="en-US" dirty="0" smtClean="0"/>
              <a:t> abundant growth of mycelium</a:t>
            </a:r>
          </a:p>
          <a:p>
            <a:r>
              <a:rPr lang="en-US" dirty="0" smtClean="0"/>
              <a:t>Produce maximum penicillin</a:t>
            </a:r>
          </a:p>
          <a:p>
            <a:r>
              <a:rPr lang="en-US" dirty="0" smtClean="0"/>
              <a:t>Easy to extract and purify penicillin.</a:t>
            </a:r>
          </a:p>
          <a:p>
            <a:r>
              <a:rPr lang="en-US" u="sng" dirty="0" smtClean="0"/>
              <a:t>Raw materials:</a:t>
            </a:r>
          </a:p>
          <a:p>
            <a:r>
              <a:rPr lang="en-US" dirty="0" smtClean="0"/>
              <a:t>Carbon source:  6% lactose or glucose and sucrose</a:t>
            </a:r>
          </a:p>
          <a:p>
            <a:r>
              <a:rPr lang="en-US" dirty="0" smtClean="0"/>
              <a:t>Nitrogen source: Ammonium salts, ammonia gas or corn steep liquor</a:t>
            </a:r>
          </a:p>
          <a:p>
            <a:r>
              <a:rPr lang="en-US" dirty="0" smtClean="0"/>
              <a:t>Mineral source: Potassium, phosphorous, magnesium, </a:t>
            </a:r>
            <a:r>
              <a:rPr lang="en-US" dirty="0" err="1" smtClean="0"/>
              <a:t>sulphur</a:t>
            </a:r>
            <a:r>
              <a:rPr lang="en-US" dirty="0" smtClean="0"/>
              <a:t>, zinc and copper.</a:t>
            </a:r>
          </a:p>
          <a:p>
            <a:r>
              <a:rPr lang="en-US" dirty="0" smtClean="0"/>
              <a:t>Corn steep liquor provides some minerals. They are supplied as </a:t>
            </a:r>
            <a:r>
              <a:rPr lang="en-US" dirty="0" err="1" smtClean="0"/>
              <a:t>sulphates</a:t>
            </a:r>
            <a:r>
              <a:rPr lang="en-US" dirty="0" smtClean="0"/>
              <a:t> and </a:t>
            </a:r>
            <a:r>
              <a:rPr lang="en-US" dirty="0" err="1" smtClean="0"/>
              <a:t>phospates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Precursors for penicillin production:</a:t>
            </a:r>
          </a:p>
          <a:p>
            <a:r>
              <a:rPr lang="en-US" dirty="0" smtClean="0"/>
              <a:t>The required penicillin is produced by the addition of phenyl acetic acid derivatives.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., Penicillin G (Benzyl Penicillin)</a:t>
            </a:r>
          </a:p>
          <a:p>
            <a:r>
              <a:rPr lang="en-US" dirty="0" smtClean="0"/>
              <a:t>Penicillin V (</a:t>
            </a:r>
            <a:r>
              <a:rPr lang="en-US" dirty="0" err="1" smtClean="0"/>
              <a:t>phenoxy</a:t>
            </a:r>
            <a:r>
              <a:rPr lang="en-US" dirty="0" smtClean="0"/>
              <a:t> methyl penicillin)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896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Fermentation Production of Penicillin and Vitamin B12 </vt:lpstr>
      <vt:lpstr>Penicillin</vt:lpstr>
      <vt:lpstr>Structure of Penicillin</vt:lpstr>
      <vt:lpstr>Slide 4</vt:lpstr>
      <vt:lpstr>Requirements for production</vt:lpstr>
      <vt:lpstr>Inoculum</vt:lpstr>
      <vt:lpstr>Inoculation Method</vt:lpstr>
      <vt:lpstr>Production medium</vt:lpstr>
      <vt:lpstr>Slide 9</vt:lpstr>
      <vt:lpstr>Medium for Penicillin production</vt:lpstr>
      <vt:lpstr>Requirements</vt:lpstr>
      <vt:lpstr>Extraction and Purification</vt:lpstr>
      <vt:lpstr>Vitamin B12</vt:lpstr>
      <vt:lpstr>Structure of Vitamin B12</vt:lpstr>
      <vt:lpstr>Fermentation Production </vt:lpstr>
      <vt:lpstr>Microorganisms</vt:lpstr>
      <vt:lpstr>Inoculum Preparation</vt:lpstr>
      <vt:lpstr>Inoculum preparation</vt:lpstr>
      <vt:lpstr>Production medium</vt:lpstr>
      <vt:lpstr>Optimum conditions</vt:lpstr>
      <vt:lpstr>Recovery of Vitamin B12</vt:lpstr>
      <vt:lpstr>References</vt:lpstr>
    </vt:vector>
  </TitlesOfParts>
  <Company>Personal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Fermentation Production of Vitamin B12</dc:title>
  <dc:creator>Manimegalai</dc:creator>
  <cp:lastModifiedBy>weserve</cp:lastModifiedBy>
  <cp:revision>27</cp:revision>
  <dcterms:created xsi:type="dcterms:W3CDTF">2020-05-31T18:06:34Z</dcterms:created>
  <dcterms:modified xsi:type="dcterms:W3CDTF">2020-06-01T05:41:48Z</dcterms:modified>
</cp:coreProperties>
</file>