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7" r:id="rId4"/>
    <p:sldId id="257" r:id="rId5"/>
    <p:sldId id="259" r:id="rId6"/>
    <p:sldId id="260" r:id="rId7"/>
    <p:sldId id="261" r:id="rId8"/>
    <p:sldId id="262" r:id="rId9"/>
    <p:sldId id="263"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6600FF"/>
    <a:srgbClr val="0000CC"/>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61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32909E0-76C4-48F0-8CBD-F81CEBFFCCF3}" type="datetimeFigureOut">
              <a:rPr lang="en-US" smtClean="0"/>
              <a:pPr/>
              <a:t>5/16/2020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5D3EA6-D3F8-4D38-BD34-7FD6A01B85B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2909E0-76C4-48F0-8CBD-F81CEBFFCCF3}" type="datetimeFigureOut">
              <a:rPr lang="en-US" smtClean="0"/>
              <a:pPr/>
              <a:t>5/16/2020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5D3EA6-D3F8-4D38-BD34-7FD6A01B85B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2909E0-76C4-48F0-8CBD-F81CEBFFCCF3}" type="datetimeFigureOut">
              <a:rPr lang="en-US" smtClean="0"/>
              <a:pPr/>
              <a:t>5/16/2020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5D3EA6-D3F8-4D38-BD34-7FD6A01B85B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2909E0-76C4-48F0-8CBD-F81CEBFFCCF3}" type="datetimeFigureOut">
              <a:rPr lang="en-US" smtClean="0"/>
              <a:pPr/>
              <a:t>5/16/2020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5D3EA6-D3F8-4D38-BD34-7FD6A01B85B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2909E0-76C4-48F0-8CBD-F81CEBFFCCF3}" type="datetimeFigureOut">
              <a:rPr lang="en-US" smtClean="0"/>
              <a:pPr/>
              <a:t>5/16/2020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5D3EA6-D3F8-4D38-BD34-7FD6A01B85B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32909E0-76C4-48F0-8CBD-F81CEBFFCCF3}" type="datetimeFigureOut">
              <a:rPr lang="en-US" smtClean="0"/>
              <a:pPr/>
              <a:t>5/16/2020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5D3EA6-D3F8-4D38-BD34-7FD6A01B85B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2909E0-76C4-48F0-8CBD-F81CEBFFCCF3}" type="datetimeFigureOut">
              <a:rPr lang="en-US" smtClean="0"/>
              <a:pPr/>
              <a:t>5/16/2020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5D3EA6-D3F8-4D38-BD34-7FD6A01B85B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2909E0-76C4-48F0-8CBD-F81CEBFFCCF3}" type="datetimeFigureOut">
              <a:rPr lang="en-US" smtClean="0"/>
              <a:pPr/>
              <a:t>5/16/2020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5D3EA6-D3F8-4D38-BD34-7FD6A01B85B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2909E0-76C4-48F0-8CBD-F81CEBFFCCF3}" type="datetimeFigureOut">
              <a:rPr lang="en-US" smtClean="0"/>
              <a:pPr/>
              <a:t>5/16/2020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5D3EA6-D3F8-4D38-BD34-7FD6A01B85B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2909E0-76C4-48F0-8CBD-F81CEBFFCCF3}" type="datetimeFigureOut">
              <a:rPr lang="en-US" smtClean="0"/>
              <a:pPr/>
              <a:t>5/16/2020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5D3EA6-D3F8-4D38-BD34-7FD6A01B85B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2909E0-76C4-48F0-8CBD-F81CEBFFCCF3}" type="datetimeFigureOut">
              <a:rPr lang="en-US" smtClean="0"/>
              <a:pPr/>
              <a:t>5/16/2020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5D3EA6-D3F8-4D38-BD34-7FD6A01B85B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2909E0-76C4-48F0-8CBD-F81CEBFFCCF3}" type="datetimeFigureOut">
              <a:rPr lang="en-US" smtClean="0"/>
              <a:pPr/>
              <a:t>5/16/2020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5D3EA6-D3F8-4D38-BD34-7FD6A01B85B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457200"/>
            <a:ext cx="7543800" cy="5262979"/>
          </a:xfrm>
          <a:prstGeom prst="rect">
            <a:avLst/>
          </a:prstGeom>
          <a:noFill/>
        </p:spPr>
        <p:txBody>
          <a:bodyPr wrap="square" rtlCol="0">
            <a:spAutoFit/>
          </a:bodyPr>
          <a:lstStyle/>
          <a:p>
            <a:r>
              <a:rPr lang="en-US" sz="3600" b="1" dirty="0" smtClean="0">
                <a:solidFill>
                  <a:srgbClr val="0000CC"/>
                </a:solidFill>
                <a:latin typeface="Arial Black" pitchFamily="34" charset="0"/>
                <a:cs typeface="Times New Roman" pitchFamily="18" charset="0"/>
              </a:rPr>
              <a:t>	 </a:t>
            </a:r>
            <a:r>
              <a:rPr lang="en-US" sz="3600" b="1" dirty="0" smtClean="0">
                <a:solidFill>
                  <a:srgbClr val="0000CC"/>
                </a:solidFill>
                <a:latin typeface="Arial Black" pitchFamily="34" charset="0"/>
                <a:cs typeface="Times New Roman" pitchFamily="18" charset="0"/>
              </a:rPr>
              <a:t>   </a:t>
            </a:r>
          </a:p>
          <a:p>
            <a:r>
              <a:rPr lang="en-US" sz="3600" b="1" dirty="0" smtClean="0">
                <a:solidFill>
                  <a:srgbClr val="0000CC"/>
                </a:solidFill>
                <a:latin typeface="Arial Black" pitchFamily="34" charset="0"/>
                <a:cs typeface="Times New Roman" pitchFamily="18" charset="0"/>
              </a:rPr>
              <a:t>	 </a:t>
            </a:r>
            <a:r>
              <a:rPr lang="en-US" sz="3600" b="1" dirty="0" smtClean="0">
                <a:solidFill>
                  <a:srgbClr val="0000CC"/>
                </a:solidFill>
                <a:latin typeface="Arial Black" pitchFamily="34" charset="0"/>
                <a:cs typeface="Times New Roman" pitchFamily="18" charset="0"/>
              </a:rPr>
              <a:t>   CAPITAL MARKETS</a:t>
            </a:r>
          </a:p>
          <a:p>
            <a:r>
              <a:rPr lang="en-US" sz="3600" b="1" dirty="0" smtClean="0">
                <a:solidFill>
                  <a:srgbClr val="0000CC"/>
                </a:solidFill>
                <a:latin typeface="Arial Black" pitchFamily="34" charset="0"/>
                <a:cs typeface="Times New Roman" pitchFamily="18" charset="0"/>
              </a:rPr>
              <a:t>			    </a:t>
            </a:r>
            <a:r>
              <a:rPr lang="en-US" sz="3600" b="1" dirty="0" smtClean="0">
                <a:solidFill>
                  <a:srgbClr val="FFFF00"/>
                </a:solidFill>
                <a:latin typeface="Arial Black" pitchFamily="34" charset="0"/>
                <a:cs typeface="Times New Roman" pitchFamily="18" charset="0"/>
              </a:rPr>
              <a:t>IN</a:t>
            </a:r>
          </a:p>
          <a:p>
            <a:r>
              <a:rPr lang="en-US" sz="3600" b="1" dirty="0" smtClean="0">
                <a:solidFill>
                  <a:srgbClr val="C00000"/>
                </a:solidFill>
                <a:latin typeface="Arial Black" pitchFamily="34" charset="0"/>
                <a:cs typeface="Times New Roman" pitchFamily="18" charset="0"/>
              </a:rPr>
              <a:t>INVESTMENT MANAGEMENT</a:t>
            </a:r>
          </a:p>
          <a:p>
            <a:endParaRPr lang="en-US" sz="3600" b="1" dirty="0" smtClean="0">
              <a:solidFill>
                <a:srgbClr val="0000CC"/>
              </a:solidFill>
              <a:latin typeface="Arial Black" pitchFamily="34" charset="0"/>
              <a:cs typeface="Times New Roman" pitchFamily="18" charset="0"/>
            </a:endParaRPr>
          </a:p>
          <a:p>
            <a:endParaRPr lang="en-US" dirty="0" smtClean="0"/>
          </a:p>
          <a:p>
            <a:r>
              <a:rPr lang="en-US" dirty="0" smtClean="0"/>
              <a:t>			</a:t>
            </a:r>
            <a:r>
              <a:rPr lang="en-US" sz="2400" b="1" i="1" dirty="0" smtClean="0">
                <a:solidFill>
                  <a:srgbClr val="FF0066"/>
                </a:solidFill>
                <a:latin typeface="Times New Roman" pitchFamily="18" charset="0"/>
                <a:cs typeface="Times New Roman" pitchFamily="18" charset="0"/>
              </a:rPr>
              <a:t> Presented by </a:t>
            </a:r>
          </a:p>
          <a:p>
            <a:endParaRPr lang="en-US" dirty="0" smtClean="0"/>
          </a:p>
          <a:p>
            <a:pPr algn="ctr"/>
            <a:r>
              <a:rPr lang="en-US" sz="2400" b="1" i="1" dirty="0" smtClean="0">
                <a:solidFill>
                  <a:srgbClr val="6600FF"/>
                </a:solidFill>
                <a:latin typeface="Times New Roman" pitchFamily="18" charset="0"/>
                <a:cs typeface="Times New Roman" pitchFamily="18" charset="0"/>
              </a:rPr>
              <a:t>Mrs. M. Julie</a:t>
            </a:r>
          </a:p>
          <a:p>
            <a:pPr algn="ctr"/>
            <a:r>
              <a:rPr lang="en-US" sz="2400" b="1" i="1" dirty="0" smtClean="0">
                <a:solidFill>
                  <a:srgbClr val="002060"/>
                </a:solidFill>
                <a:latin typeface="Times New Roman" pitchFamily="18" charset="0"/>
                <a:cs typeface="Times New Roman" pitchFamily="18" charset="0"/>
              </a:rPr>
              <a:t>Asst. Prof of Commerce</a:t>
            </a:r>
          </a:p>
          <a:p>
            <a:pPr algn="ctr"/>
            <a:r>
              <a:rPr lang="en-US" sz="2400" b="1" i="1" dirty="0" smtClean="0">
                <a:solidFill>
                  <a:srgbClr val="002060"/>
                </a:solidFill>
                <a:latin typeface="Times New Roman" pitchFamily="18" charset="0"/>
                <a:cs typeface="Times New Roman" pitchFamily="18" charset="0"/>
              </a:rPr>
              <a:t>Auxilium college of arts and science</a:t>
            </a:r>
          </a:p>
          <a:p>
            <a:pPr algn="ctr"/>
            <a:r>
              <a:rPr lang="en-US" sz="2400" b="1" i="1" dirty="0" smtClean="0">
                <a:solidFill>
                  <a:srgbClr val="002060"/>
                </a:solidFill>
                <a:latin typeface="Times New Roman" pitchFamily="18" charset="0"/>
                <a:cs typeface="Times New Roman" pitchFamily="18" charset="0"/>
              </a:rPr>
              <a:t>Regunathapuram.</a:t>
            </a:r>
            <a:endParaRPr lang="en-US" sz="2400" b="1" i="1" dirty="0">
              <a:solidFill>
                <a:srgbClr val="002060"/>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1828800"/>
            <a:ext cx="6553200" cy="1631216"/>
          </a:xfrm>
          <a:prstGeom prst="rect">
            <a:avLst/>
          </a:prstGeom>
          <a:noFill/>
        </p:spPr>
        <p:txBody>
          <a:bodyPr wrap="square" rtlCol="0">
            <a:spAutoFit/>
          </a:bodyPr>
          <a:lstStyle/>
          <a:p>
            <a:pPr algn="ctr"/>
            <a:r>
              <a:rPr lang="en-US" sz="4000" dirty="0" smtClean="0">
                <a:latin typeface="Times New Roman" pitchFamily="18" charset="0"/>
                <a:cs typeface="Times New Roman" pitchFamily="18" charset="0"/>
              </a:rPr>
              <a:t> </a:t>
            </a:r>
          </a:p>
          <a:p>
            <a:pPr algn="ctr"/>
            <a:r>
              <a:rPr lang="en-US" sz="6000" b="1" dirty="0" smtClean="0">
                <a:solidFill>
                  <a:srgbClr val="0000FF"/>
                </a:solidFill>
                <a:latin typeface="Arial Black" pitchFamily="34" charset="0"/>
                <a:cs typeface="Times New Roman" pitchFamily="18" charset="0"/>
              </a:rPr>
              <a:t>THANK  YOU</a:t>
            </a:r>
            <a:endParaRPr lang="en-US" sz="6000" b="1" dirty="0">
              <a:solidFill>
                <a:srgbClr val="0000FF"/>
              </a:solidFill>
              <a:latin typeface="Arial Black" pitchFamily="34"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200400"/>
            <a:ext cx="8001000" cy="2677656"/>
          </a:xfrm>
          <a:prstGeom prst="rect">
            <a:avLst/>
          </a:prstGeom>
        </p:spPr>
        <p:txBody>
          <a:bodyPr wrap="square">
            <a:spAutoFit/>
          </a:bodyPr>
          <a:lstStyle/>
          <a:p>
            <a:r>
              <a:rPr lang="en-US" sz="2800" b="1" i="1" dirty="0" smtClean="0">
                <a:solidFill>
                  <a:srgbClr val="C00000"/>
                </a:solidFill>
                <a:latin typeface="Times New Roman" pitchFamily="18" charset="0"/>
                <a:cs typeface="Times New Roman" pitchFamily="18" charset="0"/>
              </a:rPr>
              <a:t>DEFINITION </a:t>
            </a:r>
          </a:p>
          <a:p>
            <a:pPr algn="just"/>
            <a:r>
              <a:rPr lang="en-US" sz="2800" b="1" i="1" dirty="0" smtClean="0">
                <a:solidFill>
                  <a:srgbClr val="C00000"/>
                </a:solidFill>
                <a:latin typeface="Times New Roman" pitchFamily="18" charset="0"/>
                <a:cs typeface="Times New Roman" pitchFamily="18" charset="0"/>
              </a:rPr>
              <a:t>	</a:t>
            </a:r>
            <a:endParaRPr lang="en-US" sz="2800" b="1" i="1" dirty="0" smtClean="0">
              <a:solidFill>
                <a:srgbClr val="C00000"/>
              </a:solidFill>
              <a:latin typeface="Times New Roman" pitchFamily="18" charset="0"/>
              <a:cs typeface="Times New Roman" pitchFamily="18" charset="0"/>
            </a:endParaRPr>
          </a:p>
          <a:p>
            <a:pPr algn="just"/>
            <a:r>
              <a:rPr lang="en-US" sz="2800" b="1" i="1" dirty="0" smtClean="0">
                <a:solidFill>
                  <a:srgbClr val="C00000"/>
                </a:solidFill>
                <a:latin typeface="Times New Roman" pitchFamily="18" charset="0"/>
                <a:cs typeface="Times New Roman" pitchFamily="18" charset="0"/>
              </a:rPr>
              <a:t>	</a:t>
            </a:r>
            <a:r>
              <a:rPr lang="en-US" sz="2800" b="1" dirty="0" smtClean="0">
                <a:latin typeface="Times New Roman" pitchFamily="18" charset="0"/>
                <a:cs typeface="Times New Roman" pitchFamily="18" charset="0"/>
              </a:rPr>
              <a:t>Capital </a:t>
            </a:r>
            <a:r>
              <a:rPr lang="en-US" sz="2800" b="1" dirty="0" smtClean="0">
                <a:latin typeface="Times New Roman" pitchFamily="18" charset="0"/>
                <a:cs typeface="Times New Roman" pitchFamily="18" charset="0"/>
              </a:rPr>
              <a:t>market is a market where buyers and sellers engage in trade of financial securities like bonds, stocks, etc. The buying/selling is undertaken by participants such as individuals and institutions.</a:t>
            </a:r>
            <a:endParaRPr lang="en-US" sz="2800" b="1" dirty="0">
              <a:latin typeface="Times New Roman" pitchFamily="18" charset="0"/>
              <a:cs typeface="Times New Roman" pitchFamily="18" charset="0"/>
            </a:endParaRPr>
          </a:p>
        </p:txBody>
      </p:sp>
      <p:sp>
        <p:nvSpPr>
          <p:cNvPr id="4" name="Rectangle 3"/>
          <p:cNvSpPr/>
          <p:nvPr/>
        </p:nvSpPr>
        <p:spPr>
          <a:xfrm>
            <a:off x="304800" y="685800"/>
            <a:ext cx="8153400" cy="2369880"/>
          </a:xfrm>
          <a:prstGeom prst="rect">
            <a:avLst/>
          </a:prstGeom>
        </p:spPr>
        <p:txBody>
          <a:bodyPr wrap="square">
            <a:spAutoFit/>
          </a:bodyPr>
          <a:lstStyle/>
          <a:p>
            <a:pPr algn="just"/>
            <a:r>
              <a:rPr lang="en-US" sz="2800" b="1" i="1" dirty="0" smtClean="0">
                <a:solidFill>
                  <a:srgbClr val="C00000"/>
                </a:solidFill>
                <a:latin typeface="Times New Roman" pitchFamily="18" charset="0"/>
                <a:cs typeface="Times New Roman" pitchFamily="18" charset="0"/>
              </a:rPr>
              <a:t>CAPITAL MARKET </a:t>
            </a:r>
            <a:r>
              <a:rPr lang="en-US" sz="2400" b="1" dirty="0" smtClean="0">
                <a:latin typeface="Times New Roman" pitchFamily="18" charset="0"/>
                <a:cs typeface="Times New Roman" pitchFamily="18" charset="0"/>
              </a:rPr>
              <a:t> refer to the places where savings and investments are moved between suppliers of capital and those who are in need of capital. Capital markets consist of the primary market, where new securities are issued and sold, and the secondary market, where already-issued securities are traded between investors.</a:t>
            </a:r>
            <a:endParaRPr lang="en-US" sz="2400" b="1"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81200" y="990600"/>
            <a:ext cx="5181600" cy="646331"/>
          </a:xfrm>
          <a:prstGeom prst="rect">
            <a:avLst/>
          </a:prstGeom>
          <a:noFill/>
        </p:spPr>
        <p:txBody>
          <a:bodyPr wrap="square" rtlCol="0">
            <a:spAutoFit/>
          </a:bodyPr>
          <a:lstStyle/>
          <a:p>
            <a:pPr algn="ctr"/>
            <a:r>
              <a:rPr lang="en-US" sz="3600" b="1" dirty="0" smtClean="0">
                <a:solidFill>
                  <a:srgbClr val="FF0000"/>
                </a:solidFill>
                <a:latin typeface="Times New Roman" pitchFamily="18" charset="0"/>
                <a:cs typeface="Times New Roman" pitchFamily="18" charset="0"/>
              </a:rPr>
              <a:t>CAPITAL MARKETS</a:t>
            </a:r>
            <a:endParaRPr lang="en-US" sz="3600" b="1" dirty="0">
              <a:solidFill>
                <a:srgbClr val="FF0000"/>
              </a:solidFill>
              <a:latin typeface="Times New Roman" pitchFamily="18" charset="0"/>
              <a:cs typeface="Times New Roman" pitchFamily="18" charset="0"/>
            </a:endParaRPr>
          </a:p>
        </p:txBody>
      </p:sp>
      <p:sp>
        <p:nvSpPr>
          <p:cNvPr id="4" name="Minus 3"/>
          <p:cNvSpPr/>
          <p:nvPr/>
        </p:nvSpPr>
        <p:spPr>
          <a:xfrm>
            <a:off x="1066800" y="2438400"/>
            <a:ext cx="6934200" cy="304800"/>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own Arrow 6"/>
          <p:cNvSpPr/>
          <p:nvPr/>
        </p:nvSpPr>
        <p:spPr>
          <a:xfrm>
            <a:off x="1752600" y="2590800"/>
            <a:ext cx="381000" cy="9906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own Arrow 7"/>
          <p:cNvSpPr/>
          <p:nvPr/>
        </p:nvSpPr>
        <p:spPr>
          <a:xfrm>
            <a:off x="6858000" y="2590800"/>
            <a:ext cx="381000" cy="914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own Arrow 8"/>
          <p:cNvSpPr/>
          <p:nvPr/>
        </p:nvSpPr>
        <p:spPr>
          <a:xfrm>
            <a:off x="4267200" y="1752600"/>
            <a:ext cx="381000" cy="76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762000" y="3733800"/>
            <a:ext cx="2286000" cy="954107"/>
          </a:xfrm>
          <a:prstGeom prst="rect">
            <a:avLst/>
          </a:prstGeom>
          <a:noFill/>
        </p:spPr>
        <p:txBody>
          <a:bodyPr wrap="square" rtlCol="0">
            <a:spAutoFit/>
          </a:bodyPr>
          <a:lstStyle/>
          <a:p>
            <a:r>
              <a:rPr lang="en-US" sz="2800" b="1" dirty="0" smtClean="0">
                <a:solidFill>
                  <a:srgbClr val="6600FF"/>
                </a:solidFill>
                <a:latin typeface="Times New Roman" pitchFamily="18" charset="0"/>
                <a:cs typeface="Times New Roman" pitchFamily="18" charset="0"/>
              </a:rPr>
              <a:t>PRIMARY MARKET</a:t>
            </a:r>
            <a:endParaRPr lang="en-US" sz="2800" b="1" dirty="0">
              <a:solidFill>
                <a:srgbClr val="6600FF"/>
              </a:solidFill>
              <a:latin typeface="Times New Roman" pitchFamily="18" charset="0"/>
              <a:cs typeface="Times New Roman" pitchFamily="18" charset="0"/>
            </a:endParaRPr>
          </a:p>
        </p:txBody>
      </p:sp>
      <p:sp>
        <p:nvSpPr>
          <p:cNvPr id="11" name="TextBox 10"/>
          <p:cNvSpPr txBox="1"/>
          <p:nvPr/>
        </p:nvSpPr>
        <p:spPr>
          <a:xfrm>
            <a:off x="6019800" y="3733800"/>
            <a:ext cx="2438400" cy="954107"/>
          </a:xfrm>
          <a:prstGeom prst="rect">
            <a:avLst/>
          </a:prstGeom>
          <a:noFill/>
        </p:spPr>
        <p:txBody>
          <a:bodyPr wrap="square" rtlCol="0">
            <a:spAutoFit/>
          </a:bodyPr>
          <a:lstStyle/>
          <a:p>
            <a:r>
              <a:rPr lang="en-US" sz="2800" b="1" dirty="0" smtClean="0">
                <a:solidFill>
                  <a:srgbClr val="6600FF"/>
                </a:solidFill>
                <a:latin typeface="Times New Roman" pitchFamily="18" charset="0"/>
                <a:cs typeface="Times New Roman" pitchFamily="18" charset="0"/>
              </a:rPr>
              <a:t>SECONDARY MARKET</a:t>
            </a:r>
            <a:endParaRPr lang="en-US" sz="2800" b="1" dirty="0">
              <a:solidFill>
                <a:srgbClr val="6600FF"/>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685800"/>
            <a:ext cx="8686800" cy="3108543"/>
          </a:xfrm>
          <a:prstGeom prst="rect">
            <a:avLst/>
          </a:prstGeom>
        </p:spPr>
        <p:txBody>
          <a:bodyPr wrap="square">
            <a:spAutoFit/>
          </a:bodyPr>
          <a:lstStyle/>
          <a:p>
            <a:r>
              <a:rPr lang="en-US" sz="2800" dirty="0" smtClean="0"/>
              <a:t> </a:t>
            </a:r>
            <a:r>
              <a:rPr lang="en-US" sz="2800" b="1" dirty="0" smtClean="0">
                <a:solidFill>
                  <a:srgbClr val="FF0066"/>
                </a:solidFill>
                <a:latin typeface="Times New Roman" pitchFamily="18" charset="0"/>
                <a:cs typeface="Times New Roman" pitchFamily="18" charset="0"/>
              </a:rPr>
              <a:t>PRIMARY MARKET</a:t>
            </a:r>
            <a:r>
              <a:rPr lang="en-US" sz="2400" dirty="0">
                <a:solidFill>
                  <a:srgbClr val="6600FF"/>
                </a:solidFill>
                <a:latin typeface="Times New Roman" pitchFamily="18" charset="0"/>
                <a:cs typeface="Times New Roman" pitchFamily="18" charset="0"/>
              </a:rPr>
              <a:t> </a:t>
            </a:r>
            <a:endParaRPr lang="en-US" sz="2400" dirty="0" smtClean="0">
              <a:solidFill>
                <a:srgbClr val="6600FF"/>
              </a:solidFill>
              <a:latin typeface="Times New Roman" pitchFamily="18" charset="0"/>
              <a:cs typeface="Times New Roman" pitchFamily="18" charset="0"/>
            </a:endParaRPr>
          </a:p>
          <a:p>
            <a:r>
              <a:rPr lang="en-US" sz="2400" dirty="0" smtClean="0">
                <a:solidFill>
                  <a:srgbClr val="6600FF"/>
                </a:solidFill>
              </a:rPr>
              <a:t>	</a:t>
            </a:r>
            <a:r>
              <a:rPr lang="en-US" sz="2800" b="1" dirty="0" smtClean="0">
                <a:solidFill>
                  <a:srgbClr val="6600FF"/>
                </a:solidFill>
                <a:latin typeface="Times New Roman" pitchFamily="18" charset="0"/>
                <a:cs typeface="Times New Roman" pitchFamily="18" charset="0"/>
              </a:rPr>
              <a:t>may </a:t>
            </a:r>
            <a:r>
              <a:rPr lang="en-US" sz="2800" b="1" dirty="0">
                <a:solidFill>
                  <a:srgbClr val="6600FF"/>
                </a:solidFill>
                <a:latin typeface="Times New Roman" pitchFamily="18" charset="0"/>
                <a:cs typeface="Times New Roman" pitchFamily="18" charset="0"/>
              </a:rPr>
              <a:t>also be called the New Issue </a:t>
            </a:r>
            <a:r>
              <a:rPr lang="en-US" sz="2800" b="1" dirty="0" smtClean="0">
                <a:solidFill>
                  <a:srgbClr val="6600FF"/>
                </a:solidFill>
                <a:latin typeface="Times New Roman" pitchFamily="18" charset="0"/>
                <a:cs typeface="Times New Roman" pitchFamily="18" charset="0"/>
              </a:rPr>
              <a:t>Market</a:t>
            </a:r>
            <a:r>
              <a:rPr lang="en-US" sz="2800" b="1" dirty="0">
                <a:solidFill>
                  <a:srgbClr val="6600FF"/>
                </a:solidFill>
                <a:latin typeface="Times New Roman" pitchFamily="18" charset="0"/>
                <a:cs typeface="Times New Roman" pitchFamily="18" charset="0"/>
              </a:rPr>
              <a:t> (NIM). In the primary market, securities are directly issued by companies to investors. Securities are issued either by an Initial Public Offer (IPO) ... Similarly, an FPO is a process by which already listed companies offer fresh equity in the company.</a:t>
            </a:r>
          </a:p>
        </p:txBody>
      </p:sp>
      <p:sp>
        <p:nvSpPr>
          <p:cNvPr id="3" name="Rectangle 2"/>
          <p:cNvSpPr/>
          <p:nvPr/>
        </p:nvSpPr>
        <p:spPr>
          <a:xfrm>
            <a:off x="381000" y="3886200"/>
            <a:ext cx="8382000" cy="2677656"/>
          </a:xfrm>
          <a:prstGeom prst="rect">
            <a:avLst/>
          </a:prstGeom>
        </p:spPr>
        <p:txBody>
          <a:bodyPr wrap="square">
            <a:spAutoFit/>
          </a:bodyPr>
          <a:lstStyle/>
          <a:p>
            <a:r>
              <a:rPr lang="en-US" sz="2800" b="1" dirty="0" smtClean="0"/>
              <a:t>What is the Primary Market</a:t>
            </a:r>
            <a:r>
              <a:rPr lang="en-US" sz="2800" b="1" dirty="0" smtClean="0"/>
              <a:t>? </a:t>
            </a:r>
          </a:p>
          <a:p>
            <a:r>
              <a:rPr lang="en-US" sz="2800" b="1" dirty="0" smtClean="0">
                <a:solidFill>
                  <a:srgbClr val="FF0066"/>
                </a:solidFill>
                <a:latin typeface="Times New Roman" pitchFamily="18" charset="0"/>
                <a:cs typeface="Times New Roman" pitchFamily="18" charset="0"/>
              </a:rPr>
              <a:t>	</a:t>
            </a:r>
            <a:r>
              <a:rPr lang="en-US" sz="2800" b="1" dirty="0" smtClean="0">
                <a:solidFill>
                  <a:srgbClr val="6600FF"/>
                </a:solidFill>
                <a:latin typeface="Times New Roman" pitchFamily="18" charset="0"/>
                <a:cs typeface="Times New Roman" pitchFamily="18" charset="0"/>
              </a:rPr>
              <a:t>The Primary Market  is </a:t>
            </a:r>
            <a:r>
              <a:rPr lang="en-US" sz="2800" b="1" dirty="0" smtClean="0">
                <a:solidFill>
                  <a:srgbClr val="6600FF"/>
                </a:solidFill>
                <a:latin typeface="Times New Roman" pitchFamily="18" charset="0"/>
                <a:cs typeface="Times New Roman" pitchFamily="18" charset="0"/>
              </a:rPr>
              <a:t>the financial market where new securities are issued and become available for trading by individuals and institutions. The trading activities of the capital markets are separated into the primary market and secondary market.</a:t>
            </a:r>
            <a:endParaRPr lang="en-US" sz="2800" b="1" dirty="0">
              <a:solidFill>
                <a:srgbClr val="6600FF"/>
              </a:solidFill>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457199"/>
            <a:ext cx="8305800" cy="5878532"/>
          </a:xfrm>
          <a:prstGeom prst="rect">
            <a:avLst/>
          </a:prstGeom>
        </p:spPr>
        <p:txBody>
          <a:bodyPr wrap="square">
            <a:spAutoFit/>
          </a:bodyPr>
          <a:lstStyle/>
          <a:p>
            <a:pPr algn="ctr"/>
            <a:r>
              <a:rPr lang="en-US" sz="2400" b="1" dirty="0" smtClean="0">
                <a:solidFill>
                  <a:srgbClr val="002060"/>
                </a:solidFill>
                <a:latin typeface="Arial Black" pitchFamily="34" charset="0"/>
                <a:cs typeface="Times New Roman" pitchFamily="18" charset="0"/>
              </a:rPr>
              <a:t>RAISING FUNDS FROM THE PRIMARY MARKET</a:t>
            </a:r>
          </a:p>
          <a:p>
            <a:endParaRPr lang="en-US" sz="2400" b="1" dirty="0" smtClean="0">
              <a:solidFill>
                <a:srgbClr val="FFFF00"/>
              </a:solidFill>
              <a:latin typeface="Times New Roman" pitchFamily="18" charset="0"/>
              <a:cs typeface="Times New Roman" pitchFamily="18" charset="0"/>
            </a:endParaRPr>
          </a:p>
          <a:p>
            <a:pPr marL="342900" indent="-342900">
              <a:buAutoNum type="arabicPeriod"/>
            </a:pPr>
            <a:r>
              <a:rPr lang="en-US" sz="2400" b="1" dirty="0" smtClean="0">
                <a:solidFill>
                  <a:srgbClr val="0000FF"/>
                </a:solidFill>
                <a:latin typeface="Times New Roman" pitchFamily="18" charset="0"/>
                <a:cs typeface="Times New Roman" pitchFamily="18" charset="0"/>
              </a:rPr>
              <a:t>PUBLIC ISSUE</a:t>
            </a:r>
          </a:p>
          <a:p>
            <a:pPr marL="342900" indent="-342900"/>
            <a:r>
              <a:rPr lang="en-US" dirty="0" smtClean="0"/>
              <a:t>		</a:t>
            </a:r>
            <a:r>
              <a:rPr lang="en-US" sz="2000" b="1" dirty="0" smtClean="0">
                <a:latin typeface="Times New Roman" pitchFamily="18" charset="0"/>
                <a:cs typeface="Times New Roman" pitchFamily="18" charset="0"/>
              </a:rPr>
              <a:t>The most common way to issue securities to the general public. Through an IPO, the company is able to raise funds. The securities are listed on a stock exchange for trading purposes.</a:t>
            </a:r>
          </a:p>
          <a:p>
            <a:r>
              <a:rPr lang="en-US" dirty="0"/>
              <a:t> </a:t>
            </a:r>
            <a:endParaRPr lang="en-US" dirty="0">
              <a:latin typeface="Times New Roman" pitchFamily="18" charset="0"/>
              <a:cs typeface="Times New Roman" pitchFamily="18" charset="0"/>
            </a:endParaRPr>
          </a:p>
          <a:p>
            <a:r>
              <a:rPr lang="en-US" sz="2400" b="1" dirty="0" smtClean="0">
                <a:solidFill>
                  <a:srgbClr val="0000FF"/>
                </a:solidFill>
                <a:latin typeface="Times New Roman" pitchFamily="18" charset="0"/>
                <a:cs typeface="Times New Roman" pitchFamily="18" charset="0"/>
              </a:rPr>
              <a:t>2. RIGHTS ISSUE</a:t>
            </a:r>
          </a:p>
          <a:p>
            <a:r>
              <a:rPr lang="en-US" dirty="0" smtClean="0"/>
              <a:t>	</a:t>
            </a:r>
            <a:r>
              <a:rPr lang="en-US" sz="2000" b="1" dirty="0" smtClean="0">
                <a:latin typeface="Times New Roman" pitchFamily="18" charset="0"/>
                <a:cs typeface="Times New Roman" pitchFamily="18" charset="0"/>
              </a:rPr>
              <a:t>A</a:t>
            </a:r>
            <a:r>
              <a:rPr lang="en-US" sz="2000" b="1" dirty="0" smtClean="0">
                <a:latin typeface="Times New Roman" pitchFamily="18" charset="0"/>
                <a:cs typeface="Times New Roman" pitchFamily="18" charset="0"/>
              </a:rPr>
              <a:t> </a:t>
            </a:r>
            <a:r>
              <a:rPr lang="en-US" sz="2000" b="1" dirty="0">
                <a:latin typeface="Times New Roman" pitchFamily="18" charset="0"/>
                <a:cs typeface="Times New Roman" pitchFamily="18" charset="0"/>
              </a:rPr>
              <a:t>company wants to raise more capital from existing shareholders, it may offer the shareholders more shares at a price discounted from the prevailing market price. The number of shares offered is on a pro-rata basis. This process is known as a Rights </a:t>
            </a:r>
            <a:r>
              <a:rPr lang="en-US" sz="2000" b="1" dirty="0" smtClean="0">
                <a:latin typeface="Times New Roman" pitchFamily="18" charset="0"/>
                <a:cs typeface="Times New Roman" pitchFamily="18" charset="0"/>
              </a:rPr>
              <a:t>Issue.</a:t>
            </a:r>
            <a:endParaRPr lang="en-US" sz="2000" b="1" dirty="0">
              <a:latin typeface="Times New Roman" pitchFamily="18" charset="0"/>
              <a:cs typeface="Times New Roman" pitchFamily="18" charset="0"/>
            </a:endParaRPr>
          </a:p>
          <a:p>
            <a:r>
              <a:rPr lang="en-US" sz="2000" dirty="0"/>
              <a:t> </a:t>
            </a:r>
          </a:p>
          <a:p>
            <a:r>
              <a:rPr lang="en-US" sz="2400" b="1" dirty="0">
                <a:solidFill>
                  <a:srgbClr val="0000FF"/>
                </a:solidFill>
              </a:rPr>
              <a:t>3</a:t>
            </a:r>
            <a:r>
              <a:rPr lang="en-US" b="1" dirty="0">
                <a:solidFill>
                  <a:srgbClr val="0000FF"/>
                </a:solidFill>
              </a:rPr>
              <a:t>. </a:t>
            </a:r>
            <a:r>
              <a:rPr lang="en-US" sz="2400" b="1" dirty="0" smtClean="0">
                <a:solidFill>
                  <a:srgbClr val="0000FF"/>
                </a:solidFill>
                <a:latin typeface="Times New Roman" pitchFamily="18" charset="0"/>
                <a:cs typeface="Times New Roman" pitchFamily="18" charset="0"/>
              </a:rPr>
              <a:t>PREFERENTIAL ALLOTMENT</a:t>
            </a:r>
            <a:endParaRPr lang="en-US" sz="2400" b="1" dirty="0">
              <a:solidFill>
                <a:srgbClr val="0000FF"/>
              </a:solidFill>
              <a:latin typeface="Times New Roman" pitchFamily="18" charset="0"/>
              <a:cs typeface="Times New Roman" pitchFamily="18" charset="0"/>
            </a:endParaRPr>
          </a:p>
          <a:p>
            <a:r>
              <a:rPr lang="en-US" dirty="0" smtClean="0"/>
              <a:t>	</a:t>
            </a:r>
            <a:r>
              <a:rPr lang="en-US" sz="2000" b="1" dirty="0" smtClean="0">
                <a:latin typeface="Times New Roman" pitchFamily="18" charset="0"/>
                <a:cs typeface="Times New Roman" pitchFamily="18" charset="0"/>
              </a:rPr>
              <a:t>When </a:t>
            </a:r>
            <a:r>
              <a:rPr lang="en-US" sz="2000" b="1" dirty="0">
                <a:latin typeface="Times New Roman" pitchFamily="18" charset="0"/>
                <a:cs typeface="Times New Roman" pitchFamily="18" charset="0"/>
              </a:rPr>
              <a:t>a listed company issues shares to a few individuals at a price that may or may not be related to the market price, it is termed a preferential allotment. The company decides the basis of allotment and it is not dependent on any mechanism such as pro-rata or anything else.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rimary-markets-1024x609.png"/>
          <p:cNvPicPr>
            <a:picLocks noChangeAspect="1"/>
          </p:cNvPicPr>
          <p:nvPr/>
        </p:nvPicPr>
        <p:blipFill>
          <a:blip r:embed="rId2"/>
          <a:stretch>
            <a:fillRect/>
          </a:stretch>
        </p:blipFill>
        <p:spPr>
          <a:xfrm>
            <a:off x="685800" y="533400"/>
            <a:ext cx="7772400" cy="5930936"/>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609600"/>
            <a:ext cx="8458200" cy="5001369"/>
          </a:xfrm>
          <a:prstGeom prst="rect">
            <a:avLst/>
          </a:prstGeom>
        </p:spPr>
        <p:txBody>
          <a:bodyPr wrap="square">
            <a:spAutoFit/>
          </a:bodyPr>
          <a:lstStyle/>
          <a:p>
            <a:r>
              <a:rPr lang="en-US" sz="4000" b="1" dirty="0" smtClean="0">
                <a:solidFill>
                  <a:srgbClr val="0000FF"/>
                </a:solidFill>
              </a:rPr>
              <a:t>SECONDARY MARKET</a:t>
            </a:r>
          </a:p>
          <a:p>
            <a:pPr>
              <a:lnSpc>
                <a:spcPct val="150000"/>
              </a:lnSpc>
            </a:pPr>
            <a:r>
              <a:rPr lang="en-US" dirty="0" smtClean="0"/>
              <a:t>	</a:t>
            </a:r>
          </a:p>
          <a:p>
            <a:pPr>
              <a:lnSpc>
                <a:spcPct val="150000"/>
              </a:lnSpc>
            </a:pPr>
            <a:r>
              <a:rPr lang="en-US" sz="2400" b="1" dirty="0" smtClean="0">
                <a:solidFill>
                  <a:srgbClr val="002060"/>
                </a:solidFill>
                <a:latin typeface="Times New Roman" pitchFamily="18" charset="0"/>
                <a:cs typeface="Times New Roman" pitchFamily="18" charset="0"/>
              </a:rPr>
              <a:t>	</a:t>
            </a:r>
            <a:r>
              <a:rPr lang="en-US" sz="2400" b="1" dirty="0" smtClean="0">
                <a:solidFill>
                  <a:srgbClr val="002060"/>
                </a:solidFill>
                <a:latin typeface="Times New Roman" pitchFamily="18" charset="0"/>
                <a:cs typeface="Times New Roman" pitchFamily="18" charset="0"/>
              </a:rPr>
              <a:t>	</a:t>
            </a:r>
            <a:r>
              <a:rPr lang="en-US" sz="2400" b="1" dirty="0" smtClean="0">
                <a:solidFill>
                  <a:srgbClr val="002060"/>
                </a:solidFill>
                <a:latin typeface="Times New Roman" pitchFamily="18" charset="0"/>
                <a:cs typeface="Times New Roman" pitchFamily="18" charset="0"/>
              </a:rPr>
              <a:t>The </a:t>
            </a:r>
            <a:r>
              <a:rPr lang="en-US" sz="2400" b="1" dirty="0">
                <a:solidFill>
                  <a:srgbClr val="002060"/>
                </a:solidFill>
                <a:latin typeface="Times New Roman" pitchFamily="18" charset="0"/>
                <a:cs typeface="Times New Roman" pitchFamily="18" charset="0"/>
              </a:rPr>
              <a:t>secondary market is where existing shares, debentures, bonds, etc. are traded among investors. Securities that are offered first in the primary market are thereafter traded on the secondary market. The trade is carried out between a buyer and a seller, with the stock exchange facilitating the transaction. In this process, the issuing company is not involved in the sale of their securities.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econdary-market-1.png"/>
          <p:cNvPicPr>
            <a:picLocks noChangeAspect="1"/>
          </p:cNvPicPr>
          <p:nvPr/>
        </p:nvPicPr>
        <p:blipFill>
          <a:blip r:embed="rId2"/>
          <a:stretch>
            <a:fillRect/>
          </a:stretch>
        </p:blipFill>
        <p:spPr>
          <a:xfrm>
            <a:off x="609600" y="685800"/>
            <a:ext cx="7924800" cy="5638800"/>
          </a:xfrm>
          <a:prstGeom prst="rect">
            <a:avLst/>
          </a:prstGeom>
          <a:ln>
            <a:noFill/>
          </a:ln>
          <a:effectLst>
            <a:softEdge rad="112500"/>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04800" y="1066800"/>
          <a:ext cx="8610601" cy="5385832"/>
        </p:xfrm>
        <a:graphic>
          <a:graphicData uri="http://schemas.openxmlformats.org/drawingml/2006/table">
            <a:tbl>
              <a:tblPr/>
              <a:tblGrid>
                <a:gridCol w="4383578"/>
                <a:gridCol w="4227023"/>
              </a:tblGrid>
              <a:tr h="436672">
                <a:tc>
                  <a:txBody>
                    <a:bodyPr/>
                    <a:lstStyle/>
                    <a:p>
                      <a:pPr algn="ctr" fontAlgn="ctr" latinLnBrk="0"/>
                      <a:r>
                        <a:rPr lang="en-US" sz="2000" b="1" dirty="0" smtClean="0">
                          <a:solidFill>
                            <a:srgbClr val="FFFF00"/>
                          </a:solidFill>
                          <a:latin typeface="Times New Roman" pitchFamily="18" charset="0"/>
                          <a:cs typeface="Times New Roman" pitchFamily="18" charset="0"/>
                        </a:rPr>
                        <a:t>PRIMARY MARKET</a:t>
                      </a:r>
                      <a:endParaRPr lang="en-US" sz="2000" b="1" dirty="0">
                        <a:solidFill>
                          <a:srgbClr val="FFFF00"/>
                        </a:solidFill>
                        <a:latin typeface="Times New Roman" pitchFamily="18" charset="0"/>
                        <a:cs typeface="Times New Roman" pitchFamily="18" charset="0"/>
                      </a:endParaRPr>
                    </a:p>
                  </a:txBody>
                  <a:tcPr marL="46182" marR="46182" marT="46182" marB="46182" anchor="ctr">
                    <a:lnL>
                      <a:noFill/>
                    </a:lnL>
                    <a:lnR>
                      <a:noFill/>
                    </a:lnR>
                    <a:lnT>
                      <a:noFill/>
                    </a:lnT>
                    <a:lnB w="9525" cap="flat" cmpd="sng" algn="ctr">
                      <a:solidFill>
                        <a:srgbClr val="132E57"/>
                      </a:solidFill>
                      <a:prstDash val="solid"/>
                      <a:round/>
                      <a:headEnd type="none" w="med" len="med"/>
                      <a:tailEnd type="none" w="med" len="med"/>
                    </a:lnB>
                    <a:solidFill>
                      <a:srgbClr val="132E57"/>
                    </a:solidFill>
                  </a:tcPr>
                </a:tc>
                <a:tc>
                  <a:txBody>
                    <a:bodyPr/>
                    <a:lstStyle/>
                    <a:p>
                      <a:pPr algn="ctr" fontAlgn="ctr" latinLnBrk="0"/>
                      <a:r>
                        <a:rPr lang="en-US" sz="2000" b="1" dirty="0" smtClean="0">
                          <a:solidFill>
                            <a:srgbClr val="FFFF00"/>
                          </a:solidFill>
                          <a:latin typeface="Times New Roman" pitchFamily="18" charset="0"/>
                          <a:cs typeface="Times New Roman" pitchFamily="18" charset="0"/>
                        </a:rPr>
                        <a:t>SECONDARY MARKET</a:t>
                      </a:r>
                      <a:endParaRPr lang="en-US" sz="2000" b="1" dirty="0">
                        <a:solidFill>
                          <a:srgbClr val="FFFF00"/>
                        </a:solidFill>
                        <a:latin typeface="Times New Roman" pitchFamily="18" charset="0"/>
                        <a:cs typeface="Times New Roman" pitchFamily="18" charset="0"/>
                      </a:endParaRPr>
                    </a:p>
                  </a:txBody>
                  <a:tcPr marL="46182" marR="46182" marT="46182" marB="46182" anchor="ctr">
                    <a:lnL>
                      <a:noFill/>
                    </a:lnL>
                    <a:lnR>
                      <a:noFill/>
                    </a:lnR>
                    <a:lnT>
                      <a:noFill/>
                    </a:lnT>
                    <a:lnB w="9525" cap="flat" cmpd="sng" algn="ctr">
                      <a:solidFill>
                        <a:srgbClr val="132E57"/>
                      </a:solidFill>
                      <a:prstDash val="solid"/>
                      <a:round/>
                      <a:headEnd type="none" w="med" len="med"/>
                      <a:tailEnd type="none" w="med" len="med"/>
                    </a:lnB>
                    <a:solidFill>
                      <a:srgbClr val="132E57"/>
                    </a:solidFill>
                  </a:tcPr>
                </a:tc>
              </a:tr>
              <a:tr h="902564">
                <a:tc>
                  <a:txBody>
                    <a:bodyPr/>
                    <a:lstStyle/>
                    <a:p>
                      <a:pPr algn="l" fontAlgn="t" latinLnBrk="0"/>
                      <a:r>
                        <a:rPr lang="en-US" sz="1600" b="1" dirty="0">
                          <a:solidFill>
                            <a:srgbClr val="0000CC"/>
                          </a:solidFill>
                          <a:latin typeface="Times New Roman" pitchFamily="18" charset="0"/>
                          <a:cs typeface="Times New Roman" pitchFamily="18" charset="0"/>
                        </a:rPr>
                        <a:t>It is a way of issuing fresh shares in the market. It is also called New Issue Market. A major component of the primary market is the IPO.</a:t>
                      </a:r>
                    </a:p>
                  </a:txBody>
                  <a:tcPr marL="46182" marR="46182" marT="46182" marB="46182">
                    <a:lnL>
                      <a:noFill/>
                    </a:lnL>
                    <a:lnR w="12700" cap="flat" cmpd="sng" algn="ctr">
                      <a:solidFill>
                        <a:schemeClr val="tx1"/>
                      </a:solidFill>
                      <a:prstDash val="solid"/>
                      <a:round/>
                      <a:headEnd type="none" w="med" len="med"/>
                      <a:tailEnd type="none" w="med" len="med"/>
                    </a:lnR>
                    <a:lnT w="9525" cap="flat" cmpd="sng" algn="ctr">
                      <a:solidFill>
                        <a:srgbClr val="132E57"/>
                      </a:solidFill>
                      <a:prstDash val="solid"/>
                      <a:round/>
                      <a:headEnd type="none" w="med" len="med"/>
                      <a:tailEnd type="none" w="med" len="med"/>
                    </a:lnT>
                    <a:lnB w="9525" cap="flat" cmpd="sng" algn="ctr">
                      <a:solidFill>
                        <a:srgbClr val="132E57"/>
                      </a:solidFill>
                      <a:prstDash val="solid"/>
                      <a:round/>
                      <a:headEnd type="none" w="med" len="med"/>
                      <a:tailEnd type="none" w="med" len="med"/>
                    </a:lnB>
                    <a:solidFill>
                      <a:srgbClr val="FFFFFF"/>
                    </a:solidFill>
                  </a:tcPr>
                </a:tc>
                <a:tc>
                  <a:txBody>
                    <a:bodyPr/>
                    <a:lstStyle/>
                    <a:p>
                      <a:pPr algn="l" fontAlgn="t" latinLnBrk="0"/>
                      <a:r>
                        <a:rPr lang="en-US" sz="1600" b="1" dirty="0">
                          <a:solidFill>
                            <a:srgbClr val="0000CC"/>
                          </a:solidFill>
                          <a:latin typeface="Times New Roman" pitchFamily="18" charset="0"/>
                          <a:cs typeface="Times New Roman" pitchFamily="18" charset="0"/>
                        </a:rPr>
                        <a:t>It is a place where already issued or existing shares are traded. It is called After Issue Market.</a:t>
                      </a:r>
                    </a:p>
                  </a:txBody>
                  <a:tcPr marL="46182" marR="46182" marT="46182" marB="46182">
                    <a:lnL w="12700" cap="flat" cmpd="sng" algn="ctr">
                      <a:solidFill>
                        <a:schemeClr val="tx1"/>
                      </a:solidFill>
                      <a:prstDash val="solid"/>
                      <a:round/>
                      <a:headEnd type="none" w="med" len="med"/>
                      <a:tailEnd type="none" w="med" len="med"/>
                    </a:lnL>
                    <a:lnR>
                      <a:noFill/>
                    </a:lnR>
                    <a:lnT w="9525" cap="flat" cmpd="sng" algn="ctr">
                      <a:solidFill>
                        <a:srgbClr val="132E57"/>
                      </a:solidFill>
                      <a:prstDash val="solid"/>
                      <a:round/>
                      <a:headEnd type="none" w="med" len="med"/>
                      <a:tailEnd type="none" w="med" len="med"/>
                    </a:lnT>
                    <a:lnB w="9525" cap="flat" cmpd="sng" algn="ctr">
                      <a:solidFill>
                        <a:srgbClr val="132E57"/>
                      </a:solidFill>
                      <a:prstDash val="solid"/>
                      <a:round/>
                      <a:headEnd type="none" w="med" len="med"/>
                      <a:tailEnd type="none" w="med" len="med"/>
                    </a:lnB>
                    <a:solidFill>
                      <a:srgbClr val="FFFFFF"/>
                    </a:solidFill>
                  </a:tcPr>
                </a:tc>
              </a:tr>
              <a:tr h="866566">
                <a:tc>
                  <a:txBody>
                    <a:bodyPr/>
                    <a:lstStyle/>
                    <a:p>
                      <a:pPr algn="l" fontAlgn="t" latinLnBrk="0"/>
                      <a:r>
                        <a:rPr lang="en-US" sz="1600" b="1" dirty="0">
                          <a:solidFill>
                            <a:srgbClr val="00B050"/>
                          </a:solidFill>
                          <a:latin typeface="Times New Roman" pitchFamily="18" charset="0"/>
                          <a:cs typeface="Times New Roman" pitchFamily="18" charset="0"/>
                        </a:rPr>
                        <a:t>The amount received from the issue of shares goes to the company for their business expansion purposes.</a:t>
                      </a:r>
                    </a:p>
                  </a:txBody>
                  <a:tcPr marL="46182" marR="46182" marT="46182" marB="46182">
                    <a:lnL>
                      <a:noFill/>
                    </a:lnL>
                    <a:lnR w="12700" cap="flat" cmpd="sng" algn="ctr">
                      <a:solidFill>
                        <a:schemeClr val="tx1"/>
                      </a:solidFill>
                      <a:prstDash val="solid"/>
                      <a:round/>
                      <a:headEnd type="none" w="med" len="med"/>
                      <a:tailEnd type="none" w="med" len="med"/>
                    </a:lnR>
                    <a:lnT w="9525" cap="flat" cmpd="sng" algn="ctr">
                      <a:solidFill>
                        <a:srgbClr val="132E57"/>
                      </a:solidFill>
                      <a:prstDash val="solid"/>
                      <a:round/>
                      <a:headEnd type="none" w="med" len="med"/>
                      <a:tailEnd type="none" w="med" len="med"/>
                    </a:lnT>
                    <a:lnB w="9525" cap="flat" cmpd="sng" algn="ctr">
                      <a:solidFill>
                        <a:srgbClr val="132E57"/>
                      </a:solidFill>
                      <a:prstDash val="solid"/>
                      <a:round/>
                      <a:headEnd type="none" w="med" len="med"/>
                      <a:tailEnd type="none" w="med" len="med"/>
                    </a:lnB>
                    <a:solidFill>
                      <a:srgbClr val="F8F9FA"/>
                    </a:solidFill>
                  </a:tcPr>
                </a:tc>
                <a:tc>
                  <a:txBody>
                    <a:bodyPr/>
                    <a:lstStyle/>
                    <a:p>
                      <a:pPr algn="l" fontAlgn="t" latinLnBrk="0"/>
                      <a:r>
                        <a:rPr lang="en-US" sz="1600" b="1" dirty="0">
                          <a:solidFill>
                            <a:srgbClr val="00B050"/>
                          </a:solidFill>
                          <a:latin typeface="Times New Roman" pitchFamily="18" charset="0"/>
                          <a:cs typeface="Times New Roman" pitchFamily="18" charset="0"/>
                        </a:rPr>
                        <a:t>The amount invested by the buyer of shares goes to the seller, and hence the company doesn’t receive anything.</a:t>
                      </a:r>
                    </a:p>
                  </a:txBody>
                  <a:tcPr marL="46182" marR="46182" marT="46182" marB="46182">
                    <a:lnL w="12700" cap="flat" cmpd="sng" algn="ctr">
                      <a:solidFill>
                        <a:schemeClr val="tx1"/>
                      </a:solidFill>
                      <a:prstDash val="solid"/>
                      <a:round/>
                      <a:headEnd type="none" w="med" len="med"/>
                      <a:tailEnd type="none" w="med" len="med"/>
                    </a:lnL>
                    <a:lnR>
                      <a:noFill/>
                    </a:lnR>
                    <a:lnT w="9525" cap="flat" cmpd="sng" algn="ctr">
                      <a:solidFill>
                        <a:srgbClr val="132E57"/>
                      </a:solidFill>
                      <a:prstDash val="solid"/>
                      <a:round/>
                      <a:headEnd type="none" w="med" len="med"/>
                      <a:tailEnd type="none" w="med" len="med"/>
                    </a:lnT>
                    <a:lnB w="9525" cap="flat" cmpd="sng" algn="ctr">
                      <a:solidFill>
                        <a:srgbClr val="132E57"/>
                      </a:solidFill>
                      <a:prstDash val="solid"/>
                      <a:round/>
                      <a:headEnd type="none" w="med" len="med"/>
                      <a:tailEnd type="none" w="med" len="med"/>
                    </a:lnB>
                    <a:solidFill>
                      <a:srgbClr val="F8F9FA"/>
                    </a:solidFill>
                  </a:tcPr>
                </a:tc>
              </a:tr>
              <a:tr h="842198">
                <a:tc>
                  <a:txBody>
                    <a:bodyPr/>
                    <a:lstStyle/>
                    <a:p>
                      <a:pPr algn="l" fontAlgn="t" latinLnBrk="0"/>
                      <a:r>
                        <a:rPr lang="en-US" sz="1600" b="1" dirty="0">
                          <a:solidFill>
                            <a:srgbClr val="002060"/>
                          </a:solidFill>
                          <a:latin typeface="Times New Roman" pitchFamily="18" charset="0"/>
                          <a:cs typeface="Times New Roman" pitchFamily="18" charset="0"/>
                        </a:rPr>
                        <a:t>Securities are issued by the companies to the investors.</a:t>
                      </a:r>
                    </a:p>
                  </a:txBody>
                  <a:tcPr marL="46182" marR="46182" marT="46182" marB="46182">
                    <a:lnL>
                      <a:noFill/>
                    </a:lnL>
                    <a:lnR w="12700" cap="flat" cmpd="sng" algn="ctr">
                      <a:solidFill>
                        <a:schemeClr val="tx1"/>
                      </a:solidFill>
                      <a:prstDash val="solid"/>
                      <a:round/>
                      <a:headEnd type="none" w="med" len="med"/>
                      <a:tailEnd type="none" w="med" len="med"/>
                    </a:lnR>
                    <a:lnT w="9525" cap="flat" cmpd="sng" algn="ctr">
                      <a:solidFill>
                        <a:srgbClr val="132E57"/>
                      </a:solidFill>
                      <a:prstDash val="solid"/>
                      <a:round/>
                      <a:headEnd type="none" w="med" len="med"/>
                      <a:tailEnd type="none" w="med" len="med"/>
                    </a:lnT>
                    <a:lnB w="9525" cap="flat" cmpd="sng" algn="ctr">
                      <a:solidFill>
                        <a:srgbClr val="132E57"/>
                      </a:solidFill>
                      <a:prstDash val="solid"/>
                      <a:round/>
                      <a:headEnd type="none" w="med" len="med"/>
                      <a:tailEnd type="none" w="med" len="med"/>
                    </a:lnB>
                    <a:solidFill>
                      <a:srgbClr val="FFFFFF"/>
                    </a:solidFill>
                  </a:tcPr>
                </a:tc>
                <a:tc>
                  <a:txBody>
                    <a:bodyPr/>
                    <a:lstStyle/>
                    <a:p>
                      <a:pPr algn="l" fontAlgn="t" latinLnBrk="0"/>
                      <a:r>
                        <a:rPr lang="en-US" sz="1600" b="1" dirty="0">
                          <a:solidFill>
                            <a:srgbClr val="002060"/>
                          </a:solidFill>
                          <a:latin typeface="Times New Roman" pitchFamily="18" charset="0"/>
                          <a:cs typeface="Times New Roman" pitchFamily="18" charset="0"/>
                        </a:rPr>
                        <a:t>Securities are exchanged between buyers and sellers, and stock exchanges facilitates the trade.</a:t>
                      </a:r>
                    </a:p>
                  </a:txBody>
                  <a:tcPr marL="46182" marR="46182" marT="46182" marB="46182">
                    <a:lnL w="12700" cap="flat" cmpd="sng" algn="ctr">
                      <a:solidFill>
                        <a:schemeClr val="tx1"/>
                      </a:solidFill>
                      <a:prstDash val="solid"/>
                      <a:round/>
                      <a:headEnd type="none" w="med" len="med"/>
                      <a:tailEnd type="none" w="med" len="med"/>
                    </a:lnL>
                    <a:lnR>
                      <a:noFill/>
                    </a:lnR>
                    <a:lnT w="9525" cap="flat" cmpd="sng" algn="ctr">
                      <a:solidFill>
                        <a:srgbClr val="132E57"/>
                      </a:solidFill>
                      <a:prstDash val="solid"/>
                      <a:round/>
                      <a:headEnd type="none" w="med" len="med"/>
                      <a:tailEnd type="none" w="med" len="med"/>
                    </a:lnT>
                    <a:lnB w="9525" cap="flat" cmpd="sng" algn="ctr">
                      <a:solidFill>
                        <a:srgbClr val="132E57"/>
                      </a:solidFill>
                      <a:prstDash val="solid"/>
                      <a:round/>
                      <a:headEnd type="none" w="med" len="med"/>
                      <a:tailEnd type="none" w="med" len="med"/>
                    </a:lnB>
                    <a:solidFill>
                      <a:srgbClr val="FFFFFF"/>
                    </a:solidFill>
                  </a:tcPr>
                </a:tc>
              </a:tr>
              <a:tr h="630230">
                <a:tc>
                  <a:txBody>
                    <a:bodyPr/>
                    <a:lstStyle/>
                    <a:p>
                      <a:pPr algn="l" fontAlgn="t" latinLnBrk="0"/>
                      <a:r>
                        <a:rPr lang="en-US" sz="1600" b="1" dirty="0">
                          <a:solidFill>
                            <a:srgbClr val="FF0066"/>
                          </a:solidFill>
                          <a:latin typeface="Times New Roman" pitchFamily="18" charset="0"/>
                          <a:cs typeface="Times New Roman" pitchFamily="18" charset="0"/>
                        </a:rPr>
                        <a:t>The securities are all issued at one price for all investors participating in the offering.</a:t>
                      </a:r>
                    </a:p>
                  </a:txBody>
                  <a:tcPr marL="46182" marR="46182" marT="46182" marB="46182">
                    <a:lnL>
                      <a:noFill/>
                    </a:lnL>
                    <a:lnR w="12700" cap="flat" cmpd="sng" algn="ctr">
                      <a:solidFill>
                        <a:schemeClr val="tx1"/>
                      </a:solidFill>
                      <a:prstDash val="solid"/>
                      <a:round/>
                      <a:headEnd type="none" w="med" len="med"/>
                      <a:tailEnd type="none" w="med" len="med"/>
                    </a:lnR>
                    <a:lnT w="9525" cap="flat" cmpd="sng" algn="ctr">
                      <a:solidFill>
                        <a:srgbClr val="132E57"/>
                      </a:solidFill>
                      <a:prstDash val="solid"/>
                      <a:round/>
                      <a:headEnd type="none" w="med" len="med"/>
                      <a:tailEnd type="none" w="med" len="med"/>
                    </a:lnT>
                    <a:lnB w="9525" cap="flat" cmpd="sng" algn="ctr">
                      <a:solidFill>
                        <a:srgbClr val="132E57"/>
                      </a:solidFill>
                      <a:prstDash val="solid"/>
                      <a:round/>
                      <a:headEnd type="none" w="med" len="med"/>
                      <a:tailEnd type="none" w="med" len="med"/>
                    </a:lnB>
                    <a:solidFill>
                      <a:srgbClr val="F8F9FA"/>
                    </a:solidFill>
                  </a:tcPr>
                </a:tc>
                <a:tc>
                  <a:txBody>
                    <a:bodyPr/>
                    <a:lstStyle/>
                    <a:p>
                      <a:pPr algn="l" fontAlgn="t" latinLnBrk="0"/>
                      <a:r>
                        <a:rPr lang="en-US" sz="1600" b="1" dirty="0">
                          <a:solidFill>
                            <a:srgbClr val="FF0066"/>
                          </a:solidFill>
                          <a:latin typeface="Times New Roman" pitchFamily="18" charset="0"/>
                          <a:cs typeface="Times New Roman" pitchFamily="18" charset="0"/>
                        </a:rPr>
                        <a:t>Securities are exchanged at the market price.</a:t>
                      </a:r>
                    </a:p>
                  </a:txBody>
                  <a:tcPr marL="46182" marR="46182" marT="46182" marB="46182">
                    <a:lnL w="12700" cap="flat" cmpd="sng" algn="ctr">
                      <a:solidFill>
                        <a:schemeClr val="tx1"/>
                      </a:solidFill>
                      <a:prstDash val="solid"/>
                      <a:round/>
                      <a:headEnd type="none" w="med" len="med"/>
                      <a:tailEnd type="none" w="med" len="med"/>
                    </a:lnL>
                    <a:lnR>
                      <a:noFill/>
                    </a:lnR>
                    <a:lnT w="9525" cap="flat" cmpd="sng" algn="ctr">
                      <a:solidFill>
                        <a:srgbClr val="132E57"/>
                      </a:solidFill>
                      <a:prstDash val="solid"/>
                      <a:round/>
                      <a:headEnd type="none" w="med" len="med"/>
                      <a:tailEnd type="none" w="med" len="med"/>
                    </a:lnT>
                    <a:lnB w="9525" cap="flat" cmpd="sng" algn="ctr">
                      <a:solidFill>
                        <a:srgbClr val="132E57"/>
                      </a:solidFill>
                      <a:prstDash val="solid"/>
                      <a:round/>
                      <a:headEnd type="none" w="med" len="med"/>
                      <a:tailEnd type="none" w="med" len="med"/>
                    </a:lnB>
                    <a:solidFill>
                      <a:srgbClr val="F8F9FA"/>
                    </a:solidFill>
                  </a:tcPr>
                </a:tc>
              </a:tr>
              <a:tr h="599674">
                <a:tc>
                  <a:txBody>
                    <a:bodyPr/>
                    <a:lstStyle/>
                    <a:p>
                      <a:pPr algn="l" fontAlgn="t" latinLnBrk="0"/>
                      <a:r>
                        <a:rPr lang="en-US" sz="1600" b="1" dirty="0">
                          <a:solidFill>
                            <a:srgbClr val="0070C0"/>
                          </a:solidFill>
                          <a:latin typeface="Times New Roman" pitchFamily="18" charset="0"/>
                          <a:cs typeface="Times New Roman" pitchFamily="18" charset="0"/>
                        </a:rPr>
                        <a:t>The primary market doesn’t provide liquidity for the stock.</a:t>
                      </a:r>
                    </a:p>
                  </a:txBody>
                  <a:tcPr marL="46182" marR="46182" marT="46182" marB="46182">
                    <a:lnL>
                      <a:noFill/>
                    </a:lnL>
                    <a:lnR w="12700" cap="flat" cmpd="sng" algn="ctr">
                      <a:solidFill>
                        <a:schemeClr val="tx1"/>
                      </a:solidFill>
                      <a:prstDash val="solid"/>
                      <a:round/>
                      <a:headEnd type="none" w="med" len="med"/>
                      <a:tailEnd type="none" w="med" len="med"/>
                    </a:lnR>
                    <a:lnT w="9525" cap="flat" cmpd="sng" algn="ctr">
                      <a:solidFill>
                        <a:srgbClr val="132E57"/>
                      </a:solidFill>
                      <a:prstDash val="solid"/>
                      <a:round/>
                      <a:headEnd type="none" w="med" len="med"/>
                      <a:tailEnd type="none" w="med" len="med"/>
                    </a:lnT>
                    <a:lnB w="9525" cap="flat" cmpd="sng" algn="ctr">
                      <a:solidFill>
                        <a:srgbClr val="132E57"/>
                      </a:solidFill>
                      <a:prstDash val="solid"/>
                      <a:round/>
                      <a:headEnd type="none" w="med" len="med"/>
                      <a:tailEnd type="none" w="med" len="med"/>
                    </a:lnB>
                    <a:solidFill>
                      <a:srgbClr val="FFFFFF"/>
                    </a:solidFill>
                  </a:tcPr>
                </a:tc>
                <a:tc>
                  <a:txBody>
                    <a:bodyPr/>
                    <a:lstStyle/>
                    <a:p>
                      <a:pPr algn="l" fontAlgn="t" latinLnBrk="0"/>
                      <a:r>
                        <a:rPr lang="en-US" sz="1600" b="1" dirty="0">
                          <a:solidFill>
                            <a:srgbClr val="0070C0"/>
                          </a:solidFill>
                          <a:latin typeface="Times New Roman" pitchFamily="18" charset="0"/>
                          <a:cs typeface="Times New Roman" pitchFamily="18" charset="0"/>
                        </a:rPr>
                        <a:t>The secondary market provides liquidity to the stock.</a:t>
                      </a:r>
                    </a:p>
                  </a:txBody>
                  <a:tcPr marL="46182" marR="46182" marT="46182" marB="46182">
                    <a:lnL w="12700" cap="flat" cmpd="sng" algn="ctr">
                      <a:solidFill>
                        <a:schemeClr val="tx1"/>
                      </a:solidFill>
                      <a:prstDash val="solid"/>
                      <a:round/>
                      <a:headEnd type="none" w="med" len="med"/>
                      <a:tailEnd type="none" w="med" len="med"/>
                    </a:lnL>
                    <a:lnR>
                      <a:noFill/>
                    </a:lnR>
                    <a:lnT w="9525" cap="flat" cmpd="sng" algn="ctr">
                      <a:solidFill>
                        <a:srgbClr val="132E57"/>
                      </a:solidFill>
                      <a:prstDash val="solid"/>
                      <a:round/>
                      <a:headEnd type="none" w="med" len="med"/>
                      <a:tailEnd type="none" w="med" len="med"/>
                    </a:lnT>
                    <a:lnB w="9525" cap="flat" cmpd="sng" algn="ctr">
                      <a:solidFill>
                        <a:srgbClr val="132E57"/>
                      </a:solidFill>
                      <a:prstDash val="solid"/>
                      <a:round/>
                      <a:headEnd type="none" w="med" len="med"/>
                      <a:tailEnd type="none" w="med" len="med"/>
                    </a:lnB>
                    <a:solidFill>
                      <a:srgbClr val="FFFFFF"/>
                    </a:solidFill>
                  </a:tcPr>
                </a:tc>
              </a:tr>
              <a:tr h="403160">
                <a:tc>
                  <a:txBody>
                    <a:bodyPr/>
                    <a:lstStyle/>
                    <a:p>
                      <a:pPr algn="l" fontAlgn="t" latinLnBrk="0"/>
                      <a:r>
                        <a:rPr lang="en-US" sz="1600" b="1" dirty="0">
                          <a:solidFill>
                            <a:schemeClr val="accent6">
                              <a:lumMod val="75000"/>
                            </a:schemeClr>
                          </a:solidFill>
                          <a:latin typeface="Times New Roman" pitchFamily="18" charset="0"/>
                          <a:cs typeface="Times New Roman" pitchFamily="18" charset="0"/>
                        </a:rPr>
                        <a:t>Underwriters act as intermediaries.</a:t>
                      </a:r>
                    </a:p>
                  </a:txBody>
                  <a:tcPr marL="46182" marR="46182" marT="46182" marB="46182">
                    <a:lnL>
                      <a:noFill/>
                    </a:lnL>
                    <a:lnR w="12700" cap="flat" cmpd="sng" algn="ctr">
                      <a:solidFill>
                        <a:schemeClr val="tx1"/>
                      </a:solidFill>
                      <a:prstDash val="solid"/>
                      <a:round/>
                      <a:headEnd type="none" w="med" len="med"/>
                      <a:tailEnd type="none" w="med" len="med"/>
                    </a:lnR>
                    <a:lnT w="9525" cap="flat" cmpd="sng" algn="ctr">
                      <a:solidFill>
                        <a:srgbClr val="132E57"/>
                      </a:solidFill>
                      <a:prstDash val="solid"/>
                      <a:round/>
                      <a:headEnd type="none" w="med" len="med"/>
                      <a:tailEnd type="none" w="med" len="med"/>
                    </a:lnT>
                    <a:lnB w="9525" cap="flat" cmpd="sng" algn="ctr">
                      <a:solidFill>
                        <a:srgbClr val="132E57"/>
                      </a:solidFill>
                      <a:prstDash val="solid"/>
                      <a:round/>
                      <a:headEnd type="none" w="med" len="med"/>
                      <a:tailEnd type="none" w="med" len="med"/>
                    </a:lnB>
                    <a:solidFill>
                      <a:srgbClr val="F8F9FA"/>
                    </a:solidFill>
                  </a:tcPr>
                </a:tc>
                <a:tc>
                  <a:txBody>
                    <a:bodyPr/>
                    <a:lstStyle/>
                    <a:p>
                      <a:pPr algn="l" fontAlgn="t" latinLnBrk="0"/>
                      <a:r>
                        <a:rPr lang="en-US" sz="1600" b="1" dirty="0">
                          <a:solidFill>
                            <a:schemeClr val="accent6">
                              <a:lumMod val="75000"/>
                            </a:schemeClr>
                          </a:solidFill>
                          <a:latin typeface="Times New Roman" pitchFamily="18" charset="0"/>
                          <a:cs typeface="Times New Roman" pitchFamily="18" charset="0"/>
                        </a:rPr>
                        <a:t>Brokers act as intermediaries.</a:t>
                      </a:r>
                    </a:p>
                  </a:txBody>
                  <a:tcPr marL="46182" marR="46182" marT="46182" marB="46182">
                    <a:lnL w="12700" cap="flat" cmpd="sng" algn="ctr">
                      <a:solidFill>
                        <a:schemeClr val="tx1"/>
                      </a:solidFill>
                      <a:prstDash val="solid"/>
                      <a:round/>
                      <a:headEnd type="none" w="med" len="med"/>
                      <a:tailEnd type="none" w="med" len="med"/>
                    </a:lnL>
                    <a:lnR>
                      <a:noFill/>
                    </a:lnR>
                    <a:lnT w="9525" cap="flat" cmpd="sng" algn="ctr">
                      <a:solidFill>
                        <a:srgbClr val="132E57"/>
                      </a:solidFill>
                      <a:prstDash val="solid"/>
                      <a:round/>
                      <a:headEnd type="none" w="med" len="med"/>
                      <a:tailEnd type="none" w="med" len="med"/>
                    </a:lnT>
                    <a:lnB w="9525" cap="flat" cmpd="sng" algn="ctr">
                      <a:solidFill>
                        <a:srgbClr val="132E57"/>
                      </a:solidFill>
                      <a:prstDash val="solid"/>
                      <a:round/>
                      <a:headEnd type="none" w="med" len="med"/>
                      <a:tailEnd type="none" w="med" len="med"/>
                    </a:lnB>
                    <a:solidFill>
                      <a:srgbClr val="F8F9FA"/>
                    </a:solidFill>
                  </a:tcPr>
                </a:tc>
              </a:tr>
              <a:tr h="704768">
                <a:tc>
                  <a:txBody>
                    <a:bodyPr/>
                    <a:lstStyle/>
                    <a:p>
                      <a:pPr algn="l" fontAlgn="t" latinLnBrk="0"/>
                      <a:r>
                        <a:rPr lang="en-US" sz="1600" b="1" dirty="0">
                          <a:solidFill>
                            <a:schemeClr val="accent2">
                              <a:lumMod val="50000"/>
                            </a:schemeClr>
                          </a:solidFill>
                          <a:latin typeface="Times New Roman" pitchFamily="18" charset="0"/>
                          <a:cs typeface="Times New Roman" pitchFamily="18" charset="0"/>
                        </a:rPr>
                        <a:t>On the primary market, security can be sold just once.</a:t>
                      </a:r>
                    </a:p>
                  </a:txBody>
                  <a:tcPr marL="46182" marR="46182" marT="46182" marB="46182">
                    <a:lnL>
                      <a:noFill/>
                    </a:lnL>
                    <a:lnR w="12700" cap="flat" cmpd="sng" algn="ctr">
                      <a:solidFill>
                        <a:schemeClr val="tx1"/>
                      </a:solidFill>
                      <a:prstDash val="solid"/>
                      <a:round/>
                      <a:headEnd type="none" w="med" len="med"/>
                      <a:tailEnd type="none" w="med" len="med"/>
                    </a:lnR>
                    <a:lnT w="9525" cap="flat" cmpd="sng" algn="ctr">
                      <a:solidFill>
                        <a:srgbClr val="132E57"/>
                      </a:solidFill>
                      <a:prstDash val="solid"/>
                      <a:round/>
                      <a:headEnd type="none" w="med" len="med"/>
                      <a:tailEnd type="none" w="med" len="med"/>
                    </a:lnT>
                    <a:lnB>
                      <a:noFill/>
                    </a:lnB>
                    <a:solidFill>
                      <a:srgbClr val="FFFFFF"/>
                    </a:solidFill>
                  </a:tcPr>
                </a:tc>
                <a:tc>
                  <a:txBody>
                    <a:bodyPr/>
                    <a:lstStyle/>
                    <a:p>
                      <a:pPr algn="l" fontAlgn="t" latinLnBrk="0"/>
                      <a:r>
                        <a:rPr lang="en-US" sz="1600" b="1" dirty="0">
                          <a:solidFill>
                            <a:schemeClr val="accent2">
                              <a:lumMod val="50000"/>
                            </a:schemeClr>
                          </a:solidFill>
                          <a:latin typeface="Times New Roman" pitchFamily="18" charset="0"/>
                          <a:cs typeface="Times New Roman" pitchFamily="18" charset="0"/>
                        </a:rPr>
                        <a:t>On the secondary market, securities can be sold innumerable times.</a:t>
                      </a:r>
                    </a:p>
                  </a:txBody>
                  <a:tcPr marL="46182" marR="46182" marT="46182" marB="46182">
                    <a:lnL w="12700" cap="flat" cmpd="sng" algn="ctr">
                      <a:solidFill>
                        <a:schemeClr val="tx1"/>
                      </a:solidFill>
                      <a:prstDash val="solid"/>
                      <a:round/>
                      <a:headEnd type="none" w="med" len="med"/>
                      <a:tailEnd type="none" w="med" len="med"/>
                    </a:lnL>
                    <a:lnR>
                      <a:noFill/>
                    </a:lnR>
                    <a:lnT w="9525" cap="flat" cmpd="sng" algn="ctr">
                      <a:solidFill>
                        <a:srgbClr val="132E57"/>
                      </a:solidFill>
                      <a:prstDash val="solid"/>
                      <a:round/>
                      <a:headEnd type="none" w="med" len="med"/>
                      <a:tailEnd type="none" w="med" len="med"/>
                    </a:lnT>
                    <a:lnB>
                      <a:noFill/>
                    </a:lnB>
                    <a:solidFill>
                      <a:srgbClr val="FFFFFF"/>
                    </a:solidFill>
                  </a:tcPr>
                </a:tc>
              </a:tr>
            </a:tbl>
          </a:graphicData>
        </a:graphic>
      </p:graphicFrame>
      <p:sp>
        <p:nvSpPr>
          <p:cNvPr id="4097" name="Rectangle 1"/>
          <p:cNvSpPr>
            <a:spLocks noChangeArrowheads="1"/>
          </p:cNvSpPr>
          <p:nvPr/>
        </p:nvSpPr>
        <p:spPr bwMode="auto">
          <a:xfrm>
            <a:off x="1143000" y="228600"/>
            <a:ext cx="7315200" cy="830997"/>
          </a:xfrm>
          <a:prstGeom prst="rect">
            <a:avLst/>
          </a:prstGeom>
          <a:solidFill>
            <a:srgbClr val="F8F9FA"/>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FF0066"/>
                </a:solidFill>
                <a:effectLst/>
                <a:latin typeface="Open Sans"/>
                <a:cs typeface="Arial" pitchFamily="34" charset="0"/>
              </a:rPr>
              <a:t>Primary Market vs. Secondary Market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FF0066"/>
                </a:solidFill>
                <a:effectLst/>
                <a:latin typeface="Open Sans"/>
                <a:cs typeface="Arial" pitchFamily="34" charset="0"/>
              </a:rPr>
              <a:t> </a:t>
            </a:r>
            <a:endParaRPr kumimoji="0" lang="en-US" sz="2000" b="0" i="0" u="none" strike="noStrike" cap="none" normalizeH="0" baseline="0" dirty="0" smtClean="0">
              <a:ln>
                <a:noFill/>
              </a:ln>
              <a:solidFill>
                <a:srgbClr val="FF0066"/>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163</TotalTime>
  <Words>230</Words>
  <Application>Microsoft Office PowerPoint</Application>
  <PresentationFormat>On-screen Show (4:3)</PresentationFormat>
  <Paragraphs>56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Slide 1</vt:lpstr>
      <vt:lpstr>Slide 2</vt:lpstr>
      <vt:lpstr>Slide 3</vt:lpstr>
      <vt:lpstr>Slide 4</vt:lpstr>
      <vt:lpstr>Slide 5</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intel</dc:creator>
  <cp:lastModifiedBy>intel</cp:lastModifiedBy>
  <cp:revision>54</cp:revision>
  <dcterms:created xsi:type="dcterms:W3CDTF">2020-05-16T02:44:07Z</dcterms:created>
  <dcterms:modified xsi:type="dcterms:W3CDTF">2020-05-16T05:36:56Z</dcterms:modified>
</cp:coreProperties>
</file>