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2"/>
  </p:sldMasterIdLst>
  <p:notesMasterIdLst>
    <p:notesMasterId r:id="rId10"/>
  </p:notesMasterIdLst>
  <p:handoutMasterIdLst>
    <p:handoutMasterId r:id="rId11"/>
  </p:handoutMasterIdLst>
  <p:sldIdLst>
    <p:sldId id="275" r:id="rId3"/>
    <p:sldId id="260" r:id="rId4"/>
    <p:sldId id="276" r:id="rId5"/>
    <p:sldId id="263" r:id="rId6"/>
    <p:sldId id="264" r:id="rId7"/>
    <p:sldId id="27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48DE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3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70" y="96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9733D-69F8-45CE-987F-1E3A67C77C5D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B42-312D-429D-A89D-91E21C85F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61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DC3DB-9C0B-4EEA-BE0C-C823D6258BF2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9D77-6270-417D-B912-9E40620F0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2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9BF3EA-1A78-4F07-BDC0-C8A1BD461199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96AA7-D65B-4E63-8F31-BEA22F106F84}" type="datetime1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429000"/>
            <a:ext cx="8534400" cy="2667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Dr. M. BASTIN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Assistant Professor</a:t>
            </a:r>
          </a:p>
          <a:p>
            <a:pPr algn="ctr"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Dept. of Botany</a:t>
            </a:r>
          </a:p>
          <a:p>
            <a:pPr algn="ctr">
              <a:defRPr/>
            </a:pPr>
            <a:r>
              <a:rPr lang="en-US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Annai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Vailankanni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Arts 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and Science College</a:t>
            </a:r>
          </a:p>
          <a:p>
            <a:pPr algn="ctr">
              <a:defRPr/>
            </a:pPr>
            <a:r>
              <a:rPr lang="en-US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Thanjavur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Aparajita" pitchFamily="34" charset="0"/>
              </a:rPr>
              <a:t> – 613 007.</a:t>
            </a:r>
            <a:endParaRPr lang="en-US" sz="1800" b="1" spc="5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76" y="490451"/>
            <a:ext cx="10363200" cy="74814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  <a:cs typeface="Arial" pitchFamily="34" charset="0"/>
              </a:rPr>
              <a:t>APOMIXIS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  <a:cs typeface="Arial" pitchFamily="34" charset="0"/>
            </a:endParaRPr>
          </a:p>
        </p:txBody>
      </p:sp>
      <p:pic>
        <p:nvPicPr>
          <p:cNvPr id="1026" name="Picture 2" descr="D:\College Logo\Vailankanni Logo-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7502" y="1386840"/>
            <a:ext cx="1878875" cy="187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Apomixis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was defined by Hans Winkler </a:t>
            </a:r>
          </a:p>
          <a:p>
            <a:pPr>
              <a:lnSpc>
                <a:spcPct val="160000"/>
              </a:lnSpc>
            </a:pPr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apomixis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60000"/>
              </a:lnSpc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Replacement of the normal sexual reproduction by asexual reproduction, without fertilization.</a:t>
            </a:r>
            <a:r>
              <a:rPr lang="en-US" sz="20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Thus "normal asexual reproduction" of plants, such as propagation from cuttings or leaves, has never been considered to be apomixis, </a:t>
            </a:r>
          </a:p>
          <a:p>
            <a:pPr>
              <a:lnSpc>
                <a:spcPct val="160000"/>
              </a:lnSpc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Replacement of the seed by a plantlet or</a:t>
            </a:r>
          </a:p>
          <a:p>
            <a:pPr>
              <a:lnSpc>
                <a:spcPct val="160000"/>
              </a:lnSpc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Replacement of the flower by bulbils are types of apomixis. </a:t>
            </a:r>
          </a:p>
          <a:p>
            <a:pPr>
              <a:lnSpc>
                <a:spcPct val="160000"/>
              </a:lnSpc>
            </a:pP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Apomictically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produced offspring are genetically identical to the parent plant.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4344"/>
          </a:xfrm>
        </p:spPr>
        <p:txBody>
          <a:bodyPr>
            <a:noAutofit/>
          </a:bodyPr>
          <a:lstStyle/>
          <a:p>
            <a:pPr lvl="0" algn="r"/>
            <a:r>
              <a:rPr lang="en-US" sz="4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Introduction</a:t>
            </a:r>
            <a:endParaRPr lang="en-US" sz="44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047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79534"/>
            <a:ext cx="109728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flowering plants, the term "apomixis" is commonly used in a restricted sense to mean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agamospermy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i.e. clonal reproduction through seeds.</a:t>
            </a:r>
          </a:p>
          <a:p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Apogamy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apomixis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are related terms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Both refer to the formation of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sporophytes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by parthenogenesis of gametophyte cells.</a:t>
            </a:r>
          </a:p>
          <a:p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581025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58981" y="297875"/>
            <a:ext cx="10363200" cy="82434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TYPES OF APOMIXIS</a:t>
            </a:r>
            <a:endParaRPr lang="en-US" sz="36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1427018"/>
            <a:ext cx="10363200" cy="439189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rgbClr val="C00000"/>
                </a:solidFill>
              </a:rPr>
              <a:t>1. Recurrent </a:t>
            </a:r>
            <a:r>
              <a:rPr lang="en-US" sz="2000" b="1" dirty="0" err="1" smtClean="0">
                <a:solidFill>
                  <a:srgbClr val="C00000"/>
                </a:solidFill>
              </a:rPr>
              <a:t>apomixis</a:t>
            </a:r>
            <a:r>
              <a:rPr lang="en-US" sz="2000" dirty="0" smtClean="0">
                <a:solidFill>
                  <a:srgbClr val="C00000"/>
                </a:solidFill>
              </a:rPr>
              <a:t>: </a:t>
            </a:r>
          </a:p>
          <a:p>
            <a:pPr algn="l"/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this type, the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megagametophyte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has the same number of chromosomes as the mother plant because meiosis was not completed. It generally arises either from an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archesporial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cell or from some other part of the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nucellus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sz="2000" dirty="0" smtClean="0">
              <a:solidFill>
                <a:srgbClr val="C00000"/>
              </a:solidFill>
            </a:endParaRPr>
          </a:p>
          <a:p>
            <a:pPr algn="l"/>
            <a:r>
              <a:rPr lang="en-US" sz="2000" b="1" dirty="0" smtClean="0">
                <a:solidFill>
                  <a:srgbClr val="C00000"/>
                </a:solidFill>
              </a:rPr>
              <a:t>2. </a:t>
            </a:r>
            <a:r>
              <a:rPr lang="en-US" sz="2000" b="1" dirty="0" err="1" smtClean="0">
                <a:solidFill>
                  <a:srgbClr val="C00000"/>
                </a:solidFill>
              </a:rPr>
              <a:t>Nonrecurrent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apomixis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</a:p>
          <a:p>
            <a:pPr algn="l"/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this type "the megaspore mother cell undergoes the usual meiotic divisions and a haploid embryo sac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megagametophyte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is formed. The new embryo may then arise either from the egg (haploid parthenogenesis) or from some other cell of the gametophyte (haploid </a:t>
            </a:r>
            <a:r>
              <a:rPr lang="en-US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apogamy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)." </a:t>
            </a:r>
          </a:p>
          <a:p>
            <a:pPr algn="l"/>
            <a:endParaRPr lang="en-US" sz="2000" dirty="0" smtClean="0">
              <a:solidFill>
                <a:srgbClr val="C00000"/>
              </a:solidFill>
            </a:endParaRPr>
          </a:p>
        </p:txBody>
      </p:sp>
      <p:pic>
        <p:nvPicPr>
          <p:cNvPr id="4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71055"/>
            <a:ext cx="10972800" cy="5536237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Adventive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embryony 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Also called nuclear embryony or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sporophytic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apomixis. There might be embryo sac in ovule, but embryos do not arise from the cells of gametophyte. They arise from nucellus or integument. 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Vegetative apomixis :</a:t>
            </a:r>
          </a:p>
          <a:p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Flowers replaced by bulbils, which frequently germinate while they are still on the plants. The most complex of all apomixis is the recurrent apomixis.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581025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57692"/>
            <a:ext cx="12192000" cy="6129337"/>
          </a:xfrm>
          <a:prstGeom prst="rect">
            <a:avLst/>
          </a:prstGeom>
          <a:gradFill rotWithShape="1">
            <a:gsLst>
              <a:gs pos="0">
                <a:srgbClr val="042A1B"/>
              </a:gs>
              <a:gs pos="100000">
                <a:srgbClr val="095A3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800">
              <a:solidFill>
                <a:srgbClr val="99FF99"/>
              </a:solidFill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3114675"/>
            <a:ext cx="184731" cy="369332"/>
          </a:xfrm>
          <a:prstGeom prst="rect">
            <a:avLst/>
          </a:prstGeom>
          <a:solidFill>
            <a:srgbClr val="095A3A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127000"/>
            <a:ext cx="12192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0" y="1125538"/>
            <a:ext cx="12192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0" y="127001"/>
            <a:ext cx="0" cy="70961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2192000" y="127001"/>
            <a:ext cx="0" cy="709613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842433" y="974726"/>
            <a:ext cx="367754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Maiandra GD" pitchFamily="34" charset="0"/>
              </a:rPr>
              <a:t>CONCLUSION 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1447800" y="51466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84" name="Rectangle 20"/>
          <p:cNvSpPr>
            <a:spLocks noChangeArrowheads="1"/>
          </p:cNvSpPr>
          <p:nvPr/>
        </p:nvSpPr>
        <p:spPr bwMode="auto">
          <a:xfrm>
            <a:off x="781051" y="4330700"/>
            <a:ext cx="10615083" cy="1238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eaLnBrk="0" hangingPunct="0">
              <a:lnSpc>
                <a:spcPct val="90000"/>
              </a:lnSpc>
            </a:pPr>
            <a:r>
              <a:rPr lang="en-US" sz="2800" dirty="0" smtClean="0">
                <a:solidFill>
                  <a:srgbClr val="FFFFCC"/>
                </a:solidFill>
                <a:latin typeface="Times" charset="0"/>
              </a:rPr>
              <a:t>“The </a:t>
            </a:r>
            <a:r>
              <a:rPr lang="en-US" sz="2800" dirty="0">
                <a:solidFill>
                  <a:srgbClr val="FFFFCC"/>
                </a:solidFill>
                <a:latin typeface="Times" charset="0"/>
              </a:rPr>
              <a:t>development of an embryo within a seed or flowering structure from a source other than the egg, resulting in the formation of an embryo (sometimes in addition to the sexual embryo)  that is a clone of the maternal parent.  Examples include </a:t>
            </a:r>
            <a:r>
              <a:rPr lang="en-US" sz="2800" dirty="0" err="1">
                <a:solidFill>
                  <a:srgbClr val="FFFFCC"/>
                </a:solidFill>
                <a:latin typeface="Times" charset="0"/>
              </a:rPr>
              <a:t>polyembryony</a:t>
            </a:r>
            <a:r>
              <a:rPr lang="en-US" sz="2800" dirty="0">
                <a:solidFill>
                  <a:srgbClr val="FFFFCC"/>
                </a:solidFill>
                <a:latin typeface="Times" charset="0"/>
              </a:rPr>
              <a:t> in citrus and crabapples, and the formation of bulbils in garlic.”</a:t>
            </a:r>
          </a:p>
          <a:p>
            <a:pPr eaLnBrk="0" hangingPunct="0">
              <a:lnSpc>
                <a:spcPct val="90000"/>
              </a:lnSpc>
            </a:pPr>
            <a:endParaRPr lang="en-US" sz="4000" dirty="0">
              <a:solidFill>
                <a:srgbClr val="FFFFCC"/>
              </a:solidFill>
              <a:latin typeface="Times" charset="0"/>
            </a:endParaRPr>
          </a:p>
          <a:p>
            <a:pPr algn="ctr" eaLnBrk="0" hangingPunct="0"/>
            <a:endParaRPr lang="en-US" sz="4000" dirty="0">
              <a:solidFill>
                <a:srgbClr val="FFFFCC"/>
              </a:solidFill>
              <a:latin typeface="Times" charset="0"/>
            </a:endParaRPr>
          </a:p>
        </p:txBody>
      </p:sp>
      <p:sp>
        <p:nvSpPr>
          <p:cNvPr id="3085" name="Rectangle 21"/>
          <p:cNvSpPr>
            <a:spLocks noChangeArrowheads="1"/>
          </p:cNvSpPr>
          <p:nvPr/>
        </p:nvSpPr>
        <p:spPr bwMode="auto">
          <a:xfrm>
            <a:off x="313267" y="1701800"/>
            <a:ext cx="11861800" cy="1181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 anchor="ctr"/>
          <a:lstStyle/>
          <a:p>
            <a:pPr eaLnBrk="0" hangingPunct="0">
              <a:lnSpc>
                <a:spcPct val="90000"/>
              </a:lnSpc>
            </a:pPr>
            <a:r>
              <a:rPr lang="en-US" sz="3200" b="1" dirty="0" smtClean="0">
                <a:solidFill>
                  <a:srgbClr val="DDFFDD"/>
                </a:solidFill>
                <a:latin typeface="Times" charset="0"/>
              </a:rPr>
              <a:t>“An </a:t>
            </a:r>
            <a:r>
              <a:rPr lang="en-US" sz="3200" b="1" dirty="0">
                <a:solidFill>
                  <a:srgbClr val="DDFFDD"/>
                </a:solidFill>
                <a:latin typeface="Times" charset="0"/>
              </a:rPr>
              <a:t>exception to the rule of </a:t>
            </a:r>
            <a:r>
              <a:rPr lang="en-US" sz="3200" b="1" dirty="0" err="1">
                <a:solidFill>
                  <a:srgbClr val="DDFFDD"/>
                </a:solidFill>
                <a:latin typeface="Times" charset="0"/>
              </a:rPr>
              <a:t>nonclonal</a:t>
            </a:r>
            <a:r>
              <a:rPr lang="en-US" sz="3200" b="1" dirty="0">
                <a:solidFill>
                  <a:srgbClr val="DDFFDD"/>
                </a:solidFill>
                <a:latin typeface="Times" charset="0"/>
              </a:rPr>
              <a:t> </a:t>
            </a:r>
            <a:r>
              <a:rPr lang="en-US" sz="3200" b="1" dirty="0" err="1">
                <a:solidFill>
                  <a:srgbClr val="DDFFDD"/>
                </a:solidFill>
                <a:latin typeface="Times" charset="0"/>
              </a:rPr>
              <a:t>embryony</a:t>
            </a:r>
            <a:r>
              <a:rPr lang="en-US" sz="3200" b="1" dirty="0">
                <a:solidFill>
                  <a:srgbClr val="DDFFDD"/>
                </a:solidFill>
                <a:latin typeface="Times" charset="0"/>
              </a:rPr>
              <a:t>.”</a:t>
            </a:r>
          </a:p>
        </p:txBody>
      </p:sp>
      <p:pic>
        <p:nvPicPr>
          <p:cNvPr id="13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581025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1916" y="2277609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THANK YOU</a:t>
            </a:r>
            <a:endParaRPr lang="en-US" sz="6600" dirty="0"/>
          </a:p>
        </p:txBody>
      </p:sp>
      <p:pic>
        <p:nvPicPr>
          <p:cNvPr id="4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0300" y="581025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ap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1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F79E876-5ED1-42E3-8531-CAE149AFE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236</Words>
  <Application>Microsoft Office PowerPoint</Application>
  <PresentationFormat>Custom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APOMIXIS</vt:lpstr>
      <vt:lpstr>Introduction</vt:lpstr>
      <vt:lpstr>Slide 3</vt:lpstr>
      <vt:lpstr>TYPES OF APOMIXIS</vt:lpstr>
      <vt:lpstr>Slide 5</vt:lpstr>
      <vt:lpstr>Slide 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2014-04-08T11:54:35Z</dcterms:created>
  <dcterms:modified xsi:type="dcterms:W3CDTF">2020-05-29T11:27:17Z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TC034605669991</vt:lpwstr>
  </property>
</Properties>
</file>