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60" r:id="rId4"/>
    <p:sldId id="261" r:id="rId5"/>
    <p:sldId id="259" r:id="rId6"/>
    <p:sldId id="257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0836"/>
    <a:srgbClr val="1508C4"/>
    <a:srgbClr val="00FFFF"/>
    <a:srgbClr val="DF118C"/>
    <a:srgbClr val="00FF00"/>
    <a:srgbClr val="C705AB"/>
    <a:srgbClr val="D3E2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CC8F3-1B4C-4C13-B177-C0260A7C53D8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FAD78-AB97-4A41-929E-2AEF65F48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B72982-99CD-441A-A42C-A3886609D1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5365-8DCA-48B5-9253-BC1C4F09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BFCD6F9-4D69-444D-9D0A-2101A887A7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EA16CB-87B0-40DF-95F5-F733400823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AA92DD-99AB-4F1B-AD38-061F27FB1A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8E2E-5FC6-4E0C-853D-C088712853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C042786-1852-4857-9DDD-4CFD2F67B6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5AE84AD-2897-46EB-A41C-5D4B9C8D4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B863AC-ECF1-46BF-AE68-6F43A88F5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A316D28-B9BA-4F1F-A0DC-9507C391A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4E01B97-1EBC-4F0E-9F76-80A82EACEB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8E1A3E-71EC-4E3D-9FA3-7A0933DC8A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5808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ENDOSPERM TYPES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fld id="{AD41B0FF-826A-4E73-956C-525DE0CEED52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28600" y="3659188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Dr</a:t>
            </a:r>
            <a:r>
              <a:rPr lang="en-US" sz="3200" b="1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. M. BASTIN</a:t>
            </a:r>
          </a:p>
          <a:p>
            <a:pPr algn="ctr">
              <a:defRPr/>
            </a:pPr>
            <a:r>
              <a:rPr lang="en-US" sz="3200" b="1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Assistant Professor</a:t>
            </a:r>
          </a:p>
          <a:p>
            <a:pPr algn="ctr">
              <a:defRPr/>
            </a:pPr>
            <a:r>
              <a:rPr lang="en-US" sz="3200" b="1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Dept. of Botany</a:t>
            </a:r>
          </a:p>
          <a:p>
            <a:pPr algn="ctr">
              <a:defRPr/>
            </a:pPr>
            <a:r>
              <a:rPr lang="en-US" sz="3200" b="1" dirty="0" err="1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Annai</a:t>
            </a:r>
            <a:r>
              <a:rPr lang="en-US" sz="3200" b="1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 </a:t>
            </a:r>
            <a:r>
              <a:rPr lang="en-US" sz="3200" b="1" dirty="0" err="1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Vailankanni</a:t>
            </a:r>
            <a:r>
              <a:rPr lang="en-US" sz="3200" b="1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 </a:t>
            </a:r>
            <a:r>
              <a:rPr lang="en-US" sz="3200" b="1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Arts </a:t>
            </a:r>
            <a:r>
              <a:rPr lang="en-US" sz="3200" b="1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and Science College</a:t>
            </a:r>
          </a:p>
          <a:p>
            <a:pPr algn="ctr">
              <a:defRPr/>
            </a:pPr>
            <a:r>
              <a:rPr lang="en-US" sz="3200" b="1" dirty="0" err="1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Thanjavur</a:t>
            </a:r>
            <a:r>
              <a:rPr lang="en-US" sz="3200" b="1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isUPC" pitchFamily="34" charset="-34"/>
                <a:cs typeface="IrisUPC" pitchFamily="34" charset="-34"/>
              </a:rPr>
              <a:t> – 613 007.</a:t>
            </a:r>
            <a:endParaRPr lang="en-US" sz="3200" b="1" dirty="0">
              <a:solidFill>
                <a:srgbClr val="1508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isUPC" pitchFamily="34" charset="-34"/>
              <a:cs typeface="IrisUPC" pitchFamily="34" charset="-34"/>
            </a:endParaRPr>
          </a:p>
          <a:p>
            <a:pPr algn="ctr">
              <a:defRPr/>
            </a:pPr>
            <a:endParaRPr lang="en-US" sz="3200" dirty="0">
              <a:solidFill>
                <a:srgbClr val="1508C4"/>
              </a:solidFill>
              <a:latin typeface="IrisUPC" pitchFamily="34" charset="-34"/>
              <a:cs typeface="IrisUPC" pitchFamily="34" charset="-34"/>
            </a:endParaRPr>
          </a:p>
        </p:txBody>
      </p:sp>
      <p:pic>
        <p:nvPicPr>
          <p:cNvPr id="1026" name="Picture 2" descr="D:\College Logo\Vailankanni Logo-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447800"/>
            <a:ext cx="2052637" cy="2052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In aluminous, endospermic seeds, endosperm persists in the seed along with embryo. Cotyledons are thin, papery and have no nutritive function. Example - Cotton, Castor, Papaya.</a:t>
            </a:r>
          </a:p>
          <a:p>
            <a:endParaRPr lang="en-US" sz="2400" b="1" dirty="0" smtClean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Endosperm is totally absent in the seeds of members of family. Example :- Orchidaceae,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Trapaceae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Podostmonaceae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where double fertilization is also absent. Endosperm is hard, containing cellulose in Ivory palm, Coffee, Black pepper.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coconut ; castor, cotton; starchy in cereals;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proteinaccous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alcuronc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layer in cereal grains ;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hemicellulosic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in date palm. 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Sometimes, unused nucellus is left outside the endosperm which is called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perisperm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. Example-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Nymphaea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, Black pepper, Castor etc. (b) Embryo development</a:t>
            </a:r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685800"/>
            <a:ext cx="7772400" cy="51054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This process is called embryogeny or embryogenesis. The zygote develops into embryo. Early development produces a pro-embryo.</a:t>
            </a:r>
          </a:p>
          <a:p>
            <a:endParaRPr lang="en-US" sz="2400" b="1" dirty="0" smtClean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dicots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five types of embryogeny have been observed. Crucifer and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Onagrad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type is very common. 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Here, zygote or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oospore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divides into two unequal cells, larger suspensor cell towards the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micropyle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and a smaller embryo cell (or terminal cell) towards the antipodal region.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The suspensor undergoes several divisions forming 6-10 celled suspensor. The suspensor pushes the embryo into endosperm. </a:t>
            </a:r>
          </a:p>
          <a:p>
            <a:pPr>
              <a:buNone/>
            </a:pPr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The first cell of the suspensor at the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micropyle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is large and develops into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haustorium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. The last cell of suspensor towards the embryo cell forms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hypophysis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Developmental process of Endosperm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8916" name="Picture 4" descr="http://snowbio.wikispaces.com/file/view/Double-fertilization_LARGE_2.jpeg/392129330/Double-fertilization_LARGE_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09600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forms root tip and root cap except hypocotyl. Embryo cell divides by two vertical and one transverse divisions to produce two- tiered eight celled embryo. The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epibasal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tier forms two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colyledons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plumule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while the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hypobasal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tier produces only hypocotyl.</a:t>
            </a:r>
          </a:p>
          <a:p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8- celled embryo, undergoes two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periclinal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divisions producing outer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protoderm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dermatogen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inner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plerome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procambium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and middle ground meristem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periblem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2514600"/>
            <a:ext cx="5791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6000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1600200"/>
            <a:ext cx="7924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Endosperm is the nutritive tissue formed as a result of triple fusion in the angiosperms. </a:t>
            </a:r>
          </a:p>
          <a:p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Endosperm is generally triploid meant for nourishing the embryo. </a:t>
            </a:r>
          </a:p>
          <a:p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Endosperm formation starts prior to embryo formation.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457200"/>
            <a:ext cx="5562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INTRODUCTION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95400" y="457200"/>
            <a:ext cx="55626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Types of Endosperm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447800"/>
            <a:ext cx="7620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The formation of endosperm starts with degeneration of the unclear tissue. </a:t>
            </a:r>
          </a:p>
          <a:p>
            <a:endParaRPr lang="en-US" sz="2400" b="1" dirty="0" smtClean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Based on the mode of development there are three types of endosperms </a:t>
            </a:r>
          </a:p>
          <a:p>
            <a:pPr marL="342900" indent="-342900" algn="ctr">
              <a:buAutoNum type="romanLcParenBoth"/>
            </a:pP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Nuclear </a:t>
            </a:r>
          </a:p>
          <a:p>
            <a:pPr marL="342900" indent="-342900" algn="ctr">
              <a:buAutoNum type="romanLcParenBoth"/>
            </a:pP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Cellular </a:t>
            </a:r>
          </a:p>
          <a:p>
            <a:pPr marL="342900" indent="-342900" algn="ctr">
              <a:buAutoNum type="romanLcParenBoth"/>
            </a:pP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Helobial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533400"/>
            <a:ext cx="7772400" cy="4419600"/>
          </a:xfrm>
        </p:spPr>
        <p:txBody>
          <a:bodyPr/>
          <a:lstStyle/>
          <a:p>
            <a:pPr>
              <a:buAutoNum type="romanLcParenBoth"/>
            </a:pP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AutoNum type="romanLcParenBoth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Nuclear endosperm :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Primary endosperm nucleus divides repeatedly to form a large number of free nuclei. No cell plate formation takes place at this stage. A central vacuole appears later.</a:t>
            </a:r>
          </a:p>
          <a:p>
            <a:pPr>
              <a:buNone/>
            </a:pP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followed by cell plate formation which is centripetal. Hence, a multicellular endosperm is formed. The process of cell plate formation may not be complete as in the case of coconut.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7772400" cy="19812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Its peripheral portion has outer oily multicellular solid endosperm and inner free nuclear, degenerated multinucleate liquid endosperm called coconut milk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00200" y="533400"/>
            <a:ext cx="510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CELLULAR ENDOSPERM</a:t>
            </a:r>
            <a:endParaRPr lang="en-US" sz="28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295400"/>
            <a:ext cx="6858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Here wall formation occurs immediately after division of the primary endosperm nucleus. 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Subsequent divisions also are accompanied by cell plate formation. As a result, the endosperm becomes cellular from the beginning. Example- Balsam, Petunia.</a:t>
            </a:r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sz="2800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HELOBIAL ENDOSPERM</a:t>
            </a:r>
            <a:endParaRPr lang="en-US" sz="2800" dirty="0">
              <a:solidFill>
                <a:srgbClr val="1508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First division of the primary endosperm nucleus is cellular i.e. wall formation takes place following the first division. 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However, inside each of these newly formed cells, free nuclear divisions occur. But finally, the endosperm becomes cellular following the pattern of development of nuclear endosperms. </a:t>
            </a:r>
          </a:p>
          <a:p>
            <a:endParaRPr lang="en-US" sz="2400" b="1" dirty="0" smtClean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Hence, </a:t>
            </a:r>
            <a:r>
              <a:rPr lang="en-US" sz="2400" b="1" dirty="0" err="1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helobial</a:t>
            </a:r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endosperm is the combination of cellular and nuclear endosperms.</a:t>
            </a:r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533400"/>
          </a:xfrm>
        </p:spPr>
        <p:txBody>
          <a:bodyPr/>
          <a:lstStyle/>
          <a:p>
            <a:r>
              <a:rPr lang="en-US" sz="2400" dirty="0" smtClean="0">
                <a:solidFill>
                  <a:srgbClr val="1508C4"/>
                </a:solidFill>
              </a:rPr>
              <a:t>DEVELOPING PROCESS OF </a:t>
            </a:r>
            <a:r>
              <a:rPr lang="en-US" sz="2400" dirty="0" smtClean="0">
                <a:solidFill>
                  <a:srgbClr val="1508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HELOBIAL ENDOSPERM</a:t>
            </a:r>
            <a:endParaRPr lang="en-US" sz="2400" dirty="0">
              <a:solidFill>
                <a:srgbClr val="1508C4"/>
              </a:solidFill>
            </a:endParaRPr>
          </a:p>
        </p:txBody>
      </p:sp>
      <p:pic>
        <p:nvPicPr>
          <p:cNvPr id="12290" name="Picture 2" descr="http://images.tutorvista.com/content/flowering-plants-reproduction/dicotyledon-seed-embryo-growth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63246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762000"/>
            <a:ext cx="7772400" cy="45720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Endosperms formed may remain in the seeds or it may be consumed by the developing embryos. 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In the later case, the food is generally stored in the cotyledons. These are called exalbuminous / nonendospermic seeds.</a:t>
            </a:r>
          </a:p>
          <a:p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1508C4"/>
                </a:solidFill>
                <a:latin typeface="Times New Roman" pitchFamily="18" charset="0"/>
                <a:cs typeface="Times New Roman" pitchFamily="18" charset="0"/>
              </a:rPr>
              <a:t> Here, endosperm is used up during the development of embryo and food is preserved only in the cotyledons. Example Groundnut, Mustard, Sunflower.</a:t>
            </a:r>
            <a:endParaRPr lang="en-US" sz="2400" b="1" dirty="0">
              <a:solidFill>
                <a:srgbClr val="1508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</TotalTime>
  <Words>684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Slide 1</vt:lpstr>
      <vt:lpstr>Slide 2</vt:lpstr>
      <vt:lpstr>Slide 3</vt:lpstr>
      <vt:lpstr>Slide 4</vt:lpstr>
      <vt:lpstr>Slide 5</vt:lpstr>
      <vt:lpstr>Slide 6</vt:lpstr>
      <vt:lpstr>HELOBIAL ENDOSPERM</vt:lpstr>
      <vt:lpstr>DEVELOPING PROCESS OF HELOBIAL ENDOSPERM</vt:lpstr>
      <vt:lpstr>Slide 9</vt:lpstr>
      <vt:lpstr>Slide 10</vt:lpstr>
      <vt:lpstr>Slide 11</vt:lpstr>
      <vt:lpstr>Slide 12</vt:lpstr>
      <vt:lpstr>Slide 13</vt:lpstr>
      <vt:lpstr>Developmental process of Endosperm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AVE MARIA</cp:lastModifiedBy>
  <cp:revision>11</cp:revision>
  <cp:lastPrinted>1601-01-01T00:00:00Z</cp:lastPrinted>
  <dcterms:created xsi:type="dcterms:W3CDTF">2014-04-09T11:22:43Z</dcterms:created>
  <dcterms:modified xsi:type="dcterms:W3CDTF">2020-05-29T11:28:16Z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TC010900221033</vt:lpwstr>
  </property>
</Properties>
</file>