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E080-CDDD-43C3-B7A9-2A2FFD485918}" type="datetimeFigureOut">
              <a:rPr lang="en-US" smtClean="0"/>
              <a:pPr/>
              <a:t>18/02/2020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01E0-0504-4342-BA8E-CEE164726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E080-CDDD-43C3-B7A9-2A2FFD485918}" type="datetimeFigureOut">
              <a:rPr lang="en-US" smtClean="0"/>
              <a:pPr/>
              <a:t>18/02/2020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01E0-0504-4342-BA8E-CEE164726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E080-CDDD-43C3-B7A9-2A2FFD485918}" type="datetimeFigureOut">
              <a:rPr lang="en-US" smtClean="0"/>
              <a:pPr/>
              <a:t>18/02/2020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01E0-0504-4342-BA8E-CEE164726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E080-CDDD-43C3-B7A9-2A2FFD485918}" type="datetimeFigureOut">
              <a:rPr lang="en-US" smtClean="0"/>
              <a:pPr/>
              <a:t>18/02/2020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01E0-0504-4342-BA8E-CEE164726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E080-CDDD-43C3-B7A9-2A2FFD485918}" type="datetimeFigureOut">
              <a:rPr lang="en-US" smtClean="0"/>
              <a:pPr/>
              <a:t>18/02/2020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01E0-0504-4342-BA8E-CEE164726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E080-CDDD-43C3-B7A9-2A2FFD485918}" type="datetimeFigureOut">
              <a:rPr lang="en-US" smtClean="0"/>
              <a:pPr/>
              <a:t>18/02/2020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01E0-0504-4342-BA8E-CEE164726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E080-CDDD-43C3-B7A9-2A2FFD485918}" type="datetimeFigureOut">
              <a:rPr lang="en-US" smtClean="0"/>
              <a:pPr/>
              <a:t>18/02/2020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01E0-0504-4342-BA8E-CEE164726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E080-CDDD-43C3-B7A9-2A2FFD485918}" type="datetimeFigureOut">
              <a:rPr lang="en-US" smtClean="0"/>
              <a:pPr/>
              <a:t>18/02/2020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01E0-0504-4342-BA8E-CEE164726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E080-CDDD-43C3-B7A9-2A2FFD485918}" type="datetimeFigureOut">
              <a:rPr lang="en-US" smtClean="0"/>
              <a:pPr/>
              <a:t>18/02/2020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01E0-0504-4342-BA8E-CEE164726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E080-CDDD-43C3-B7A9-2A2FFD485918}" type="datetimeFigureOut">
              <a:rPr lang="en-US" smtClean="0"/>
              <a:pPr/>
              <a:t>18/02/2020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01E0-0504-4342-BA8E-CEE164726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E080-CDDD-43C3-B7A9-2A2FFD485918}" type="datetimeFigureOut">
              <a:rPr lang="en-US" smtClean="0"/>
              <a:pPr/>
              <a:t>18/02/2020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01E0-0504-4342-BA8E-CEE164726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0E080-CDDD-43C3-B7A9-2A2FFD485918}" type="datetimeFigureOut">
              <a:rPr lang="en-US" smtClean="0"/>
              <a:pPr/>
              <a:t>18/02/2020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C01E0-0504-4342-BA8E-CEE164726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Hydrogen bond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2895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F:\power point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3276600"/>
            <a:ext cx="5181600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Hydrogen bond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When hydrogen atom lies between two atoms strong </a:t>
            </a:r>
            <a:r>
              <a:rPr lang="en-US" dirty="0" err="1" smtClean="0"/>
              <a:t>electronegatives</a:t>
            </a:r>
            <a:r>
              <a:rPr lang="en-US" dirty="0" smtClean="0"/>
              <a:t>, it shows an unique property of forming a bond between the two electronegative atoms. 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0066"/>
                </a:solidFill>
              </a:rPr>
              <a:t>One is held by a covalent bond and the other by an electrostatic force.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This electrostatic force is called the hydrogen bond.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Hydrogen bond is usually indicated by dotted lines.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 hydrogen bond may be </a:t>
            </a:r>
            <a:r>
              <a:rPr lang="en-US" dirty="0" err="1" smtClean="0">
                <a:solidFill>
                  <a:srgbClr val="FF0000"/>
                </a:solidFill>
              </a:rPr>
              <a:t>reperesented</a:t>
            </a:r>
            <a:r>
              <a:rPr lang="en-US" dirty="0" smtClean="0">
                <a:solidFill>
                  <a:srgbClr val="FF0000"/>
                </a:solidFill>
              </a:rPr>
              <a:t> by the general </a:t>
            </a:r>
            <a:r>
              <a:rPr lang="en-US" dirty="0" err="1" smtClean="0">
                <a:solidFill>
                  <a:srgbClr val="FF0000"/>
                </a:solidFill>
              </a:rPr>
              <a:t>formuls</a:t>
            </a:r>
            <a:r>
              <a:rPr lang="en-US" dirty="0" smtClean="0">
                <a:solidFill>
                  <a:srgbClr val="FF0000"/>
                </a:solidFill>
              </a:rPr>
              <a:t>  A-H…….B.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Conditions for hydrogen bond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atoms A &amp; B which are  bridged by hydrogen must be highly electronegative elements.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Small in size.</a:t>
            </a:r>
          </a:p>
          <a:p>
            <a:r>
              <a:rPr lang="en-US" dirty="0" smtClean="0"/>
              <a:t>Must have a lone pair of electrons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Hydrogen bond is seen only compounds of fluorine, oxygen and nitrogen.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Nature of hydrogen bonding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dirty="0" smtClean="0"/>
              <a:t>Hydrogen bond is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electrostatic in nature.</a:t>
            </a:r>
          </a:p>
          <a:p>
            <a:r>
              <a:rPr lang="en-US" dirty="0" smtClean="0"/>
              <a:t>Hydrogen </a:t>
            </a:r>
            <a:r>
              <a:rPr lang="en-US" dirty="0" err="1" smtClean="0"/>
              <a:t>fluroide</a:t>
            </a:r>
            <a:r>
              <a:rPr lang="en-US" dirty="0" smtClean="0"/>
              <a:t>.</a:t>
            </a:r>
          </a:p>
          <a:p>
            <a:r>
              <a:rPr lang="en-US" dirty="0"/>
              <a:t> </a:t>
            </a:r>
            <a:r>
              <a:rPr lang="en-US" dirty="0" smtClean="0"/>
              <a:t>   H-F …………H-F</a:t>
            </a:r>
          </a:p>
          <a:p>
            <a:r>
              <a:rPr lang="en-US" dirty="0" smtClean="0"/>
              <a:t>Hydrogen bond is much weaker than a normal covalent bond.  The strength of hydrogen bond has been found to vary between 2-10k.cal.per mole. Covalent bond 100k.cals.per mole.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F:\power point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1295400"/>
            <a:ext cx="3028950" cy="1514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hydrogen bond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 Inter molecular hydrogen bond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Formed between atoms with different molecule</a:t>
            </a:r>
          </a:p>
          <a:p>
            <a:r>
              <a:rPr lang="en-US" dirty="0" smtClean="0"/>
              <a:t>Leads to molecular association</a:t>
            </a:r>
          </a:p>
          <a:p>
            <a:r>
              <a:rPr lang="en-US" dirty="0" smtClean="0"/>
              <a:t>This results in increase in the boiling point or melting point.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 Intra molecular hydrogen bond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Formed between atoms within the same molecule</a:t>
            </a:r>
          </a:p>
          <a:p>
            <a:r>
              <a:rPr lang="en-US" dirty="0" smtClean="0"/>
              <a:t>Does not lead to molecular association</a:t>
            </a:r>
          </a:p>
          <a:p>
            <a:r>
              <a:rPr lang="en-US" dirty="0" smtClean="0"/>
              <a:t>Have low boiling point and melting point. </a:t>
            </a:r>
          </a:p>
          <a:p>
            <a:endParaRPr lang="en-US" dirty="0"/>
          </a:p>
        </p:txBody>
      </p:sp>
      <p:pic>
        <p:nvPicPr>
          <p:cNvPr id="2050" name="Picture 2" descr="F:\power point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4876800"/>
            <a:ext cx="2743200" cy="1666875"/>
          </a:xfrm>
          <a:prstGeom prst="rect">
            <a:avLst/>
          </a:prstGeom>
          <a:noFill/>
        </p:spPr>
      </p:pic>
      <p:pic>
        <p:nvPicPr>
          <p:cNvPr id="2051" name="Picture 3" descr="F:\power point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4572000"/>
            <a:ext cx="2714625" cy="1685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Effect of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bnormal boiling </a:t>
            </a:r>
            <a:r>
              <a:rPr lang="en-US" dirty="0" smtClean="0"/>
              <a:t>points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Density of ice is less than that of </a:t>
            </a:r>
            <a:r>
              <a:rPr lang="en-US" dirty="0" smtClean="0"/>
              <a:t>water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(the </a:t>
            </a:r>
            <a:r>
              <a:rPr lang="en-US" dirty="0" smtClean="0">
                <a:solidFill>
                  <a:srgbClr val="FF0000"/>
                </a:solidFill>
              </a:rPr>
              <a:t>orientation of hydrogen bonds causes molecules to push farther apart, which lowers the </a:t>
            </a:r>
            <a:r>
              <a:rPr lang="en-US" b="1" dirty="0" smtClean="0">
                <a:solidFill>
                  <a:srgbClr val="FF0000"/>
                </a:solidFill>
              </a:rPr>
              <a:t>density</a:t>
            </a:r>
            <a:r>
              <a:rPr lang="en-US" dirty="0" smtClean="0">
                <a:solidFill>
                  <a:srgbClr val="FF0000"/>
                </a:solidFill>
              </a:rPr>
              <a:t>.)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dirty="0" smtClean="0"/>
              <a:t>3.  P-</a:t>
            </a:r>
            <a:r>
              <a:rPr lang="en-US" dirty="0" err="1" smtClean="0"/>
              <a:t>nitrophenols</a:t>
            </a:r>
            <a:r>
              <a:rPr lang="en-US" dirty="0" smtClean="0"/>
              <a:t> </a:t>
            </a:r>
            <a:r>
              <a:rPr lang="en-US" dirty="0" smtClean="0"/>
              <a:t>higher boiling point than </a:t>
            </a:r>
            <a:r>
              <a:rPr lang="en-US" dirty="0" smtClean="0"/>
              <a:t>o-</a:t>
            </a:r>
            <a:r>
              <a:rPr lang="en-US" dirty="0" err="1" smtClean="0"/>
              <a:t>nitrophenol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en-US" dirty="0" smtClean="0"/>
              <a:t>4. </a:t>
            </a:r>
            <a:r>
              <a:rPr lang="en-US" dirty="0" smtClean="0"/>
              <a:t>The second dissociation constant is lesser than the first dissociation constant in </a:t>
            </a:r>
            <a:r>
              <a:rPr lang="en-US" dirty="0" err="1" smtClean="0"/>
              <a:t>maleic</a:t>
            </a:r>
            <a:r>
              <a:rPr lang="en-US" dirty="0" smtClean="0"/>
              <a:t> acid while both are same for </a:t>
            </a:r>
            <a:r>
              <a:rPr lang="en-US" dirty="0" err="1" smtClean="0"/>
              <a:t>fumaric</a:t>
            </a:r>
            <a:r>
              <a:rPr lang="en-US" dirty="0" smtClean="0"/>
              <a:t> </a:t>
            </a:r>
            <a:r>
              <a:rPr lang="en-US" dirty="0" smtClean="0"/>
              <a:t>acid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en-US" dirty="0" smtClean="0"/>
              <a:t>5. </a:t>
            </a:r>
            <a:r>
              <a:rPr lang="en-US" dirty="0" smtClean="0"/>
              <a:t>Solubility of organic compounds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6. </a:t>
            </a:r>
            <a:r>
              <a:rPr lang="en-US" dirty="0" smtClean="0"/>
              <a:t>Biological process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Solubility of organic compounds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Organic compounds are generally insoluble in water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Lower alcohols acids and sugars etc are soluble in water. Due to hydrogen bonding.</a:t>
            </a:r>
          </a:p>
          <a:p>
            <a:r>
              <a:rPr lang="en-US" dirty="0" smtClean="0"/>
              <a:t>As a rule, if a compound is capable of forming hydrogen bond with water, it dissolves in water.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Biological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stage to other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Enzyme action</a:t>
            </a:r>
          </a:p>
          <a:p>
            <a:r>
              <a:rPr lang="en-US" dirty="0" smtClean="0"/>
              <a:t>Muscle action which is rapid and reversible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Contraction is due to the formation of hydrogen bond and relaxation is breaking of hydrogen bond.</a:t>
            </a:r>
          </a:p>
          <a:p>
            <a:r>
              <a:rPr lang="en-US" dirty="0" smtClean="0"/>
              <a:t>Memory – regular hydrogen bonds in the brain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348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Hydrogen bond </vt:lpstr>
      <vt:lpstr>Hydrogen bond</vt:lpstr>
      <vt:lpstr>Conditions for hydrogen bond</vt:lpstr>
      <vt:lpstr>Nature of hydrogen bonding</vt:lpstr>
      <vt:lpstr>Types of hydrogen bond</vt:lpstr>
      <vt:lpstr>Effect of properties</vt:lpstr>
      <vt:lpstr>Solubility of organic compounds</vt:lpstr>
      <vt:lpstr>Biological process</vt:lpstr>
    </vt:vector>
  </TitlesOfParts>
  <Company>Tata Teleservices 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Hydrogen bond </dc:title>
  <dc:creator>admin</dc:creator>
  <cp:lastModifiedBy>admin</cp:lastModifiedBy>
  <cp:revision>35</cp:revision>
  <dcterms:created xsi:type="dcterms:W3CDTF">2020-02-18T06:42:35Z</dcterms:created>
  <dcterms:modified xsi:type="dcterms:W3CDTF">2020-02-18T09:39:27Z</dcterms:modified>
</cp:coreProperties>
</file>