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90" r:id="rId32"/>
    <p:sldId id="291" r:id="rId33"/>
    <p:sldId id="292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20353-9D09-4191-9054-2B4DC7EF3955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F115-D311-4E69-929B-29BE4DE2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521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6900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03" indent="-280386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543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161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777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395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012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630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246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4B64C8-56F4-412C-A096-460A1996127B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1035C-5808-407C-8457-78863416B201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4B2C1-B6FF-4E08-B576-E580E4C742E5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2223" indent="-277779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11112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55557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00003" indent="-222223" defTabSz="91203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4444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888892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33338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777783" indent="-222223" defTabSz="9120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6815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815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2" tIns="44369" rIns="90322" bIns="4436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8659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2971186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6" tIns="44858" rIns="89716" bIns="44858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557" y="4344330"/>
            <a:ext cx="5032887" cy="41120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2" tIns="44369" rIns="90322" bIns="44369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149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03" indent="-280386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543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161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777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395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012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630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246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03" indent="-280386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543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161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777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395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012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630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246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03" indent="-280386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543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161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777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395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012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630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246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03" indent="-280386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543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161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777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395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012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630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246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29003" indent="-280386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1543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0161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18777" indent="-224308" defTabSz="912812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67395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16012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4630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3246" indent="-224308" defTabSz="91281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209238-363D-4A4D-99AF-38838EDEB568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0096" indent="-280807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2322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7251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21805" indent="-224645" defTabSz="91418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7109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2038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6967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18966" indent="-224645" defTabSz="914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D1C1-066C-4594-9723-5BCA66B4C54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ACF7-2CEF-4276-9941-69B498DBB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2070" y="127229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DATABASE SYTEMS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UNIT 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40745" y="413941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Dr.S.Chitra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Assistant Professor,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Department of Computer Science,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Annai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Vailankanni</a:t>
            </a:r>
            <a:r>
              <a:rPr lang="en-US" dirty="0" smtClean="0">
                <a:solidFill>
                  <a:srgbClr val="C00000"/>
                </a:solidFill>
              </a:rPr>
              <a:t> Arts and Science </a:t>
            </a:r>
            <a:r>
              <a:rPr lang="en-US" dirty="0" err="1" smtClean="0">
                <a:solidFill>
                  <a:srgbClr val="C00000"/>
                </a:solidFill>
              </a:rPr>
              <a:t>College,Thanjavur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Relational Query Languages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84263"/>
            <a:ext cx="7692069" cy="355504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Procedural versus non-procedural, or declarative</a:t>
            </a:r>
          </a:p>
          <a:p>
            <a:pPr>
              <a:lnSpc>
                <a:spcPct val="17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“Pure” languages:</a:t>
            </a:r>
          </a:p>
          <a:p>
            <a:pPr lvl="1">
              <a:lnSpc>
                <a:spcPct val="17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Relational algebra</a:t>
            </a:r>
          </a:p>
          <a:p>
            <a:pPr lvl="1">
              <a:lnSpc>
                <a:spcPct val="17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Tuple relational calculus</a:t>
            </a:r>
          </a:p>
          <a:p>
            <a:pPr lvl="1">
              <a:lnSpc>
                <a:spcPct val="17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Domain relational calculus</a:t>
            </a:r>
          </a:p>
          <a:p>
            <a:pPr>
              <a:lnSpc>
                <a:spcPct val="17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above 3 pure languages are equivalent in computing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power</a:t>
            </a:r>
          </a:p>
          <a:p>
            <a:pPr>
              <a:lnSpc>
                <a:spcPct val="170000"/>
              </a:lnSpc>
            </a:pP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Consists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of 6 basic operations</a:t>
            </a:r>
          </a:p>
          <a:p>
            <a:pPr lvl="1">
              <a:lnSpc>
                <a:spcPct val="170000"/>
              </a:lnSpc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Relational Algebra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558903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  procedural language consisting  of a set of operations that take one or two relations as input and produce a new relation as their result.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Six basic operators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select: </a:t>
            </a:r>
            <a:r>
              <a:rPr kumimoji="0"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project: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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union: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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set difference: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Cartesian product: x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rename: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</a:t>
            </a:r>
          </a:p>
          <a:p>
            <a:pPr lvl="1">
              <a:lnSpc>
                <a:spcPct val="150000"/>
              </a:lnSpc>
            </a:pPr>
            <a:endParaRPr lang="en-US" altLang="en-US" sz="1800" i="1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Select Operation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574"/>
            <a:ext cx="7612170" cy="33503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selec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 operation selects tuples that satisfy a given predicate.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Notation: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is called the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selection predicate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Example: select those tuples of the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relation where the instructor is in the “Physics” department.</a:t>
            </a:r>
          </a:p>
          <a:p>
            <a:pPr lvl="1"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Query</a:t>
            </a:r>
          </a:p>
          <a:p>
            <a:pPr marL="457200" lvl="1" indent="0"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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Physics”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Result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D0EA259D-031F-4208-A7F2-A15AE516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31858"/>
          <a:stretch/>
        </p:blipFill>
        <p:spPr>
          <a:xfrm>
            <a:off x="2073322" y="5634864"/>
            <a:ext cx="4932139" cy="1223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Select Operation (Cont.)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86" y="956603"/>
            <a:ext cx="8525022" cy="49930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It allow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comparisons using </a:t>
            </a:r>
          </a:p>
          <a:p>
            <a:pPr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       =, , &gt;, . &lt;. </a:t>
            </a:r>
          </a:p>
          <a:p>
            <a:pPr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in the selection predicate. 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It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can combine several predicates into a larger predicate by using the connectives:</a:t>
            </a:r>
          </a:p>
          <a:p>
            <a:pPr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      (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and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),  (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),  (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not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Example: Find the instructors in Physics with a salary greater $90,000, we write:</a:t>
            </a:r>
          </a:p>
          <a:p>
            <a:pPr marL="0" indent="0"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Physics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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salary &gt;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90,000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The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select predicate may  include comparisons between two attributes. </a:t>
            </a:r>
          </a:p>
          <a:p>
            <a:pPr lvl="1"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Example, find all departments whose name is the same as their building name:</a:t>
            </a:r>
          </a:p>
          <a:p>
            <a:pPr lvl="1"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dept_name=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building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department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83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Operation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2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 unary operation that returns its argument relation, with certain attributes left out.  </a:t>
            </a:r>
          </a:p>
          <a:p>
            <a:pPr>
              <a:lnSpc>
                <a:spcPct val="150000"/>
              </a:lnSpc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Notation:</a:t>
            </a:r>
          </a:p>
          <a:p>
            <a:pPr>
              <a:lnSpc>
                <a:spcPct val="150000"/>
              </a:lnSpc>
              <a:buNone/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    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altLang="en-US" sz="1800" i="1" baseline="-50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,A</a:t>
            </a:r>
            <a:r>
              <a:rPr lang="en-US" altLang="en-US" sz="1800" i="1" baseline="-50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,A</a:t>
            </a:r>
            <a:r>
              <a:rPr lang="en-US" altLang="en-US" sz="1800" i="1" baseline="-50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….</a:t>
            </a:r>
            <a:r>
              <a:rPr lang="en-US" altLang="en-US" sz="1800" i="1" baseline="-250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</a:t>
            </a:r>
            <a:r>
              <a:rPr lang="en-US" altLang="en-US" sz="1800" i="1" baseline="-500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buFont typeface="Monotype Sorts" charset="2"/>
              <a:buNone/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	where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,  …, </a:t>
            </a:r>
            <a:r>
              <a:rPr lang="en-US" altLang="en-US" sz="18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are attribute names and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is a relation name.</a:t>
            </a:r>
          </a:p>
          <a:p>
            <a:pPr>
              <a:lnSpc>
                <a:spcPct val="150000"/>
              </a:lnSpc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result is defined as the relation of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columns obtained by erasing the columns that are not listed</a:t>
            </a:r>
          </a:p>
          <a:p>
            <a:pPr>
              <a:lnSpc>
                <a:spcPct val="150000"/>
              </a:lnSpc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Duplicate rows removed from result, since relations are sets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Operation Example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912353" cy="1567751"/>
          </a:xfrm>
        </p:spPr>
        <p:txBody>
          <a:bodyPr>
            <a:noAutofit/>
          </a:bodyPr>
          <a:lstStyle/>
          <a:p>
            <a:pPr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Example: eliminate the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dept_name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attribute of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instructor</a:t>
            </a:r>
          </a:p>
          <a:p>
            <a:pPr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Query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       	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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</a:rPr>
              <a:t>ID, name, salary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tabLst>
                <a:tab pos="32575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Result:</a:t>
            </a:r>
            <a:br>
              <a:rPr lang="en-US" altLang="en-US" sz="1800" dirty="0">
                <a:latin typeface="Times New Roman" pitchFamily="18" charset="0"/>
                <a:cs typeface="Times New Roman" pitchFamily="18" charset="0"/>
              </a:rPr>
            </a:b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78A827ED-B175-4A55-B05F-235A354E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9823"/>
          <a:stretch/>
        </p:blipFill>
        <p:spPr>
          <a:xfrm>
            <a:off x="2386431" y="2422578"/>
            <a:ext cx="4216669" cy="37498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26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 of Relational Operations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42035"/>
            <a:ext cx="7995821" cy="50743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result of a relational-algebra operation is relation  and therefore of relational-algebra operations can be composed together into a 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relational-algebra expression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Consider  the query -- Find the names of all instructors in the Physics department.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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name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Physics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Instead of giving the name of a relation as the argument of the projection operation, we give an expression that evaluates to a relation.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Cartesian-Product Operation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5721"/>
            <a:ext cx="7939552" cy="53069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tabLst>
                <a:tab pos="314960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Cartesian-product operation (denoted by X)  allows us to combine information from any two relations.  </a:t>
            </a:r>
          </a:p>
          <a:p>
            <a:pPr>
              <a:lnSpc>
                <a:spcPct val="150000"/>
              </a:lnSpc>
              <a:tabLst>
                <a:tab pos="314960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Example: the Cartesian product of the relations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and t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eaches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is written  as:</a:t>
            </a:r>
          </a:p>
          <a:p>
            <a:pPr>
              <a:lnSpc>
                <a:spcPct val="150000"/>
              </a:lnSpc>
              <a:buNone/>
              <a:tabLst>
                <a:tab pos="3149600" algn="ctr"/>
              </a:tabLst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                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teaches</a:t>
            </a:r>
          </a:p>
          <a:p>
            <a:pPr>
              <a:lnSpc>
                <a:spcPct val="150000"/>
              </a:lnSpc>
              <a:tabLst>
                <a:tab pos="314960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We construct a tuple of the result out of each possible pair of tuples: one from the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relation and one from the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teaches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relation (see next slide)</a:t>
            </a:r>
          </a:p>
          <a:p>
            <a:pPr>
              <a:lnSpc>
                <a:spcPct val="150000"/>
              </a:lnSpc>
              <a:tabLst>
                <a:tab pos="314960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Since the instructor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 ID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appears in both relations we distinguish between these attribute by attaching to the attribute the name of the relation from which the attribute originally came.</a:t>
            </a:r>
          </a:p>
          <a:p>
            <a:pPr lvl="1">
              <a:lnSpc>
                <a:spcPct val="150000"/>
              </a:lnSpc>
              <a:tabLst>
                <a:tab pos="3149600" algn="ctr"/>
              </a:tabLst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instructor.ID</a:t>
            </a:r>
          </a:p>
          <a:p>
            <a:pPr lvl="1">
              <a:lnSpc>
                <a:spcPct val="150000"/>
              </a:lnSpc>
              <a:tabLst>
                <a:tab pos="3149600" algn="ctr"/>
              </a:tabLst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teaches.ID</a:t>
            </a:r>
          </a:p>
          <a:p>
            <a:pPr lvl="1">
              <a:lnSpc>
                <a:spcPct val="150000"/>
              </a:lnSpc>
              <a:tabLst>
                <a:tab pos="3149600" algn="ctr"/>
              </a:tabLst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  <a:tabLst>
                <a:tab pos="3149600" algn="ctr"/>
              </a:tabLst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dirty="0"/>
              <a:t>The</a:t>
            </a:r>
            <a:r>
              <a:rPr lang="en-US" altLang="en-US" sz="2800" i="1" dirty="0"/>
              <a:t>  instructor</a:t>
            </a:r>
            <a:r>
              <a:rPr lang="en-US" altLang="en-US" sz="2800" dirty="0"/>
              <a:t>  </a:t>
            </a:r>
            <a:r>
              <a:rPr lang="en-US" altLang="en-US" sz="2400" dirty="0"/>
              <a:t>X</a:t>
            </a:r>
            <a:r>
              <a:rPr lang="en-US" altLang="en-US" sz="2800" dirty="0"/>
              <a:t>  </a:t>
            </a:r>
            <a:r>
              <a:rPr lang="en-US" altLang="en-US" sz="2800" i="1" dirty="0"/>
              <a:t>teaches  table</a:t>
            </a:r>
            <a:endParaRPr lang="en-US" altLang="en-US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E425A146-DF78-4629-A7BE-AFD77542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2" b="6551"/>
          <a:stretch/>
        </p:blipFill>
        <p:spPr>
          <a:xfrm>
            <a:off x="1880607" y="893052"/>
            <a:ext cx="5459492" cy="59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1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Join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26681"/>
            <a:ext cx="7742603" cy="52600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tabLst>
                <a:tab pos="314960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Cartesian-Product </a:t>
            </a:r>
          </a:p>
          <a:p>
            <a:pPr>
              <a:lnSpc>
                <a:spcPct val="150000"/>
              </a:lnSpc>
              <a:buNone/>
              <a:tabLst>
                <a:tab pos="3149600" algn="ctr"/>
              </a:tabLst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                    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teaches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  <a:tabLst>
                <a:tab pos="314960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    associates every  tuple of  instructor with every tuple of teaches.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Most of the resulting rows have information about instructors who did NOT teach a particular course.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To get only those tuples of  “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teaches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“ that pertain to instructors and the courses that they taught, we write: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instructor.id =  teaches.id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 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teaches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It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get only those tuples of “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teaches”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that pertain to instructors and the courses that they taught.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The result of this expression, shown in the next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lIns="90488" tIns="44450" rIns="90488" bIns="44450" anchor="ctr"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0554" y="1414389"/>
            <a:ext cx="7496760" cy="2772156"/>
          </a:xfrm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Structure of Relational Databases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Database Schema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Keys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Schema Diagrams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Relational Query Languages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Relational Algebra</a:t>
            </a:r>
          </a:p>
          <a:p>
            <a:pPr>
              <a:lnSpc>
                <a:spcPct val="150000"/>
              </a:lnSpc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Join Operation (Cont.)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77913"/>
            <a:ext cx="7436866" cy="8484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table corresponding to: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instructor.id =  teaches.id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 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teaches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54514E8B-ADB7-4B47-B765-99E7784E8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b="12878"/>
          <a:stretch/>
        </p:blipFill>
        <p:spPr>
          <a:xfrm>
            <a:off x="938783" y="1926336"/>
            <a:ext cx="7416310" cy="41345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Join Operation (Cont.)</a:t>
            </a:r>
          </a:p>
        </p:txBody>
      </p:sp>
      <p:sp>
        <p:nvSpPr>
          <p:cNvPr id="7170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768350" y="1138873"/>
            <a:ext cx="7644131" cy="4823015"/>
          </a:xfrm>
          <a:blipFill>
            <a:blip r:embed="rId3"/>
            <a:stretch>
              <a:fillRect l="-558" t="-632"/>
            </a:stretch>
          </a:blip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Union Operation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4489"/>
            <a:ext cx="7683191" cy="46889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tabLst>
                <a:tab pos="29654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union operation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allows us to combine two relations 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29654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Notation: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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</a:t>
            </a: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tabLst>
                <a:tab pos="29654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For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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to be valid.</a:t>
            </a:r>
          </a:p>
          <a:p>
            <a:pPr>
              <a:lnSpc>
                <a:spcPct val="150000"/>
              </a:lnSpc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1.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r,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must have the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same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arity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(same number of attributes)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2.   The attribute domains must be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compatible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(example: 2</a:t>
            </a:r>
            <a:r>
              <a:rPr lang="en-US" altLang="en-US" sz="1800" baseline="30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column of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deals with the same type of values as does the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2</a:t>
            </a:r>
            <a:r>
              <a:rPr lang="en-US" altLang="en-US" sz="1800" baseline="30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nd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column of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50000"/>
              </a:lnSpc>
              <a:tabLst>
                <a:tab pos="2965450" algn="ctr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Example: to find all courses taught in the Fall 2017 semester, or in the Spring 2018 semester, or in both</a:t>
            </a:r>
            <a:br>
              <a:rPr lang="en-US" alt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</a:t>
            </a:r>
            <a:r>
              <a:rPr lang="en-US" altLang="en-US" sz="1800" i="1" baseline="-25000" dirty="0" err="1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semester=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Fall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l-GR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Λ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year=2017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section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    </a:t>
            </a:r>
            <a:b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</a:b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</a:t>
            </a:r>
            <a:r>
              <a:rPr lang="en-US" altLang="ja-JP" sz="1800" i="1" baseline="-25000" dirty="0" err="1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semester=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Spring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l-GR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Λ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year=2018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section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50000"/>
              </a:lnSpc>
              <a:tabLst>
                <a:tab pos="2965450" algn="ctr"/>
              </a:tabLst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Union Operation (Cont.)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41338"/>
            <a:ext cx="7680706" cy="13726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Result of: 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sz="2100" i="1" baseline="-25000" dirty="0" err="1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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046BBCE-73BA-4F9A-A63C-4CE16E87A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7449" r="37780" b="13863"/>
          <a:stretch/>
        </p:blipFill>
        <p:spPr>
          <a:xfrm>
            <a:off x="3481551" y="2414016"/>
            <a:ext cx="1818732" cy="28747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Set-Intersection Operation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12169" cy="3932999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 set-intersection  operation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allows us to find tuples that are in both the input relations.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Notation: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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Assume: </a:t>
            </a:r>
          </a:p>
          <a:p>
            <a:pPr lvl="1"/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have the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altLang="en-US" sz="1800" i="1" dirty="0" err="1">
                <a:latin typeface="Times New Roman" pitchFamily="18" charset="0"/>
                <a:cs typeface="Times New Roman" pitchFamily="18" charset="0"/>
              </a:rPr>
              <a:t>arity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attributes of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are compatible</a:t>
            </a:r>
          </a:p>
          <a:p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Example: Find the set of all courses taught in both the Fall 2017 and the Spring 2018 semesters.</a:t>
            </a:r>
          </a:p>
          <a:p>
            <a:pPr>
              <a:buNone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</a:t>
            </a:r>
            <a:r>
              <a:rPr lang="en-US" altLang="en-US" sz="1800" i="1" baseline="-25000" dirty="0" err="1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semester=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Fall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l-GR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Λ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year=2017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section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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/>
            </a:r>
            <a:b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</a:b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</a:t>
            </a:r>
            <a:r>
              <a:rPr lang="en-US" altLang="ja-JP" sz="1800" i="1" baseline="-25000" dirty="0" err="1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semester=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Spring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l-GR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Λ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year=2018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section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Result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FD242B5-7E15-4908-A992-5D9C0D3A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817" r="40862" b="33302"/>
          <a:stretch/>
        </p:blipFill>
        <p:spPr>
          <a:xfrm>
            <a:off x="3584772" y="4723514"/>
            <a:ext cx="1373862" cy="8243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1125"/>
            <a:ext cx="8077200" cy="6096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Set Difference Operation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065" y="866896"/>
            <a:ext cx="8136498" cy="46195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60000"/>
              </a:spcBef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set-difference operation allows us to find tuples that are in one relation but are not in another. </a:t>
            </a:r>
          </a:p>
          <a:p>
            <a:pPr>
              <a:lnSpc>
                <a:spcPct val="150000"/>
              </a:lnSpc>
              <a:spcBef>
                <a:spcPct val="60000"/>
              </a:spcBef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Notation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 – 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Set differences must be taken between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compatible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relations.</a:t>
            </a:r>
          </a:p>
          <a:p>
            <a:pPr lvl="1">
              <a:lnSpc>
                <a:spcPct val="150000"/>
              </a:lnSpc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must have the </a:t>
            </a:r>
            <a:r>
              <a:rPr lang="en-US" alt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arity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attribute domains of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must be compatible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Example: to find all courses taught in the Fall 2017 semester, but not in the Spring 2018 semester</a:t>
            </a:r>
            <a:br>
              <a:rPr lang="en-US" alt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</a:t>
            </a:r>
            <a:r>
              <a:rPr lang="en-US" altLang="en-US" sz="1800" i="1" baseline="-25000" dirty="0" err="1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semester=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Fall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l-GR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Λ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year=2017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section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  −  </a:t>
            </a:r>
            <a:b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</a:b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</a:t>
            </a:r>
            <a:r>
              <a:rPr lang="en-US" altLang="ja-JP" sz="1800" i="1" baseline="-25000" dirty="0" err="1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semester=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Spring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l-GR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Λ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year=2018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section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50000"/>
              </a:lnSpc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 typeface="Monotype Sorts" charset="2"/>
              <a:buNone/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 typeface="Monotype Sorts" charset="2"/>
              <a:buNone/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 typeface="Monotype Sorts" charset="2"/>
              <a:buNone/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B4CEA55-B6FE-4CA5-8F34-E2CFAC349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0709" r="41294" b="41353"/>
          <a:stretch/>
        </p:blipFill>
        <p:spPr>
          <a:xfrm>
            <a:off x="4153944" y="5416645"/>
            <a:ext cx="1201872" cy="983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3471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Assignment 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71563"/>
            <a:ext cx="7869214" cy="54839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It is convenient at times to write a relational-algebra expression by assigning parts of it to temporary relation variables. 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assignment  operation is  denoted by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works like assignment in a programming language.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Example: Find all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 in the “Physics” and Music department.</a:t>
            </a:r>
            <a:b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/>
            </a:r>
            <a:b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Physics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Physics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Music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Music”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Physics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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Music</a:t>
            </a:r>
          </a:p>
          <a:p>
            <a:pPr lvl="1"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With the assignment operation, a query can be written as a sequential program consisting of a series of assignments followed by an expression whose value is displayed as the result of the query. </a:t>
            </a:r>
          </a:p>
          <a:p>
            <a:pPr lvl="1">
              <a:lnSpc>
                <a:spcPct val="15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97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Rename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883281" cy="4478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results of relational-algebra expressions do not have a name that we can use to refer to them.  The  rename operator,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 ,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is provided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for that purpose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expression: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returns the result of expression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under the name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x</a:t>
            </a:r>
            <a:endParaRPr lang="en-US" altLang="en-US" sz="1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Another form of the rename operation: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x(A1,A2, .. An)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Equivalent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96740"/>
            <a:ext cx="7981755" cy="505084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There is more than one way to write a query in relational algebra.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Example:  Find information about courses taught by instructors in the Physics department with salary greater than 90,000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Query 1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Physics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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salary &gt; </a:t>
            </a:r>
            <a:r>
              <a:rPr lang="en-US" altLang="ja-JP" sz="1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90,000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Query 2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dept_name=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“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Physics</a:t>
            </a:r>
            <a:r>
              <a:rPr lang="ja-JP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”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en-US" altLang="ja-JP" sz="1800" i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alary &gt; 90.000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The two queries are not identical; they are, however, equivalent -- they give the same result on any database.</a:t>
            </a: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Equivalent Queries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</p:spPr>
            <p:txBody>
              <a:bodyPr/>
              <a:lstStyle/>
              <a:p>
                <a:r>
                  <a:rPr lang="en-US" altLang="en-US" sz="1700" dirty="0"/>
                  <a:t>There is more than one way to write a query in relational algebra. </a:t>
                </a:r>
              </a:p>
              <a:p>
                <a:r>
                  <a:rPr lang="en-US" altLang="en-US" sz="1700" dirty="0"/>
                  <a:t>Example:  Find information about courses taught by instructors in the Physics department</a:t>
                </a:r>
              </a:p>
              <a:p>
                <a:r>
                  <a:rPr lang="en-US" altLang="en-US" sz="1700" dirty="0"/>
                  <a:t>Query 1</a:t>
                </a:r>
              </a:p>
              <a:p>
                <a:pPr marL="0" indent="0"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/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1700" i="1" dirty="0">
                    <a:sym typeface="Symbol" panose="05050102010706020507" pitchFamily="18" charset="2"/>
                  </a:rPr>
                  <a:t>nstructor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/>
                </a:r>
                <a:r>
                  <a:rPr lang="en-US" sz="1700" i="1" dirty="0"/>
                  <a:t>teaches)</a:t>
                </a:r>
                <a:endParaRPr lang="en-US" altLang="en-US" sz="1700" dirty="0"/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/>
                </a:r>
              </a:p>
              <a:p>
                <a:r>
                  <a:rPr lang="en-US" altLang="en-US" sz="1700" dirty="0">
                    <a:sym typeface="Symbol" panose="05050102010706020507" pitchFamily="18" charset="2"/>
                  </a:rPr>
                  <a:t>Query 2</a:t>
                </a:r>
                <a:endParaRPr lang="en-US" altLang="en-US" sz="1700" dirty="0"/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(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1700" i="1" dirty="0">
                    <a:sym typeface="Symbol" panose="05050102010706020507" pitchFamily="18" charset="2"/>
                  </a:rPr>
                  <a:t>nstructor))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/>
                </a:r>
                <a:r>
                  <a:rPr lang="en-US" sz="1700" i="1" dirty="0"/>
                  <a:t>teaches</a:t>
                </a:r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/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r>
                  <a:rPr lang="en-US" altLang="en-US" sz="1700" dirty="0">
                    <a:sym typeface="Symbol" panose="05050102010706020507" pitchFamily="18" charset="2"/>
                  </a:rPr>
                  <a:t>The two queries are not identical; they are, however, equivalent -- they give the same result on any database.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  <a:blipFill>
                <a:blip r:embed="rId3"/>
                <a:stretch>
                  <a:fillRect l="-559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Instructor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Relation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040563" y="13335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attributes</a:t>
            </a:r>
          </a:p>
          <a:p>
            <a:pPr algn="ctr"/>
            <a:r>
              <a:rPr lang="en-US" altLang="en-US" sz="1800"/>
              <a:t>(or columns)</a:t>
            </a:r>
            <a:endParaRPr lang="en-US" alt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3238499" y="1565275"/>
            <a:ext cx="392747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608513" y="1546225"/>
            <a:ext cx="2557461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5819775" y="1565275"/>
            <a:ext cx="1320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988175" y="2522538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tuples</a:t>
            </a:r>
          </a:p>
          <a:p>
            <a:pPr algn="ctr"/>
            <a:r>
              <a:rPr lang="en-US" altLang="en-US" sz="1800"/>
              <a:t>(or rows)</a:t>
            </a:r>
            <a:endParaRPr lang="en-US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 flipV="1">
            <a:off x="6742113" y="2487613"/>
            <a:ext cx="36988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6729413" y="2706688"/>
            <a:ext cx="369887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6718300" y="2717800"/>
            <a:ext cx="392113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6729413" y="2727325"/>
            <a:ext cx="38100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30151978-E921-4884-8DCD-8A5563064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3197"/>
          <a:stretch/>
        </p:blipFill>
        <p:spPr>
          <a:xfrm>
            <a:off x="1680369" y="1756896"/>
            <a:ext cx="5154612" cy="442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4236"/>
            <a:ext cx="9144000" cy="622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 </a:t>
            </a:r>
            <a:r>
              <a:rPr lang="en-US" sz="1600" b="1" u="sng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Two Mark Question Bank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Define attributes.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term attribute refer to a column of a table. For example, the relation instructor has four attributes: ID, Name, Depart, and Salary.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Define relation instance.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term relation instance to refer to a specific instance of a relation, i.e., containing a specific set of rows.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What is the difference between database schema and database instance?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database schema, which is the logical design of the database and the database instance, which is a snapshot of the data in the database at a given instant in time.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Define super key and primary key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super key of a relation is a set of one or more attributes whose values are guaranteed to identify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tuples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relation uniquely. A candidate key is a minimal super key, that is, a set of attributes that forms a super key, but none of whose subsets is a super key. One of the candidate key of a relation chosen as its primary key.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594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27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What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foreign key?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foreign key is a set of attributes in a referencing relation, such that for each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tuple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referencing relation, the values of the foreign key attributes are guaranteed to occur as the primary key value of a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tuple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referenced relation.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Define schema diagram.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schema diagram is a pictorial depiction of the schema of a database that shows the relation in the database, their attributes and primary keys and foreign keys.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Define mapping constraints.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E-R model represents certain constraints to which the contents of a database must conform. Two of the most important types of constraints are mapping cardinalities: express the number of entities to which another entity can be associated via relationship set.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Define Relational algebra.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relational algebra provides a set of operations that take one or more relations as input and return a relation as an output. It is a procedure query language. Practical query languages such as SQL are based on the relational algebra, but add a number of useful syntactic features.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-1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Define Relational calculus.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tuple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relational calculus expression is of the form {t/P (t)} where P is a formula. Several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tuple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variables may appear in a formula.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List possible operations in Relation algebra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Select, project, theta join, equijoin, union, intersection, difference, Cartesian product, division.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63" y="230926"/>
            <a:ext cx="811705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/>
              <a:t>PART – 2 Big Question Bank (Answer: Ref content from </a:t>
            </a:r>
            <a:r>
              <a:rPr lang="en-US" b="1" u="sng" dirty="0" err="1" smtClean="0"/>
              <a:t>ppt</a:t>
            </a:r>
            <a:r>
              <a:rPr lang="en-US" b="1" u="sng" dirty="0" smtClean="0"/>
              <a:t>)</a:t>
            </a:r>
            <a:endParaRPr lang="en-US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Describe the structure of relational database.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Explain about database schema.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Describe about select operation with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Describe about projection operation with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Explain about union operation with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Describe about set difference operation with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Describe about Cartesian product operation with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Explain about NULL Values with </a:t>
            </a:r>
            <a:r>
              <a:rPr lang="en-US" dirty="0" err="1" smtClean="0"/>
              <a:t>eg</a:t>
            </a:r>
            <a:r>
              <a:rPr lang="en-US" dirty="0" smtClean="0"/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Describe the Modification of the Database.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Describe about Algebra Operations with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Describe about key Constraints.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1392702"/>
            <a:ext cx="8131126" cy="292607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lIns="90488" tIns="44450" rIns="90488" bIns="44450" anchor="ctr"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Relation Schema and Instance</a:t>
            </a:r>
            <a:endParaRPr lang="en-US" alt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4899"/>
            <a:ext cx="7109558" cy="4803531"/>
          </a:xfrm>
        </p:spPr>
        <p:txBody>
          <a:bodyPr lIns="90488" tIns="44450" rIns="90488" bIns="44450"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A</a:t>
            </a:r>
            <a:r>
              <a:rPr lang="en-US" altLang="en-US" sz="1800" baseline="-250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1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A</a:t>
            </a:r>
            <a:r>
              <a:rPr lang="en-US" altLang="en-US" sz="1800" baseline="-250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2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…, 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A</a:t>
            </a:r>
            <a:r>
              <a:rPr lang="en-US" altLang="en-US" sz="1800" i="1" baseline="-250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n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are 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attributes</a:t>
            </a:r>
            <a:endParaRPr lang="en-US" altLang="en-US" sz="18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 = (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A</a:t>
            </a:r>
            <a:r>
              <a:rPr lang="en-US" altLang="en-US" sz="1800" baseline="-250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1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A</a:t>
            </a:r>
            <a:r>
              <a:rPr lang="en-US" altLang="en-US" sz="1800" baseline="-250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2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…, 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A</a:t>
            </a:r>
            <a:r>
              <a:rPr lang="en-US" altLang="en-US" sz="1800" i="1" baseline="-250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n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 ) is a 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relation schema</a:t>
            </a:r>
          </a:p>
          <a:p>
            <a:pPr>
              <a:lnSpc>
                <a:spcPct val="160000"/>
              </a:lnSpc>
              <a:buFont typeface="Monotype Sorts" charset="2"/>
              <a:buNone/>
            </a:pP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	Example:</a:t>
            </a:r>
          </a:p>
          <a:p>
            <a:pPr>
              <a:lnSpc>
                <a:spcPct val="160000"/>
              </a:lnSpc>
              <a:buFont typeface="Monotype Sorts" charset="2"/>
              <a:buNone/>
            </a:pP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     instructor 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 = (</a:t>
            </a:r>
            <a:r>
              <a:rPr lang="en-US" altLang="en-US" sz="1800" i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ID,  name, dept_name, salary</a:t>
            </a:r>
            <a:r>
              <a:rPr lang="en-US" altLang="en-US" sz="1800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 relation instance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defined over schema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is denoted  by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6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current values a relation are specified by a table</a:t>
            </a:r>
          </a:p>
          <a:p>
            <a:pPr>
              <a:lnSpc>
                <a:spcPct val="16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An element </a:t>
            </a:r>
            <a:r>
              <a:rPr lang="en-US" altLang="en-US" sz="1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en-US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relation</a:t>
            </a:r>
            <a:r>
              <a:rPr lang="en-US" altLang="en-US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is called a 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and is represented by a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row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in a table</a:t>
            </a:r>
          </a:p>
          <a:p>
            <a:pPr>
              <a:lnSpc>
                <a:spcPct val="160000"/>
              </a:lnSpc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492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26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Attributes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19200"/>
            <a:ext cx="7656558" cy="4230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set of allowed values for each attribute is called the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en-US" alt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of the attribute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Attribute values are (normally) required to be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atomic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; that is, indivisible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special value</a:t>
            </a:r>
            <a:r>
              <a:rPr lang="en-US" alt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is a member of every domain. Indicated that the value is “unknown”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The null value causes complications in the definition of many operations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39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Relations are Unordered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19200"/>
            <a:ext cx="7621047" cy="104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Order of tuples is irrelevant (tuples may be stored in an arbitrary order)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 relation with unordered tuples</a:t>
            </a:r>
          </a:p>
          <a:p>
            <a:pPr>
              <a:lnSpc>
                <a:spcPct val="150000"/>
              </a:lnSpc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22967B4-430E-442F-B611-B9DC46ED7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b="12197"/>
          <a:stretch/>
        </p:blipFill>
        <p:spPr>
          <a:xfrm>
            <a:off x="1948917" y="2188304"/>
            <a:ext cx="4702738" cy="3713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929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Database Schema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947552"/>
            <a:ext cx="7594414" cy="21895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Database schema -- is the logical structure of the database.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Database instance -- is a snapshot of the data in the database at a given instant in time.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Example: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schema:   i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ID, name, dept_name, salary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Instance: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D43850F-C798-4B0C-AB3F-7891AC784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b="12197"/>
          <a:stretch/>
        </p:blipFill>
        <p:spPr>
          <a:xfrm>
            <a:off x="2828538" y="3317897"/>
            <a:ext cx="4483051" cy="35401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Keys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24" y="1098865"/>
            <a:ext cx="8525021" cy="55270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Let K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 R</a:t>
            </a:r>
          </a:p>
          <a:p>
            <a:pPr>
              <a:lnSpc>
                <a:spcPct val="150000"/>
              </a:lnSpc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is a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superkey</a:t>
            </a:r>
            <a:r>
              <a:rPr lang="en-US" alt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if values for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are sufficient to identify a unique tuple of each possible relation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r(R)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Example:  {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} and {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ID,name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} are both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superkeys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of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instructor.</a:t>
            </a: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Superkey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is a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candidate key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if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is minimal</a:t>
            </a:r>
            <a:b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</a:b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Example:  {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} is a candidate key for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endParaRPr lang="en-US" altLang="en-US" sz="1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One of the candidate keys is selected to be the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primary key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Which one?</a:t>
            </a:r>
          </a:p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Foreign key</a:t>
            </a:r>
            <a:r>
              <a:rPr lang="en-US" alt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constraint: Value in one relation must appear in another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Referencing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relation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relation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Example: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dept_name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in i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is a foreign key from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instructor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referencing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department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Schema Diagram for University Database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D6B8FF63-5393-4696-8B56-06CDA84E9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6002" y="1383738"/>
            <a:ext cx="8131996" cy="4871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1863</Words>
  <Application>Microsoft Office PowerPoint</Application>
  <PresentationFormat>On-screen Show (4:3)</PresentationFormat>
  <Paragraphs>249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DATABASE SYTEMS UNIT II</vt:lpstr>
      <vt:lpstr>Outline</vt:lpstr>
      <vt:lpstr>Example of a Instructor  Relation</vt:lpstr>
      <vt:lpstr>Relation Schema and Instance</vt:lpstr>
      <vt:lpstr>Attributes</vt:lpstr>
      <vt:lpstr>Relations are Unordered</vt:lpstr>
      <vt:lpstr>Database Schema</vt:lpstr>
      <vt:lpstr>Keys</vt:lpstr>
      <vt:lpstr>Schema Diagram for University Database</vt:lpstr>
      <vt:lpstr>Relational Query Languages</vt:lpstr>
      <vt:lpstr>Relational Algebra</vt:lpstr>
      <vt:lpstr>Select Operation</vt:lpstr>
      <vt:lpstr>Select Operation (Cont.)</vt:lpstr>
      <vt:lpstr>Project Operation</vt:lpstr>
      <vt:lpstr>Project Operation Example</vt:lpstr>
      <vt:lpstr>Composition of Relational Operations</vt:lpstr>
      <vt:lpstr>Cartesian-Product Operation</vt:lpstr>
      <vt:lpstr>The  instructor  X  teaches  table</vt:lpstr>
      <vt:lpstr>Join Operation</vt:lpstr>
      <vt:lpstr>Join Operation (Cont.)</vt:lpstr>
      <vt:lpstr>Join Operation (Cont.)</vt:lpstr>
      <vt:lpstr>Union Operation</vt:lpstr>
      <vt:lpstr>Union Operation (Cont.)</vt:lpstr>
      <vt:lpstr>Set-Intersection Operation</vt:lpstr>
      <vt:lpstr>Set Difference Operation</vt:lpstr>
      <vt:lpstr>The Assignment  Operation </vt:lpstr>
      <vt:lpstr>The Rename Operation </vt:lpstr>
      <vt:lpstr>Equivalent Queries</vt:lpstr>
      <vt:lpstr>Equivalent Queries</vt:lpstr>
      <vt:lpstr>Slide 30</vt:lpstr>
      <vt:lpstr>Slide 31</vt:lpstr>
      <vt:lpstr>Slide 32</vt:lpstr>
      <vt:lpstr>Slide 33</vt:lpstr>
      <vt:lpstr>Thank You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SYTEMS UNIT II</dc:title>
  <dc:creator>admin</dc:creator>
  <cp:lastModifiedBy>admin</cp:lastModifiedBy>
  <cp:revision>3</cp:revision>
  <dcterms:created xsi:type="dcterms:W3CDTF">2020-05-25T11:27:22Z</dcterms:created>
  <dcterms:modified xsi:type="dcterms:W3CDTF">2020-05-25T17:47:51Z</dcterms:modified>
</cp:coreProperties>
</file>