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8" r:id="rId62"/>
    <p:sldId id="319" r:id="rId63"/>
    <p:sldId id="320" r:id="rId64"/>
    <p:sldId id="321" r:id="rId65"/>
    <p:sldId id="322" r:id="rId66"/>
    <p:sldId id="323" r:id="rId67"/>
    <p:sldId id="317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5A371-F316-48EF-9C28-A751AE0C83D8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F76B9-3551-4ACB-AE68-53B142EF3C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22223" indent="-277779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11112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55557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00003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4444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888892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3333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777783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5814F0E-33C5-4FFC-97A8-A1EDBAA0258F}" type="slidenum">
              <a:rPr lang="en-US" altLang="en-US" sz="1200"/>
              <a:pPr/>
              <a:t>2</a:t>
            </a:fld>
            <a:endParaRPr lang="en-US" altLang="en-US" sz="1200" dirty="0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3886815" y="1"/>
            <a:ext cx="2971186" cy="45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16" tIns="44858" rIns="89716" bIns="44858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3886815" y="8688659"/>
            <a:ext cx="2971186" cy="45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22" tIns="44369" rIns="90322" bIns="44369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300" dirty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8688659"/>
            <a:ext cx="2971186" cy="45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16" tIns="44858" rIns="89716" bIns="44858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0" y="1"/>
            <a:ext cx="2971186" cy="45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16" tIns="44858" rIns="89716" bIns="44858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727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744" y="692681"/>
            <a:ext cx="4530512" cy="3414927"/>
          </a:xfrm>
          <a:ln w="12700" cap="flat"/>
        </p:spPr>
      </p:sp>
      <p:sp>
        <p:nvSpPr>
          <p:cNvPr id="727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557" y="4344330"/>
            <a:ext cx="5032887" cy="41120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22" tIns="44369" rIns="90322" bIns="44369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22223" indent="-277779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11112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55557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00003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4444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888892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3333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777783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3B0D9D7-5294-4E39-8BC0-4C255919E226}" type="slidenum">
              <a:rPr lang="en-US" altLang="en-US" sz="1200"/>
              <a:pPr/>
              <a:t>11</a:t>
            </a:fld>
            <a:endParaRPr lang="en-US" altLang="en-US" sz="1200" dirty="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744" y="692681"/>
            <a:ext cx="4530512" cy="3414927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557" y="4344330"/>
            <a:ext cx="5032887" cy="41120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22223" indent="-277779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11112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55557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00003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4444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888892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3333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777783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BF508FA-5199-4AA3-8922-94158B684B67}" type="slidenum">
              <a:rPr lang="en-US" altLang="en-US" sz="1200"/>
              <a:pPr/>
              <a:t>12</a:t>
            </a:fld>
            <a:endParaRPr lang="en-US" altLang="en-US" sz="1200" dirty="0"/>
          </a:p>
        </p:txBody>
      </p:sp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3886815" y="1"/>
            <a:ext cx="2971186" cy="45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16" tIns="44858" rIns="89716" bIns="44858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3886815" y="8688659"/>
            <a:ext cx="2971186" cy="45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22" tIns="44369" rIns="90322" bIns="44369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300" dirty="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0" y="8688659"/>
            <a:ext cx="2971186" cy="45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16" tIns="44858" rIns="89716" bIns="44858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0" y="1"/>
            <a:ext cx="2971186" cy="45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16" tIns="44858" rIns="89716" bIns="44858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192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744" y="692681"/>
            <a:ext cx="4530512" cy="3414927"/>
          </a:xfrm>
          <a:ln w="12700" cap="flat"/>
        </p:spPr>
      </p:sp>
      <p:sp>
        <p:nvSpPr>
          <p:cNvPr id="819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557" y="4344330"/>
            <a:ext cx="5032887" cy="41120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22" tIns="44369" rIns="90322" bIns="44369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22223" indent="-277779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11112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55557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00003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4444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888892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3333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777783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0D8CA25-AE75-4191-8B01-FE9755FBC192}" type="slidenum">
              <a:rPr lang="en-US" altLang="en-US" sz="1200"/>
              <a:pPr/>
              <a:t>13</a:t>
            </a:fld>
            <a:endParaRPr lang="en-US" altLang="en-US" sz="1200" dirty="0"/>
          </a:p>
        </p:txBody>
      </p:sp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3886815" y="1"/>
            <a:ext cx="2971186" cy="45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16" tIns="44858" rIns="89716" bIns="44858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3886815" y="8688659"/>
            <a:ext cx="2971186" cy="45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22" tIns="44369" rIns="90322" bIns="44369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300" dirty="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0" y="8688659"/>
            <a:ext cx="2971186" cy="45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16" tIns="44858" rIns="89716" bIns="44858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0" y="1"/>
            <a:ext cx="2971186" cy="45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16" tIns="44858" rIns="89716" bIns="44858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295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744" y="692681"/>
            <a:ext cx="4530512" cy="3414927"/>
          </a:xfrm>
          <a:ln w="12700" cap="flat"/>
        </p:spPr>
      </p:sp>
      <p:sp>
        <p:nvSpPr>
          <p:cNvPr id="829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557" y="4344330"/>
            <a:ext cx="5032887" cy="41120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22" tIns="44369" rIns="90322" bIns="44369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22223" indent="-277779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11112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55557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00003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4444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888892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3333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777783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41C928F-F266-4AE9-9955-5DF263458FBB}" type="slidenum">
              <a:rPr lang="en-US" altLang="en-US" sz="1200"/>
              <a:pPr/>
              <a:t>14</a:t>
            </a:fld>
            <a:endParaRPr lang="en-US" altLang="en-US" sz="1200" dirty="0"/>
          </a:p>
        </p:txBody>
      </p:sp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3886815" y="1"/>
            <a:ext cx="2971186" cy="45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16" tIns="44858" rIns="89716" bIns="44858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3886815" y="8688659"/>
            <a:ext cx="2971186" cy="45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22" tIns="44369" rIns="90322" bIns="44369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300" dirty="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8688659"/>
            <a:ext cx="2971186" cy="45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16" tIns="44858" rIns="89716" bIns="44858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1"/>
            <a:ext cx="2971186" cy="45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16" tIns="44858" rIns="89716" bIns="44858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397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744" y="692681"/>
            <a:ext cx="4530512" cy="3414927"/>
          </a:xfrm>
          <a:ln w="12700" cap="flat"/>
        </p:spPr>
      </p:sp>
      <p:sp>
        <p:nvSpPr>
          <p:cNvPr id="839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557" y="4344330"/>
            <a:ext cx="5032887" cy="41120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22" tIns="44369" rIns="90322" bIns="44369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22223" indent="-277779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11112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55557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00003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4444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888892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3333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777783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FB4B8FB-1017-465D-AFBF-5BF5BCE81005}" type="slidenum">
              <a:rPr lang="en-US" altLang="en-US" sz="1200"/>
              <a:pPr/>
              <a:t>15</a:t>
            </a:fld>
            <a:endParaRPr lang="en-US" altLang="en-US" sz="1200" dirty="0"/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3886815" y="1"/>
            <a:ext cx="2971186" cy="45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16" tIns="44858" rIns="89716" bIns="44858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3886815" y="8688659"/>
            <a:ext cx="2971186" cy="45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22" tIns="44369" rIns="90322" bIns="44369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300" dirty="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0" y="8688659"/>
            <a:ext cx="2971186" cy="45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16" tIns="44858" rIns="89716" bIns="44858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0" y="1"/>
            <a:ext cx="2971186" cy="45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16" tIns="44858" rIns="89716" bIns="44858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499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744" y="692681"/>
            <a:ext cx="4530512" cy="3414927"/>
          </a:xfrm>
          <a:ln w="12700" cap="flat"/>
        </p:spPr>
      </p:sp>
      <p:sp>
        <p:nvSpPr>
          <p:cNvPr id="849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557" y="4344330"/>
            <a:ext cx="5032887" cy="41120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22" tIns="44369" rIns="90322" bIns="44369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22223" indent="-277779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11112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55557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00003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4444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888892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3333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777783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E7B9E48-CE28-477B-AF14-CB4F875872B7}" type="slidenum">
              <a:rPr lang="en-US" altLang="en-US" sz="1200"/>
              <a:pPr/>
              <a:t>16</a:t>
            </a:fld>
            <a:endParaRPr lang="en-US" altLang="en-US" sz="1200" dirty="0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3886815" y="1"/>
            <a:ext cx="2971186" cy="45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16" tIns="44858" rIns="89716" bIns="44858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3886815" y="8688659"/>
            <a:ext cx="2971186" cy="45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22" tIns="44369" rIns="90322" bIns="44369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300" dirty="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8688659"/>
            <a:ext cx="2971186" cy="45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16" tIns="44858" rIns="89716" bIns="44858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0" y="1"/>
            <a:ext cx="2971186" cy="45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16" tIns="44858" rIns="89716" bIns="44858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60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744" y="692681"/>
            <a:ext cx="4530512" cy="3414927"/>
          </a:xfrm>
          <a:ln w="12700" cap="flat"/>
        </p:spPr>
      </p:sp>
      <p:sp>
        <p:nvSpPr>
          <p:cNvPr id="860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557" y="4344330"/>
            <a:ext cx="5032887" cy="41120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22" tIns="44369" rIns="90322" bIns="44369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22223" indent="-277779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11112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55557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00003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4444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888892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3333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777783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E067567-7C0E-4623-97F7-3AB1CFA84628}" type="slidenum">
              <a:rPr lang="en-US" altLang="en-US" sz="1200"/>
              <a:pPr/>
              <a:t>17</a:t>
            </a:fld>
            <a:endParaRPr lang="en-US" altLang="en-US" sz="1200" dirty="0"/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3886815" y="1"/>
            <a:ext cx="2971186" cy="45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16" tIns="44858" rIns="89716" bIns="44858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3886815" y="8688659"/>
            <a:ext cx="2971186" cy="45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22" tIns="44369" rIns="90322" bIns="44369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300" dirty="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0" y="8688659"/>
            <a:ext cx="2971186" cy="45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16" tIns="44858" rIns="89716" bIns="44858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0" y="1"/>
            <a:ext cx="2971186" cy="45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16" tIns="44858" rIns="89716" bIns="44858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704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744" y="692681"/>
            <a:ext cx="4530512" cy="3414927"/>
          </a:xfrm>
          <a:ln w="12700" cap="flat"/>
        </p:spPr>
      </p:sp>
      <p:sp>
        <p:nvSpPr>
          <p:cNvPr id="870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557" y="4344330"/>
            <a:ext cx="5032887" cy="41120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22" tIns="44369" rIns="90322" bIns="44369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22223" indent="-277779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11112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55557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00003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4444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888892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3333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777783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6D0189D-E517-438B-9693-2812E02CF692}" type="slidenum">
              <a:rPr lang="en-US" altLang="en-US" sz="1200"/>
              <a:pPr/>
              <a:t>18</a:t>
            </a:fld>
            <a:endParaRPr lang="en-US" altLang="en-US" sz="1200" dirty="0"/>
          </a:p>
        </p:txBody>
      </p:sp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3886815" y="1"/>
            <a:ext cx="2971186" cy="45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16" tIns="44858" rIns="89716" bIns="44858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3886815" y="8688659"/>
            <a:ext cx="2971186" cy="45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22" tIns="44369" rIns="90322" bIns="44369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300" dirty="0"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0" y="8688659"/>
            <a:ext cx="2971186" cy="45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16" tIns="44858" rIns="89716" bIns="44858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0" y="1"/>
            <a:ext cx="2971186" cy="45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16" tIns="44858" rIns="89716" bIns="44858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80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744" y="692681"/>
            <a:ext cx="4530512" cy="3414927"/>
          </a:xfrm>
          <a:ln w="12700" cap="flat"/>
        </p:spPr>
      </p:sp>
      <p:sp>
        <p:nvSpPr>
          <p:cNvPr id="880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557" y="4344330"/>
            <a:ext cx="5032887" cy="41120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22" tIns="44369" rIns="90322" bIns="44369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22223" indent="-277779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11112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55557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00003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4444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888892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3333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777783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6B19D27-1D9D-4EFF-A2A6-3367138C3034}" type="slidenum">
              <a:rPr lang="en-US" altLang="en-US" sz="1200"/>
              <a:pPr/>
              <a:t>19</a:t>
            </a:fld>
            <a:endParaRPr lang="en-US" altLang="en-US" sz="1200" dirty="0"/>
          </a:p>
        </p:txBody>
      </p:sp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3886815" y="1"/>
            <a:ext cx="2971186" cy="45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16" tIns="44858" rIns="89716" bIns="44858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3886815" y="8688659"/>
            <a:ext cx="2971186" cy="45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22" tIns="44369" rIns="90322" bIns="44369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300" dirty="0"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0" y="8688659"/>
            <a:ext cx="2971186" cy="45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16" tIns="44858" rIns="89716" bIns="44858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0" y="1"/>
            <a:ext cx="2971186" cy="45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16" tIns="44858" rIns="89716" bIns="44858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901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744" y="692681"/>
            <a:ext cx="4530512" cy="3414927"/>
          </a:xfrm>
          <a:ln w="12700" cap="flat"/>
        </p:spPr>
      </p:sp>
      <p:sp>
        <p:nvSpPr>
          <p:cNvPr id="901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557" y="4344330"/>
            <a:ext cx="5032887" cy="41120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22" tIns="44369" rIns="90322" bIns="44369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22223" indent="-277779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11112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55557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00003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4444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888892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3333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777783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0F971D5-882D-4233-A30D-FAEDE4CA6E84}" type="slidenum">
              <a:rPr lang="en-US" altLang="en-US" sz="1200"/>
              <a:pPr/>
              <a:t>20</a:t>
            </a:fld>
            <a:endParaRPr lang="en-US" altLang="en-US" sz="1200" dirty="0"/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3886815" y="1"/>
            <a:ext cx="2971186" cy="45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16" tIns="44858" rIns="89716" bIns="44858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3886815" y="8688659"/>
            <a:ext cx="2971186" cy="45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22" tIns="44369" rIns="90322" bIns="44369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300" dirty="0"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0" y="8688659"/>
            <a:ext cx="2971186" cy="45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16" tIns="44858" rIns="89716" bIns="44858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0" y="1"/>
            <a:ext cx="2971186" cy="45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16" tIns="44858" rIns="89716" bIns="44858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911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744" y="692681"/>
            <a:ext cx="4530512" cy="3414927"/>
          </a:xfrm>
          <a:ln w="12700" cap="flat"/>
        </p:spPr>
      </p:sp>
      <p:sp>
        <p:nvSpPr>
          <p:cNvPr id="911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557" y="4344330"/>
            <a:ext cx="5032887" cy="41120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22" tIns="44369" rIns="90322" bIns="44369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22223" indent="-277779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11112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55557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00003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4444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888892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3333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777783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3C87EDE-116A-4691-A4DF-061EA00B6C18}" type="slidenum">
              <a:rPr lang="en-US" altLang="en-US" sz="1200"/>
              <a:pPr/>
              <a:t>3</a:t>
            </a:fld>
            <a:endParaRPr lang="en-US" altLang="en-US" sz="1200" dirty="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744" y="692681"/>
            <a:ext cx="4530512" cy="3414927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557" y="4344330"/>
            <a:ext cx="5032887" cy="41120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22223" indent="-277779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11112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55557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00003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4444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888892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3333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777783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0F971D5-882D-4233-A30D-FAEDE4CA6E84}" type="slidenum">
              <a:rPr lang="en-US" altLang="en-US" sz="1200"/>
              <a:pPr/>
              <a:t>21</a:t>
            </a:fld>
            <a:endParaRPr lang="en-US" altLang="en-US" sz="1200" dirty="0"/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3886815" y="1"/>
            <a:ext cx="2971186" cy="45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16" tIns="44858" rIns="89716" bIns="44858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3886815" y="8688659"/>
            <a:ext cx="2971186" cy="45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22" tIns="44369" rIns="90322" bIns="44369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300" dirty="0"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0" y="8688659"/>
            <a:ext cx="2971186" cy="45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16" tIns="44858" rIns="89716" bIns="44858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0" y="1"/>
            <a:ext cx="2971186" cy="45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16" tIns="44858" rIns="89716" bIns="44858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911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744" y="692681"/>
            <a:ext cx="4530512" cy="3414927"/>
          </a:xfrm>
          <a:ln w="12700" cap="flat"/>
        </p:spPr>
      </p:sp>
      <p:sp>
        <p:nvSpPr>
          <p:cNvPr id="911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557" y="4344330"/>
            <a:ext cx="5032887" cy="41120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22" tIns="44369" rIns="90322" bIns="44369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22223" indent="-277779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11112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55557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00003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4444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888892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3333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777783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5B1299F-03B5-4909-AEBA-DE9BE8116957}" type="slidenum">
              <a:rPr lang="en-US" altLang="en-US" sz="1200"/>
              <a:pPr/>
              <a:t>22</a:t>
            </a:fld>
            <a:endParaRPr lang="en-US" altLang="en-US" sz="1200" dirty="0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744" y="692681"/>
            <a:ext cx="4530512" cy="3414927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557" y="4344330"/>
            <a:ext cx="5032887" cy="41120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22223" indent="-277779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11112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55557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00003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4444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888892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3333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777783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27041A6-355E-4FC9-8067-194DB47AE9FB}" type="slidenum">
              <a:rPr lang="en-US" altLang="en-US" sz="1200"/>
              <a:pPr/>
              <a:t>23</a:t>
            </a:fld>
            <a:endParaRPr lang="en-US" altLang="en-US" sz="1200" dirty="0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744" y="692681"/>
            <a:ext cx="4530512" cy="3414927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557" y="4344330"/>
            <a:ext cx="5032887" cy="41120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22223" indent="-277779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11112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55557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00003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4444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888892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3333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777783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364CC0D-9515-4095-81D0-8024523D9047}" type="slidenum">
              <a:rPr lang="en-US" altLang="en-US" sz="1200"/>
              <a:pPr/>
              <a:t>24</a:t>
            </a:fld>
            <a:endParaRPr lang="en-US" altLang="en-US" sz="1200" dirty="0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744" y="692681"/>
            <a:ext cx="4530512" cy="3414927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557" y="4344330"/>
            <a:ext cx="5032887" cy="41120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22223" indent="-277779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11112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55557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00003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4444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888892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3333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777783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8E32C01-92A2-42F0-A723-C22E35C9436D}" type="slidenum">
              <a:rPr lang="en-US" altLang="en-US" sz="1200"/>
              <a:pPr/>
              <a:t>25</a:t>
            </a:fld>
            <a:endParaRPr lang="en-US" altLang="en-US" sz="1200" dirty="0"/>
          </a:p>
        </p:txBody>
      </p:sp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3886815" y="1"/>
            <a:ext cx="2971186" cy="45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16" tIns="44858" rIns="89716" bIns="44858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3886815" y="8688659"/>
            <a:ext cx="2971186" cy="45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22" tIns="44369" rIns="90322" bIns="44369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300" dirty="0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0" y="8688659"/>
            <a:ext cx="2971186" cy="45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16" tIns="44858" rIns="89716" bIns="44858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0" y="1"/>
            <a:ext cx="2971186" cy="45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16" tIns="44858" rIns="89716" bIns="44858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962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744" y="692681"/>
            <a:ext cx="4530512" cy="3414927"/>
          </a:xfrm>
          <a:ln w="12700" cap="flat"/>
        </p:spPr>
      </p:sp>
      <p:sp>
        <p:nvSpPr>
          <p:cNvPr id="962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557" y="4344330"/>
            <a:ext cx="5032887" cy="41120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22" tIns="44369" rIns="90322" bIns="44369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22223" indent="-277779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11112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55557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00003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4444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888892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3333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777783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7AE236B-D748-4441-B842-77E0AEB2470B}" type="slidenum">
              <a:rPr lang="en-US" altLang="en-US" sz="1200"/>
              <a:pPr/>
              <a:t>26</a:t>
            </a:fld>
            <a:endParaRPr lang="en-US" altLang="en-US" sz="1200" dirty="0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744" y="692681"/>
            <a:ext cx="4530512" cy="3414927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557" y="4344330"/>
            <a:ext cx="5032887" cy="41120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0223455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22223" indent="-277779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11112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55557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00003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4444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888892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3333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777783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7AE236B-D748-4441-B842-77E0AEB2470B}" type="slidenum">
              <a:rPr lang="en-US" altLang="en-US" sz="1200"/>
              <a:pPr/>
              <a:t>27</a:t>
            </a:fld>
            <a:endParaRPr lang="en-US" altLang="en-US" sz="1200" dirty="0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744" y="692681"/>
            <a:ext cx="4530512" cy="3414927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557" y="4344330"/>
            <a:ext cx="5032887" cy="41120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22223" indent="-277779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11112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55557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00003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4444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888892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3333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777783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6591C42-4AD5-4528-9EC3-61D5E9BDFCDD}" type="slidenum">
              <a:rPr lang="en-US" altLang="en-US" sz="1200"/>
              <a:pPr/>
              <a:t>28</a:t>
            </a:fld>
            <a:endParaRPr lang="en-US" altLang="en-US" sz="1200" dirty="0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744" y="692681"/>
            <a:ext cx="4530512" cy="3414927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557" y="4344330"/>
            <a:ext cx="5032887" cy="41120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22223" indent="-277779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11112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55557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00003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4444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888892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3333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777783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9DCB16A-F829-4527-A43B-C46817CDE356}" type="slidenum">
              <a:rPr lang="en-US" altLang="en-US" sz="1200"/>
              <a:pPr/>
              <a:t>29</a:t>
            </a:fld>
            <a:endParaRPr lang="en-US" altLang="en-US" sz="1200" dirty="0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744" y="692681"/>
            <a:ext cx="4530512" cy="3414927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557" y="4344330"/>
            <a:ext cx="5032887" cy="41120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22223" indent="-277779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11112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55557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00003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4444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888892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3333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777783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A527C20-D984-443D-9364-8D80E7D14902}" type="slidenum">
              <a:rPr lang="en-US" altLang="en-US" sz="1200"/>
              <a:pPr/>
              <a:t>30</a:t>
            </a:fld>
            <a:endParaRPr lang="en-US" altLang="en-US" sz="1200" dirty="0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744" y="692681"/>
            <a:ext cx="4530512" cy="3414927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557" y="4344330"/>
            <a:ext cx="5032887" cy="41120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22223" indent="-277779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11112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55557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00003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4444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888892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3333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777783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9A28225-7E5D-4105-AF50-B66487E7EB00}" type="slidenum">
              <a:rPr lang="en-US" altLang="en-US" sz="1200"/>
              <a:pPr/>
              <a:t>4</a:t>
            </a:fld>
            <a:endParaRPr lang="en-US" altLang="en-US" sz="1200" dirty="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744" y="692681"/>
            <a:ext cx="4530512" cy="3414927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557" y="4344330"/>
            <a:ext cx="5032887" cy="41120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22223" indent="-277779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11112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55557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00003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4444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888892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3333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777783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43D6E09-C3BD-4C9F-8640-BDE33C2397BD}" type="slidenum">
              <a:rPr lang="en-US" altLang="en-US" sz="1200"/>
              <a:pPr/>
              <a:t>31</a:t>
            </a:fld>
            <a:endParaRPr lang="en-US" altLang="en-US" sz="1200" dirty="0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744" y="692681"/>
            <a:ext cx="4530512" cy="3414927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557" y="4344330"/>
            <a:ext cx="5032887" cy="41120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22223" indent="-277779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11112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55557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00003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4444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888892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3333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777783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8E38463-D7D2-48E0-9845-AEDC12745945}" type="slidenum">
              <a:rPr lang="en-US" altLang="en-US" sz="1200"/>
              <a:pPr/>
              <a:t>32</a:t>
            </a:fld>
            <a:endParaRPr lang="en-US" altLang="en-US" sz="1200" dirty="0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744" y="692681"/>
            <a:ext cx="4530512" cy="3414927"/>
          </a:xfr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557" y="4344330"/>
            <a:ext cx="5032887" cy="41120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22223" indent="-277779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11112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55557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00003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4444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888892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3333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777783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E36DD89-DA79-48DA-B783-0C850F9C3712}" type="slidenum">
              <a:rPr lang="en-US" altLang="en-US" sz="1200"/>
              <a:pPr/>
              <a:t>33</a:t>
            </a:fld>
            <a:endParaRPr lang="en-US" altLang="en-US" sz="1200" dirty="0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22223" indent="-277779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11112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55557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00003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4444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888892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3333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777783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79FF149-63CC-4DDD-8621-E03FD326541C}" type="slidenum">
              <a:rPr lang="en-US" altLang="en-US" sz="1200"/>
              <a:pPr/>
              <a:t>34</a:t>
            </a:fld>
            <a:endParaRPr lang="en-US" altLang="en-US" sz="1200" dirty="0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744" y="692681"/>
            <a:ext cx="4530512" cy="3414927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557" y="4344330"/>
            <a:ext cx="5032887" cy="41120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8217988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22223" indent="-277779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11112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55557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00003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4444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888892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3333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777783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619AA53-6FBE-47B1-A5A9-D4F7E2EB9003}" type="slidenum">
              <a:rPr lang="en-US" altLang="en-US" sz="1200"/>
              <a:pPr/>
              <a:t>35</a:t>
            </a:fld>
            <a:endParaRPr lang="en-US" altLang="en-US" sz="1200" dirty="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744" y="692681"/>
            <a:ext cx="4530512" cy="3414927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557" y="4344330"/>
            <a:ext cx="5032887" cy="41120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22223" indent="-277779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11112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55557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00003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4444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888892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3333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777783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DD8DAD5-EFE6-4531-83B5-A1D07989AD0D}" type="slidenum">
              <a:rPr lang="en-US" altLang="en-US" sz="1200"/>
              <a:pPr/>
              <a:t>36</a:t>
            </a:fld>
            <a:endParaRPr lang="en-US" altLang="en-US" sz="1200" dirty="0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744" y="692681"/>
            <a:ext cx="4530512" cy="3414927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557" y="4344330"/>
            <a:ext cx="5032887" cy="41120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22223" indent="-277779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11112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55557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00003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4444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888892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3333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777783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02F3513-D1FE-453A-9D62-AB228D88B68A}" type="slidenum">
              <a:rPr lang="en-US" altLang="en-US" sz="1200"/>
              <a:pPr/>
              <a:t>37</a:t>
            </a:fld>
            <a:endParaRPr lang="en-US" altLang="en-US" sz="1200" dirty="0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744" y="692681"/>
            <a:ext cx="4530512" cy="3414927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557" y="4344330"/>
            <a:ext cx="5032887" cy="41120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22223" indent="-277779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11112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55557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00003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4444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888892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3333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777783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FB0A469-9660-4019-8347-528B1BA28310}" type="slidenum">
              <a:rPr lang="en-US" altLang="en-US" sz="1200"/>
              <a:pPr/>
              <a:t>38</a:t>
            </a:fld>
            <a:endParaRPr lang="en-US" altLang="en-US" sz="1200" dirty="0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744" y="692681"/>
            <a:ext cx="4530512" cy="3414927"/>
          </a:xfrm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557" y="4344330"/>
            <a:ext cx="5032887" cy="41120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22223" indent="-277779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11112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55557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00003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4444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888892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3333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777783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DD8DAD5-EFE6-4531-83B5-A1D07989AD0D}" type="slidenum">
              <a:rPr lang="en-US" altLang="en-US" sz="1200"/>
              <a:pPr/>
              <a:t>39</a:t>
            </a:fld>
            <a:endParaRPr lang="en-US" altLang="en-US" sz="1200" dirty="0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744" y="692681"/>
            <a:ext cx="4530512" cy="3414927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557" y="4344330"/>
            <a:ext cx="5032887" cy="41120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22223" indent="-277779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11112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55557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00003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4444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888892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3333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777783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1EC66B5-496A-4DFA-A4FD-C9C9DB749726}" type="slidenum">
              <a:rPr lang="en-US" altLang="en-US" sz="1200"/>
              <a:pPr/>
              <a:t>40</a:t>
            </a:fld>
            <a:endParaRPr lang="en-US" altLang="en-US" sz="1200" dirty="0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557" y="4344330"/>
            <a:ext cx="5032887" cy="41120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22223" indent="-277779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11112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55557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00003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4444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888892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3333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777783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9A28225-7E5D-4105-AF50-B66487E7EB00}" type="slidenum">
              <a:rPr lang="en-US" altLang="en-US" sz="1200"/>
              <a:pPr/>
              <a:t>5</a:t>
            </a:fld>
            <a:endParaRPr lang="en-US" altLang="en-US" sz="1200" dirty="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744" y="692681"/>
            <a:ext cx="4530512" cy="3414927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557" y="4344330"/>
            <a:ext cx="5032887" cy="41120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22223" indent="-277779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11112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55557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00003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4444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888892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3333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777783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C28A594-5C4C-4CC5-9AFF-729E174611A7}" type="slidenum">
              <a:rPr lang="en-US" altLang="en-US" sz="1200"/>
              <a:pPr/>
              <a:t>41</a:t>
            </a:fld>
            <a:endParaRPr lang="en-US" altLang="en-US" sz="1200" dirty="0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744" y="692681"/>
            <a:ext cx="4530512" cy="3414927"/>
          </a:xfrm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557" y="4344330"/>
            <a:ext cx="5032887" cy="41120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22223" indent="-277779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11112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55557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00003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4444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888892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3333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777783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587C772-E716-48B1-8B14-2B8B491527E1}" type="slidenum">
              <a:rPr lang="en-US" altLang="en-US" sz="1200"/>
              <a:pPr/>
              <a:t>42</a:t>
            </a:fld>
            <a:endParaRPr lang="en-US" altLang="en-US" sz="1200" dirty="0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744" y="692681"/>
            <a:ext cx="4530512" cy="3414927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557" y="4344330"/>
            <a:ext cx="5032887" cy="41120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22223" indent="-277779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11112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55557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00003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4444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888892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3333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777783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B73D505-32CE-4342-9FBB-4D733E4A306A}" type="slidenum">
              <a:rPr lang="en-US" altLang="en-US" sz="1200"/>
              <a:pPr/>
              <a:t>43</a:t>
            </a:fld>
            <a:endParaRPr lang="en-US" altLang="en-US" sz="1200" dirty="0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744" y="692681"/>
            <a:ext cx="4530512" cy="3414927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557" y="4344330"/>
            <a:ext cx="5032887" cy="41120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22223" indent="-277779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11112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55557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00003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4444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888892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3333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777783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9F72C28-435E-48F3-8A89-FA84DE6D50F0}" type="slidenum">
              <a:rPr lang="en-US" altLang="en-US" sz="1200"/>
              <a:pPr/>
              <a:t>44</a:t>
            </a:fld>
            <a:endParaRPr lang="en-US" altLang="en-US" sz="1200" dirty="0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744" y="692681"/>
            <a:ext cx="4530512" cy="3414927"/>
          </a:xfrm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557" y="4344330"/>
            <a:ext cx="5032887" cy="41120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22223" indent="-277779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11112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55557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00003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4444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888892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3333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777783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0277F58-77E1-4C2D-AA8D-E0F71D072D2F}" type="slidenum">
              <a:rPr lang="en-US" altLang="en-US" sz="1200"/>
              <a:pPr/>
              <a:t>45</a:t>
            </a:fld>
            <a:endParaRPr lang="en-US" altLang="en-US" sz="1200" dirty="0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22223" indent="-277779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11112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55557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00003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4444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888892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3333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777783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410D3E1-634F-440C-A0CF-65534204DEA9}" type="slidenum">
              <a:rPr lang="en-US" altLang="en-US" sz="1200"/>
              <a:pPr/>
              <a:t>46</a:t>
            </a:fld>
            <a:endParaRPr lang="en-US" altLang="en-US" sz="1200" dirty="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744" y="692681"/>
            <a:ext cx="4530512" cy="3414927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557" y="4344330"/>
            <a:ext cx="5032887" cy="41120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22223" indent="-277779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11112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55557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00003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4444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888892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3333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777783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44FBF46-7A78-4FD0-B340-062C348F6B65}" type="slidenum">
              <a:rPr lang="en-US" altLang="en-US" sz="1200"/>
              <a:pPr/>
              <a:t>47</a:t>
            </a:fld>
            <a:endParaRPr lang="en-US" altLang="en-US" sz="1200" dirty="0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744" y="692681"/>
            <a:ext cx="4530512" cy="3414927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557" y="4344330"/>
            <a:ext cx="5032887" cy="41120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22223" indent="-277779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11112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55557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00003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4444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888892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3333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777783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DD8DAD5-EFE6-4531-83B5-A1D07989AD0D}" type="slidenum">
              <a:rPr lang="en-US" altLang="en-US" sz="1200"/>
              <a:pPr/>
              <a:t>48</a:t>
            </a:fld>
            <a:endParaRPr lang="en-US" altLang="en-US" sz="1200" dirty="0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744" y="692681"/>
            <a:ext cx="4530512" cy="3414927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557" y="4344330"/>
            <a:ext cx="5032887" cy="41120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22223" indent="-277779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11112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55557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00003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4444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888892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3333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777783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9F5A96B-D536-4BD1-BFE1-FD6DBF117D8A}" type="slidenum">
              <a:rPr lang="en-US" altLang="en-US" sz="1200"/>
              <a:pPr/>
              <a:t>49</a:t>
            </a:fld>
            <a:endParaRPr lang="en-US" altLang="en-US" sz="1200" dirty="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744" y="692681"/>
            <a:ext cx="4530512" cy="3414927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557" y="4344330"/>
            <a:ext cx="5032887" cy="41120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22223" indent="-277779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11112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55557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00003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4444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888892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3333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777783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C40216D-0A9E-4598-BBBD-B7C39318A82C}" type="slidenum">
              <a:rPr lang="en-US" altLang="en-US" sz="1200"/>
              <a:pPr/>
              <a:t>50</a:t>
            </a:fld>
            <a:endParaRPr lang="en-US" altLang="en-US" sz="1200" dirty="0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744" y="692681"/>
            <a:ext cx="4530512" cy="3414927"/>
          </a:xfrm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557" y="4344330"/>
            <a:ext cx="5032887" cy="41120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22223" indent="-277779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11112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55557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00003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4444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888892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3333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777783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20C9E32-697E-489A-B64D-FE4953CC062F}" type="slidenum">
              <a:rPr lang="en-US" altLang="en-US" sz="1200"/>
              <a:pPr/>
              <a:t>6</a:t>
            </a:fld>
            <a:endParaRPr lang="en-US" altLang="en-US" sz="1200" dirty="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744" y="692681"/>
            <a:ext cx="4530512" cy="3414927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557" y="4344330"/>
            <a:ext cx="5032887" cy="41120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22223" indent="-277779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11112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55557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00003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4444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888892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3333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777783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28C80B3-281C-47A9-A6F3-980AD41E77DF}" type="slidenum">
              <a:rPr lang="en-US" altLang="en-US" sz="1200"/>
              <a:pPr/>
              <a:t>51</a:t>
            </a:fld>
            <a:endParaRPr lang="en-US" altLang="en-US" sz="1200" dirty="0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744" y="692681"/>
            <a:ext cx="4530512" cy="3414927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557" y="4344330"/>
            <a:ext cx="5032887" cy="41120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22223" indent="-277779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11112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55557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00003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4444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888892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3333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777783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BD73B76-F558-45CE-871C-8466EA0D0DF2}" type="slidenum">
              <a:rPr lang="en-US" altLang="en-US" sz="1200"/>
              <a:pPr/>
              <a:t>53</a:t>
            </a:fld>
            <a:endParaRPr lang="en-US" altLang="en-US" sz="1200" dirty="0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744" y="692681"/>
            <a:ext cx="4530512" cy="3414927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557" y="4344330"/>
            <a:ext cx="5032887" cy="41120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22223" indent="-277779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11112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55557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00003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4444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888892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3333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777783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85CE7E0-7666-4352-A4C1-28EF06861AC9}" type="slidenum">
              <a:rPr lang="en-US" altLang="en-US" sz="1200"/>
              <a:pPr/>
              <a:t>54</a:t>
            </a:fld>
            <a:endParaRPr lang="en-US" altLang="en-US" sz="1200" dirty="0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744" y="692681"/>
            <a:ext cx="4530512" cy="3414927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557" y="4344330"/>
            <a:ext cx="5032887" cy="41120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22223" indent="-277779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11112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55557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00003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4444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888892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3333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777783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DA57BBC-3DEF-4030-90C9-4A7A7E87C33E}" type="slidenum">
              <a:rPr lang="en-US" altLang="en-US" sz="1200"/>
              <a:pPr/>
              <a:t>55</a:t>
            </a:fld>
            <a:endParaRPr lang="en-US" altLang="en-US" sz="1200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744" y="692681"/>
            <a:ext cx="4530512" cy="3414927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557" y="4344330"/>
            <a:ext cx="5032887" cy="41120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22223" indent="-277779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11112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55557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00003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4444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888892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3333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777783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C1FEC76-0B84-458E-8A4E-B7ECCB6E1DCF}" type="slidenum">
              <a:rPr lang="en-US" altLang="en-US" sz="1200"/>
              <a:pPr/>
              <a:t>56</a:t>
            </a:fld>
            <a:endParaRPr lang="en-US" altLang="en-US" sz="1200" dirty="0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744" y="692681"/>
            <a:ext cx="4530512" cy="3414927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557" y="4344330"/>
            <a:ext cx="5032887" cy="41120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22223" indent="-277779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11112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55557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00003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4444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888892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3333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777783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5F31BFB-CE80-49DF-B5B2-8D11C75DEDAB}" type="slidenum">
              <a:rPr lang="en-US" altLang="en-US" sz="1200"/>
              <a:pPr/>
              <a:t>57</a:t>
            </a:fld>
            <a:endParaRPr lang="en-US" altLang="en-US" sz="1200" dirty="0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744" y="692681"/>
            <a:ext cx="4530512" cy="3414927"/>
          </a:xfrm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557" y="4344330"/>
            <a:ext cx="5032887" cy="41120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22223" indent="-277779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11112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55557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00003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4444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888892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3333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777783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B0ED708-B857-4AA3-91E9-C395C0C34058}" type="slidenum">
              <a:rPr lang="en-US" altLang="en-US" sz="1200"/>
              <a:pPr/>
              <a:t>58</a:t>
            </a:fld>
            <a:endParaRPr lang="en-US" altLang="en-US" sz="1200" dirty="0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744" y="692681"/>
            <a:ext cx="4530512" cy="3414927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557" y="4344330"/>
            <a:ext cx="5032887" cy="41120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22223" indent="-277779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11112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55557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00003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4444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888892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3333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777783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B0ED708-B857-4AA3-91E9-C395C0C34058}" type="slidenum">
              <a:rPr lang="en-US" altLang="en-US" sz="1200"/>
              <a:pPr/>
              <a:t>59</a:t>
            </a:fld>
            <a:endParaRPr lang="en-US" altLang="en-US" sz="1200" dirty="0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744" y="692681"/>
            <a:ext cx="4530512" cy="3414927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557" y="4344330"/>
            <a:ext cx="5032887" cy="41120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22223" indent="-277779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11112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55557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00003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4444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888892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3333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777783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9813B39-7E0E-475A-9EBE-5ED71E411FC7}" type="slidenum">
              <a:rPr lang="en-US" altLang="en-US" sz="1200"/>
              <a:pPr/>
              <a:t>7</a:t>
            </a:fld>
            <a:endParaRPr lang="en-US" altLang="en-US" sz="1200" dirty="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744" y="692681"/>
            <a:ext cx="4530512" cy="3414927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557" y="4344330"/>
            <a:ext cx="5032887" cy="41120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22223" indent="-277779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11112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55557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00003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4444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888892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3333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777783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C57A01C-1044-4195-A3E2-2CD774BF6255}" type="slidenum">
              <a:rPr lang="en-US" altLang="en-US" sz="1200"/>
              <a:pPr/>
              <a:t>8</a:t>
            </a:fld>
            <a:endParaRPr lang="en-US" altLang="en-US" sz="1200" dirty="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744" y="692681"/>
            <a:ext cx="4530512" cy="3414927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557" y="4344330"/>
            <a:ext cx="5032887" cy="41120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22223" indent="-277779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11112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55557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00003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4444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888892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3333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777783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6A075BA-FDA7-450B-AD36-61344A2A677E}" type="slidenum">
              <a:rPr lang="en-US" altLang="en-US" sz="1200"/>
              <a:pPr/>
              <a:t>9</a:t>
            </a:fld>
            <a:endParaRPr lang="en-US" altLang="en-US" sz="1200" dirty="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22223" indent="-277779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11112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55557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00003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4444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888892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3333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777783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F20BED2-5EAE-4848-8443-B0063BF5F6F2}" type="slidenum">
              <a:rPr lang="en-US" altLang="en-US" sz="1200"/>
              <a:pPr/>
              <a:t>10</a:t>
            </a:fld>
            <a:endParaRPr lang="en-US" altLang="en-US" sz="1200" dirty="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D106A-FDB8-4D71-B4F8-A0400378F4A8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6CE45-13DC-4D44-9ACC-C1646B0A33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D106A-FDB8-4D71-B4F8-A0400378F4A8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6CE45-13DC-4D44-9ACC-C1646B0A33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D106A-FDB8-4D71-B4F8-A0400378F4A8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6CE45-13DC-4D44-9ACC-C1646B0A33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D106A-FDB8-4D71-B4F8-A0400378F4A8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6CE45-13DC-4D44-9ACC-C1646B0A33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D106A-FDB8-4D71-B4F8-A0400378F4A8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6CE45-13DC-4D44-9ACC-C1646B0A33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D106A-FDB8-4D71-B4F8-A0400378F4A8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6CE45-13DC-4D44-9ACC-C1646B0A33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D106A-FDB8-4D71-B4F8-A0400378F4A8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6CE45-13DC-4D44-9ACC-C1646B0A33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D106A-FDB8-4D71-B4F8-A0400378F4A8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6CE45-13DC-4D44-9ACC-C1646B0A33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D106A-FDB8-4D71-B4F8-A0400378F4A8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6CE45-13DC-4D44-9ACC-C1646B0A33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D106A-FDB8-4D71-B4F8-A0400378F4A8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6CE45-13DC-4D44-9ACC-C1646B0A33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D106A-FDB8-4D71-B4F8-A0400378F4A8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6CE45-13DC-4D44-9ACC-C1646B0A33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D106A-FDB8-4D71-B4F8-A0400378F4A8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6CE45-13DC-4D44-9ACC-C1646B0A33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6.png"/><Relationship Id="rId4" Type="http://schemas.openxmlformats.org/officeDocument/2006/relationships/image" Target="../media/image10.sv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42070" y="1272296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DATABASE SYTEMS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UNIT III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440745" y="4139418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Dr.S.Chitra</a:t>
            </a:r>
            <a:r>
              <a:rPr lang="en-US" dirty="0" smtClean="0">
                <a:solidFill>
                  <a:srgbClr val="C00000"/>
                </a:solidFill>
              </a:rPr>
              <a:t>,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Assistant Professor,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Department of Computer Science,</a:t>
            </a:r>
          </a:p>
          <a:p>
            <a:r>
              <a:rPr lang="en-US" dirty="0" err="1" smtClean="0">
                <a:solidFill>
                  <a:srgbClr val="C00000"/>
                </a:solidFill>
              </a:rPr>
              <a:t>Annai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Vailankanni</a:t>
            </a:r>
            <a:r>
              <a:rPr lang="en-US" dirty="0" smtClean="0">
                <a:solidFill>
                  <a:srgbClr val="C00000"/>
                </a:solidFill>
              </a:rPr>
              <a:t> Arts and Science </a:t>
            </a:r>
            <a:r>
              <a:rPr lang="en-US" dirty="0" err="1" smtClean="0">
                <a:solidFill>
                  <a:srgbClr val="C00000"/>
                </a:solidFill>
              </a:rPr>
              <a:t>College,Thanjavur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And more still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18173"/>
            <a:ext cx="7107682" cy="3709860"/>
          </a:xfrm>
        </p:spPr>
        <p:txBody>
          <a:bodyPr/>
          <a:lstStyle/>
          <a:p>
            <a:r>
              <a:rPr lang="en-US" altLang="en-US" sz="1700" b="1" dirty="0"/>
              <a:t>create table</a:t>
            </a:r>
            <a:r>
              <a:rPr lang="en-US" altLang="en-US" sz="1700" dirty="0"/>
              <a:t> </a:t>
            </a:r>
            <a:r>
              <a:rPr lang="en-US" altLang="en-US" sz="1700" i="1" dirty="0"/>
              <a:t>course</a:t>
            </a:r>
            <a:r>
              <a:rPr lang="en-US" altLang="en-US" sz="1700" dirty="0"/>
              <a:t> (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i="1" dirty="0" err="1"/>
              <a:t>course_id</a:t>
            </a:r>
            <a:r>
              <a:rPr lang="en-US" altLang="en-US" sz="1700" dirty="0"/>
              <a:t>        </a:t>
            </a:r>
            <a:r>
              <a:rPr lang="en-US" altLang="en-US" sz="1700" b="1" dirty="0" err="1"/>
              <a:t>varchar</a:t>
            </a:r>
            <a:r>
              <a:rPr lang="en-US" altLang="en-US" sz="1700" dirty="0"/>
              <a:t>(8),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i="1" dirty="0"/>
              <a:t>title</a:t>
            </a:r>
            <a:r>
              <a:rPr lang="en-US" altLang="en-US" sz="1700" dirty="0"/>
              <a:t>                  </a:t>
            </a:r>
            <a:r>
              <a:rPr lang="en-US" altLang="en-US" sz="1700" b="1" dirty="0" err="1"/>
              <a:t>varchar</a:t>
            </a:r>
            <a:r>
              <a:rPr lang="en-US" altLang="en-US" sz="1700" b="1" dirty="0"/>
              <a:t>(</a:t>
            </a:r>
            <a:r>
              <a:rPr lang="en-US" altLang="en-US" sz="1700" dirty="0"/>
              <a:t>50),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      </a:t>
            </a:r>
            <a:r>
              <a:rPr lang="en-US" altLang="en-US" sz="1700" b="1" dirty="0" err="1"/>
              <a:t>varchar</a:t>
            </a:r>
            <a:r>
              <a:rPr lang="en-US" altLang="en-US" sz="1700" dirty="0"/>
              <a:t>(20),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i="1" dirty="0"/>
              <a:t>credits</a:t>
            </a:r>
            <a:r>
              <a:rPr lang="en-US" altLang="en-US" sz="1700" dirty="0"/>
              <a:t>             </a:t>
            </a:r>
            <a:r>
              <a:rPr lang="en-US" altLang="en-US" sz="1700" b="1" dirty="0"/>
              <a:t>numeric</a:t>
            </a:r>
            <a:r>
              <a:rPr lang="en-US" altLang="en-US" sz="1700" dirty="0"/>
              <a:t>(2,0),</a:t>
            </a:r>
          </a:p>
          <a:p>
            <a:pPr>
              <a:spcBef>
                <a:spcPct val="0"/>
              </a:spcBef>
              <a:buFont typeface="Monotype Sorts" charset="2"/>
              <a:buNone/>
            </a:pPr>
            <a:r>
              <a:rPr lang="en-US" altLang="en-US" sz="1700" dirty="0"/>
              <a:t>             </a:t>
            </a:r>
            <a:r>
              <a:rPr lang="en-US" altLang="en-US" sz="1700" b="1" dirty="0"/>
              <a:t>primary key </a:t>
            </a:r>
            <a:r>
              <a:rPr lang="en-US" altLang="en-US" sz="1700" i="1" dirty="0"/>
              <a:t>(</a:t>
            </a:r>
            <a:r>
              <a:rPr lang="en-US" altLang="en-US" sz="1700" i="1" dirty="0" err="1"/>
              <a:t>course_id</a:t>
            </a:r>
            <a:r>
              <a:rPr lang="en-US" altLang="en-US" sz="1700" i="1" dirty="0"/>
              <a:t>),</a:t>
            </a:r>
          </a:p>
          <a:p>
            <a:pPr>
              <a:spcBef>
                <a:spcPct val="0"/>
              </a:spcBef>
              <a:buFont typeface="Monotype Sorts" charset="2"/>
              <a:buNone/>
            </a:pPr>
            <a:r>
              <a:rPr lang="en-US" altLang="en-US" sz="1700" b="1" dirty="0"/>
              <a:t>     </a:t>
            </a:r>
            <a:r>
              <a:rPr lang="en-US" altLang="en-US" sz="1700" dirty="0"/>
              <a:t>        </a:t>
            </a:r>
            <a:r>
              <a:rPr lang="en-US" altLang="en-US" sz="1700" b="1" dirty="0"/>
              <a:t>foreign key </a:t>
            </a:r>
            <a:r>
              <a:rPr lang="en-US" altLang="en-US" sz="1700" i="1" dirty="0"/>
              <a:t>(dept_name</a:t>
            </a:r>
            <a:r>
              <a:rPr lang="en-US" altLang="en-US" sz="1700" dirty="0"/>
              <a:t>) </a:t>
            </a:r>
            <a:r>
              <a:rPr lang="en-US" altLang="en-US" sz="1700" b="1" dirty="0"/>
              <a:t>references </a:t>
            </a:r>
            <a:r>
              <a:rPr lang="en-US" altLang="en-US" sz="1700" i="1" dirty="0"/>
              <a:t>department</a:t>
            </a:r>
            <a:r>
              <a:rPr lang="en-US" altLang="en-US" sz="1700" dirty="0"/>
              <a:t>);</a:t>
            </a:r>
          </a:p>
          <a:p>
            <a:endParaRPr lang="en-US" altLang="en-US"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Updates to tables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83310"/>
            <a:ext cx="7709825" cy="5159375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2232025" algn="l"/>
              </a:tabLst>
            </a:pPr>
            <a:r>
              <a:rPr lang="en-US" altLang="en-US" sz="1700" b="1" dirty="0">
                <a:solidFill>
                  <a:srgbClr val="002060"/>
                </a:solidFill>
              </a:rPr>
              <a:t>Insert </a:t>
            </a:r>
            <a:r>
              <a:rPr lang="en-US" altLang="en-US" sz="1700" b="1" dirty="0">
                <a:solidFill>
                  <a:srgbClr val="000099"/>
                </a:solidFill>
              </a:rPr>
              <a:t> </a:t>
            </a:r>
            <a:endParaRPr lang="en-US" altLang="en-US" sz="1700" dirty="0"/>
          </a:p>
          <a:p>
            <a:pPr lvl="1">
              <a:lnSpc>
                <a:spcPct val="90000"/>
              </a:lnSpc>
              <a:tabLst>
                <a:tab pos="2232025" algn="l"/>
              </a:tabLst>
            </a:pPr>
            <a:r>
              <a:rPr lang="en-US" altLang="en-US" sz="1700" b="1" dirty="0"/>
              <a:t>insert into </a:t>
            </a:r>
            <a:r>
              <a:rPr lang="en-US" altLang="en-US" sz="1700" i="1" dirty="0"/>
              <a:t>instructor </a:t>
            </a:r>
            <a:r>
              <a:rPr lang="en-US" altLang="en-US" sz="1700" b="1" dirty="0"/>
              <a:t>values </a:t>
            </a:r>
            <a:r>
              <a:rPr lang="en-US" altLang="en-US" sz="1700" dirty="0"/>
              <a:t>(</a:t>
            </a:r>
            <a:r>
              <a:rPr lang="en-US" altLang="ja-JP" sz="1700" dirty="0"/>
              <a:t>'</a:t>
            </a:r>
            <a:r>
              <a:rPr lang="en-US" altLang="en-US" sz="1700" dirty="0"/>
              <a:t>10211</a:t>
            </a:r>
            <a:r>
              <a:rPr lang="en-US" altLang="ja-JP" sz="1700" dirty="0"/>
              <a:t>'</a:t>
            </a:r>
            <a:r>
              <a:rPr lang="en-US" altLang="en-US" sz="1700" dirty="0"/>
              <a:t>, </a:t>
            </a:r>
            <a:r>
              <a:rPr lang="en-US" altLang="ja-JP" sz="1700" dirty="0"/>
              <a:t>'</a:t>
            </a:r>
            <a:r>
              <a:rPr lang="en-US" altLang="en-US" sz="1700" dirty="0"/>
              <a:t>Smith</a:t>
            </a:r>
            <a:r>
              <a:rPr lang="en-US" altLang="ja-JP" sz="1700" dirty="0"/>
              <a:t>'</a:t>
            </a:r>
            <a:r>
              <a:rPr lang="en-US" altLang="en-US" sz="1700" dirty="0"/>
              <a:t>, </a:t>
            </a:r>
            <a:r>
              <a:rPr lang="en-US" altLang="ja-JP" sz="1700" dirty="0"/>
              <a:t>'</a:t>
            </a:r>
            <a:r>
              <a:rPr lang="en-US" altLang="en-US" sz="1700" dirty="0"/>
              <a:t>Biology</a:t>
            </a:r>
            <a:r>
              <a:rPr lang="en-US" altLang="ja-JP" sz="1700" dirty="0"/>
              <a:t>'</a:t>
            </a:r>
            <a:r>
              <a:rPr lang="en-US" altLang="en-US" sz="1700" dirty="0"/>
              <a:t>, 66000);</a:t>
            </a:r>
          </a:p>
          <a:p>
            <a:pPr>
              <a:lnSpc>
                <a:spcPct val="90000"/>
              </a:lnSpc>
              <a:tabLst>
                <a:tab pos="2232025" algn="l"/>
              </a:tabLst>
            </a:pPr>
            <a:r>
              <a:rPr lang="en-US" altLang="en-US" sz="1700" b="1" dirty="0">
                <a:solidFill>
                  <a:srgbClr val="002060"/>
                </a:solidFill>
              </a:rPr>
              <a:t>Delete</a:t>
            </a:r>
            <a:r>
              <a:rPr lang="en-US" altLang="en-US" sz="1700" b="1" dirty="0">
                <a:solidFill>
                  <a:srgbClr val="000099"/>
                </a:solidFill>
              </a:rPr>
              <a:t> </a:t>
            </a:r>
          </a:p>
          <a:p>
            <a:pPr lvl="1">
              <a:lnSpc>
                <a:spcPct val="90000"/>
              </a:lnSpc>
              <a:tabLst>
                <a:tab pos="2232025" algn="l"/>
              </a:tabLst>
            </a:pPr>
            <a:r>
              <a:rPr lang="en-US" altLang="en-US" sz="1700" b="1" dirty="0">
                <a:solidFill>
                  <a:srgbClr val="000099"/>
                </a:solidFill>
              </a:rPr>
              <a:t> </a:t>
            </a:r>
            <a:r>
              <a:rPr lang="en-US" altLang="en-US" sz="1700" dirty="0"/>
              <a:t>Remove all tuples from the </a:t>
            </a:r>
            <a:r>
              <a:rPr lang="en-US" altLang="en-US" sz="1700" i="1" dirty="0"/>
              <a:t>student</a:t>
            </a:r>
            <a:r>
              <a:rPr lang="en-US" altLang="en-US" sz="1700" dirty="0"/>
              <a:t> relation</a:t>
            </a:r>
          </a:p>
          <a:p>
            <a:pPr lvl="2">
              <a:lnSpc>
                <a:spcPct val="90000"/>
              </a:lnSpc>
              <a:tabLst>
                <a:tab pos="2232025" algn="l"/>
              </a:tabLst>
            </a:pPr>
            <a:r>
              <a:rPr lang="en-US" altLang="en-US" sz="1700" b="1" dirty="0"/>
              <a:t>delete from </a:t>
            </a:r>
            <a:r>
              <a:rPr lang="en-US" altLang="en-US" sz="1700" i="1" dirty="0"/>
              <a:t>student  </a:t>
            </a:r>
          </a:p>
          <a:p>
            <a:pPr>
              <a:lnSpc>
                <a:spcPct val="90000"/>
              </a:lnSpc>
              <a:tabLst>
                <a:tab pos="2232025" algn="l"/>
              </a:tabLst>
            </a:pPr>
            <a:r>
              <a:rPr lang="en-US" altLang="en-US" sz="1700" b="1" dirty="0">
                <a:solidFill>
                  <a:srgbClr val="002060"/>
                </a:solidFill>
              </a:rPr>
              <a:t>Drop Table</a:t>
            </a:r>
          </a:p>
          <a:p>
            <a:pPr lvl="1">
              <a:lnSpc>
                <a:spcPct val="90000"/>
              </a:lnSpc>
              <a:tabLst>
                <a:tab pos="2232025" algn="l"/>
              </a:tabLst>
            </a:pPr>
            <a:r>
              <a:rPr lang="en-US" altLang="en-US" sz="1700" b="1" dirty="0"/>
              <a:t>drop table </a:t>
            </a:r>
            <a:r>
              <a:rPr lang="en-US" altLang="en-US" sz="1700" i="1" dirty="0"/>
              <a:t>r</a:t>
            </a:r>
          </a:p>
          <a:p>
            <a:pPr>
              <a:lnSpc>
                <a:spcPct val="90000"/>
              </a:lnSpc>
              <a:tabLst>
                <a:tab pos="2232025" algn="l"/>
              </a:tabLst>
            </a:pPr>
            <a:r>
              <a:rPr lang="en-US" altLang="en-US" sz="1700" b="1" dirty="0">
                <a:solidFill>
                  <a:srgbClr val="002060"/>
                </a:solidFill>
              </a:rPr>
              <a:t>Alter</a:t>
            </a:r>
            <a:r>
              <a:rPr lang="en-US" altLang="en-US" sz="1700" b="1" dirty="0">
                <a:solidFill>
                  <a:srgbClr val="000099"/>
                </a:solidFill>
              </a:rPr>
              <a:t> </a:t>
            </a:r>
            <a:r>
              <a:rPr lang="en-US" altLang="en-US" sz="1700" dirty="0"/>
              <a:t> </a:t>
            </a:r>
          </a:p>
          <a:p>
            <a:pPr lvl="1">
              <a:lnSpc>
                <a:spcPct val="90000"/>
              </a:lnSpc>
              <a:tabLst>
                <a:tab pos="2232025" algn="l"/>
              </a:tabLst>
            </a:pPr>
            <a:r>
              <a:rPr lang="en-US" altLang="en-US" sz="1700" b="1" dirty="0"/>
              <a:t>alter table </a:t>
            </a:r>
            <a:r>
              <a:rPr lang="en-US" altLang="en-US" sz="1700" i="1" dirty="0"/>
              <a:t>r </a:t>
            </a:r>
            <a:r>
              <a:rPr lang="en-US" altLang="en-US" sz="1700" b="1" dirty="0"/>
              <a:t>add </a:t>
            </a:r>
            <a:r>
              <a:rPr lang="en-US" altLang="en-US" sz="1700" i="1" dirty="0"/>
              <a:t>A D</a:t>
            </a:r>
          </a:p>
          <a:p>
            <a:pPr lvl="2">
              <a:lnSpc>
                <a:spcPct val="90000"/>
              </a:lnSpc>
              <a:tabLst>
                <a:tab pos="2232025" algn="l"/>
              </a:tabLst>
            </a:pPr>
            <a:r>
              <a:rPr lang="en-US" altLang="en-US" sz="1700" i="1" dirty="0"/>
              <a:t> </a:t>
            </a:r>
            <a:r>
              <a:rPr lang="en-US" altLang="en-US" sz="1700" dirty="0"/>
              <a:t>where </a:t>
            </a:r>
            <a:r>
              <a:rPr lang="en-US" altLang="en-US" sz="1700" i="1" dirty="0"/>
              <a:t>A</a:t>
            </a:r>
            <a:r>
              <a:rPr lang="en-US" altLang="en-US" sz="1700" dirty="0"/>
              <a:t> is the name of the attribute to be added to relation </a:t>
            </a:r>
            <a:r>
              <a:rPr lang="en-US" altLang="en-US" sz="1700" i="1" dirty="0"/>
              <a:t>r </a:t>
            </a:r>
            <a:r>
              <a:rPr lang="en-US" altLang="en-US" sz="1700" dirty="0"/>
              <a:t> and </a:t>
            </a:r>
            <a:r>
              <a:rPr lang="en-US" altLang="en-US" sz="1700" i="1" dirty="0"/>
              <a:t>D</a:t>
            </a:r>
            <a:r>
              <a:rPr lang="en-US" altLang="en-US" sz="1700" dirty="0"/>
              <a:t> is the domain of </a:t>
            </a:r>
            <a:r>
              <a:rPr lang="en-US" altLang="en-US" sz="1700" i="1" dirty="0"/>
              <a:t>A.</a:t>
            </a:r>
            <a:endParaRPr lang="en-US" altLang="en-US" sz="1700" dirty="0"/>
          </a:p>
          <a:p>
            <a:pPr lvl="2">
              <a:lnSpc>
                <a:spcPct val="90000"/>
              </a:lnSpc>
              <a:tabLst>
                <a:tab pos="2232025" algn="l"/>
              </a:tabLst>
            </a:pPr>
            <a:r>
              <a:rPr lang="en-US" altLang="en-US" sz="1700" dirty="0"/>
              <a:t>All exiting tuples in the relation are assigned </a:t>
            </a:r>
            <a:r>
              <a:rPr lang="en-US" altLang="en-US" sz="1700" i="1" dirty="0"/>
              <a:t>null</a:t>
            </a:r>
            <a:r>
              <a:rPr lang="en-US" altLang="en-US" sz="1700" dirty="0"/>
              <a:t> as the value for the new attribute.  </a:t>
            </a:r>
          </a:p>
          <a:p>
            <a:pPr lvl="1">
              <a:lnSpc>
                <a:spcPct val="110000"/>
              </a:lnSpc>
              <a:tabLst>
                <a:tab pos="2232025" algn="l"/>
              </a:tabLst>
            </a:pPr>
            <a:r>
              <a:rPr lang="en-US" altLang="en-US" sz="1700" b="1" dirty="0"/>
              <a:t>alter table </a:t>
            </a:r>
            <a:r>
              <a:rPr lang="en-US" altLang="en-US" sz="1700" i="1" dirty="0"/>
              <a:t>r</a:t>
            </a:r>
            <a:r>
              <a:rPr lang="en-US" altLang="en-US" sz="1700" b="1" dirty="0"/>
              <a:t> drop</a:t>
            </a:r>
            <a:r>
              <a:rPr lang="en-US" altLang="en-US" sz="1700" i="1" dirty="0"/>
              <a:t> A     </a:t>
            </a:r>
          </a:p>
          <a:p>
            <a:pPr lvl="2">
              <a:lnSpc>
                <a:spcPct val="110000"/>
              </a:lnSpc>
              <a:tabLst>
                <a:tab pos="2232025" algn="l"/>
              </a:tabLst>
            </a:pPr>
            <a:r>
              <a:rPr lang="en-US" altLang="en-US" sz="1700" dirty="0"/>
              <a:t>where </a:t>
            </a:r>
            <a:r>
              <a:rPr lang="en-US" altLang="en-US" sz="1700" i="1" dirty="0"/>
              <a:t>A</a:t>
            </a:r>
            <a:r>
              <a:rPr lang="en-US" altLang="en-US" sz="1700" dirty="0"/>
              <a:t> is the name of an attribute of relation</a:t>
            </a:r>
            <a:r>
              <a:rPr lang="en-US" altLang="en-US" sz="1700" i="1" dirty="0"/>
              <a:t> r</a:t>
            </a:r>
          </a:p>
          <a:p>
            <a:pPr lvl="2">
              <a:lnSpc>
                <a:spcPct val="90000"/>
              </a:lnSpc>
              <a:tabLst>
                <a:tab pos="2232025" algn="l"/>
              </a:tabLst>
            </a:pPr>
            <a:r>
              <a:rPr lang="en-US" altLang="en-US" sz="1700" dirty="0"/>
              <a:t>Dropping of attributes not supported by many databases.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/>
          <a:lstStyle/>
          <a:p>
            <a:r>
              <a:rPr lang="en-US" altLang="en-US" sz="2800" dirty="0"/>
              <a:t>Basic Query Structure 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06488"/>
            <a:ext cx="7133810" cy="4628106"/>
          </a:xfrm>
        </p:spPr>
        <p:txBody>
          <a:bodyPr lIns="90488" tIns="44450" rIns="90488" bIns="44450"/>
          <a:lstStyle/>
          <a:p>
            <a:pPr>
              <a:tabLst>
                <a:tab pos="2055813" algn="l"/>
              </a:tabLst>
            </a:pPr>
            <a:r>
              <a:rPr lang="en-US" altLang="en-US" sz="1700" dirty="0"/>
              <a:t>A typical SQL query has the form:</a:t>
            </a:r>
            <a:br>
              <a:rPr lang="en-US" altLang="en-US" sz="1700" dirty="0"/>
            </a:br>
            <a:r>
              <a:rPr lang="en-US" altLang="en-US" sz="1700" dirty="0"/>
              <a:t/>
            </a:r>
            <a:br>
              <a:rPr lang="en-US" altLang="en-US" sz="1700" dirty="0"/>
            </a:br>
            <a:r>
              <a:rPr lang="en-US" altLang="en-US" sz="1700" dirty="0"/>
              <a:t>	</a:t>
            </a:r>
            <a:r>
              <a:rPr lang="en-US" altLang="en-US" sz="1700" b="1" dirty="0"/>
              <a:t>select </a:t>
            </a:r>
            <a:r>
              <a:rPr lang="en-US" altLang="en-US" sz="1700" i="1" dirty="0"/>
              <a:t>A</a:t>
            </a:r>
            <a:r>
              <a:rPr lang="en-US" altLang="en-US" sz="1700" baseline="-25000" dirty="0"/>
              <a:t>1</a:t>
            </a:r>
            <a:r>
              <a:rPr lang="en-US" altLang="en-US" sz="1700" dirty="0"/>
              <a:t>, </a:t>
            </a:r>
            <a:r>
              <a:rPr lang="en-US" altLang="en-US" sz="1700" i="1" dirty="0"/>
              <a:t>A</a:t>
            </a:r>
            <a:r>
              <a:rPr lang="en-US" altLang="en-US" sz="1700" baseline="-25000" dirty="0"/>
              <a:t>2</a:t>
            </a:r>
            <a:r>
              <a:rPr lang="en-US" altLang="en-US" sz="1700" dirty="0"/>
              <a:t>, ..., </a:t>
            </a:r>
            <a:r>
              <a:rPr lang="en-US" altLang="en-US" sz="1700" i="1" dirty="0"/>
              <a:t>A</a:t>
            </a:r>
            <a:r>
              <a:rPr lang="en-US" altLang="en-US" sz="1700" i="1" baseline="-25000" dirty="0"/>
              <a:t>n</a:t>
            </a:r>
            <a:r>
              <a:rPr lang="en-US" altLang="en-US" sz="1700" dirty="0"/>
              <a:t/>
            </a:r>
            <a:br>
              <a:rPr lang="en-US" altLang="en-US" sz="1700" dirty="0"/>
            </a:br>
            <a:r>
              <a:rPr lang="en-US" altLang="en-US" sz="1700" dirty="0"/>
              <a:t>	</a:t>
            </a:r>
            <a:r>
              <a:rPr lang="en-US" altLang="en-US" sz="1700" b="1" dirty="0"/>
              <a:t>from</a:t>
            </a:r>
            <a:r>
              <a:rPr lang="en-US" altLang="en-US" sz="1700" dirty="0"/>
              <a:t> </a:t>
            </a:r>
            <a:r>
              <a:rPr lang="en-US" altLang="en-US" sz="1700" i="1" dirty="0"/>
              <a:t>r</a:t>
            </a:r>
            <a:r>
              <a:rPr lang="en-US" altLang="en-US" sz="1700" baseline="-25000" dirty="0"/>
              <a:t>1</a:t>
            </a:r>
            <a:r>
              <a:rPr lang="en-US" altLang="en-US" sz="1700" dirty="0"/>
              <a:t>, </a:t>
            </a:r>
            <a:r>
              <a:rPr lang="en-US" altLang="en-US" sz="1700" i="1" dirty="0"/>
              <a:t>r</a:t>
            </a:r>
            <a:r>
              <a:rPr lang="en-US" altLang="en-US" sz="1700" baseline="-25000" dirty="0"/>
              <a:t>2</a:t>
            </a:r>
            <a:r>
              <a:rPr lang="en-US" altLang="en-US" sz="1700" dirty="0"/>
              <a:t>, ..., </a:t>
            </a:r>
            <a:r>
              <a:rPr lang="en-US" altLang="en-US" sz="1700" i="1" dirty="0" err="1"/>
              <a:t>r</a:t>
            </a:r>
            <a:r>
              <a:rPr lang="en-US" altLang="en-US" sz="1700" i="1" baseline="-25000" dirty="0" err="1"/>
              <a:t>m</a:t>
            </a:r>
            <a:r>
              <a:rPr lang="en-US" altLang="en-US" sz="1700" dirty="0"/>
              <a:t/>
            </a:r>
            <a:br>
              <a:rPr lang="en-US" altLang="en-US" sz="1700" dirty="0"/>
            </a:br>
            <a:r>
              <a:rPr lang="en-US" altLang="en-US" sz="1700" dirty="0"/>
              <a:t>	</a:t>
            </a:r>
            <a:r>
              <a:rPr lang="en-US" altLang="en-US" sz="1700" b="1" dirty="0"/>
              <a:t>where </a:t>
            </a:r>
            <a:r>
              <a:rPr lang="en-US" altLang="en-US" sz="1700" i="1" dirty="0"/>
              <a:t>P</a:t>
            </a:r>
            <a:br>
              <a:rPr lang="en-US" altLang="en-US" sz="1700" i="1" dirty="0"/>
            </a:br>
            <a:endParaRPr lang="en-US" altLang="en-US" sz="1700" dirty="0"/>
          </a:p>
          <a:p>
            <a:pPr lvl="1">
              <a:tabLst>
                <a:tab pos="2055813" algn="l"/>
              </a:tabLst>
            </a:pPr>
            <a:r>
              <a:rPr lang="en-US" altLang="en-US" sz="1700" i="1" dirty="0"/>
              <a:t>A</a:t>
            </a:r>
            <a:r>
              <a:rPr lang="en-US" altLang="en-US" sz="1700" i="1" baseline="-25000" dirty="0"/>
              <a:t>i </a:t>
            </a:r>
            <a:r>
              <a:rPr lang="en-US" altLang="en-US" sz="1700" dirty="0"/>
              <a:t>represents an attribute</a:t>
            </a:r>
          </a:p>
          <a:p>
            <a:pPr lvl="1">
              <a:tabLst>
                <a:tab pos="2055813" algn="l"/>
              </a:tabLst>
            </a:pPr>
            <a:r>
              <a:rPr lang="en-US" altLang="en-US" sz="1700" i="1" dirty="0" err="1"/>
              <a:t>R</a:t>
            </a:r>
            <a:r>
              <a:rPr lang="en-US" altLang="en-US" sz="1700" i="1" baseline="-25000" dirty="0" err="1"/>
              <a:t>i</a:t>
            </a:r>
            <a:r>
              <a:rPr lang="en-US" altLang="en-US" sz="1700" i="1" baseline="-25000" dirty="0"/>
              <a:t> </a:t>
            </a:r>
            <a:r>
              <a:rPr lang="en-US" altLang="en-US" sz="1700" dirty="0"/>
              <a:t>represents a relation</a:t>
            </a:r>
          </a:p>
          <a:p>
            <a:pPr lvl="1">
              <a:tabLst>
                <a:tab pos="2055813" algn="l"/>
              </a:tabLst>
            </a:pPr>
            <a:r>
              <a:rPr lang="en-US" altLang="en-US" sz="1700" i="1" dirty="0"/>
              <a:t>P</a:t>
            </a:r>
            <a:r>
              <a:rPr lang="en-US" altLang="en-US" sz="1700" dirty="0"/>
              <a:t> is a predicate.</a:t>
            </a:r>
          </a:p>
          <a:p>
            <a:pPr>
              <a:tabLst>
                <a:tab pos="2055813" algn="l"/>
              </a:tabLst>
            </a:pPr>
            <a:r>
              <a:rPr lang="en-US" altLang="en-US" sz="1700" dirty="0"/>
              <a:t>The result of an SQL query is a relation.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/>
          <a:lstStyle/>
          <a:p>
            <a:r>
              <a:rPr lang="en-US" altLang="en-US" sz="2800" dirty="0"/>
              <a:t>The select Clause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06489"/>
            <a:ext cx="7594414" cy="4526216"/>
          </a:xfrm>
        </p:spPr>
        <p:txBody>
          <a:bodyPr lIns="90488" tIns="44450" rIns="90488" bIns="44450"/>
          <a:lstStyle/>
          <a:p>
            <a:pPr>
              <a:tabLst>
                <a:tab pos="2055813" algn="l"/>
              </a:tabLst>
            </a:pPr>
            <a:r>
              <a:rPr lang="en-US" altLang="en-US" sz="1700" dirty="0"/>
              <a:t>The </a:t>
            </a:r>
            <a:r>
              <a:rPr lang="en-US" altLang="en-US" sz="1700" b="1" dirty="0"/>
              <a:t>select</a:t>
            </a:r>
            <a:r>
              <a:rPr lang="en-US" altLang="en-US" sz="1700" dirty="0"/>
              <a:t> clause lists the attributes desired in the result of a query</a:t>
            </a:r>
          </a:p>
          <a:p>
            <a:pPr lvl="1">
              <a:tabLst>
                <a:tab pos="2055813" algn="l"/>
              </a:tabLst>
            </a:pPr>
            <a:r>
              <a:rPr lang="en-US" altLang="en-US" sz="1700" dirty="0"/>
              <a:t>corresponds to the projection operation of the relational algebra</a:t>
            </a:r>
          </a:p>
          <a:p>
            <a:pPr>
              <a:lnSpc>
                <a:spcPct val="110000"/>
              </a:lnSpc>
              <a:tabLst>
                <a:tab pos="2055813" algn="l"/>
              </a:tabLst>
            </a:pPr>
            <a:r>
              <a:rPr lang="en-US" altLang="en-US" sz="1700" dirty="0"/>
              <a:t>Example: find the names of all instructors:</a:t>
            </a:r>
            <a:br>
              <a:rPr lang="en-US" altLang="en-US" sz="1700" dirty="0"/>
            </a:br>
            <a:r>
              <a:rPr lang="en-US" altLang="en-US" sz="1700" dirty="0"/>
              <a:t>		</a:t>
            </a:r>
            <a:r>
              <a:rPr lang="en-US" altLang="en-US" sz="1700" b="1" dirty="0"/>
              <a:t>select </a:t>
            </a:r>
            <a:r>
              <a:rPr lang="en-US" altLang="en-US" sz="1700" i="1" dirty="0"/>
              <a:t>name</a:t>
            </a:r>
            <a:r>
              <a:rPr lang="en-US" altLang="en-US" sz="1700" dirty="0"/>
              <a:t/>
            </a:r>
            <a:br>
              <a:rPr lang="en-US" altLang="en-US" sz="1700" dirty="0"/>
            </a:br>
            <a:r>
              <a:rPr lang="en-US" altLang="en-US" sz="1700" dirty="0"/>
              <a:t>		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</a:p>
          <a:p>
            <a:pPr>
              <a:tabLst>
                <a:tab pos="2055813" algn="l"/>
              </a:tabLst>
            </a:pPr>
            <a:r>
              <a:rPr lang="en-US" altLang="en-US" sz="1700" dirty="0"/>
              <a:t>NOTE:  SQL names are case insensitive (i.e., you may use upper- or lower-case letters.)  </a:t>
            </a:r>
          </a:p>
          <a:p>
            <a:pPr lvl="1">
              <a:tabLst>
                <a:tab pos="2055813" algn="l"/>
              </a:tabLst>
            </a:pPr>
            <a:r>
              <a:rPr lang="en-US" altLang="en-US" sz="1700" dirty="0"/>
              <a:t>E.g.,  </a:t>
            </a:r>
            <a:r>
              <a:rPr lang="en-US" altLang="en-US" sz="1700" i="1" dirty="0"/>
              <a:t>Name</a:t>
            </a:r>
            <a:r>
              <a:rPr lang="en-US" altLang="en-US" sz="1700" dirty="0"/>
              <a:t> ≡ </a:t>
            </a:r>
            <a:r>
              <a:rPr lang="en-US" altLang="en-US" sz="1700" i="1" dirty="0"/>
              <a:t>NAME</a:t>
            </a:r>
            <a:r>
              <a:rPr lang="en-US" altLang="en-US" sz="1700" dirty="0"/>
              <a:t> ≡ </a:t>
            </a:r>
            <a:r>
              <a:rPr lang="en-US" altLang="en-US" sz="1700" i="1" dirty="0"/>
              <a:t>name</a:t>
            </a:r>
          </a:p>
          <a:p>
            <a:pPr lvl="1">
              <a:tabLst>
                <a:tab pos="2055813" algn="l"/>
              </a:tabLst>
            </a:pPr>
            <a:r>
              <a:rPr lang="en-US" altLang="en-US" sz="1700" dirty="0"/>
              <a:t>Some people use upper case wherever we use bold font.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/>
          <a:lstStyle/>
          <a:p>
            <a:r>
              <a:rPr lang="en-US" altLang="en-US" sz="2800" dirty="0"/>
              <a:t>The select Clause (Cont.)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49" y="1106488"/>
            <a:ext cx="7585537" cy="4876800"/>
          </a:xfrm>
        </p:spPr>
        <p:txBody>
          <a:bodyPr lIns="90488" tIns="44450" rIns="90488" bIns="44450"/>
          <a:lstStyle/>
          <a:p>
            <a:pPr>
              <a:tabLst>
                <a:tab pos="2055813" algn="l"/>
              </a:tabLst>
            </a:pPr>
            <a:r>
              <a:rPr lang="en-US" altLang="en-US" sz="1700" dirty="0"/>
              <a:t>SQL allows duplicates in relations as well as in query results.</a:t>
            </a:r>
          </a:p>
          <a:p>
            <a:pPr>
              <a:tabLst>
                <a:tab pos="2055813" algn="l"/>
              </a:tabLst>
            </a:pPr>
            <a:r>
              <a:rPr lang="en-US" altLang="en-US" sz="1700" dirty="0"/>
              <a:t>To force the elimination of duplicates, insert the keyword </a:t>
            </a:r>
            <a:r>
              <a:rPr lang="en-US" altLang="en-US" sz="1700" b="1" dirty="0">
                <a:solidFill>
                  <a:srgbClr val="002060"/>
                </a:solidFill>
              </a:rPr>
              <a:t>distinct</a:t>
            </a:r>
            <a:r>
              <a:rPr lang="en-US" altLang="en-US" sz="1700" b="1" dirty="0">
                <a:solidFill>
                  <a:schemeClr val="tx2"/>
                </a:solidFill>
              </a:rPr>
              <a:t> </a:t>
            </a:r>
            <a:r>
              <a:rPr lang="en-US" altLang="en-US" sz="1700" dirty="0"/>
              <a:t>after select</a:t>
            </a:r>
            <a:r>
              <a:rPr lang="en-US" altLang="en-US" sz="1700" b="1" dirty="0"/>
              <a:t>.</a:t>
            </a:r>
          </a:p>
          <a:p>
            <a:pPr>
              <a:tabLst>
                <a:tab pos="2055813" algn="l"/>
              </a:tabLst>
            </a:pPr>
            <a:r>
              <a:rPr lang="en-US" altLang="en-US" sz="1700" dirty="0"/>
              <a:t>Find the department names of all instructors, and remove duplicates</a:t>
            </a:r>
          </a:p>
          <a:p>
            <a:pPr>
              <a:buFont typeface="Monotype Sorts" charset="2"/>
              <a:buNone/>
              <a:tabLst>
                <a:tab pos="2055813" algn="l"/>
              </a:tabLst>
            </a:pPr>
            <a:r>
              <a:rPr lang="en-US" altLang="en-US" sz="1700" dirty="0"/>
              <a:t>		</a:t>
            </a:r>
            <a:r>
              <a:rPr lang="en-US" altLang="en-US" sz="1700" b="1" dirty="0"/>
              <a:t>select distinct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/>
            </a:r>
            <a:br>
              <a:rPr lang="en-US" altLang="en-US" sz="1700" dirty="0"/>
            </a:br>
            <a:r>
              <a:rPr lang="en-US" altLang="en-US" sz="1700" dirty="0"/>
              <a:t>	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</a:p>
          <a:p>
            <a:pPr>
              <a:tabLst>
                <a:tab pos="2055813" algn="l"/>
              </a:tabLst>
            </a:pPr>
            <a:r>
              <a:rPr lang="en-US" altLang="en-US" sz="1700" dirty="0"/>
              <a:t>The keyword </a:t>
            </a:r>
            <a:r>
              <a:rPr lang="en-US" altLang="en-US" sz="1700" b="1" dirty="0"/>
              <a:t>all </a:t>
            </a:r>
            <a:r>
              <a:rPr lang="en-US" altLang="en-US" sz="1700" dirty="0"/>
              <a:t>specifies that duplicates should not be removed.</a:t>
            </a:r>
            <a:br>
              <a:rPr lang="en-US" altLang="en-US" sz="1700" dirty="0"/>
            </a:br>
            <a:r>
              <a:rPr lang="en-US" altLang="en-US" sz="800" dirty="0"/>
              <a:t> </a:t>
            </a:r>
          </a:p>
          <a:p>
            <a:pPr>
              <a:buFont typeface="Monotype Sorts" charset="2"/>
              <a:buNone/>
              <a:tabLst>
                <a:tab pos="2055813" algn="l"/>
              </a:tabLst>
            </a:pPr>
            <a:r>
              <a:rPr lang="en-US" altLang="en-US" sz="1700" dirty="0"/>
              <a:t>		</a:t>
            </a:r>
            <a:r>
              <a:rPr lang="en-US" altLang="en-US" sz="1700" b="1" dirty="0"/>
              <a:t>select all</a:t>
            </a:r>
            <a:r>
              <a:rPr lang="en-US" altLang="en-US" sz="1700" dirty="0"/>
              <a:t> </a:t>
            </a:r>
            <a:r>
              <a:rPr lang="en-US" altLang="en-US" sz="1700" i="1" dirty="0"/>
              <a:t>dept_name</a:t>
            </a:r>
            <a:br>
              <a:rPr lang="en-US" altLang="en-US" sz="1700" i="1" dirty="0"/>
            </a:br>
            <a:r>
              <a:rPr lang="en-US" altLang="en-US" sz="1700" i="1" dirty="0"/>
              <a:t>	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="" xmlns:a16="http://schemas.microsoft.com/office/drawing/2014/main" id="{BD9960E4-FF8C-45DD-9C24-C644DF7941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34967" r="32712" b="12784"/>
          <a:stretch/>
        </p:blipFill>
        <p:spPr>
          <a:xfrm>
            <a:off x="6216445" y="3429000"/>
            <a:ext cx="1143000" cy="2844764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/>
          <a:lstStyle/>
          <a:p>
            <a:r>
              <a:rPr lang="en-US" altLang="en-US" sz="2800" dirty="0"/>
              <a:t>The select Clause (Cont.)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06489"/>
            <a:ext cx="7523393" cy="5001704"/>
          </a:xfrm>
        </p:spPr>
        <p:txBody>
          <a:bodyPr lIns="90488" tIns="44450" rIns="90488" bIns="44450"/>
          <a:lstStyle/>
          <a:p>
            <a:pPr>
              <a:tabLst>
                <a:tab pos="2055813" algn="l"/>
              </a:tabLst>
            </a:pPr>
            <a:r>
              <a:rPr lang="en-US" altLang="en-US" sz="1700" dirty="0"/>
              <a:t>An asterisk in the select clause denotes “all attributes”</a:t>
            </a:r>
          </a:p>
          <a:p>
            <a:pPr>
              <a:buFont typeface="Monotype Sorts" charset="2"/>
              <a:buNone/>
              <a:tabLst>
                <a:tab pos="2055813" algn="l"/>
              </a:tabLst>
            </a:pPr>
            <a:r>
              <a:rPr lang="en-US" altLang="en-US" sz="1700" b="1" dirty="0"/>
              <a:t>			select </a:t>
            </a:r>
            <a:r>
              <a:rPr lang="en-US" altLang="en-US" sz="1700" dirty="0"/>
              <a:t>*</a:t>
            </a:r>
            <a:br>
              <a:rPr lang="en-US" altLang="en-US" sz="1700" dirty="0"/>
            </a:br>
            <a:r>
              <a:rPr lang="en-US" altLang="en-US" sz="1700" dirty="0"/>
              <a:t>		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</a:p>
          <a:p>
            <a:pPr>
              <a:tabLst>
                <a:tab pos="2055813" algn="l"/>
              </a:tabLst>
            </a:pPr>
            <a:r>
              <a:rPr lang="en-US" altLang="en-US" sz="1700" dirty="0"/>
              <a:t>An attribute can be a literal  with  no </a:t>
            </a:r>
            <a:r>
              <a:rPr lang="en-US" altLang="en-US" sz="1700" b="1" dirty="0"/>
              <a:t>from  </a:t>
            </a:r>
            <a:r>
              <a:rPr lang="en-US" altLang="en-US" sz="1700" dirty="0"/>
              <a:t>clause</a:t>
            </a:r>
          </a:p>
          <a:p>
            <a:pPr>
              <a:buNone/>
              <a:tabLst>
                <a:tab pos="2055813" algn="l"/>
              </a:tabLst>
            </a:pPr>
            <a:r>
              <a:rPr lang="en-US" altLang="en-US" sz="1700" b="1" dirty="0"/>
              <a:t>			select  </a:t>
            </a:r>
            <a:r>
              <a:rPr lang="en-US" altLang="ja-JP" sz="1700" dirty="0"/>
              <a:t>'</a:t>
            </a:r>
            <a:r>
              <a:rPr lang="en-US" altLang="en-US" sz="1700" dirty="0"/>
              <a:t>437</a:t>
            </a:r>
            <a:r>
              <a:rPr lang="en-US" altLang="ja-JP" sz="1700" dirty="0"/>
              <a:t>'</a:t>
            </a:r>
            <a:endParaRPr lang="en-US" altLang="en-US" sz="1700" dirty="0"/>
          </a:p>
          <a:p>
            <a:pPr lvl="1">
              <a:tabLst>
                <a:tab pos="2055813" algn="l"/>
              </a:tabLst>
            </a:pPr>
            <a:r>
              <a:rPr lang="en-US" altLang="en-US" sz="1700" dirty="0"/>
              <a:t>Results is a table with one column and a single row with value “437”</a:t>
            </a:r>
          </a:p>
          <a:p>
            <a:pPr lvl="1">
              <a:tabLst>
                <a:tab pos="2055813" algn="l"/>
              </a:tabLst>
            </a:pPr>
            <a:r>
              <a:rPr lang="en-US" altLang="en-US" sz="1700" dirty="0"/>
              <a:t>Can give the column a name using:</a:t>
            </a:r>
          </a:p>
          <a:p>
            <a:pPr lvl="1">
              <a:buFont typeface="Monotype Sorts" charset="2"/>
              <a:buNone/>
              <a:tabLst>
                <a:tab pos="2055813" algn="l"/>
              </a:tabLst>
            </a:pPr>
            <a:r>
              <a:rPr lang="en-US" altLang="en-US" sz="1700" dirty="0"/>
              <a:t>                    </a:t>
            </a:r>
            <a:r>
              <a:rPr lang="en-US" altLang="en-US" sz="1700" b="1" dirty="0"/>
              <a:t>select </a:t>
            </a:r>
            <a:r>
              <a:rPr lang="en-US" altLang="en-US" sz="1700" dirty="0"/>
              <a:t>'437' </a:t>
            </a:r>
            <a:r>
              <a:rPr lang="en-US" altLang="en-US" sz="1700" b="1" dirty="0"/>
              <a:t>as </a:t>
            </a:r>
            <a:r>
              <a:rPr lang="en-US" altLang="en-US" sz="1700" i="1" dirty="0"/>
              <a:t>FOO</a:t>
            </a:r>
            <a:r>
              <a:rPr lang="en-US" altLang="en-US" sz="1700" dirty="0"/>
              <a:t>	</a:t>
            </a:r>
            <a:endParaRPr lang="en-US" altLang="en-US" sz="1700" i="1" dirty="0"/>
          </a:p>
          <a:p>
            <a:pPr>
              <a:tabLst>
                <a:tab pos="2055813" algn="l"/>
              </a:tabLst>
            </a:pPr>
            <a:r>
              <a:rPr lang="en-US" altLang="en-US" sz="1700" dirty="0"/>
              <a:t>An attribute can be a literal with </a:t>
            </a:r>
            <a:r>
              <a:rPr lang="en-US" altLang="en-US" sz="1700" b="1" dirty="0"/>
              <a:t>from  </a:t>
            </a:r>
            <a:r>
              <a:rPr lang="en-US" altLang="en-US" sz="1700" dirty="0"/>
              <a:t>clause</a:t>
            </a:r>
          </a:p>
          <a:p>
            <a:pPr>
              <a:buFont typeface="Monotype Sorts" charset="2"/>
              <a:buNone/>
              <a:tabLst>
                <a:tab pos="2055813" algn="l"/>
              </a:tabLst>
            </a:pPr>
            <a:r>
              <a:rPr lang="en-US" altLang="en-US" sz="1700" b="1" dirty="0"/>
              <a:t>			select  </a:t>
            </a:r>
            <a:r>
              <a:rPr lang="en-US" altLang="en-US" sz="1700" dirty="0"/>
              <a:t>'A'</a:t>
            </a:r>
            <a:br>
              <a:rPr lang="en-US" altLang="en-US" sz="1700" dirty="0"/>
            </a:br>
            <a:r>
              <a:rPr lang="en-US" altLang="en-US" sz="1700" dirty="0"/>
              <a:t>		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</a:p>
          <a:p>
            <a:pPr lvl="1">
              <a:tabLst>
                <a:tab pos="2055813" algn="l"/>
              </a:tabLst>
            </a:pPr>
            <a:r>
              <a:rPr lang="en-US" altLang="en-US" sz="1700" dirty="0"/>
              <a:t>Result is a table with one column and </a:t>
            </a:r>
            <a:r>
              <a:rPr lang="en-US" altLang="en-US" sz="1700" i="1" dirty="0"/>
              <a:t>N</a:t>
            </a:r>
            <a:r>
              <a:rPr lang="en-US" altLang="en-US" sz="1700" dirty="0"/>
              <a:t> rows (number of tuples in the </a:t>
            </a:r>
            <a:r>
              <a:rPr lang="en-US" altLang="en-US" sz="1700" i="1" dirty="0"/>
              <a:t>instructors</a:t>
            </a:r>
            <a:r>
              <a:rPr lang="en-US" altLang="en-US" sz="1700" dirty="0"/>
              <a:t> table), each row with value “A”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50" y="201699"/>
            <a:ext cx="8077200" cy="609600"/>
          </a:xfrm>
        </p:spPr>
        <p:txBody>
          <a:bodyPr lIns="90488" tIns="44450" rIns="90488" bIns="44450" anchor="ctr"/>
          <a:lstStyle/>
          <a:p>
            <a:r>
              <a:rPr lang="en-US" altLang="en-US" sz="2800" dirty="0"/>
              <a:t>The select Clause (Cont.)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06489"/>
            <a:ext cx="7585536" cy="4514024"/>
          </a:xfrm>
        </p:spPr>
        <p:txBody>
          <a:bodyPr lIns="90488" tIns="44450" rIns="90488" bIns="44450"/>
          <a:lstStyle/>
          <a:p>
            <a:pPr>
              <a:tabLst>
                <a:tab pos="2055813" algn="l"/>
              </a:tabLst>
            </a:pPr>
            <a:r>
              <a:rPr lang="en-US" altLang="en-US" sz="1700" dirty="0"/>
              <a:t>The </a:t>
            </a:r>
            <a:r>
              <a:rPr lang="en-US" altLang="en-US" sz="1700" b="1" dirty="0">
                <a:solidFill>
                  <a:srgbClr val="002060"/>
                </a:solidFill>
              </a:rPr>
              <a:t>select</a:t>
            </a:r>
            <a:r>
              <a:rPr lang="en-US" altLang="en-US" sz="1700" dirty="0">
                <a:solidFill>
                  <a:srgbClr val="002060"/>
                </a:solidFill>
              </a:rPr>
              <a:t> </a:t>
            </a:r>
            <a:r>
              <a:rPr lang="en-US" altLang="en-US" sz="1700" dirty="0"/>
              <a:t>clause can contain arithmetic expressions involving the operation, +, –, </a:t>
            </a:r>
            <a:r>
              <a:rPr lang="en-US" altLang="en-US" sz="1700" dirty="0">
                <a:latin typeface="Symbol" panose="05050102010706020507" pitchFamily="18" charset="2"/>
              </a:rPr>
              <a:t></a:t>
            </a:r>
            <a:r>
              <a:rPr lang="en-US" altLang="en-US" sz="1700" dirty="0"/>
              <a:t>, and /, and operating on constants or attributes of tuples.</a:t>
            </a:r>
          </a:p>
          <a:p>
            <a:pPr lvl="1">
              <a:tabLst>
                <a:tab pos="2055813" algn="l"/>
              </a:tabLst>
            </a:pPr>
            <a:r>
              <a:rPr lang="en-US" altLang="en-US" sz="1700" dirty="0"/>
              <a:t>The query: </a:t>
            </a:r>
          </a:p>
          <a:p>
            <a:pPr lvl="1">
              <a:buFont typeface="Monotype Sorts" charset="2"/>
              <a:buNone/>
              <a:tabLst>
                <a:tab pos="2055813" algn="l"/>
              </a:tabLst>
            </a:pPr>
            <a:r>
              <a:rPr lang="en-US" altLang="en-US" sz="1700" b="1" dirty="0"/>
              <a:t>	                  select</a:t>
            </a:r>
            <a:r>
              <a:rPr lang="en-US" altLang="en-US" sz="1700" dirty="0"/>
              <a:t> </a:t>
            </a:r>
            <a:r>
              <a:rPr lang="en-US" altLang="en-US" sz="1700" i="1" dirty="0"/>
              <a:t>ID, name, salary/12</a:t>
            </a:r>
            <a:r>
              <a:rPr lang="en-US" altLang="en-US" sz="1700" dirty="0"/>
              <a:t/>
            </a:r>
            <a:br>
              <a:rPr lang="en-US" altLang="en-US" sz="1700" dirty="0"/>
            </a:br>
            <a:r>
              <a:rPr lang="en-US" altLang="en-US" sz="1700" dirty="0"/>
              <a:t>                  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</a:p>
          <a:p>
            <a:pPr lvl="1">
              <a:buFont typeface="Monotype Sorts" charset="2"/>
              <a:buNone/>
              <a:tabLst>
                <a:tab pos="2055813" algn="l"/>
              </a:tabLst>
            </a:pPr>
            <a:r>
              <a:rPr lang="en-US" altLang="en-US" sz="1700" i="1" dirty="0"/>
              <a:t>	</a:t>
            </a:r>
            <a:r>
              <a:rPr lang="en-US" altLang="en-US" sz="1700" dirty="0"/>
              <a:t>would return a relation that is the same as the </a:t>
            </a:r>
            <a:r>
              <a:rPr lang="en-US" altLang="en-US" sz="1700" i="1" dirty="0"/>
              <a:t>instructor </a:t>
            </a:r>
            <a:r>
              <a:rPr lang="en-US" altLang="en-US" sz="1700" dirty="0"/>
              <a:t>relation, except that the value of the attribute </a:t>
            </a:r>
            <a:r>
              <a:rPr lang="en-US" altLang="en-US" sz="1700" i="1" dirty="0"/>
              <a:t>salary </a:t>
            </a:r>
            <a:r>
              <a:rPr lang="en-US" altLang="en-US" sz="1700" dirty="0"/>
              <a:t>is divided by 12.</a:t>
            </a:r>
          </a:p>
          <a:p>
            <a:pPr lvl="1">
              <a:tabLst>
                <a:tab pos="2055813" algn="l"/>
              </a:tabLst>
            </a:pPr>
            <a:r>
              <a:rPr lang="en-US" altLang="en-US" sz="1700" dirty="0"/>
              <a:t>Can rename “s</a:t>
            </a:r>
            <a:r>
              <a:rPr lang="en-US" altLang="en-US" sz="1700" i="1" dirty="0"/>
              <a:t>alary/12” </a:t>
            </a:r>
            <a:r>
              <a:rPr lang="en-US" altLang="en-US" sz="1700" dirty="0"/>
              <a:t>using the </a:t>
            </a:r>
            <a:r>
              <a:rPr lang="en-US" altLang="en-US" sz="1700" b="1" dirty="0"/>
              <a:t>as </a:t>
            </a:r>
            <a:r>
              <a:rPr lang="en-US" altLang="en-US" sz="1700" dirty="0"/>
              <a:t>clause:</a:t>
            </a:r>
          </a:p>
          <a:p>
            <a:pPr lvl="1">
              <a:buFont typeface="Monotype Sorts" charset="2"/>
              <a:buNone/>
              <a:tabLst>
                <a:tab pos="2055813" algn="l"/>
              </a:tabLst>
            </a:pPr>
            <a:r>
              <a:rPr lang="en-US" altLang="en-US" sz="1700" i="1" dirty="0"/>
              <a:t>	        </a:t>
            </a:r>
            <a:r>
              <a:rPr lang="en-US" altLang="en-US" sz="1700" b="1" dirty="0"/>
              <a:t>select </a:t>
            </a:r>
            <a:r>
              <a:rPr lang="en-US" altLang="en-US" sz="1700" i="1" dirty="0"/>
              <a:t>ID, name, salary/12  </a:t>
            </a:r>
            <a:r>
              <a:rPr lang="en-US" altLang="en-US" sz="1700" b="1" dirty="0"/>
              <a:t>as </a:t>
            </a:r>
            <a:r>
              <a:rPr lang="en-US" altLang="en-US" sz="1700" i="1" dirty="0" err="1"/>
              <a:t>monthly_salary</a:t>
            </a:r>
            <a:r>
              <a:rPr lang="en-US" altLang="en-US" sz="1700" i="1" dirty="0"/>
              <a:t/>
            </a:r>
            <a:br>
              <a:rPr lang="en-US" altLang="en-US" sz="1700" i="1" dirty="0"/>
            </a:br>
            <a:endParaRPr lang="en-US" altLang="en-US" sz="1700" dirty="0"/>
          </a:p>
          <a:p>
            <a:pPr lvl="1">
              <a:tabLst>
                <a:tab pos="2055813" algn="l"/>
              </a:tabLst>
            </a:pPr>
            <a:endParaRPr lang="en-US" altLang="en-US" dirty="0"/>
          </a:p>
          <a:p>
            <a:pPr lvl="1">
              <a:buFont typeface="Monotype Sorts" charset="2"/>
              <a:buNone/>
              <a:tabLst>
                <a:tab pos="2055813" algn="l"/>
              </a:tabLst>
            </a:pPr>
            <a:endParaRPr lang="en-US" altLang="en-US" dirty="0"/>
          </a:p>
          <a:p>
            <a:pPr>
              <a:buFont typeface="Monotype Sorts" charset="2"/>
              <a:buNone/>
              <a:tabLst>
                <a:tab pos="2055813" algn="l"/>
              </a:tabLst>
            </a:pPr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/>
          <a:lstStyle/>
          <a:p>
            <a:r>
              <a:rPr lang="en-US" altLang="en-US" sz="2800" dirty="0"/>
              <a:t>The where Clause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06488"/>
            <a:ext cx="7692898" cy="4876800"/>
          </a:xfrm>
        </p:spPr>
        <p:txBody>
          <a:bodyPr lIns="90488" tIns="44450" rIns="90488" bIns="44450"/>
          <a:lstStyle/>
          <a:p>
            <a:pPr>
              <a:tabLst>
                <a:tab pos="1311275" algn="l"/>
              </a:tabLst>
            </a:pPr>
            <a:r>
              <a:rPr lang="en-US" altLang="en-US" sz="1700" dirty="0"/>
              <a:t>The </a:t>
            </a:r>
            <a:r>
              <a:rPr lang="en-US" altLang="en-US" sz="1700" b="1" dirty="0">
                <a:solidFill>
                  <a:srgbClr val="002060"/>
                </a:solidFill>
              </a:rPr>
              <a:t>where</a:t>
            </a:r>
            <a:r>
              <a:rPr lang="en-US" altLang="en-US" sz="1700" b="1" dirty="0"/>
              <a:t> </a:t>
            </a:r>
            <a:r>
              <a:rPr lang="en-US" altLang="en-US" sz="1700" dirty="0"/>
              <a:t>clause specifies conditions that the result must satisfy</a:t>
            </a:r>
          </a:p>
          <a:p>
            <a:pPr lvl="1">
              <a:tabLst>
                <a:tab pos="1311275" algn="l"/>
              </a:tabLst>
            </a:pPr>
            <a:r>
              <a:rPr lang="en-US" altLang="en-US" sz="1700" dirty="0"/>
              <a:t>Corresponds to the selection predicate of the relational algebra.  </a:t>
            </a:r>
          </a:p>
          <a:p>
            <a:pPr>
              <a:tabLst>
                <a:tab pos="1311275" algn="l"/>
              </a:tabLst>
            </a:pPr>
            <a:r>
              <a:rPr lang="en-US" altLang="en-US" sz="1700" dirty="0"/>
              <a:t>To find all instructors in Comp. Sci. dept</a:t>
            </a:r>
          </a:p>
          <a:p>
            <a:pPr>
              <a:buFont typeface="Monotype Sorts" charset="2"/>
              <a:buNone/>
              <a:tabLst>
                <a:tab pos="1311275" algn="l"/>
              </a:tabLst>
            </a:pPr>
            <a:r>
              <a:rPr lang="en-US" altLang="en-US" sz="1700" b="1" dirty="0"/>
              <a:t>		select </a:t>
            </a:r>
            <a:r>
              <a:rPr lang="en-US" altLang="en-US" sz="1700" i="1" dirty="0"/>
              <a:t>name</a:t>
            </a:r>
            <a:br>
              <a:rPr lang="en-US" altLang="en-US" sz="1700" i="1" dirty="0"/>
            </a:br>
            <a:r>
              <a:rPr lang="en-US" altLang="en-US" sz="1700" i="1" dirty="0"/>
              <a:t>	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  <a:br>
              <a:rPr lang="en-US" altLang="en-US" sz="1700" i="1" dirty="0"/>
            </a:br>
            <a:r>
              <a:rPr lang="en-US" altLang="en-US" sz="1700" i="1" dirty="0"/>
              <a:t>	</a:t>
            </a:r>
            <a:r>
              <a:rPr lang="en-US" altLang="en-US" sz="1700" b="1" dirty="0"/>
              <a:t>where </a:t>
            </a:r>
            <a:r>
              <a:rPr lang="en-US" altLang="en-US" sz="1700" i="1" dirty="0"/>
              <a:t>dept_name =</a:t>
            </a:r>
            <a:r>
              <a:rPr lang="en-US" altLang="en-US" sz="1700" dirty="0"/>
              <a:t> </a:t>
            </a:r>
            <a:r>
              <a:rPr lang="en-US" altLang="en-US" sz="1700" i="1" dirty="0"/>
              <a:t>'</a:t>
            </a:r>
            <a:r>
              <a:rPr lang="en-US" altLang="ja-JP" sz="1700" dirty="0"/>
              <a:t>Comp. Sci.'</a:t>
            </a:r>
          </a:p>
          <a:p>
            <a:pPr>
              <a:tabLst>
                <a:tab pos="1311275" algn="l"/>
              </a:tabLst>
            </a:pPr>
            <a:r>
              <a:rPr lang="en-US" altLang="en-US" sz="1700" dirty="0"/>
              <a:t>SQL allows the use of the logical connectives </a:t>
            </a:r>
            <a:r>
              <a:rPr lang="en-US" altLang="en-US" sz="1700" b="1" dirty="0"/>
              <a:t> and, or, </a:t>
            </a:r>
            <a:r>
              <a:rPr lang="en-US" altLang="en-US" sz="1700" dirty="0"/>
              <a:t>and </a:t>
            </a:r>
            <a:r>
              <a:rPr lang="en-US" altLang="en-US" sz="1700" b="1" dirty="0"/>
              <a:t>not </a:t>
            </a:r>
            <a:endParaRPr lang="en-US" altLang="en-US" sz="1700" dirty="0"/>
          </a:p>
          <a:p>
            <a:pPr>
              <a:tabLst>
                <a:tab pos="1311275" algn="l"/>
              </a:tabLst>
            </a:pPr>
            <a:r>
              <a:rPr lang="en-US" altLang="en-US" sz="1700" dirty="0"/>
              <a:t>The operands of the logical connectives can be expressions involving the comparison operators &lt;, &lt;=, &gt;, &gt;=, =, and &lt;&gt;.</a:t>
            </a:r>
          </a:p>
          <a:p>
            <a:pPr>
              <a:tabLst>
                <a:tab pos="1311275" algn="l"/>
              </a:tabLst>
            </a:pPr>
            <a:r>
              <a:rPr lang="en-US" altLang="en-US" sz="1700" dirty="0"/>
              <a:t>Comparisons can be applied to results of arithmetic expressions</a:t>
            </a:r>
          </a:p>
          <a:p>
            <a:pPr>
              <a:tabLst>
                <a:tab pos="1311275" algn="l"/>
              </a:tabLst>
            </a:pPr>
            <a:r>
              <a:rPr lang="en-US" altLang="en-US" sz="1700" dirty="0"/>
              <a:t>To find all instructors in Comp. Sci. dept with salary &gt; 70000</a:t>
            </a:r>
          </a:p>
          <a:p>
            <a:pPr lvl="1">
              <a:buFont typeface="Monotype Sorts" charset="2"/>
              <a:buNone/>
              <a:tabLst>
                <a:tab pos="1311275" algn="l"/>
              </a:tabLst>
            </a:pPr>
            <a:r>
              <a:rPr lang="en-US" altLang="en-US" sz="1700" b="1" dirty="0"/>
              <a:t>	select </a:t>
            </a:r>
            <a:r>
              <a:rPr lang="en-US" altLang="en-US" sz="1700" i="1" dirty="0"/>
              <a:t>name</a:t>
            </a:r>
            <a:br>
              <a:rPr lang="en-US" altLang="en-US" sz="1700" i="1" dirty="0"/>
            </a:b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  <a:br>
              <a:rPr lang="en-US" altLang="en-US" sz="1700" i="1" dirty="0"/>
            </a:br>
            <a:r>
              <a:rPr lang="en-US" altLang="en-US" sz="1700" b="1" dirty="0"/>
              <a:t>where </a:t>
            </a:r>
            <a:r>
              <a:rPr lang="en-US" altLang="en-US" sz="1700" i="1" dirty="0"/>
              <a:t>dept_name =</a:t>
            </a:r>
            <a:r>
              <a:rPr lang="en-US" altLang="en-US" sz="1700" dirty="0"/>
              <a:t> </a:t>
            </a:r>
            <a:r>
              <a:rPr lang="en-US" altLang="en-US" sz="1700" i="1" dirty="0"/>
              <a:t>'</a:t>
            </a:r>
            <a:r>
              <a:rPr lang="en-US" altLang="ja-JP" sz="1700" dirty="0"/>
              <a:t>Comp. Sci.'</a:t>
            </a:r>
            <a:r>
              <a:rPr lang="en-US" altLang="ja-JP" sz="1700" i="1" dirty="0"/>
              <a:t>  </a:t>
            </a:r>
            <a:r>
              <a:rPr lang="en-US" altLang="ja-JP" sz="1700" b="1" dirty="0"/>
              <a:t>and </a:t>
            </a:r>
            <a:r>
              <a:rPr lang="en-US" altLang="ja-JP" sz="1700" i="1" dirty="0"/>
              <a:t>salary </a:t>
            </a:r>
            <a:r>
              <a:rPr lang="en-US" altLang="ja-JP" sz="1700" dirty="0"/>
              <a:t>&gt; 70000</a:t>
            </a:r>
          </a:p>
          <a:p>
            <a:pPr>
              <a:buFont typeface="Monotype Sorts" charset="2"/>
              <a:buNone/>
              <a:tabLst>
                <a:tab pos="1311275" algn="l"/>
              </a:tabLst>
            </a:pPr>
            <a:endParaRPr lang="en-US" altLang="en-US" sz="1700" dirty="0"/>
          </a:p>
        </p:txBody>
      </p:sp>
      <p:pic>
        <p:nvPicPr>
          <p:cNvPr id="3" name="Graphic 2">
            <a:extLst>
              <a:ext uri="{FF2B5EF4-FFF2-40B4-BE49-F238E27FC236}">
                <a16:creationId xmlns="" xmlns:a16="http://schemas.microsoft.com/office/drawing/2014/main" id="{51B4B9C5-28CB-44C6-BCAD-BA8A2C1916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42307" t="787" r="41816" b="37397"/>
          <a:stretch/>
        </p:blipFill>
        <p:spPr>
          <a:xfrm>
            <a:off x="7109157" y="4682613"/>
            <a:ext cx="1090307" cy="1157748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/>
          <a:lstStyle/>
          <a:p>
            <a:r>
              <a:rPr lang="en-US" altLang="en-US"/>
              <a:t>The from Clause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06489"/>
            <a:ext cx="7603292" cy="4867592"/>
          </a:xfrm>
        </p:spPr>
        <p:txBody>
          <a:bodyPr lIns="90488" tIns="44450" rIns="90488" bIns="44450"/>
          <a:lstStyle/>
          <a:p>
            <a:pPr>
              <a:tabLst>
                <a:tab pos="635000" algn="l"/>
                <a:tab pos="2403475" algn="l"/>
              </a:tabLst>
            </a:pPr>
            <a:r>
              <a:rPr lang="en-US" altLang="en-US" sz="1700" dirty="0"/>
              <a:t>The </a:t>
            </a:r>
            <a:r>
              <a:rPr lang="en-US" altLang="en-US" sz="1700" b="1" dirty="0">
                <a:solidFill>
                  <a:srgbClr val="002060"/>
                </a:solidFill>
              </a:rPr>
              <a:t>from</a:t>
            </a:r>
            <a:r>
              <a:rPr lang="en-US" altLang="en-US" sz="1700" b="1" dirty="0"/>
              <a:t> </a:t>
            </a:r>
            <a:r>
              <a:rPr lang="en-US" altLang="en-US" sz="1700" dirty="0"/>
              <a:t>clause lists the relations involved in the query</a:t>
            </a:r>
          </a:p>
          <a:p>
            <a:pPr lvl="1">
              <a:tabLst>
                <a:tab pos="635000" algn="l"/>
                <a:tab pos="2403475" algn="l"/>
              </a:tabLst>
            </a:pPr>
            <a:r>
              <a:rPr lang="en-US" altLang="en-US" sz="1700" dirty="0"/>
              <a:t>Corresponds to the Cartesian product operation of the relational algebra.</a:t>
            </a:r>
          </a:p>
          <a:p>
            <a:pPr>
              <a:tabLst>
                <a:tab pos="635000" algn="l"/>
                <a:tab pos="2403475" algn="l"/>
              </a:tabLst>
            </a:pPr>
            <a:r>
              <a:rPr lang="en-US" altLang="en-US" sz="1700" dirty="0"/>
              <a:t>Find the Cartesian product </a:t>
            </a:r>
            <a:r>
              <a:rPr lang="en-US" altLang="en-US" sz="1700" i="1" dirty="0"/>
              <a:t>instructor X teaches</a:t>
            </a:r>
            <a:endParaRPr lang="en-US" altLang="en-US" sz="1700" dirty="0"/>
          </a:p>
          <a:p>
            <a:pPr>
              <a:buFont typeface="Monotype Sorts" charset="2"/>
              <a:buNone/>
              <a:tabLst>
                <a:tab pos="635000" algn="l"/>
                <a:tab pos="2403475" algn="l"/>
              </a:tabLst>
            </a:pPr>
            <a:r>
              <a:rPr lang="en-US" altLang="en-US" sz="1700" b="1" dirty="0"/>
              <a:t>			select </a:t>
            </a:r>
            <a:r>
              <a:rPr lang="en-US" altLang="en-US" sz="1700" dirty="0">
                <a:latin typeface="Symbol" panose="05050102010706020507" pitchFamily="18" charset="2"/>
              </a:rPr>
              <a:t></a:t>
            </a:r>
            <a:r>
              <a:rPr lang="en-US" altLang="en-US" sz="1700" dirty="0"/>
              <a:t/>
            </a:r>
            <a:br>
              <a:rPr lang="en-US" altLang="en-US" sz="1700" dirty="0"/>
            </a:br>
            <a:r>
              <a:rPr lang="en-US" altLang="en-US" sz="1700" dirty="0"/>
              <a:t>		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instructor, teaches</a:t>
            </a:r>
          </a:p>
          <a:p>
            <a:pPr lvl="1">
              <a:tabLst>
                <a:tab pos="635000" algn="l"/>
                <a:tab pos="2403475" algn="l"/>
              </a:tabLst>
            </a:pPr>
            <a:r>
              <a:rPr lang="en-US" altLang="en-US" sz="1700" dirty="0"/>
              <a:t>generates every possible instructor – teaches pair, with all attributes from both relations.</a:t>
            </a:r>
          </a:p>
          <a:p>
            <a:pPr lvl="1">
              <a:tabLst>
                <a:tab pos="635000" algn="l"/>
                <a:tab pos="2403475" algn="l"/>
              </a:tabLst>
            </a:pPr>
            <a:r>
              <a:rPr lang="en-US" altLang="en-US" sz="1700" dirty="0"/>
              <a:t>For common attributes (e.g., </a:t>
            </a:r>
            <a:r>
              <a:rPr lang="en-US" altLang="en-US" sz="1700" i="1" dirty="0"/>
              <a:t>ID</a:t>
            </a:r>
            <a:r>
              <a:rPr lang="en-US" altLang="en-US" sz="1700" dirty="0"/>
              <a:t>), the attributes  in the resulting table are renamed using the  relation name (e.g., </a:t>
            </a:r>
            <a:r>
              <a:rPr lang="en-US" altLang="en-US" sz="1700" i="1" dirty="0"/>
              <a:t>instructor.ID</a:t>
            </a:r>
            <a:r>
              <a:rPr lang="en-US" altLang="en-US" sz="1700" dirty="0"/>
              <a:t>)</a:t>
            </a:r>
          </a:p>
          <a:p>
            <a:pPr>
              <a:tabLst>
                <a:tab pos="635000" algn="l"/>
                <a:tab pos="2403475" algn="l"/>
              </a:tabLst>
            </a:pPr>
            <a:r>
              <a:rPr lang="en-US" altLang="en-US" sz="1700" dirty="0"/>
              <a:t>Cartesian product not very useful directly, but useful combined with where-clause condition (selection operation in relational algebra).</a:t>
            </a:r>
          </a:p>
          <a:p>
            <a:pPr>
              <a:buFont typeface="Monotype Sorts" charset="2"/>
              <a:buNone/>
              <a:tabLst>
                <a:tab pos="635000" algn="l"/>
                <a:tab pos="2403475" algn="l"/>
              </a:tabLst>
            </a:pPr>
            <a:r>
              <a:rPr lang="en-US" altLang="en-US" i="1" dirty="0"/>
              <a:t>	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/>
          <a:lstStyle/>
          <a:p>
            <a:r>
              <a:rPr lang="en-US" altLang="en-US" sz="2800" dirty="0"/>
              <a:t>Examples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2" y="1106489"/>
            <a:ext cx="4821288" cy="4526216"/>
          </a:xfrm>
        </p:spPr>
        <p:txBody>
          <a:bodyPr lIns="90488" tIns="44450" rIns="90488" bIns="44450"/>
          <a:lstStyle/>
          <a:p>
            <a:pPr>
              <a:tabLst>
                <a:tab pos="2055813" algn="l"/>
              </a:tabLst>
            </a:pPr>
            <a:r>
              <a:rPr lang="en-US" altLang="en-US" sz="1700" dirty="0"/>
              <a:t>Find the names of all instructors who have taught some course and the </a:t>
            </a:r>
            <a:r>
              <a:rPr lang="en-US" altLang="en-US" sz="1700" dirty="0" err="1"/>
              <a:t>course_id</a:t>
            </a:r>
            <a:endParaRPr lang="en-US" altLang="en-US" sz="1700" dirty="0"/>
          </a:p>
          <a:p>
            <a:pPr lvl="1">
              <a:tabLst>
                <a:tab pos="2055813" algn="l"/>
              </a:tabLst>
            </a:pPr>
            <a:r>
              <a:rPr lang="en-US" altLang="en-US" sz="1700" b="1" dirty="0"/>
              <a:t>select </a:t>
            </a:r>
            <a:r>
              <a:rPr lang="en-US" altLang="en-US" sz="1700" i="1" dirty="0"/>
              <a:t>name, </a:t>
            </a:r>
            <a:r>
              <a:rPr lang="en-US" altLang="en-US" sz="1700" i="1" dirty="0" err="1"/>
              <a:t>course_id</a:t>
            </a:r>
            <a:r>
              <a:rPr lang="en-US" altLang="en-US" sz="1700" i="1" dirty="0"/>
              <a:t/>
            </a:r>
            <a:br>
              <a:rPr lang="en-US" altLang="en-US" sz="1700" i="1" dirty="0"/>
            </a:br>
            <a:r>
              <a:rPr lang="en-US" altLang="en-US" sz="1700" b="1" dirty="0"/>
              <a:t>from </a:t>
            </a:r>
            <a:r>
              <a:rPr lang="en-US" altLang="en-US" sz="1700" i="1" dirty="0"/>
              <a:t>instructor , teaches</a:t>
            </a:r>
            <a:br>
              <a:rPr lang="en-US" altLang="en-US" sz="1700" i="1" dirty="0"/>
            </a:br>
            <a:r>
              <a:rPr lang="en-US" altLang="en-US" sz="1700" b="1" dirty="0"/>
              <a:t>where </a:t>
            </a:r>
            <a:r>
              <a:rPr lang="en-US" altLang="en-US" sz="1700" i="1" dirty="0"/>
              <a:t>instructor.ID = teaches.ID </a:t>
            </a:r>
          </a:p>
          <a:p>
            <a:pPr lvl="1">
              <a:buFont typeface="Monotype Sorts" charset="2"/>
              <a:buNone/>
              <a:tabLst>
                <a:tab pos="2055813" algn="l"/>
              </a:tabLst>
            </a:pPr>
            <a:r>
              <a:rPr lang="en-US" altLang="en-US" sz="800" dirty="0"/>
              <a:t> </a:t>
            </a:r>
          </a:p>
          <a:p>
            <a:pPr>
              <a:tabLst>
                <a:tab pos="2055813" algn="l"/>
              </a:tabLst>
            </a:pPr>
            <a:r>
              <a:rPr lang="en-US" altLang="en-US" sz="1700" dirty="0"/>
              <a:t>Find the names of all instructors in the Art  department who have taught some course and the </a:t>
            </a:r>
            <a:r>
              <a:rPr lang="en-US" altLang="en-US" sz="1700" dirty="0" err="1"/>
              <a:t>course_id</a:t>
            </a:r>
            <a:endParaRPr lang="en-US" altLang="en-US" sz="1700" dirty="0"/>
          </a:p>
          <a:p>
            <a:pPr lvl="1">
              <a:tabLst>
                <a:tab pos="2055813" algn="l"/>
              </a:tabLst>
            </a:pPr>
            <a:r>
              <a:rPr lang="en-US" altLang="en-US" sz="1700" b="1" dirty="0"/>
              <a:t>select </a:t>
            </a:r>
            <a:r>
              <a:rPr lang="en-US" altLang="en-US" sz="1700" i="1" dirty="0"/>
              <a:t>name, </a:t>
            </a:r>
            <a:r>
              <a:rPr lang="en-US" altLang="en-US" sz="1700" i="1" dirty="0" err="1"/>
              <a:t>course_id</a:t>
            </a:r>
            <a:r>
              <a:rPr lang="en-US" altLang="en-US" sz="1700" i="1" dirty="0"/>
              <a:t/>
            </a:r>
            <a:br>
              <a:rPr lang="en-US" altLang="en-US" sz="1700" i="1" dirty="0"/>
            </a:br>
            <a:r>
              <a:rPr lang="en-US" altLang="en-US" sz="1700" b="1" dirty="0"/>
              <a:t>from </a:t>
            </a:r>
            <a:r>
              <a:rPr lang="en-US" altLang="en-US" sz="1700" i="1" dirty="0"/>
              <a:t>instructor , teaches</a:t>
            </a:r>
            <a:br>
              <a:rPr lang="en-US" altLang="en-US" sz="1700" i="1" dirty="0"/>
            </a:br>
            <a:r>
              <a:rPr lang="en-US" altLang="en-US" sz="1700" b="1" dirty="0"/>
              <a:t>where </a:t>
            </a:r>
            <a:r>
              <a:rPr lang="en-US" altLang="en-US" sz="1700" i="1" dirty="0"/>
              <a:t>instructor.ID = teaches.ID  </a:t>
            </a:r>
            <a:br>
              <a:rPr lang="en-US" altLang="en-US" sz="1700" i="1" dirty="0"/>
            </a:br>
            <a:r>
              <a:rPr lang="en-US" altLang="en-US" sz="1700" i="1" dirty="0"/>
              <a:t>          </a:t>
            </a:r>
            <a:r>
              <a:rPr lang="en-US" altLang="en-US" sz="1700" b="1" i="1" dirty="0"/>
              <a:t>and</a:t>
            </a:r>
            <a:r>
              <a:rPr lang="en-US" altLang="en-US" sz="1700" i="1" dirty="0"/>
              <a:t>  instructor. dept_name = </a:t>
            </a:r>
            <a:r>
              <a:rPr lang="en-US" altLang="en-US" sz="1700" dirty="0"/>
              <a:t>'Art'</a:t>
            </a:r>
          </a:p>
          <a:p>
            <a:pPr lvl="1">
              <a:buFont typeface="Monotype Sorts" charset="2"/>
              <a:buNone/>
              <a:tabLst>
                <a:tab pos="2055813" algn="l"/>
              </a:tabLst>
            </a:pPr>
            <a:endParaRPr lang="en-US" altLang="en-US" sz="1700" dirty="0"/>
          </a:p>
        </p:txBody>
      </p:sp>
      <p:pic>
        <p:nvPicPr>
          <p:cNvPr id="3" name="Graphic 2">
            <a:extLst>
              <a:ext uri="{FF2B5EF4-FFF2-40B4-BE49-F238E27FC236}">
                <a16:creationId xmlns="" xmlns:a16="http://schemas.microsoft.com/office/drawing/2014/main" id="{E75A09EE-C151-4256-9EE2-5AAE5DB9B9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32705" t="875" r="32623" b="14122"/>
          <a:stretch/>
        </p:blipFill>
        <p:spPr>
          <a:xfrm>
            <a:off x="6113206" y="1106489"/>
            <a:ext cx="2322871" cy="4262249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/>
          <a:lstStyle/>
          <a:p>
            <a:r>
              <a:rPr lang="en-US" altLang="en-US" sz="2800" dirty="0"/>
              <a:t>Outline</a:t>
            </a:r>
          </a:p>
        </p:txBody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27464"/>
            <a:ext cx="7205218" cy="3542072"/>
          </a:xfrm>
        </p:spPr>
        <p:txBody>
          <a:bodyPr lIns="90488" tIns="44450" rIns="90488" bIns="44450"/>
          <a:lstStyle/>
          <a:p>
            <a:r>
              <a:rPr lang="en-US" altLang="en-US" sz="1700" dirty="0"/>
              <a:t>Overview of The SQL Query Language</a:t>
            </a:r>
          </a:p>
          <a:p>
            <a:r>
              <a:rPr lang="en-US" altLang="en-US" sz="1700" dirty="0"/>
              <a:t>SQL Data Definition</a:t>
            </a:r>
          </a:p>
          <a:p>
            <a:r>
              <a:rPr lang="en-US" altLang="en-US" sz="1700" dirty="0"/>
              <a:t>Basic Query Structure of SQL Queries</a:t>
            </a:r>
          </a:p>
          <a:p>
            <a:r>
              <a:rPr lang="en-US" altLang="en-US" sz="1700" dirty="0"/>
              <a:t>Additional Basic Operations</a:t>
            </a:r>
          </a:p>
          <a:p>
            <a:r>
              <a:rPr lang="en-US" altLang="en-US" sz="1700" dirty="0"/>
              <a:t>Set Operations</a:t>
            </a:r>
          </a:p>
          <a:p>
            <a:r>
              <a:rPr lang="en-US" altLang="en-US" sz="1700" dirty="0"/>
              <a:t>Null Values</a:t>
            </a:r>
          </a:p>
          <a:p>
            <a:r>
              <a:rPr lang="en-US" altLang="en-US" sz="1700" dirty="0"/>
              <a:t>Aggregate Functions</a:t>
            </a:r>
          </a:p>
          <a:p>
            <a:r>
              <a:rPr lang="en-US" altLang="en-US" sz="1700" dirty="0"/>
              <a:t>Nested Subqueries</a:t>
            </a:r>
          </a:p>
          <a:p>
            <a:r>
              <a:rPr lang="en-US" altLang="en-US" sz="1700" dirty="0"/>
              <a:t>Modification of the Database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50" y="189667"/>
            <a:ext cx="8077200" cy="609600"/>
          </a:xfrm>
        </p:spPr>
        <p:txBody>
          <a:bodyPr lIns="90488" tIns="44450" rIns="90488" bIns="44450" anchor="ctr"/>
          <a:lstStyle/>
          <a:p>
            <a:r>
              <a:rPr lang="en-US" altLang="en-US" sz="2800" dirty="0"/>
              <a:t>The Rename Operation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55257"/>
            <a:ext cx="7760830" cy="3407866"/>
          </a:xfrm>
        </p:spPr>
        <p:txBody>
          <a:bodyPr lIns="90488" tIns="44450" rIns="90488" bIns="44450"/>
          <a:lstStyle/>
          <a:p>
            <a:pPr>
              <a:tabLst>
                <a:tab pos="2055813" algn="l"/>
              </a:tabLst>
            </a:pPr>
            <a:r>
              <a:rPr lang="en-US" altLang="en-US" sz="1700" dirty="0"/>
              <a:t>The SQL allows renaming relations and attributes using the </a:t>
            </a:r>
            <a:r>
              <a:rPr lang="en-US" altLang="en-US" sz="1700" b="1" dirty="0"/>
              <a:t>as </a:t>
            </a:r>
            <a:r>
              <a:rPr lang="en-US" altLang="en-US" sz="1700" dirty="0"/>
              <a:t>clause:</a:t>
            </a:r>
          </a:p>
          <a:p>
            <a:pPr>
              <a:buFont typeface="Monotype Sorts" charset="2"/>
              <a:buNone/>
              <a:tabLst>
                <a:tab pos="2055813" algn="l"/>
              </a:tabLst>
            </a:pPr>
            <a:r>
              <a:rPr lang="en-US" altLang="en-US" sz="1700" i="1" dirty="0"/>
              <a:t>		old-name </a:t>
            </a:r>
            <a:r>
              <a:rPr lang="en-US" altLang="en-US" sz="1700" b="1" dirty="0"/>
              <a:t>as</a:t>
            </a:r>
            <a:r>
              <a:rPr lang="en-US" altLang="en-US" sz="1700" i="1" dirty="0"/>
              <a:t> new-name</a:t>
            </a:r>
            <a:r>
              <a:rPr lang="en-US" altLang="en-US" sz="1700" dirty="0"/>
              <a:t/>
            </a:r>
            <a:br>
              <a:rPr lang="en-US" altLang="en-US" sz="1700" dirty="0"/>
            </a:br>
            <a:r>
              <a:rPr lang="en-US" altLang="en-US" sz="800" dirty="0"/>
              <a:t> </a:t>
            </a:r>
          </a:p>
          <a:p>
            <a:pPr>
              <a:tabLst>
                <a:tab pos="2055813" algn="l"/>
              </a:tabLst>
            </a:pPr>
            <a:r>
              <a:rPr lang="en-US" altLang="en-US" sz="1700" dirty="0"/>
              <a:t>Find the names of all instructors who have a higher salary than </a:t>
            </a:r>
            <a:br>
              <a:rPr lang="en-US" altLang="en-US" sz="1700" dirty="0"/>
            </a:br>
            <a:r>
              <a:rPr lang="en-US" altLang="en-US" sz="1700" dirty="0"/>
              <a:t>some instructor in 'Comp. Sci'.</a:t>
            </a:r>
          </a:p>
          <a:p>
            <a:pPr lvl="1">
              <a:tabLst>
                <a:tab pos="2055813" algn="l"/>
              </a:tabLst>
            </a:pPr>
            <a:r>
              <a:rPr lang="en-US" altLang="en-US" sz="1700" b="1" dirty="0"/>
              <a:t>select distinct </a:t>
            </a:r>
            <a:r>
              <a:rPr lang="en-US" altLang="en-US" sz="1700" i="1" dirty="0"/>
              <a:t>T.name</a:t>
            </a:r>
            <a:br>
              <a:rPr lang="en-US" altLang="en-US" sz="1700" i="1" dirty="0"/>
            </a:br>
            <a:r>
              <a:rPr lang="en-US" altLang="en-US" sz="1700" b="1" dirty="0"/>
              <a:t>from </a:t>
            </a:r>
            <a:r>
              <a:rPr lang="en-US" altLang="en-US" sz="1700" i="1" dirty="0"/>
              <a:t>instructor </a:t>
            </a:r>
            <a:r>
              <a:rPr lang="en-US" altLang="en-US" sz="1700" b="1" dirty="0"/>
              <a:t>as </a:t>
            </a:r>
            <a:r>
              <a:rPr lang="en-US" altLang="en-US" sz="1700" i="1" dirty="0"/>
              <a:t>T, instructor </a:t>
            </a:r>
            <a:r>
              <a:rPr lang="en-US" altLang="en-US" sz="1700" b="1" dirty="0"/>
              <a:t>as </a:t>
            </a:r>
            <a:r>
              <a:rPr lang="en-US" altLang="en-US" sz="1700" i="1" dirty="0"/>
              <a:t>S</a:t>
            </a:r>
            <a:br>
              <a:rPr lang="en-US" altLang="en-US" sz="1700" i="1" dirty="0"/>
            </a:br>
            <a:r>
              <a:rPr lang="en-US" altLang="en-US" sz="1700" b="1" dirty="0"/>
              <a:t>where </a:t>
            </a:r>
            <a:r>
              <a:rPr lang="en-US" altLang="en-US" sz="1700" i="1" dirty="0" err="1"/>
              <a:t>T.salary</a:t>
            </a:r>
            <a:r>
              <a:rPr lang="en-US" altLang="en-US" sz="1700" i="1" dirty="0"/>
              <a:t> &gt; </a:t>
            </a:r>
            <a:r>
              <a:rPr lang="en-US" altLang="en-US" sz="1700" i="1" dirty="0" err="1"/>
              <a:t>S.salary</a:t>
            </a:r>
            <a:r>
              <a:rPr lang="en-US" altLang="en-US" sz="1700" i="1" dirty="0"/>
              <a:t> </a:t>
            </a:r>
            <a:r>
              <a:rPr lang="en-US" altLang="en-US" sz="1700" b="1" dirty="0"/>
              <a:t>and </a:t>
            </a:r>
            <a:r>
              <a:rPr lang="en-US" altLang="en-US" sz="1700" i="1" dirty="0" err="1"/>
              <a:t>S.dept_name</a:t>
            </a:r>
            <a:r>
              <a:rPr lang="en-US" altLang="en-US" sz="1700" i="1" dirty="0"/>
              <a:t> = 'Comp. Sci.’</a:t>
            </a:r>
          </a:p>
          <a:p>
            <a:pPr lvl="1">
              <a:buFont typeface="Monotype Sorts" charset="2"/>
              <a:buNone/>
              <a:tabLst>
                <a:tab pos="2055813" algn="l"/>
              </a:tabLst>
            </a:pPr>
            <a:r>
              <a:rPr lang="en-US" altLang="en-US" sz="800" dirty="0"/>
              <a:t> </a:t>
            </a:r>
          </a:p>
          <a:p>
            <a:pPr>
              <a:tabLst>
                <a:tab pos="2055813" algn="l"/>
              </a:tabLst>
            </a:pPr>
            <a:r>
              <a:rPr lang="en-US" altLang="en-US" sz="1700" dirty="0"/>
              <a:t>Keyword </a:t>
            </a:r>
            <a:r>
              <a:rPr lang="en-US" altLang="en-US" sz="1700" b="1" dirty="0"/>
              <a:t>as</a:t>
            </a:r>
            <a:r>
              <a:rPr lang="en-US" altLang="en-US" sz="1700" dirty="0"/>
              <a:t> is optional and may be omitted</a:t>
            </a:r>
            <a:br>
              <a:rPr lang="en-US" altLang="en-US" sz="1700" dirty="0"/>
            </a:br>
            <a:r>
              <a:rPr lang="en-US" altLang="en-US" sz="1700" dirty="0"/>
              <a:t>              </a:t>
            </a:r>
            <a:r>
              <a:rPr lang="en-US" altLang="en-US" sz="1700" i="1" dirty="0"/>
              <a:t>instructor </a:t>
            </a:r>
            <a:r>
              <a:rPr lang="en-US" altLang="en-US" sz="1700" b="1" dirty="0"/>
              <a:t>as </a:t>
            </a:r>
            <a:r>
              <a:rPr lang="en-US" altLang="en-US" sz="1700" i="1" dirty="0"/>
              <a:t>T ≡ instructor</a:t>
            </a:r>
            <a:r>
              <a:rPr lang="en-US" altLang="en-US" sz="1700" b="1" dirty="0"/>
              <a:t> </a:t>
            </a:r>
            <a:r>
              <a:rPr lang="en-US" altLang="en-US" sz="1700" i="1" dirty="0"/>
              <a:t>T</a:t>
            </a:r>
            <a:endParaRPr lang="en-US" altLang="en-US" sz="1700" dirty="0"/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/>
          <a:lstStyle/>
          <a:p>
            <a:r>
              <a:rPr lang="en-US" altLang="en-US" sz="2800" dirty="0"/>
              <a:t>Self Join Example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06488"/>
            <a:ext cx="7692898" cy="3575240"/>
          </a:xfrm>
        </p:spPr>
        <p:txBody>
          <a:bodyPr lIns="90488" tIns="44450" rIns="90488" bIns="44450"/>
          <a:lstStyle/>
          <a:p>
            <a:pPr>
              <a:tabLst>
                <a:tab pos="2055813" algn="l"/>
              </a:tabLst>
            </a:pPr>
            <a:r>
              <a:rPr lang="en-US" altLang="en-US" sz="1700" dirty="0"/>
              <a:t>Relation </a:t>
            </a:r>
            <a:r>
              <a:rPr lang="en-US" altLang="en-US" sz="1700" i="1" dirty="0" err="1"/>
              <a:t>emp</a:t>
            </a:r>
            <a:r>
              <a:rPr lang="en-US" altLang="en-US" sz="1700" i="1" dirty="0"/>
              <a:t>-super</a:t>
            </a:r>
          </a:p>
          <a:p>
            <a:pPr>
              <a:tabLst>
                <a:tab pos="2055813" algn="l"/>
              </a:tabLst>
            </a:pPr>
            <a:endParaRPr lang="en-US" altLang="en-US" sz="1700" i="1" dirty="0"/>
          </a:p>
          <a:p>
            <a:pPr>
              <a:tabLst>
                <a:tab pos="2055813" algn="l"/>
              </a:tabLst>
            </a:pPr>
            <a:endParaRPr lang="en-US" altLang="en-US" sz="1700" i="1" dirty="0"/>
          </a:p>
          <a:p>
            <a:pPr>
              <a:tabLst>
                <a:tab pos="2055813" algn="l"/>
              </a:tabLst>
            </a:pPr>
            <a:endParaRPr lang="en-US" altLang="en-US" sz="1700" i="1" dirty="0"/>
          </a:p>
          <a:p>
            <a:pPr>
              <a:tabLst>
                <a:tab pos="2055813" algn="l"/>
              </a:tabLst>
            </a:pPr>
            <a:endParaRPr lang="en-US" altLang="en-US" sz="1700" i="1" dirty="0"/>
          </a:p>
          <a:p>
            <a:pPr>
              <a:buNone/>
              <a:tabLst>
                <a:tab pos="2055813" algn="l"/>
              </a:tabLst>
            </a:pPr>
            <a:endParaRPr lang="en-US" altLang="en-US" sz="1700" i="1" dirty="0"/>
          </a:p>
          <a:p>
            <a:pPr>
              <a:tabLst>
                <a:tab pos="2055813" algn="l"/>
              </a:tabLst>
            </a:pPr>
            <a:r>
              <a:rPr lang="en-US" altLang="en-US" sz="1700" dirty="0"/>
              <a:t>Find the supervisor of “Bob”</a:t>
            </a:r>
          </a:p>
          <a:p>
            <a:pPr>
              <a:tabLst>
                <a:tab pos="2055813" algn="l"/>
              </a:tabLst>
            </a:pPr>
            <a:r>
              <a:rPr lang="en-US" altLang="en-US" sz="1700" dirty="0"/>
              <a:t>Find the supervisor of the supervisor of “Bob”</a:t>
            </a:r>
          </a:p>
          <a:p>
            <a:pPr>
              <a:tabLst>
                <a:tab pos="2055813" algn="l"/>
              </a:tabLst>
            </a:pPr>
            <a:r>
              <a:rPr lang="en-US" altLang="en-US" sz="1700" dirty="0"/>
              <a:t>Can you find  ALL the supervisors (direct and indirect) of “Bob”?</a:t>
            </a:r>
          </a:p>
          <a:p>
            <a:pPr>
              <a:tabLst>
                <a:tab pos="2055813" algn="l"/>
              </a:tabLst>
            </a:pPr>
            <a:endParaRPr lang="en-US" altLang="en-US" sz="1700" dirty="0"/>
          </a:p>
          <a:p>
            <a:pPr>
              <a:tabLst>
                <a:tab pos="2055813" algn="l"/>
              </a:tabLst>
            </a:pPr>
            <a:endParaRPr lang="en-US" altLang="en-US" sz="1700" dirty="0"/>
          </a:p>
        </p:txBody>
      </p:sp>
      <p:pic>
        <p:nvPicPr>
          <p:cNvPr id="4" name="Picture 1" descr="C:\Users\as668\Desktop\Judi\3_1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2528" y="1658092"/>
            <a:ext cx="1784870" cy="1261759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String Operations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204024"/>
            <a:ext cx="7638802" cy="4648136"/>
          </a:xfrm>
        </p:spPr>
        <p:txBody>
          <a:bodyPr/>
          <a:lstStyle/>
          <a:p>
            <a:pPr>
              <a:tabLst>
                <a:tab pos="1889125" algn="l"/>
                <a:tab pos="2403475" algn="l"/>
              </a:tabLst>
            </a:pPr>
            <a:r>
              <a:rPr lang="en-US" altLang="en-US" sz="1700" dirty="0"/>
              <a:t>SQL includes a string-matching operator for comparisons on character strings.  The operator </a:t>
            </a:r>
            <a:r>
              <a:rPr lang="en-US" altLang="en-US" sz="1700" b="1" dirty="0"/>
              <a:t>like</a:t>
            </a:r>
            <a:r>
              <a:rPr lang="en-US" altLang="en-US" sz="1700" dirty="0"/>
              <a:t> uses patterns that are described using two special characters:</a:t>
            </a:r>
          </a:p>
          <a:p>
            <a:pPr lvl="1">
              <a:tabLst>
                <a:tab pos="1889125" algn="l"/>
                <a:tab pos="2403475" algn="l"/>
              </a:tabLst>
            </a:pPr>
            <a:r>
              <a:rPr lang="en-US" altLang="en-US" sz="1700" dirty="0"/>
              <a:t>percent ( % ).  The % character matches any substring.</a:t>
            </a:r>
          </a:p>
          <a:p>
            <a:pPr lvl="1">
              <a:tabLst>
                <a:tab pos="1889125" algn="l"/>
                <a:tab pos="2403475" algn="l"/>
              </a:tabLst>
            </a:pPr>
            <a:r>
              <a:rPr lang="en-US" altLang="en-US" sz="1700" dirty="0"/>
              <a:t>underscore ( _ ).  The _ character matches any character.</a:t>
            </a:r>
          </a:p>
          <a:p>
            <a:pPr>
              <a:tabLst>
                <a:tab pos="1889125" algn="l"/>
                <a:tab pos="2403475" algn="l"/>
              </a:tabLst>
            </a:pPr>
            <a:r>
              <a:rPr lang="en-US" altLang="en-US" sz="1700" dirty="0"/>
              <a:t>Find the names of all instructors whose name includes the substring “</a:t>
            </a:r>
            <a:r>
              <a:rPr lang="en-US" altLang="en-US" sz="1700" dirty="0" err="1"/>
              <a:t>dar</a:t>
            </a:r>
            <a:r>
              <a:rPr lang="en-US" altLang="en-US" sz="1700" dirty="0"/>
              <a:t>”.</a:t>
            </a:r>
          </a:p>
          <a:p>
            <a:pPr>
              <a:buFont typeface="Monotype Sorts" charset="2"/>
              <a:buNone/>
              <a:tabLst>
                <a:tab pos="1889125" algn="l"/>
                <a:tab pos="2403475" algn="l"/>
              </a:tabLst>
            </a:pPr>
            <a:r>
              <a:rPr lang="en-US" altLang="en-US" sz="1700" b="1" dirty="0"/>
              <a:t>		se</a:t>
            </a:r>
            <a:r>
              <a:rPr lang="en-US" altLang="en-US" sz="1700" dirty="0"/>
              <a:t>le</a:t>
            </a:r>
            <a:r>
              <a:rPr lang="en-US" altLang="en-US" sz="1700" b="1" dirty="0"/>
              <a:t>ct </a:t>
            </a:r>
            <a:r>
              <a:rPr lang="en-US" altLang="en-US" sz="1700" i="1" dirty="0"/>
              <a:t>name</a:t>
            </a:r>
            <a:br>
              <a:rPr lang="en-US" altLang="en-US" sz="1700" i="1" dirty="0"/>
            </a:br>
            <a:r>
              <a:rPr lang="en-US" altLang="en-US" sz="1700" i="1" dirty="0"/>
              <a:t>	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  <a:br>
              <a:rPr lang="en-US" altLang="en-US" sz="1700" i="1" dirty="0"/>
            </a:br>
            <a:r>
              <a:rPr lang="en-US" altLang="en-US" sz="1700" i="1" dirty="0"/>
              <a:t>	</a:t>
            </a:r>
            <a:r>
              <a:rPr lang="en-US" altLang="en-US" sz="1700" b="1" dirty="0"/>
              <a:t>where</a:t>
            </a:r>
            <a:r>
              <a:rPr lang="en-US" altLang="en-US" sz="1700" b="1" i="1" dirty="0"/>
              <a:t> </a:t>
            </a:r>
            <a:r>
              <a:rPr lang="en-US" altLang="en-US" sz="1700" i="1" dirty="0"/>
              <a:t>name </a:t>
            </a:r>
            <a:r>
              <a:rPr lang="en-US" altLang="en-US" sz="1700" b="1" dirty="0"/>
              <a:t>like </a:t>
            </a:r>
            <a:r>
              <a:rPr lang="en-US" altLang="en-US" sz="1700" b="1" dirty="0">
                <a:latin typeface="Century Gothic" panose="020B0502020202020204" pitchFamily="34" charset="0"/>
              </a:rPr>
              <a:t>'</a:t>
            </a:r>
            <a:r>
              <a:rPr lang="en-US" altLang="en-US" sz="1700" dirty="0"/>
              <a:t>%</a:t>
            </a:r>
            <a:r>
              <a:rPr lang="en-US" altLang="en-US" sz="1700" dirty="0" err="1"/>
              <a:t>dar</a:t>
            </a:r>
            <a:r>
              <a:rPr lang="en-US" altLang="en-US" sz="1700" dirty="0"/>
              <a:t>%</a:t>
            </a:r>
            <a:r>
              <a:rPr lang="en-US" altLang="en-US" sz="1700" dirty="0">
                <a:latin typeface="Century Gothic" panose="020B0502020202020204" pitchFamily="34" charset="0"/>
              </a:rPr>
              <a:t>' </a:t>
            </a:r>
          </a:p>
          <a:p>
            <a:pPr>
              <a:tabLst>
                <a:tab pos="1889125" algn="l"/>
                <a:tab pos="2403475" algn="l"/>
              </a:tabLst>
            </a:pPr>
            <a:r>
              <a:rPr lang="en-US" altLang="en-US" sz="1700" dirty="0"/>
              <a:t>Match the string “100%”</a:t>
            </a:r>
          </a:p>
          <a:p>
            <a:pPr>
              <a:buFont typeface="Monotype Sorts" charset="2"/>
              <a:buNone/>
              <a:tabLst>
                <a:tab pos="1889125" algn="l"/>
                <a:tab pos="2403475" algn="l"/>
              </a:tabLst>
            </a:pPr>
            <a:r>
              <a:rPr lang="en-US" altLang="en-US" sz="1700" dirty="0"/>
              <a:t>			</a:t>
            </a:r>
            <a:r>
              <a:rPr lang="en-US" altLang="en-US" sz="1700" b="1" dirty="0"/>
              <a:t>like </a:t>
            </a:r>
            <a:r>
              <a:rPr lang="en-US" altLang="en-US" sz="1700" b="1" dirty="0">
                <a:latin typeface="Century Gothic" panose="020B0502020202020204" pitchFamily="34" charset="0"/>
              </a:rPr>
              <a:t>'</a:t>
            </a:r>
            <a:r>
              <a:rPr lang="en-US" altLang="ja-JP" sz="1700" dirty="0"/>
              <a:t>100 \%</a:t>
            </a:r>
            <a:r>
              <a:rPr lang="en-US" altLang="ja-JP" sz="1700" dirty="0">
                <a:latin typeface="Century Gothic" panose="020B0502020202020204" pitchFamily="34" charset="0"/>
              </a:rPr>
              <a:t>' </a:t>
            </a:r>
            <a:r>
              <a:rPr lang="en-US" altLang="ja-JP" sz="1700" dirty="0"/>
              <a:t> </a:t>
            </a:r>
            <a:r>
              <a:rPr lang="en-US" altLang="ja-JP" sz="1700" b="1" dirty="0"/>
              <a:t>escape  </a:t>
            </a:r>
            <a:r>
              <a:rPr lang="en-US" altLang="ja-JP" sz="1700" b="1" dirty="0">
                <a:latin typeface="Century Gothic" panose="020B0502020202020204" pitchFamily="34" charset="0"/>
              </a:rPr>
              <a:t>'</a:t>
            </a:r>
            <a:r>
              <a:rPr lang="en-US" altLang="ja-JP" sz="1700" dirty="0"/>
              <a:t>\</a:t>
            </a:r>
            <a:r>
              <a:rPr lang="en-US" altLang="ja-JP" sz="1700" dirty="0">
                <a:latin typeface="Century Gothic" panose="020B0502020202020204" pitchFamily="34" charset="0"/>
              </a:rPr>
              <a:t>' </a:t>
            </a:r>
            <a:endParaRPr lang="en-US" altLang="ja-JP" sz="1700" dirty="0"/>
          </a:p>
          <a:p>
            <a:pPr>
              <a:buFont typeface="Monotype Sorts" charset="2"/>
              <a:buNone/>
              <a:tabLst>
                <a:tab pos="1889125" algn="l"/>
                <a:tab pos="2403475" algn="l"/>
              </a:tabLst>
            </a:pPr>
            <a:r>
              <a:rPr lang="en-US" altLang="en-US" sz="1700" dirty="0"/>
              <a:t>      in that above we use backslash (\) as the escape character.</a:t>
            </a:r>
          </a:p>
          <a:p>
            <a:pPr>
              <a:buFont typeface="Monotype Sorts" charset="2"/>
              <a:buNone/>
              <a:tabLst>
                <a:tab pos="1889125" algn="l"/>
                <a:tab pos="2403475" algn="l"/>
              </a:tabLst>
            </a:pPr>
            <a:endParaRPr lang="en-US" altLang="en-US" sz="17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String Operations (Cont.)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06488"/>
            <a:ext cx="7434616" cy="4379912"/>
          </a:xfrm>
        </p:spPr>
        <p:txBody>
          <a:bodyPr/>
          <a:lstStyle/>
          <a:p>
            <a:pPr>
              <a:tabLst>
                <a:tab pos="1889125" algn="l"/>
                <a:tab pos="2403475" algn="l"/>
              </a:tabLst>
            </a:pPr>
            <a:r>
              <a:rPr lang="en-US" altLang="en-US" sz="1700" dirty="0"/>
              <a:t>Patterns are case sensitive. </a:t>
            </a:r>
          </a:p>
          <a:p>
            <a:pPr>
              <a:tabLst>
                <a:tab pos="1889125" algn="l"/>
                <a:tab pos="2403475" algn="l"/>
              </a:tabLst>
            </a:pPr>
            <a:r>
              <a:rPr lang="en-US" altLang="en-US" sz="1700" dirty="0"/>
              <a:t>Pattern matching examples:</a:t>
            </a:r>
          </a:p>
          <a:p>
            <a:pPr lvl="1">
              <a:tabLst>
                <a:tab pos="1889125" algn="l"/>
                <a:tab pos="2403475" algn="l"/>
              </a:tabLst>
            </a:pPr>
            <a:r>
              <a:rPr lang="en-US" altLang="en-US" sz="1700" dirty="0"/>
              <a:t>'Intro%' matches any string beginning with “Intro”.</a:t>
            </a:r>
          </a:p>
          <a:p>
            <a:pPr lvl="1">
              <a:tabLst>
                <a:tab pos="1889125" algn="l"/>
                <a:tab pos="2403475" algn="l"/>
              </a:tabLst>
            </a:pPr>
            <a:r>
              <a:rPr lang="en-US" altLang="en-US" sz="1700" dirty="0"/>
              <a:t>'%Comp%' matches any string containing “Comp” as a substring.</a:t>
            </a:r>
          </a:p>
          <a:p>
            <a:pPr lvl="1">
              <a:tabLst>
                <a:tab pos="1889125" algn="l"/>
                <a:tab pos="2403475" algn="l"/>
              </a:tabLst>
            </a:pPr>
            <a:r>
              <a:rPr lang="en-US" altLang="en-US" sz="1700" dirty="0"/>
              <a:t>'_ _ _' matches any string of exactly three characters.</a:t>
            </a:r>
          </a:p>
          <a:p>
            <a:pPr lvl="1">
              <a:tabLst>
                <a:tab pos="1889125" algn="l"/>
                <a:tab pos="2403475" algn="l"/>
              </a:tabLst>
            </a:pPr>
            <a:r>
              <a:rPr lang="en-US" altLang="en-US" sz="1700" dirty="0"/>
              <a:t>'_ _ _ %' matches any string of at least three characters.</a:t>
            </a:r>
          </a:p>
          <a:p>
            <a:pPr lvl="1">
              <a:buFont typeface="Monotype Sorts" charset="2"/>
              <a:buNone/>
              <a:tabLst>
                <a:tab pos="1889125" algn="l"/>
                <a:tab pos="2403475" algn="l"/>
              </a:tabLst>
            </a:pPr>
            <a:r>
              <a:rPr lang="en-US" altLang="en-US" sz="800" dirty="0"/>
              <a:t> </a:t>
            </a:r>
          </a:p>
          <a:p>
            <a:pPr>
              <a:tabLst>
                <a:tab pos="1889125" algn="l"/>
                <a:tab pos="2403475" algn="l"/>
              </a:tabLst>
            </a:pPr>
            <a:r>
              <a:rPr lang="en-US" altLang="en-US" sz="1700" dirty="0"/>
              <a:t>SQL supports a variety of string operations such as</a:t>
            </a:r>
          </a:p>
          <a:p>
            <a:pPr lvl="1">
              <a:tabLst>
                <a:tab pos="1889125" algn="l"/>
                <a:tab pos="2403475" algn="l"/>
              </a:tabLst>
            </a:pPr>
            <a:r>
              <a:rPr lang="en-US" altLang="en-US" sz="1700" dirty="0"/>
              <a:t>concatenation (using “||”)</a:t>
            </a:r>
          </a:p>
          <a:p>
            <a:pPr lvl="1">
              <a:tabLst>
                <a:tab pos="1889125" algn="l"/>
                <a:tab pos="2403475" algn="l"/>
              </a:tabLst>
            </a:pPr>
            <a:r>
              <a:rPr lang="en-US" altLang="en-US" sz="1700" dirty="0"/>
              <a:t>converting from upper to lower case (and vice versa)</a:t>
            </a:r>
          </a:p>
          <a:p>
            <a:pPr lvl="1">
              <a:tabLst>
                <a:tab pos="1889125" algn="l"/>
                <a:tab pos="2403475" algn="l"/>
              </a:tabLst>
            </a:pPr>
            <a:r>
              <a:rPr lang="en-US" altLang="en-US" sz="1700" dirty="0"/>
              <a:t>finding string length, extracting substrings, etc.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Ordering the Display of Tuples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08075"/>
            <a:ext cx="7522211" cy="4085717"/>
          </a:xfrm>
        </p:spPr>
        <p:txBody>
          <a:bodyPr/>
          <a:lstStyle/>
          <a:p>
            <a:pPr>
              <a:tabLst>
                <a:tab pos="906463" algn="l"/>
              </a:tabLst>
            </a:pPr>
            <a:r>
              <a:rPr lang="en-US" altLang="en-US" sz="1700" dirty="0"/>
              <a:t>List in alphabetic order the names of all instructors </a:t>
            </a:r>
          </a:p>
          <a:p>
            <a:pPr>
              <a:buFont typeface="Monotype Sorts" charset="2"/>
              <a:buNone/>
              <a:tabLst>
                <a:tab pos="906463" algn="l"/>
              </a:tabLst>
            </a:pPr>
            <a:r>
              <a:rPr lang="en-US" altLang="en-US" sz="1700" dirty="0"/>
              <a:t>              </a:t>
            </a:r>
            <a:r>
              <a:rPr lang="en-US" altLang="en-US" sz="1700" b="1" dirty="0"/>
              <a:t>select distinct </a:t>
            </a:r>
            <a:r>
              <a:rPr lang="en-US" altLang="en-US" sz="1700" i="1" dirty="0"/>
              <a:t>name</a:t>
            </a:r>
            <a:br>
              <a:rPr lang="en-US" altLang="en-US" sz="1700" i="1" dirty="0"/>
            </a:br>
            <a:r>
              <a:rPr lang="en-US" altLang="en-US" sz="1700" i="1" dirty="0"/>
              <a:t>	</a:t>
            </a:r>
            <a:r>
              <a:rPr lang="en-US" altLang="en-US" sz="1700" b="1" dirty="0"/>
              <a:t>from    </a:t>
            </a:r>
            <a:r>
              <a:rPr lang="en-US" altLang="en-US" sz="1700" i="1" dirty="0"/>
              <a:t>instructor</a:t>
            </a:r>
            <a:br>
              <a:rPr lang="en-US" altLang="en-US" sz="1700" i="1" dirty="0"/>
            </a:br>
            <a:r>
              <a:rPr lang="en-US" altLang="en-US" sz="1700" i="1" dirty="0"/>
              <a:t>	</a:t>
            </a:r>
            <a:r>
              <a:rPr lang="en-US" altLang="en-US" sz="1700" dirty="0"/>
              <a:t>	</a:t>
            </a:r>
            <a:r>
              <a:rPr lang="en-US" altLang="en-US" sz="1700" b="1" dirty="0"/>
              <a:t>order by </a:t>
            </a:r>
            <a:r>
              <a:rPr lang="en-US" altLang="en-US" sz="1700" i="1" dirty="0"/>
              <a:t>name</a:t>
            </a:r>
            <a:endParaRPr lang="en-US" altLang="en-US" sz="1700" dirty="0"/>
          </a:p>
          <a:p>
            <a:pPr>
              <a:tabLst>
                <a:tab pos="906463" algn="l"/>
              </a:tabLst>
            </a:pPr>
            <a:r>
              <a:rPr lang="en-US" altLang="en-US" sz="1700" dirty="0"/>
              <a:t>We may specify </a:t>
            </a:r>
            <a:r>
              <a:rPr lang="en-US" altLang="en-US" sz="1700" b="1" dirty="0" err="1">
                <a:solidFill>
                  <a:srgbClr val="002060"/>
                </a:solidFill>
              </a:rPr>
              <a:t>desc</a:t>
            </a:r>
            <a:r>
              <a:rPr lang="en-US" altLang="en-US" sz="1700" dirty="0">
                <a:solidFill>
                  <a:srgbClr val="002060"/>
                </a:solidFill>
              </a:rPr>
              <a:t> </a:t>
            </a:r>
            <a:r>
              <a:rPr lang="en-US" altLang="en-US" sz="1700" dirty="0"/>
              <a:t>for descending order or </a:t>
            </a:r>
            <a:r>
              <a:rPr lang="en-US" altLang="en-US" sz="1700" b="1" dirty="0" err="1">
                <a:solidFill>
                  <a:srgbClr val="002060"/>
                </a:solidFill>
              </a:rPr>
              <a:t>asc</a:t>
            </a:r>
            <a:r>
              <a:rPr lang="en-US" altLang="en-US" sz="1700" dirty="0"/>
              <a:t> for ascending order, for each attribute; ascending order is the default.</a:t>
            </a:r>
          </a:p>
          <a:p>
            <a:pPr lvl="1">
              <a:tabLst>
                <a:tab pos="906463" algn="l"/>
              </a:tabLst>
            </a:pPr>
            <a:r>
              <a:rPr lang="en-US" altLang="en-US" sz="1700" dirty="0"/>
              <a:t>Example:  </a:t>
            </a:r>
            <a:r>
              <a:rPr lang="en-US" altLang="en-US" sz="1700" b="1" dirty="0"/>
              <a:t>order by</a:t>
            </a:r>
            <a:r>
              <a:rPr lang="en-US" altLang="en-US" sz="1700" dirty="0"/>
              <a:t> </a:t>
            </a:r>
            <a:r>
              <a:rPr lang="en-US" altLang="en-US" sz="1700" i="1" dirty="0"/>
              <a:t>name</a:t>
            </a:r>
            <a:r>
              <a:rPr lang="en-US" altLang="en-US" sz="1700" dirty="0"/>
              <a:t> </a:t>
            </a:r>
            <a:r>
              <a:rPr lang="en-US" altLang="en-US" sz="1700" b="1" dirty="0" err="1"/>
              <a:t>desc</a:t>
            </a:r>
            <a:endParaRPr lang="en-US" altLang="en-US" sz="1700" b="1" dirty="0"/>
          </a:p>
          <a:p>
            <a:pPr>
              <a:tabLst>
                <a:tab pos="906463" algn="l"/>
              </a:tabLst>
            </a:pPr>
            <a:r>
              <a:rPr lang="en-US" altLang="en-US" sz="1700" dirty="0"/>
              <a:t>Can sort on multiple attributes</a:t>
            </a:r>
          </a:p>
          <a:p>
            <a:pPr lvl="1">
              <a:tabLst>
                <a:tab pos="906463" algn="l"/>
              </a:tabLst>
            </a:pPr>
            <a:r>
              <a:rPr lang="en-US" altLang="en-US" sz="1700" dirty="0"/>
              <a:t>Example: </a:t>
            </a:r>
            <a:r>
              <a:rPr lang="en-US" altLang="en-US" sz="1700" b="1" dirty="0"/>
              <a:t>order by </a:t>
            </a:r>
            <a:r>
              <a:rPr lang="en-US" altLang="en-US" sz="1700" dirty="0"/>
              <a:t> </a:t>
            </a:r>
            <a:r>
              <a:rPr lang="en-US" altLang="en-US" sz="1700" i="1" dirty="0" err="1"/>
              <a:t>dept_name</a:t>
            </a:r>
            <a:r>
              <a:rPr lang="en-US" altLang="en-US" sz="1700" i="1" dirty="0"/>
              <a:t>, name</a:t>
            </a:r>
            <a:endParaRPr lang="en-US" altLang="en-US" sz="17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/>
          <a:lstStyle/>
          <a:p>
            <a:r>
              <a:rPr lang="en-US" altLang="en-US" sz="2800" dirty="0"/>
              <a:t>Where Clause Predicates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06489"/>
            <a:ext cx="7436866" cy="3624007"/>
          </a:xfrm>
        </p:spPr>
        <p:txBody>
          <a:bodyPr lIns="90488" tIns="44450" rIns="90488" bIns="44450"/>
          <a:lstStyle/>
          <a:p>
            <a:r>
              <a:rPr lang="en-US" altLang="en-US" sz="1700" dirty="0"/>
              <a:t>SQL includes a </a:t>
            </a:r>
            <a:r>
              <a:rPr lang="en-US" altLang="en-US" sz="1700" b="1" dirty="0">
                <a:solidFill>
                  <a:srgbClr val="002060"/>
                </a:solidFill>
              </a:rPr>
              <a:t>between</a:t>
            </a:r>
            <a:r>
              <a:rPr lang="en-US" altLang="en-US" sz="1700" dirty="0"/>
              <a:t> comparison operator</a:t>
            </a:r>
          </a:p>
          <a:p>
            <a:r>
              <a:rPr lang="en-US" altLang="en-US" sz="1700" dirty="0"/>
              <a:t>Example:  Find the names of all instructors with salary between $90,000 and $100,000 (that is, </a:t>
            </a:r>
            <a:r>
              <a:rPr lang="en-US" altLang="en-US" sz="1700" dirty="0">
                <a:latin typeface="Symbol" panose="05050102010706020507" pitchFamily="18" charset="2"/>
              </a:rPr>
              <a:t> </a:t>
            </a:r>
            <a:r>
              <a:rPr lang="en-US" altLang="en-US" sz="1700" dirty="0"/>
              <a:t>$90,000 and </a:t>
            </a:r>
            <a:r>
              <a:rPr lang="en-US" altLang="en-US" sz="1700" dirty="0">
                <a:latin typeface="Symbol" panose="05050102010706020507" pitchFamily="18" charset="2"/>
              </a:rPr>
              <a:t> </a:t>
            </a:r>
            <a:r>
              <a:rPr lang="en-US" altLang="en-US" sz="1700" dirty="0"/>
              <a:t>$100,000)</a:t>
            </a:r>
          </a:p>
          <a:p>
            <a:pPr lvl="1"/>
            <a:r>
              <a:rPr lang="en-US" altLang="en-US" sz="1700" b="1" dirty="0"/>
              <a:t>select</a:t>
            </a:r>
            <a:r>
              <a:rPr lang="en-US" altLang="en-US" sz="1700" i="1" dirty="0"/>
              <a:t> name</a:t>
            </a:r>
            <a:br>
              <a:rPr lang="en-US" altLang="en-US" sz="1700" i="1" dirty="0"/>
            </a:b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/>
            </a:r>
            <a:br>
              <a:rPr lang="en-US" altLang="en-US" sz="1700" dirty="0"/>
            </a:br>
            <a:r>
              <a:rPr lang="en-US" altLang="en-US" sz="1700" b="1" dirty="0"/>
              <a:t>where </a:t>
            </a:r>
            <a:r>
              <a:rPr lang="en-US" altLang="en-US" sz="1700" i="1" dirty="0"/>
              <a:t>salary </a:t>
            </a:r>
            <a:r>
              <a:rPr lang="en-US" altLang="en-US" sz="1700" b="1" dirty="0"/>
              <a:t>between </a:t>
            </a:r>
            <a:r>
              <a:rPr lang="en-US" altLang="en-US" sz="1700" dirty="0"/>
              <a:t>90000 </a:t>
            </a:r>
            <a:r>
              <a:rPr lang="en-US" altLang="en-US" sz="1700" b="1" dirty="0"/>
              <a:t>and </a:t>
            </a:r>
            <a:r>
              <a:rPr lang="en-US" altLang="en-US" sz="1700" dirty="0"/>
              <a:t>100000</a:t>
            </a:r>
          </a:p>
          <a:p>
            <a:r>
              <a:rPr lang="en-US" altLang="en-US" sz="1700" dirty="0"/>
              <a:t>Tuple comparison</a:t>
            </a:r>
          </a:p>
          <a:p>
            <a:pPr lvl="1"/>
            <a:r>
              <a:rPr kumimoji="0" lang="en-US" altLang="en-US" sz="1700" b="1" dirty="0"/>
              <a:t>select </a:t>
            </a:r>
            <a:r>
              <a:rPr kumimoji="0" lang="en-US" altLang="en-US" sz="1700" i="1" dirty="0"/>
              <a:t>name</a:t>
            </a:r>
            <a:r>
              <a:rPr kumimoji="0" lang="en-US" altLang="en-US" sz="1700" dirty="0"/>
              <a:t>, </a:t>
            </a:r>
            <a:r>
              <a:rPr kumimoji="0" lang="en-US" altLang="en-US" sz="1700" i="1" dirty="0" err="1"/>
              <a:t>course_id</a:t>
            </a:r>
            <a:r>
              <a:rPr kumimoji="0" lang="en-US" altLang="en-US" sz="1700" i="1" dirty="0"/>
              <a:t/>
            </a:r>
            <a:br>
              <a:rPr kumimoji="0" lang="en-US" altLang="en-US" sz="1700" i="1" dirty="0"/>
            </a:br>
            <a:r>
              <a:rPr kumimoji="0" lang="en-US" altLang="en-US" sz="1700" b="1" dirty="0"/>
              <a:t>from </a:t>
            </a:r>
            <a:r>
              <a:rPr kumimoji="0" lang="en-US" altLang="en-US" sz="1700" i="1" dirty="0"/>
              <a:t>instructor</a:t>
            </a:r>
            <a:r>
              <a:rPr kumimoji="0" lang="en-US" altLang="en-US" sz="1700" dirty="0"/>
              <a:t>, </a:t>
            </a:r>
            <a:r>
              <a:rPr kumimoji="0" lang="en-US" altLang="en-US" sz="1700" i="1" dirty="0"/>
              <a:t>teaches</a:t>
            </a:r>
            <a:br>
              <a:rPr kumimoji="0" lang="en-US" altLang="en-US" sz="1700" i="1" dirty="0"/>
            </a:br>
            <a:r>
              <a:rPr kumimoji="0" lang="en-US" altLang="en-US" sz="1700" b="1" dirty="0"/>
              <a:t>where </a:t>
            </a:r>
            <a:r>
              <a:rPr kumimoji="0" lang="en-US" altLang="en-US" sz="1700" dirty="0"/>
              <a:t>(</a:t>
            </a:r>
            <a:r>
              <a:rPr kumimoji="0" lang="en-US" altLang="en-US" sz="1700" i="1" dirty="0"/>
              <a:t>instructor</a:t>
            </a:r>
            <a:r>
              <a:rPr kumimoji="0" lang="en-US" altLang="en-US" sz="1700" dirty="0"/>
              <a:t>.</a:t>
            </a:r>
            <a:r>
              <a:rPr kumimoji="0" lang="en-US" altLang="en-US" sz="1700" i="1" dirty="0"/>
              <a:t>ID</a:t>
            </a:r>
            <a:r>
              <a:rPr kumimoji="0" lang="en-US" altLang="en-US" sz="1700" dirty="0"/>
              <a:t>, </a:t>
            </a:r>
            <a:r>
              <a:rPr kumimoji="0" lang="en-US" altLang="en-US" sz="1700" i="1" dirty="0"/>
              <a:t>dept_name</a:t>
            </a:r>
            <a:r>
              <a:rPr kumimoji="0" lang="en-US" altLang="en-US" sz="1700" dirty="0"/>
              <a:t>) = (</a:t>
            </a:r>
            <a:r>
              <a:rPr kumimoji="0" lang="en-US" altLang="en-US" sz="1700" i="1" dirty="0"/>
              <a:t>teaches</a:t>
            </a:r>
            <a:r>
              <a:rPr kumimoji="0" lang="en-US" altLang="en-US" sz="1700" dirty="0"/>
              <a:t>.</a:t>
            </a:r>
            <a:r>
              <a:rPr kumimoji="0" lang="en-US" altLang="en-US" sz="1700" i="1" dirty="0"/>
              <a:t>ID</a:t>
            </a:r>
            <a:r>
              <a:rPr kumimoji="0" lang="en-US" altLang="en-US" sz="1700" dirty="0"/>
              <a:t>, 'Biology');</a:t>
            </a:r>
          </a:p>
          <a:p>
            <a:pPr lvl="1"/>
            <a:endParaRPr kumimoji="0" lang="en-US" altLang="en-US" sz="1700" dirty="0">
              <a:latin typeface="Times New Roman" panose="02020603050405020304" pitchFamily="18" charset="0"/>
            </a:endParaRPr>
          </a:p>
          <a:p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Set Operations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95375"/>
            <a:ext cx="7668514" cy="4903788"/>
          </a:xfrm>
        </p:spPr>
        <p:txBody>
          <a:bodyPr/>
          <a:lstStyle/>
          <a:p>
            <a:r>
              <a:rPr lang="en-US" altLang="en-US" sz="1700" dirty="0"/>
              <a:t>Find courses that ran in Fall 2017 or in Spring 2018</a:t>
            </a:r>
          </a:p>
          <a:p>
            <a:pPr marL="0" indent="0">
              <a:buNone/>
            </a:pPr>
            <a:r>
              <a:rPr lang="en-US" altLang="en-US" sz="1700" dirty="0"/>
              <a:t>          </a:t>
            </a:r>
            <a:r>
              <a:rPr lang="en-US" altLang="en-US" sz="1600" dirty="0"/>
              <a:t>(</a:t>
            </a:r>
            <a:r>
              <a:rPr lang="en-US" altLang="en-US" sz="1600" b="1" dirty="0"/>
              <a:t>select</a:t>
            </a:r>
            <a:r>
              <a:rPr lang="en-US" altLang="en-US" sz="1600" dirty="0"/>
              <a:t> </a:t>
            </a:r>
            <a:r>
              <a:rPr lang="en-US" altLang="en-US" sz="1600" i="1" dirty="0" err="1"/>
              <a:t>course_id</a:t>
            </a:r>
            <a:r>
              <a:rPr lang="en-US" altLang="en-US" sz="1600" i="1" dirty="0"/>
              <a:t>  </a:t>
            </a:r>
            <a:r>
              <a:rPr lang="en-US" altLang="en-US" sz="1600" b="1" dirty="0"/>
              <a:t>from </a:t>
            </a:r>
            <a:r>
              <a:rPr lang="en-US" altLang="en-US" sz="1600" i="1" dirty="0"/>
              <a:t>section </a:t>
            </a:r>
            <a:r>
              <a:rPr lang="en-US" altLang="en-US" sz="1600" b="1" dirty="0"/>
              <a:t>where </a:t>
            </a:r>
            <a:r>
              <a:rPr lang="en-US" altLang="en-US" sz="1600" i="1" dirty="0" err="1"/>
              <a:t>sem</a:t>
            </a:r>
            <a:r>
              <a:rPr lang="en-US" altLang="en-US" sz="1600" i="1" dirty="0"/>
              <a:t> = </a:t>
            </a:r>
            <a:r>
              <a:rPr lang="en-US" altLang="en-US" sz="1600" dirty="0"/>
              <a:t>'Fall' </a:t>
            </a:r>
            <a:r>
              <a:rPr lang="en-US" altLang="en-US" sz="1600" b="1" dirty="0"/>
              <a:t>and </a:t>
            </a:r>
            <a:r>
              <a:rPr lang="en-US" altLang="en-US" sz="1600" i="1" dirty="0"/>
              <a:t>year = </a:t>
            </a:r>
            <a:r>
              <a:rPr lang="en-US" altLang="en-US" sz="1600" dirty="0"/>
              <a:t>2017)</a:t>
            </a:r>
            <a:br>
              <a:rPr lang="en-US" altLang="en-US" sz="1600" dirty="0"/>
            </a:br>
            <a:r>
              <a:rPr lang="en-US" altLang="en-US" sz="1600" dirty="0"/>
              <a:t>           </a:t>
            </a:r>
            <a:r>
              <a:rPr lang="en-US" altLang="en-US" sz="1600" b="1" dirty="0"/>
              <a:t>union</a:t>
            </a:r>
            <a:br>
              <a:rPr lang="en-US" altLang="en-US" sz="1600" b="1" dirty="0"/>
            </a:br>
            <a:r>
              <a:rPr lang="en-US" altLang="en-US" sz="1600" b="1" dirty="0"/>
              <a:t>           </a:t>
            </a:r>
            <a:r>
              <a:rPr lang="en-US" altLang="en-US" sz="1600" dirty="0"/>
              <a:t>(</a:t>
            </a:r>
            <a:r>
              <a:rPr lang="en-US" altLang="en-US" sz="1600" b="1" dirty="0"/>
              <a:t>select</a:t>
            </a:r>
            <a:r>
              <a:rPr lang="en-US" altLang="en-US" sz="1600" dirty="0"/>
              <a:t> </a:t>
            </a:r>
            <a:r>
              <a:rPr lang="en-US" altLang="en-US" sz="1600" i="1" dirty="0" err="1"/>
              <a:t>course_id</a:t>
            </a:r>
            <a:r>
              <a:rPr lang="en-US" altLang="en-US" sz="1600" i="1" dirty="0"/>
              <a:t>  </a:t>
            </a:r>
            <a:r>
              <a:rPr lang="en-US" altLang="en-US" sz="1600" b="1" dirty="0"/>
              <a:t>from </a:t>
            </a:r>
            <a:r>
              <a:rPr lang="en-US" altLang="en-US" sz="1600" i="1" dirty="0"/>
              <a:t>section </a:t>
            </a:r>
            <a:r>
              <a:rPr lang="en-US" altLang="en-US" sz="1600" b="1" dirty="0"/>
              <a:t>where </a:t>
            </a:r>
            <a:r>
              <a:rPr lang="en-US" altLang="en-US" sz="1600" i="1" dirty="0" err="1"/>
              <a:t>sem</a:t>
            </a:r>
            <a:r>
              <a:rPr lang="en-US" altLang="en-US" sz="1600" i="1" dirty="0"/>
              <a:t> = </a:t>
            </a:r>
            <a:r>
              <a:rPr lang="en-US" altLang="en-US" sz="1600" dirty="0"/>
              <a:t>'Spring' </a:t>
            </a:r>
            <a:r>
              <a:rPr lang="en-US" altLang="en-US" sz="1600" b="1" dirty="0"/>
              <a:t>and </a:t>
            </a:r>
            <a:r>
              <a:rPr lang="en-US" altLang="en-US" sz="1600" i="1" dirty="0"/>
              <a:t>year = </a:t>
            </a:r>
            <a:r>
              <a:rPr lang="en-US" altLang="en-US" sz="1600" dirty="0"/>
              <a:t>2018)</a:t>
            </a:r>
            <a:endParaRPr lang="en-US" altLang="en-US" sz="1700" dirty="0"/>
          </a:p>
          <a:p>
            <a:r>
              <a:rPr lang="en-US" altLang="en-US" sz="1700" dirty="0"/>
              <a:t>Find courses that ran in Fall 2017 and in Spring 2018</a:t>
            </a:r>
          </a:p>
          <a:p>
            <a:pPr marL="0" indent="0">
              <a:buNone/>
            </a:pPr>
            <a:r>
              <a:rPr lang="en-US" altLang="en-US" sz="1700" dirty="0"/>
              <a:t>         </a:t>
            </a:r>
            <a:r>
              <a:rPr lang="en-US" altLang="en-US" sz="2000" dirty="0"/>
              <a:t> </a:t>
            </a:r>
            <a:r>
              <a:rPr lang="en-US" altLang="en-US" sz="1600" dirty="0"/>
              <a:t>(</a:t>
            </a:r>
            <a:r>
              <a:rPr lang="en-US" altLang="en-US" sz="1600" b="1" dirty="0"/>
              <a:t>select</a:t>
            </a:r>
            <a:r>
              <a:rPr lang="en-US" altLang="en-US" sz="1600" dirty="0"/>
              <a:t> </a:t>
            </a:r>
            <a:r>
              <a:rPr lang="en-US" altLang="en-US" sz="1600" i="1" dirty="0" err="1"/>
              <a:t>course_id</a:t>
            </a:r>
            <a:r>
              <a:rPr lang="en-US" altLang="en-US" sz="1600" i="1" dirty="0"/>
              <a:t>  </a:t>
            </a:r>
            <a:r>
              <a:rPr lang="en-US" altLang="en-US" sz="1600" b="1" dirty="0"/>
              <a:t>from </a:t>
            </a:r>
            <a:r>
              <a:rPr lang="en-US" altLang="en-US" sz="1600" i="1" dirty="0"/>
              <a:t>section </a:t>
            </a:r>
            <a:r>
              <a:rPr lang="en-US" altLang="en-US" sz="1600" b="1" dirty="0"/>
              <a:t>where </a:t>
            </a:r>
            <a:r>
              <a:rPr lang="en-US" altLang="en-US" sz="1600" i="1" dirty="0" err="1"/>
              <a:t>sem</a:t>
            </a:r>
            <a:r>
              <a:rPr lang="en-US" altLang="en-US" sz="1600" i="1" dirty="0"/>
              <a:t> = </a:t>
            </a:r>
            <a:r>
              <a:rPr lang="en-US" altLang="en-US" sz="1600" dirty="0"/>
              <a:t>'Fall' </a:t>
            </a:r>
            <a:r>
              <a:rPr lang="en-US" altLang="en-US" sz="1600" b="1" dirty="0"/>
              <a:t>and </a:t>
            </a:r>
            <a:r>
              <a:rPr lang="en-US" altLang="en-US" sz="1600" i="1" dirty="0"/>
              <a:t>year = </a:t>
            </a:r>
            <a:r>
              <a:rPr lang="en-US" altLang="en-US" sz="1600" dirty="0"/>
              <a:t>2017)</a:t>
            </a:r>
            <a:br>
              <a:rPr lang="en-US" altLang="en-US" sz="1600" dirty="0"/>
            </a:br>
            <a:r>
              <a:rPr lang="en-US" altLang="en-US" sz="1600" dirty="0"/>
              <a:t>           </a:t>
            </a:r>
            <a:r>
              <a:rPr lang="en-US" altLang="en-US" sz="1600" b="1" dirty="0"/>
              <a:t>intersect</a:t>
            </a:r>
            <a:br>
              <a:rPr lang="en-US" altLang="en-US" sz="1600" b="1" dirty="0"/>
            </a:br>
            <a:r>
              <a:rPr lang="en-US" altLang="en-US" sz="1600" b="1" dirty="0"/>
              <a:t>           </a:t>
            </a:r>
            <a:r>
              <a:rPr lang="en-US" altLang="en-US" sz="1600" dirty="0"/>
              <a:t>(</a:t>
            </a:r>
            <a:r>
              <a:rPr lang="en-US" altLang="en-US" sz="1600" b="1" dirty="0"/>
              <a:t>select</a:t>
            </a:r>
            <a:r>
              <a:rPr lang="en-US" altLang="en-US" sz="1600" dirty="0"/>
              <a:t> </a:t>
            </a:r>
            <a:r>
              <a:rPr lang="en-US" altLang="en-US" sz="1600" i="1" dirty="0" err="1"/>
              <a:t>course_id</a:t>
            </a:r>
            <a:r>
              <a:rPr lang="en-US" altLang="en-US" sz="1600" i="1" dirty="0"/>
              <a:t>  </a:t>
            </a:r>
            <a:r>
              <a:rPr lang="en-US" altLang="en-US" sz="1600" b="1" dirty="0"/>
              <a:t>from </a:t>
            </a:r>
            <a:r>
              <a:rPr lang="en-US" altLang="en-US" sz="1600" i="1" dirty="0"/>
              <a:t>section </a:t>
            </a:r>
            <a:r>
              <a:rPr lang="en-US" altLang="en-US" sz="1600" b="1" dirty="0"/>
              <a:t>where </a:t>
            </a:r>
            <a:r>
              <a:rPr lang="en-US" altLang="en-US" sz="1600" i="1" dirty="0" err="1"/>
              <a:t>sem</a:t>
            </a:r>
            <a:r>
              <a:rPr lang="en-US" altLang="en-US" sz="1600" i="1" dirty="0"/>
              <a:t> = </a:t>
            </a:r>
            <a:r>
              <a:rPr lang="en-US" altLang="en-US" sz="1600" dirty="0"/>
              <a:t>'Spring' </a:t>
            </a:r>
            <a:r>
              <a:rPr lang="en-US" altLang="en-US" sz="1600" b="1" dirty="0"/>
              <a:t>and </a:t>
            </a:r>
            <a:r>
              <a:rPr lang="en-US" altLang="en-US" sz="1600" i="1" dirty="0"/>
              <a:t>year = </a:t>
            </a:r>
            <a:r>
              <a:rPr lang="en-US" altLang="en-US" sz="1600" dirty="0"/>
              <a:t>2018)</a:t>
            </a:r>
            <a:endParaRPr lang="en-US" altLang="en-US" sz="1700" dirty="0"/>
          </a:p>
          <a:p>
            <a:r>
              <a:rPr lang="en-US" altLang="en-US" sz="1700" dirty="0"/>
              <a:t>Find courses that ran in Fall 2017 but not in Spring 2018</a:t>
            </a:r>
          </a:p>
          <a:p>
            <a:pPr marL="0" indent="0">
              <a:buNone/>
            </a:pPr>
            <a:r>
              <a:rPr lang="en-US" altLang="en-US" sz="2000" dirty="0"/>
              <a:t>         </a:t>
            </a:r>
            <a:r>
              <a:rPr lang="en-US" altLang="en-US" sz="1600" dirty="0"/>
              <a:t>(</a:t>
            </a:r>
            <a:r>
              <a:rPr lang="en-US" altLang="en-US" sz="1600" b="1" dirty="0"/>
              <a:t>select</a:t>
            </a:r>
            <a:r>
              <a:rPr lang="en-US" altLang="en-US" sz="1600" dirty="0"/>
              <a:t> </a:t>
            </a:r>
            <a:r>
              <a:rPr lang="en-US" altLang="en-US" sz="1600" i="1" dirty="0" err="1"/>
              <a:t>course_id</a:t>
            </a:r>
            <a:r>
              <a:rPr lang="en-US" altLang="en-US" sz="1600" i="1" dirty="0"/>
              <a:t>  </a:t>
            </a:r>
            <a:r>
              <a:rPr lang="en-US" altLang="en-US" sz="1600" b="1" dirty="0"/>
              <a:t>from </a:t>
            </a:r>
            <a:r>
              <a:rPr lang="en-US" altLang="en-US" sz="1600" i="1" dirty="0"/>
              <a:t>section </a:t>
            </a:r>
            <a:r>
              <a:rPr lang="en-US" altLang="en-US" sz="1600" b="1" dirty="0"/>
              <a:t>where </a:t>
            </a:r>
            <a:r>
              <a:rPr lang="en-US" altLang="en-US" sz="1600" i="1" dirty="0" err="1"/>
              <a:t>sem</a:t>
            </a:r>
            <a:r>
              <a:rPr lang="en-US" altLang="en-US" sz="1600" i="1" dirty="0"/>
              <a:t> = </a:t>
            </a:r>
            <a:r>
              <a:rPr lang="en-US" altLang="en-US" sz="1600" dirty="0"/>
              <a:t>'Fall' </a:t>
            </a:r>
            <a:r>
              <a:rPr lang="en-US" altLang="en-US" sz="1600" b="1" dirty="0"/>
              <a:t>and </a:t>
            </a:r>
            <a:r>
              <a:rPr lang="en-US" altLang="en-US" sz="1600" i="1" dirty="0"/>
              <a:t>year = </a:t>
            </a:r>
            <a:r>
              <a:rPr lang="en-US" altLang="en-US" sz="1600" dirty="0"/>
              <a:t>2017)</a:t>
            </a:r>
            <a:br>
              <a:rPr lang="en-US" altLang="en-US" sz="1600" dirty="0"/>
            </a:br>
            <a:r>
              <a:rPr lang="en-US" altLang="en-US" sz="1600" dirty="0"/>
              <a:t>           </a:t>
            </a:r>
            <a:r>
              <a:rPr lang="en-US" altLang="en-US" sz="1600" b="1" dirty="0"/>
              <a:t>except</a:t>
            </a:r>
            <a:br>
              <a:rPr lang="en-US" altLang="en-US" sz="1600" b="1" dirty="0"/>
            </a:br>
            <a:r>
              <a:rPr lang="en-US" altLang="en-US" sz="1600" b="1" dirty="0"/>
              <a:t>           </a:t>
            </a:r>
            <a:r>
              <a:rPr lang="en-US" altLang="en-US" sz="1600" dirty="0"/>
              <a:t>(</a:t>
            </a:r>
            <a:r>
              <a:rPr lang="en-US" altLang="en-US" sz="1600" b="1" dirty="0"/>
              <a:t>select</a:t>
            </a:r>
            <a:r>
              <a:rPr lang="en-US" altLang="en-US" sz="1600" dirty="0"/>
              <a:t> </a:t>
            </a:r>
            <a:r>
              <a:rPr lang="en-US" altLang="en-US" sz="1600" i="1" dirty="0" err="1"/>
              <a:t>course_id</a:t>
            </a:r>
            <a:r>
              <a:rPr lang="en-US" altLang="en-US" sz="1600" i="1" dirty="0"/>
              <a:t>  </a:t>
            </a:r>
            <a:r>
              <a:rPr lang="en-US" altLang="en-US" sz="1600" b="1" dirty="0"/>
              <a:t>from </a:t>
            </a:r>
            <a:r>
              <a:rPr lang="en-US" altLang="en-US" sz="1600" i="1" dirty="0"/>
              <a:t>section </a:t>
            </a:r>
            <a:r>
              <a:rPr lang="en-US" altLang="en-US" sz="1600" b="1" dirty="0"/>
              <a:t>where </a:t>
            </a:r>
            <a:r>
              <a:rPr lang="en-US" altLang="en-US" sz="1600" i="1" dirty="0" err="1"/>
              <a:t>sem</a:t>
            </a:r>
            <a:r>
              <a:rPr lang="en-US" altLang="en-US" sz="1600" i="1" dirty="0"/>
              <a:t> = </a:t>
            </a:r>
            <a:r>
              <a:rPr lang="en-US" altLang="en-US" sz="1600" dirty="0"/>
              <a:t>'Spring' </a:t>
            </a:r>
            <a:r>
              <a:rPr lang="en-US" altLang="en-US" sz="1600" b="1" dirty="0"/>
              <a:t>and </a:t>
            </a:r>
            <a:r>
              <a:rPr lang="en-US" altLang="en-US" sz="1600" i="1" dirty="0"/>
              <a:t>year = </a:t>
            </a:r>
            <a:r>
              <a:rPr lang="en-US" altLang="en-US" sz="1600" dirty="0"/>
              <a:t>2018)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43045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Set Operations (Cont.)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19759"/>
            <a:ext cx="7647680" cy="3647313"/>
          </a:xfrm>
        </p:spPr>
        <p:txBody>
          <a:bodyPr/>
          <a:lstStyle/>
          <a:p>
            <a:r>
              <a:rPr lang="en-US" altLang="en-US" sz="1700" dirty="0"/>
              <a:t>Set operations </a:t>
            </a:r>
            <a:r>
              <a:rPr lang="en-US" altLang="en-US" sz="1700" b="1" dirty="0">
                <a:solidFill>
                  <a:srgbClr val="002060"/>
                </a:solidFill>
              </a:rPr>
              <a:t>union</a:t>
            </a:r>
            <a:r>
              <a:rPr lang="en-US" altLang="en-US" sz="1700" b="1" dirty="0"/>
              <a:t>, </a:t>
            </a:r>
            <a:r>
              <a:rPr lang="en-US" altLang="en-US" sz="1700" b="1" dirty="0">
                <a:solidFill>
                  <a:srgbClr val="002060"/>
                </a:solidFill>
              </a:rPr>
              <a:t>intersect</a:t>
            </a:r>
            <a:r>
              <a:rPr lang="en-US" altLang="en-US" sz="1700" b="1" dirty="0"/>
              <a:t>, </a:t>
            </a:r>
            <a:r>
              <a:rPr lang="en-US" altLang="en-US" sz="1700" dirty="0"/>
              <a:t>and </a:t>
            </a:r>
            <a:r>
              <a:rPr lang="en-US" altLang="en-US" sz="1700" b="1" dirty="0">
                <a:solidFill>
                  <a:srgbClr val="002060"/>
                </a:solidFill>
              </a:rPr>
              <a:t>except </a:t>
            </a:r>
          </a:p>
          <a:p>
            <a:pPr lvl="1"/>
            <a:r>
              <a:rPr lang="en-US" altLang="en-US" sz="1700" dirty="0">
                <a:sym typeface="Symbol" panose="05050102010706020507" pitchFamily="18" charset="2"/>
              </a:rPr>
              <a:t>Each of the above operations automatically eliminates duplicates</a:t>
            </a:r>
          </a:p>
          <a:p>
            <a:r>
              <a:rPr lang="en-US" altLang="en-US" sz="1700" dirty="0">
                <a:sym typeface="Symbol" panose="05050102010706020507" pitchFamily="18" charset="2"/>
              </a:rPr>
              <a:t>To retain all duplicates use the</a:t>
            </a:r>
          </a:p>
          <a:p>
            <a:pPr lvl="1"/>
            <a:r>
              <a:rPr lang="en-US" altLang="en-US" sz="1700" b="1" dirty="0">
                <a:solidFill>
                  <a:srgbClr val="002060"/>
                </a:solidFill>
                <a:sym typeface="Symbol" panose="05050102010706020507" pitchFamily="18" charset="2"/>
              </a:rPr>
              <a:t>union all</a:t>
            </a:r>
            <a:r>
              <a:rPr lang="en-US" altLang="en-US" sz="1700" dirty="0">
                <a:solidFill>
                  <a:srgbClr val="002060"/>
                </a:solidFill>
                <a:sym typeface="Symbol" panose="05050102010706020507" pitchFamily="18" charset="2"/>
              </a:rPr>
              <a:t>,</a:t>
            </a:r>
          </a:p>
          <a:p>
            <a:pPr lvl="1"/>
            <a:r>
              <a:rPr lang="en-US" altLang="en-US" sz="1700" b="1" dirty="0">
                <a:solidFill>
                  <a:srgbClr val="002060"/>
                </a:solidFill>
                <a:sym typeface="Symbol" panose="05050102010706020507" pitchFamily="18" charset="2"/>
              </a:rPr>
              <a:t>intersect all</a:t>
            </a:r>
          </a:p>
          <a:p>
            <a:pPr lvl="1"/>
            <a:r>
              <a:rPr lang="en-US" altLang="en-US" sz="1700" b="1" dirty="0">
                <a:solidFill>
                  <a:srgbClr val="002060"/>
                </a:solidFill>
                <a:sym typeface="Symbol" panose="05050102010706020507" pitchFamily="18" charset="2"/>
              </a:rPr>
              <a:t>except all</a:t>
            </a:r>
            <a:r>
              <a:rPr lang="en-US" altLang="en-US" sz="1700" dirty="0">
                <a:solidFill>
                  <a:srgbClr val="002060"/>
                </a:solidFill>
                <a:sym typeface="Symbol" panose="05050102010706020507" pitchFamily="18" charset="2"/>
              </a:rPr>
              <a:t>.</a:t>
            </a:r>
            <a:r>
              <a:rPr lang="en-US" altLang="en-US" sz="1700" b="1" dirty="0">
                <a:solidFill>
                  <a:srgbClr val="002060"/>
                </a:solidFill>
                <a:sym typeface="Symbol" panose="05050102010706020507" pitchFamily="18" charset="2"/>
              </a:rPr>
              <a:t/>
            </a:r>
            <a:br>
              <a:rPr lang="en-US" altLang="en-US" sz="1700" b="1" dirty="0">
                <a:solidFill>
                  <a:srgbClr val="002060"/>
                </a:solidFill>
                <a:sym typeface="Symbol" panose="05050102010706020507" pitchFamily="18" charset="2"/>
              </a:rPr>
            </a:br>
            <a:endParaRPr lang="en-US" altLang="en-US" sz="1700" dirty="0">
              <a:solidFill>
                <a:srgbClr val="002060"/>
              </a:solidFill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Null Values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06488"/>
            <a:ext cx="7612169" cy="4648136"/>
          </a:xfrm>
        </p:spPr>
        <p:txBody>
          <a:bodyPr/>
          <a:lstStyle/>
          <a:p>
            <a:r>
              <a:rPr lang="en-US" altLang="en-US" sz="1700" dirty="0"/>
              <a:t>It is possible for tuples to have a null value, denoted by </a:t>
            </a:r>
            <a:r>
              <a:rPr lang="en-US" altLang="en-US" sz="1700" b="1" dirty="0"/>
              <a:t>null</a:t>
            </a:r>
            <a:r>
              <a:rPr lang="en-US" altLang="en-US" sz="1700" dirty="0"/>
              <a:t>, for some of their attributes</a:t>
            </a:r>
          </a:p>
          <a:p>
            <a:r>
              <a:rPr lang="en-US" altLang="en-US" sz="1700" b="1" dirty="0"/>
              <a:t>null</a:t>
            </a:r>
            <a:r>
              <a:rPr lang="en-US" altLang="en-US" sz="1700" dirty="0"/>
              <a:t> signifies an unknown value or that a value does not exist.</a:t>
            </a:r>
          </a:p>
          <a:p>
            <a:r>
              <a:rPr lang="en-US" altLang="en-US" sz="1700" dirty="0"/>
              <a:t>The result of any arithmetic expression involving </a:t>
            </a:r>
            <a:r>
              <a:rPr lang="en-US" altLang="en-US" sz="1700" b="1" dirty="0"/>
              <a:t>null</a:t>
            </a:r>
            <a:r>
              <a:rPr lang="en-US" altLang="en-US" sz="1700" dirty="0"/>
              <a:t> is </a:t>
            </a:r>
            <a:r>
              <a:rPr lang="en-US" altLang="en-US" sz="1700" b="1" dirty="0"/>
              <a:t>null</a:t>
            </a:r>
          </a:p>
          <a:p>
            <a:pPr lvl="1"/>
            <a:r>
              <a:rPr lang="en-US" altLang="en-US" sz="1700" dirty="0"/>
              <a:t>Example:  5 + </a:t>
            </a:r>
            <a:r>
              <a:rPr lang="en-US" altLang="en-US" sz="1700" b="1" dirty="0"/>
              <a:t>null</a:t>
            </a:r>
            <a:r>
              <a:rPr lang="en-US" altLang="en-US" sz="1700" dirty="0"/>
              <a:t>  returns </a:t>
            </a:r>
            <a:r>
              <a:rPr lang="en-US" altLang="en-US" sz="1700" b="1" dirty="0"/>
              <a:t>null</a:t>
            </a:r>
          </a:p>
          <a:p>
            <a:r>
              <a:rPr lang="en-US" altLang="en-US" sz="1700" dirty="0"/>
              <a:t>The predicate  </a:t>
            </a:r>
            <a:r>
              <a:rPr lang="en-US" altLang="en-US" sz="1700" b="1" dirty="0"/>
              <a:t>is null</a:t>
            </a:r>
            <a:r>
              <a:rPr lang="en-US" altLang="en-US" sz="1700" dirty="0"/>
              <a:t> can be used to check for null values.</a:t>
            </a:r>
          </a:p>
          <a:p>
            <a:pPr lvl="1"/>
            <a:r>
              <a:rPr lang="en-US" altLang="en-US" sz="1700" dirty="0"/>
              <a:t>Example: Find all instructors whose salary is null</a:t>
            </a:r>
            <a:r>
              <a:rPr lang="en-US" altLang="en-US" sz="1700" i="1" dirty="0"/>
              <a:t>.</a:t>
            </a:r>
          </a:p>
          <a:p>
            <a:pPr>
              <a:buFont typeface="Monotype Sorts" charset="2"/>
              <a:buNone/>
            </a:pPr>
            <a:r>
              <a:rPr lang="en-US" altLang="en-US" sz="1700" b="1" dirty="0"/>
              <a:t>		select</a:t>
            </a:r>
            <a:r>
              <a:rPr lang="en-US" altLang="en-US" sz="1700" i="1" dirty="0"/>
              <a:t> name</a:t>
            </a:r>
            <a:br>
              <a:rPr lang="en-US" altLang="en-US" sz="1700" i="1" dirty="0"/>
            </a:br>
            <a:r>
              <a:rPr lang="en-US" altLang="en-US" sz="1700" i="1" dirty="0"/>
              <a:t>	</a:t>
            </a:r>
            <a:r>
              <a:rPr lang="en-US" altLang="en-US" sz="1700" b="1" dirty="0"/>
              <a:t>from</a:t>
            </a:r>
            <a:r>
              <a:rPr lang="en-US" altLang="en-US" sz="1700" i="1" dirty="0"/>
              <a:t> instructor</a:t>
            </a:r>
            <a:br>
              <a:rPr lang="en-US" altLang="en-US" sz="1700" i="1" dirty="0"/>
            </a:br>
            <a:r>
              <a:rPr lang="en-US" altLang="en-US" sz="1700" i="1" dirty="0"/>
              <a:t>	</a:t>
            </a:r>
            <a:r>
              <a:rPr lang="en-US" altLang="en-US" sz="1700" b="1" dirty="0"/>
              <a:t>where </a:t>
            </a:r>
            <a:r>
              <a:rPr lang="en-US" altLang="en-US" sz="1700" i="1" dirty="0"/>
              <a:t>salary </a:t>
            </a:r>
            <a:r>
              <a:rPr lang="en-US" altLang="en-US" sz="1700" b="1" dirty="0"/>
              <a:t>is null</a:t>
            </a:r>
            <a:endParaRPr lang="en-US" altLang="en-US" sz="1700" dirty="0"/>
          </a:p>
          <a:p>
            <a:r>
              <a:rPr lang="en-US" altLang="en-US" sz="1700" dirty="0"/>
              <a:t>The predicate </a:t>
            </a:r>
            <a:r>
              <a:rPr lang="en-US" altLang="en-US" sz="1700" b="1" dirty="0"/>
              <a:t>is not null </a:t>
            </a:r>
            <a:r>
              <a:rPr lang="en-US" altLang="en-US" sz="1700" dirty="0"/>
              <a:t>succeeds if the value on which it is applied is not null.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20650"/>
            <a:ext cx="8077200" cy="609600"/>
          </a:xfrm>
        </p:spPr>
        <p:txBody>
          <a:bodyPr/>
          <a:lstStyle/>
          <a:p>
            <a:r>
              <a:rPr lang="en-US" altLang="en-US" sz="2800" dirty="0"/>
              <a:t>Null Values (Cont.)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357" y="1106489"/>
            <a:ext cx="7563776" cy="4818824"/>
          </a:xfrm>
        </p:spPr>
        <p:txBody>
          <a:bodyPr/>
          <a:lstStyle/>
          <a:p>
            <a:r>
              <a:rPr lang="en-US" altLang="en-US" sz="1700" dirty="0"/>
              <a:t>SQL treats as </a:t>
            </a:r>
            <a:r>
              <a:rPr lang="en-US" altLang="en-US" sz="1700" b="1" dirty="0"/>
              <a:t>unknown</a:t>
            </a:r>
            <a:r>
              <a:rPr lang="en-US" altLang="en-US" sz="1700" dirty="0"/>
              <a:t> the result of any comparison involving a null value (other than predicates </a:t>
            </a:r>
            <a:r>
              <a:rPr lang="en-US" altLang="en-US" sz="1700" b="1" dirty="0"/>
              <a:t>is null </a:t>
            </a:r>
            <a:r>
              <a:rPr lang="en-US" altLang="en-US" sz="1700" dirty="0"/>
              <a:t>and  </a:t>
            </a:r>
            <a:r>
              <a:rPr lang="en-US" altLang="en-US" sz="1700" b="1" dirty="0"/>
              <a:t>is not null</a:t>
            </a:r>
            <a:r>
              <a:rPr lang="en-US" altLang="en-US" sz="1700" dirty="0"/>
              <a:t>).</a:t>
            </a:r>
          </a:p>
          <a:p>
            <a:pPr lvl="1"/>
            <a:r>
              <a:rPr lang="en-US" altLang="en-US" sz="1700" dirty="0"/>
              <a:t>Example</a:t>
            </a:r>
            <a:r>
              <a:rPr lang="en-US" altLang="en-US" sz="1700" i="1" dirty="0"/>
              <a:t>: 5 &lt; </a:t>
            </a:r>
            <a:r>
              <a:rPr lang="en-US" altLang="en-US" sz="1700" b="1" dirty="0"/>
              <a:t>null</a:t>
            </a:r>
            <a:r>
              <a:rPr lang="en-US" altLang="en-US" sz="1700" i="1" dirty="0"/>
              <a:t>   </a:t>
            </a:r>
            <a:r>
              <a:rPr lang="en-US" altLang="en-US" sz="1700" dirty="0"/>
              <a:t>or</a:t>
            </a:r>
            <a:r>
              <a:rPr lang="en-US" altLang="en-US" sz="1700" i="1" dirty="0"/>
              <a:t>   </a:t>
            </a:r>
            <a:r>
              <a:rPr lang="en-US" altLang="en-US" sz="1700" b="1" dirty="0"/>
              <a:t>null</a:t>
            </a:r>
            <a:r>
              <a:rPr lang="en-US" altLang="en-US" sz="1700" i="1" dirty="0"/>
              <a:t> &lt;&gt; </a:t>
            </a:r>
            <a:r>
              <a:rPr lang="en-US" altLang="en-US" sz="1700" b="1" dirty="0"/>
              <a:t>null</a:t>
            </a:r>
            <a:r>
              <a:rPr lang="en-US" altLang="en-US" sz="1700" i="1" dirty="0"/>
              <a:t>    </a:t>
            </a:r>
            <a:r>
              <a:rPr lang="en-US" altLang="en-US" sz="1700" dirty="0"/>
              <a:t>or</a:t>
            </a:r>
            <a:r>
              <a:rPr lang="en-US" altLang="en-US" sz="1700" i="1" dirty="0"/>
              <a:t>    </a:t>
            </a:r>
            <a:r>
              <a:rPr lang="en-US" altLang="en-US" sz="1700" b="1" dirty="0"/>
              <a:t>null</a:t>
            </a:r>
            <a:r>
              <a:rPr lang="en-US" altLang="en-US" sz="1700" i="1" dirty="0"/>
              <a:t> = </a:t>
            </a:r>
            <a:r>
              <a:rPr lang="en-US" altLang="en-US" sz="1700" b="1" dirty="0"/>
              <a:t>null</a:t>
            </a:r>
            <a:endParaRPr lang="en-US" altLang="en-US" sz="1700" dirty="0"/>
          </a:p>
          <a:p>
            <a:r>
              <a:rPr lang="en-US" altLang="en-US" sz="1700" dirty="0"/>
              <a:t>The predicate in a </a:t>
            </a:r>
            <a:r>
              <a:rPr lang="en-US" altLang="en-US" sz="1700" b="1" dirty="0"/>
              <a:t>where</a:t>
            </a:r>
            <a:r>
              <a:rPr lang="en-US" altLang="en-US" sz="1700" dirty="0"/>
              <a:t> clause can involve Boolean operations (</a:t>
            </a:r>
            <a:r>
              <a:rPr lang="en-US" altLang="en-US" sz="1700" b="1" dirty="0"/>
              <a:t>and</a:t>
            </a:r>
            <a:r>
              <a:rPr lang="en-US" altLang="en-US" sz="1700" dirty="0"/>
              <a:t>, </a:t>
            </a:r>
            <a:r>
              <a:rPr lang="en-US" altLang="en-US" sz="1700" b="1" dirty="0"/>
              <a:t>or</a:t>
            </a:r>
            <a:r>
              <a:rPr lang="en-US" altLang="en-US" sz="1700" dirty="0"/>
              <a:t>, </a:t>
            </a:r>
            <a:r>
              <a:rPr lang="en-US" altLang="en-US" sz="1700" b="1" dirty="0"/>
              <a:t>not</a:t>
            </a:r>
            <a:r>
              <a:rPr lang="en-US" altLang="en-US" sz="1700" dirty="0"/>
              <a:t>); thus the definitions of the Boolean operations need to be  extended to deal with the value </a:t>
            </a:r>
            <a:r>
              <a:rPr lang="en-US" altLang="en-US" sz="1700" b="1" dirty="0"/>
              <a:t>unknown</a:t>
            </a:r>
            <a:r>
              <a:rPr lang="en-US" altLang="en-US" sz="1700" dirty="0"/>
              <a:t>.</a:t>
            </a:r>
          </a:p>
          <a:p>
            <a:pPr lvl="1"/>
            <a:r>
              <a:rPr lang="en-US" altLang="en-US" sz="1700" b="1" dirty="0"/>
              <a:t>and </a:t>
            </a:r>
            <a:r>
              <a:rPr lang="en-US" altLang="en-US" sz="1700" dirty="0"/>
              <a:t>:</a:t>
            </a:r>
            <a:r>
              <a:rPr lang="en-US" altLang="en-US" sz="1700" i="1" dirty="0"/>
              <a:t> (true</a:t>
            </a:r>
            <a:r>
              <a:rPr lang="en-US" altLang="en-US" sz="1700" b="1" dirty="0"/>
              <a:t> and </a:t>
            </a:r>
            <a:r>
              <a:rPr lang="en-US" altLang="en-US" sz="1700" i="1" dirty="0"/>
              <a:t>unknown)  = unknown,    </a:t>
            </a:r>
            <a:br>
              <a:rPr lang="en-US" altLang="en-US" sz="1700" i="1" dirty="0"/>
            </a:br>
            <a:r>
              <a:rPr lang="en-US" altLang="en-US" sz="1700" i="1" dirty="0"/>
              <a:t>          (false</a:t>
            </a:r>
            <a:r>
              <a:rPr lang="en-US" altLang="en-US" sz="1700" b="1" dirty="0"/>
              <a:t> and </a:t>
            </a:r>
            <a:r>
              <a:rPr lang="en-US" altLang="en-US" sz="1700" i="1" dirty="0"/>
              <a:t>unknown) = false,</a:t>
            </a:r>
            <a:br>
              <a:rPr lang="en-US" altLang="en-US" sz="1700" i="1" dirty="0"/>
            </a:br>
            <a:r>
              <a:rPr lang="en-US" altLang="en-US" sz="1700" i="1" dirty="0"/>
              <a:t>          (unknown </a:t>
            </a:r>
            <a:r>
              <a:rPr lang="en-US" altLang="en-US" sz="1700" b="1" dirty="0"/>
              <a:t>and</a:t>
            </a:r>
            <a:r>
              <a:rPr lang="en-US" altLang="en-US" sz="1700" i="1" dirty="0"/>
              <a:t> unknown) = unknown</a:t>
            </a:r>
            <a:endParaRPr lang="en-US" altLang="en-US" sz="1700" dirty="0"/>
          </a:p>
          <a:p>
            <a:pPr lvl="1"/>
            <a:r>
              <a:rPr lang="en-US" altLang="en-US" sz="1700" b="1" dirty="0"/>
              <a:t>or:    </a:t>
            </a:r>
            <a:r>
              <a:rPr lang="en-US" altLang="en-US" sz="1700" dirty="0"/>
              <a:t> (</a:t>
            </a:r>
            <a:r>
              <a:rPr lang="en-US" altLang="en-US" sz="1700" i="1" dirty="0"/>
              <a:t>unknown</a:t>
            </a:r>
            <a:r>
              <a:rPr lang="en-US" altLang="en-US" sz="1700" dirty="0"/>
              <a:t> </a:t>
            </a:r>
            <a:r>
              <a:rPr lang="en-US" altLang="en-US" sz="1700" b="1" dirty="0"/>
              <a:t>or</a:t>
            </a:r>
            <a:r>
              <a:rPr lang="en-US" altLang="en-US" sz="1700" dirty="0"/>
              <a:t> </a:t>
            </a:r>
            <a:r>
              <a:rPr lang="en-US" altLang="en-US" sz="1700" i="1" dirty="0"/>
              <a:t>true</a:t>
            </a:r>
            <a:r>
              <a:rPr lang="en-US" altLang="en-US" sz="1700" dirty="0"/>
              <a:t>)   = </a:t>
            </a:r>
            <a:r>
              <a:rPr lang="en-US" altLang="en-US" sz="1700" i="1" dirty="0"/>
              <a:t>true</a:t>
            </a:r>
            <a:r>
              <a:rPr lang="en-US" altLang="en-US" sz="1700" dirty="0"/>
              <a:t>,</a:t>
            </a:r>
            <a:br>
              <a:rPr lang="en-US" altLang="en-US" sz="1700" dirty="0"/>
            </a:br>
            <a:r>
              <a:rPr lang="en-US" altLang="en-US" sz="1700" dirty="0"/>
              <a:t>          (</a:t>
            </a:r>
            <a:r>
              <a:rPr lang="en-US" altLang="en-US" sz="1700" i="1" dirty="0"/>
              <a:t>unknown</a:t>
            </a:r>
            <a:r>
              <a:rPr lang="en-US" altLang="en-US" sz="1700" dirty="0"/>
              <a:t> </a:t>
            </a:r>
            <a:r>
              <a:rPr lang="en-US" altLang="en-US" sz="1700" b="1" dirty="0"/>
              <a:t>or</a:t>
            </a:r>
            <a:r>
              <a:rPr lang="en-US" altLang="en-US" sz="1700" dirty="0"/>
              <a:t> </a:t>
            </a:r>
            <a:r>
              <a:rPr lang="en-US" altLang="en-US" sz="1700" i="1" dirty="0"/>
              <a:t>false</a:t>
            </a:r>
            <a:r>
              <a:rPr lang="en-US" altLang="en-US" sz="1700" dirty="0"/>
              <a:t>)  = </a:t>
            </a:r>
            <a:r>
              <a:rPr lang="en-US" altLang="en-US" sz="1700" i="1" dirty="0"/>
              <a:t>unknown</a:t>
            </a:r>
            <a:r>
              <a:rPr lang="en-US" altLang="en-US" sz="1700" dirty="0"/>
              <a:t/>
            </a:r>
            <a:br>
              <a:rPr lang="en-US" altLang="en-US" sz="1700" dirty="0"/>
            </a:br>
            <a:r>
              <a:rPr lang="en-US" altLang="en-US" sz="1700" dirty="0"/>
              <a:t>          (</a:t>
            </a:r>
            <a:r>
              <a:rPr lang="en-US" altLang="en-US" sz="1700" i="1" dirty="0"/>
              <a:t>unknown </a:t>
            </a:r>
            <a:r>
              <a:rPr lang="en-US" altLang="en-US" sz="1700" b="1" dirty="0"/>
              <a:t>or</a:t>
            </a:r>
            <a:r>
              <a:rPr lang="en-US" altLang="en-US" sz="1700" i="1" dirty="0"/>
              <a:t> unknown) = unknown</a:t>
            </a:r>
          </a:p>
          <a:p>
            <a:r>
              <a:rPr lang="en-US" altLang="en-US" sz="1700" dirty="0"/>
              <a:t>Result of </a:t>
            </a:r>
            <a:r>
              <a:rPr lang="en-US" altLang="en-US" sz="1700" b="1" dirty="0"/>
              <a:t>where </a:t>
            </a:r>
            <a:r>
              <a:rPr lang="en-US" altLang="en-US" sz="1700" dirty="0"/>
              <a:t>clause predicate is treated as </a:t>
            </a:r>
            <a:r>
              <a:rPr lang="en-US" altLang="en-US" sz="1700" i="1" dirty="0"/>
              <a:t>false </a:t>
            </a:r>
            <a:r>
              <a:rPr lang="en-US" altLang="en-US" sz="1700" dirty="0"/>
              <a:t>if it evaluates to </a:t>
            </a:r>
            <a:r>
              <a:rPr lang="en-US" altLang="en-US" sz="1700" i="1" dirty="0"/>
              <a:t>unknown</a:t>
            </a:r>
            <a:endParaRPr lang="en-US" alt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History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42556"/>
            <a:ext cx="7656323" cy="4903787"/>
          </a:xfrm>
        </p:spPr>
        <p:txBody>
          <a:bodyPr/>
          <a:lstStyle/>
          <a:p>
            <a:r>
              <a:rPr lang="en-US" altLang="en-US" sz="1700" dirty="0"/>
              <a:t>IBM Sequel language developed as part of System R project at the IBM San Jose Research Laboratory</a:t>
            </a:r>
          </a:p>
          <a:p>
            <a:r>
              <a:rPr lang="en-US" altLang="en-US" sz="1700" dirty="0"/>
              <a:t>Renamed Structured Query Language (SQL)</a:t>
            </a:r>
          </a:p>
          <a:p>
            <a:r>
              <a:rPr lang="en-US" altLang="en-US" sz="1700" dirty="0"/>
              <a:t>ANSI and ISO standard SQL:</a:t>
            </a:r>
          </a:p>
          <a:p>
            <a:pPr lvl="1"/>
            <a:r>
              <a:rPr lang="en-US" altLang="en-US" sz="1700" dirty="0"/>
              <a:t>SQL-86</a:t>
            </a:r>
          </a:p>
          <a:p>
            <a:pPr lvl="1"/>
            <a:r>
              <a:rPr lang="en-US" altLang="en-US" sz="1700" dirty="0"/>
              <a:t>SQL-89</a:t>
            </a:r>
          </a:p>
          <a:p>
            <a:pPr lvl="1"/>
            <a:r>
              <a:rPr lang="en-US" altLang="en-US" sz="1700" dirty="0"/>
              <a:t>SQL-92 </a:t>
            </a:r>
          </a:p>
          <a:p>
            <a:pPr lvl="1"/>
            <a:r>
              <a:rPr lang="en-US" altLang="en-US" sz="1700" dirty="0"/>
              <a:t>SQL:1999 (language name became Y2K compliant!)</a:t>
            </a:r>
          </a:p>
          <a:p>
            <a:pPr lvl="1"/>
            <a:r>
              <a:rPr lang="en-US" altLang="en-US" sz="1700" dirty="0"/>
              <a:t>SQL:2003</a:t>
            </a:r>
          </a:p>
          <a:p>
            <a:r>
              <a:rPr lang="en-US" altLang="en-US" sz="1700" dirty="0"/>
              <a:t>Commercial systems offer most, if not all, SQL-92 features, plus varying feature sets from later standards and special proprietary features.  </a:t>
            </a:r>
          </a:p>
          <a:p>
            <a:pPr lvl="1"/>
            <a:r>
              <a:rPr lang="en-US" altLang="en-US" sz="1700" dirty="0"/>
              <a:t>Not all examples here may work on your particular system.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Aggregate Functions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8"/>
            <a:ext cx="7253986" cy="3795204"/>
          </a:xfrm>
        </p:spPr>
        <p:txBody>
          <a:bodyPr/>
          <a:lstStyle/>
          <a:p>
            <a:pPr>
              <a:tabLst>
                <a:tab pos="2222500" algn="l"/>
              </a:tabLst>
            </a:pPr>
            <a:r>
              <a:rPr lang="en-US" altLang="en-US" sz="1700" dirty="0"/>
              <a:t>These functions operate on the multiset of values of a column of a relation, and return a value</a:t>
            </a:r>
          </a:p>
          <a:p>
            <a:pPr>
              <a:buFont typeface="Monotype Sorts" charset="2"/>
              <a:buNone/>
              <a:tabLst>
                <a:tab pos="2222500" algn="l"/>
              </a:tabLst>
            </a:pPr>
            <a:r>
              <a:rPr lang="en-US" altLang="en-US" sz="1700" dirty="0"/>
              <a:t>		</a:t>
            </a:r>
            <a:r>
              <a:rPr lang="en-US" altLang="en-US" sz="1700" b="1" dirty="0" err="1"/>
              <a:t>avg</a:t>
            </a:r>
            <a:r>
              <a:rPr lang="en-US" altLang="en-US" sz="1700" b="1" dirty="0"/>
              <a:t>: </a:t>
            </a:r>
            <a:r>
              <a:rPr lang="en-US" altLang="en-US" sz="1700" dirty="0"/>
              <a:t>average value</a:t>
            </a:r>
            <a:br>
              <a:rPr lang="en-US" altLang="en-US" sz="1700" dirty="0"/>
            </a:br>
            <a:r>
              <a:rPr lang="en-US" altLang="en-US" sz="1700" dirty="0"/>
              <a:t>	</a:t>
            </a:r>
            <a:r>
              <a:rPr lang="en-US" altLang="en-US" sz="1700" b="1" dirty="0"/>
              <a:t>min:  </a:t>
            </a:r>
            <a:r>
              <a:rPr lang="en-US" altLang="en-US" sz="1700" dirty="0"/>
              <a:t>minimum value</a:t>
            </a:r>
            <a:br>
              <a:rPr lang="en-US" altLang="en-US" sz="1700" dirty="0"/>
            </a:br>
            <a:r>
              <a:rPr lang="en-US" altLang="en-US" sz="1700" dirty="0"/>
              <a:t>	</a:t>
            </a:r>
            <a:r>
              <a:rPr lang="en-US" altLang="en-US" sz="1700" b="1" dirty="0"/>
              <a:t>max:  </a:t>
            </a:r>
            <a:r>
              <a:rPr lang="en-US" altLang="en-US" sz="1700" dirty="0"/>
              <a:t>maximum value</a:t>
            </a:r>
            <a:br>
              <a:rPr lang="en-US" altLang="en-US" sz="1700" dirty="0"/>
            </a:br>
            <a:r>
              <a:rPr lang="en-US" altLang="en-US" sz="1700" dirty="0"/>
              <a:t>	</a:t>
            </a:r>
            <a:r>
              <a:rPr lang="en-US" altLang="en-US" sz="1700" b="1" dirty="0"/>
              <a:t>sum:  </a:t>
            </a:r>
            <a:r>
              <a:rPr lang="en-US" altLang="en-US" sz="1700" dirty="0"/>
              <a:t>sum of values</a:t>
            </a:r>
            <a:br>
              <a:rPr lang="en-US" altLang="en-US" sz="1700" dirty="0"/>
            </a:br>
            <a:r>
              <a:rPr lang="en-US" altLang="en-US" sz="1700" dirty="0"/>
              <a:t>	</a:t>
            </a:r>
            <a:r>
              <a:rPr lang="en-US" altLang="en-US" sz="1700" b="1" dirty="0"/>
              <a:t>count:  </a:t>
            </a:r>
            <a:r>
              <a:rPr lang="en-US" altLang="en-US" sz="1700" dirty="0"/>
              <a:t>number of values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Aggregate Functions Examples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08075"/>
            <a:ext cx="7681913" cy="4805045"/>
          </a:xfrm>
        </p:spPr>
        <p:txBody>
          <a:bodyPr/>
          <a:lstStyle/>
          <a:p>
            <a:pPr>
              <a:tabLst>
                <a:tab pos="1711325" algn="l"/>
              </a:tabLst>
            </a:pPr>
            <a:r>
              <a:rPr lang="en-US" altLang="en-US" sz="1700" dirty="0"/>
              <a:t>Find the average salary of instructors in the Computer Science department </a:t>
            </a:r>
          </a:p>
          <a:p>
            <a:pPr lvl="1">
              <a:tabLst>
                <a:tab pos="1711325" algn="l"/>
              </a:tabLst>
            </a:pPr>
            <a:r>
              <a:rPr lang="en-US" altLang="en-US" sz="1700" b="1" dirty="0"/>
              <a:t>select </a:t>
            </a:r>
            <a:r>
              <a:rPr lang="en-US" altLang="en-US" sz="1700" b="1" dirty="0" err="1"/>
              <a:t>avg</a:t>
            </a:r>
            <a:r>
              <a:rPr lang="en-US" altLang="en-US" sz="1700" b="1" dirty="0"/>
              <a:t> </a:t>
            </a:r>
            <a:r>
              <a:rPr lang="en-US" altLang="en-US" sz="1700" dirty="0"/>
              <a:t>(</a:t>
            </a:r>
            <a:r>
              <a:rPr lang="en-US" altLang="en-US" sz="1700" i="1" dirty="0"/>
              <a:t>salary</a:t>
            </a:r>
            <a:r>
              <a:rPr lang="en-US" altLang="en-US" sz="1700" dirty="0"/>
              <a:t>)</a:t>
            </a:r>
            <a:br>
              <a:rPr lang="en-US" altLang="en-US" sz="1700" dirty="0"/>
            </a:b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  <a:br>
              <a:rPr lang="en-US" altLang="en-US" sz="1700" i="1" dirty="0"/>
            </a:br>
            <a:r>
              <a:rPr lang="en-US" altLang="en-US" sz="1700" b="1" dirty="0"/>
              <a:t>where </a:t>
            </a:r>
            <a:r>
              <a:rPr lang="en-US" altLang="en-US" sz="1700" i="1" dirty="0" err="1"/>
              <a:t>dept_name</a:t>
            </a:r>
            <a:r>
              <a:rPr lang="en-US" altLang="en-US" sz="1700" dirty="0"/>
              <a:t>= 'Comp. Sci.';</a:t>
            </a:r>
          </a:p>
          <a:p>
            <a:pPr>
              <a:tabLst>
                <a:tab pos="1711325" algn="l"/>
              </a:tabLst>
            </a:pPr>
            <a:r>
              <a:rPr kumimoji="0" lang="en-US" altLang="en-US" sz="1700" dirty="0"/>
              <a:t>Find the total number of instructors who teach a course in the Spring 2018 semester</a:t>
            </a:r>
          </a:p>
          <a:p>
            <a:pPr lvl="1">
              <a:tabLst>
                <a:tab pos="1711325" algn="l"/>
              </a:tabLst>
            </a:pPr>
            <a:r>
              <a:rPr kumimoji="0" lang="en-US" altLang="en-US" sz="1700" b="1" dirty="0"/>
              <a:t>select count </a:t>
            </a:r>
            <a:r>
              <a:rPr kumimoji="0" lang="en-US" altLang="en-US" sz="1700" dirty="0"/>
              <a:t>(</a:t>
            </a:r>
            <a:r>
              <a:rPr kumimoji="0" lang="en-US" altLang="en-US" sz="1700" b="1" dirty="0"/>
              <a:t>distinct </a:t>
            </a:r>
            <a:r>
              <a:rPr kumimoji="0" lang="en-US" altLang="en-US" sz="1700" i="1" dirty="0"/>
              <a:t>ID</a:t>
            </a:r>
            <a:r>
              <a:rPr kumimoji="0" lang="en-US" altLang="en-US" sz="1700" dirty="0"/>
              <a:t>)</a:t>
            </a:r>
            <a:br>
              <a:rPr kumimoji="0" lang="en-US" altLang="en-US" sz="1700" dirty="0"/>
            </a:br>
            <a:r>
              <a:rPr kumimoji="0" lang="en-US" altLang="en-US" sz="1700" b="1" dirty="0"/>
              <a:t>from </a:t>
            </a:r>
            <a:r>
              <a:rPr kumimoji="0" lang="en-US" altLang="en-US" sz="1700" i="1" dirty="0"/>
              <a:t>teaches</a:t>
            </a:r>
            <a:br>
              <a:rPr kumimoji="0" lang="en-US" altLang="en-US" sz="1700" i="1" dirty="0"/>
            </a:br>
            <a:r>
              <a:rPr kumimoji="0" lang="en-US" altLang="en-US" sz="1700" b="1" dirty="0"/>
              <a:t>where </a:t>
            </a:r>
            <a:r>
              <a:rPr kumimoji="0" lang="en-US" altLang="en-US" sz="1700" i="1" dirty="0"/>
              <a:t>semester </a:t>
            </a:r>
            <a:r>
              <a:rPr kumimoji="0" lang="en-US" altLang="en-US" sz="1700" dirty="0"/>
              <a:t>= 'Spring' </a:t>
            </a:r>
            <a:r>
              <a:rPr kumimoji="0" lang="en-US" altLang="en-US" sz="1700" b="1" dirty="0"/>
              <a:t>and </a:t>
            </a:r>
            <a:r>
              <a:rPr kumimoji="0" lang="en-US" altLang="en-US" sz="1700" i="1" dirty="0"/>
              <a:t>year </a:t>
            </a:r>
            <a:r>
              <a:rPr kumimoji="0" lang="en-US" altLang="en-US" sz="1700" dirty="0"/>
              <a:t>= 2018;</a:t>
            </a:r>
          </a:p>
          <a:p>
            <a:pPr>
              <a:tabLst>
                <a:tab pos="1711325" algn="l"/>
              </a:tabLst>
            </a:pPr>
            <a:r>
              <a:rPr kumimoji="0" lang="en-US" altLang="en-US" sz="1700" dirty="0"/>
              <a:t>Find the number of tuples in the </a:t>
            </a:r>
            <a:r>
              <a:rPr kumimoji="0" lang="en-US" altLang="en-US" sz="1700" i="1" dirty="0"/>
              <a:t>course </a:t>
            </a:r>
            <a:r>
              <a:rPr kumimoji="0" lang="en-US" altLang="en-US" sz="1700" dirty="0"/>
              <a:t>relation</a:t>
            </a:r>
          </a:p>
          <a:p>
            <a:pPr lvl="1">
              <a:tabLst>
                <a:tab pos="1711325" algn="l"/>
              </a:tabLst>
            </a:pPr>
            <a:r>
              <a:rPr kumimoji="0" lang="en-US" altLang="en-US" sz="1700" b="1" dirty="0"/>
              <a:t>select count </a:t>
            </a:r>
            <a:r>
              <a:rPr kumimoji="0" lang="en-US" altLang="en-US" sz="1700" dirty="0"/>
              <a:t>(*)</a:t>
            </a:r>
            <a:br>
              <a:rPr kumimoji="0" lang="en-US" altLang="en-US" sz="1700" dirty="0"/>
            </a:br>
            <a:r>
              <a:rPr kumimoji="0" lang="en-US" altLang="en-US" sz="1700" b="1" dirty="0"/>
              <a:t>from </a:t>
            </a:r>
            <a:r>
              <a:rPr kumimoji="0" lang="en-US" altLang="en-US" sz="1700" i="1" dirty="0"/>
              <a:t>course</a:t>
            </a:r>
            <a:r>
              <a:rPr kumimoji="0" lang="en-US" altLang="en-US" sz="1700" dirty="0"/>
              <a:t>;</a:t>
            </a:r>
          </a:p>
          <a:p>
            <a:pPr lvl="1">
              <a:buNone/>
              <a:tabLst>
                <a:tab pos="1711325" algn="l"/>
              </a:tabLst>
            </a:pPr>
            <a:endParaRPr kumimoji="0" lang="en-US" altLang="en-US" dirty="0"/>
          </a:p>
          <a:p>
            <a:pPr>
              <a:tabLst>
                <a:tab pos="1711325" algn="l"/>
              </a:tabLst>
            </a:pPr>
            <a:endParaRPr lang="en-US" altLang="en-US" dirty="0"/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758825" y="2813050"/>
            <a:ext cx="76819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kumimoji="1" lang="en-US" altLang="en-US" sz="1800"/>
              <a:t>   </a:t>
            </a:r>
            <a:endParaRPr lang="en-US" altLang="en-US" sz="16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Aggregate Functions – Group By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23939"/>
            <a:ext cx="7900162" cy="1292542"/>
          </a:xfrm>
        </p:spPr>
        <p:txBody>
          <a:bodyPr/>
          <a:lstStyle/>
          <a:p>
            <a:pPr>
              <a:tabLst>
                <a:tab pos="625475" algn="l"/>
              </a:tabLst>
            </a:pPr>
            <a:r>
              <a:rPr lang="en-US" altLang="en-US" sz="1700" dirty="0"/>
              <a:t>Find the average salary of instructors in each department</a:t>
            </a:r>
          </a:p>
          <a:p>
            <a:pPr lvl="1">
              <a:tabLst>
                <a:tab pos="625475" algn="l"/>
              </a:tabLst>
            </a:pPr>
            <a:r>
              <a:rPr lang="en-US" altLang="en-US" sz="1700" b="1" dirty="0"/>
              <a:t>select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, </a:t>
            </a:r>
            <a:r>
              <a:rPr lang="en-US" altLang="en-US" sz="1700" b="1" dirty="0" err="1"/>
              <a:t>avg</a:t>
            </a:r>
            <a:r>
              <a:rPr lang="en-US" altLang="en-US" sz="1700" b="1" dirty="0"/>
              <a:t> </a:t>
            </a:r>
            <a:r>
              <a:rPr lang="en-US" altLang="en-US" sz="1700" dirty="0"/>
              <a:t>(</a:t>
            </a:r>
            <a:r>
              <a:rPr lang="en-US" altLang="en-US" sz="1700" i="1" dirty="0"/>
              <a:t>salary</a:t>
            </a:r>
            <a:r>
              <a:rPr lang="en-US" altLang="en-US" sz="1700" dirty="0"/>
              <a:t>) </a:t>
            </a:r>
            <a:r>
              <a:rPr lang="en-US" altLang="en-US" sz="1700" b="1" dirty="0"/>
              <a:t>as</a:t>
            </a:r>
            <a:r>
              <a:rPr lang="en-US" altLang="en-US" sz="1700" dirty="0"/>
              <a:t> </a:t>
            </a:r>
            <a:r>
              <a:rPr lang="en-US" altLang="en-US" sz="1700" i="1" dirty="0" err="1"/>
              <a:t>avg_salary</a:t>
            </a:r>
            <a:r>
              <a:rPr lang="en-US" altLang="en-US" sz="1700" dirty="0"/>
              <a:t/>
            </a:r>
            <a:br>
              <a:rPr lang="en-US" altLang="en-US" sz="1700" dirty="0"/>
            </a:b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  <a:br>
              <a:rPr lang="en-US" altLang="en-US" sz="1700" i="1" dirty="0"/>
            </a:br>
            <a:r>
              <a:rPr lang="en-US" altLang="en-US" sz="1700" b="1" dirty="0"/>
              <a:t>group by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;</a:t>
            </a:r>
          </a:p>
          <a:p>
            <a:pPr lvl="1">
              <a:buNone/>
              <a:tabLst>
                <a:tab pos="625475" algn="l"/>
              </a:tabLst>
            </a:pPr>
            <a:endParaRPr lang="en-US" altLang="en-US" sz="1700" dirty="0"/>
          </a:p>
          <a:p>
            <a:pPr lvl="1">
              <a:tabLst>
                <a:tab pos="625475" algn="l"/>
              </a:tabLst>
            </a:pPr>
            <a:endParaRPr lang="en-US" altLang="en-US" dirty="0"/>
          </a:p>
          <a:p>
            <a:pPr lvl="1">
              <a:tabLst>
                <a:tab pos="625475" algn="l"/>
              </a:tabLst>
            </a:pPr>
            <a:endParaRPr lang="en-US" alt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="" xmlns:a16="http://schemas.microsoft.com/office/drawing/2014/main" id="{A696F0C8-535A-4899-86A4-1FC72B33C2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19771" t="2012" r="19587" b="13353"/>
          <a:stretch/>
        </p:blipFill>
        <p:spPr>
          <a:xfrm>
            <a:off x="641556" y="2528706"/>
            <a:ext cx="3930444" cy="341553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="" xmlns:a16="http://schemas.microsoft.com/office/drawing/2014/main" id="{C1B06BB8-D7A3-4C3D-838A-568EB83A706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31384" t="3188" r="31718" b="23128"/>
          <a:stretch/>
        </p:blipFill>
        <p:spPr>
          <a:xfrm>
            <a:off x="5346097" y="2528706"/>
            <a:ext cx="2426304" cy="2231491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Aggregation (Cont.)</a:t>
            </a:r>
          </a:p>
        </p:txBody>
      </p:sp>
      <p:sp>
        <p:nvSpPr>
          <p:cNvPr id="38914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9"/>
            <a:ext cx="7656321" cy="3344099"/>
          </a:xfrm>
        </p:spPr>
        <p:txBody>
          <a:bodyPr/>
          <a:lstStyle/>
          <a:p>
            <a:r>
              <a:rPr lang="en-US" altLang="en-US" sz="1700" dirty="0"/>
              <a:t>Attributes in </a:t>
            </a:r>
            <a:r>
              <a:rPr lang="en-US" altLang="en-US" sz="1700" b="1" dirty="0"/>
              <a:t>select </a:t>
            </a:r>
            <a:r>
              <a:rPr lang="en-US" altLang="en-US" sz="1700" dirty="0"/>
              <a:t>clause outside of aggregate functions must appear in </a:t>
            </a:r>
            <a:r>
              <a:rPr lang="en-US" altLang="en-US" sz="1700" b="1" dirty="0"/>
              <a:t>group by</a:t>
            </a:r>
            <a:r>
              <a:rPr lang="en-US" altLang="en-US" sz="1700" dirty="0"/>
              <a:t> list</a:t>
            </a:r>
          </a:p>
          <a:p>
            <a:pPr lvl="1"/>
            <a:r>
              <a:rPr lang="en-US" altLang="en-US" sz="1700" dirty="0"/>
              <a:t>/* erroneous query */</a:t>
            </a:r>
            <a:br>
              <a:rPr lang="en-US" altLang="en-US" sz="1700" dirty="0"/>
            </a:br>
            <a:r>
              <a:rPr lang="en-US" altLang="en-US" sz="1700" b="1" dirty="0"/>
              <a:t>select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, </a:t>
            </a:r>
            <a:r>
              <a:rPr lang="en-US" altLang="en-US" sz="1700" i="1" dirty="0"/>
              <a:t>ID</a:t>
            </a:r>
            <a:r>
              <a:rPr lang="en-US" altLang="en-US" sz="1700" dirty="0"/>
              <a:t>, </a:t>
            </a:r>
            <a:r>
              <a:rPr lang="en-US" altLang="en-US" sz="1700" b="1" dirty="0" err="1"/>
              <a:t>avg</a:t>
            </a:r>
            <a:r>
              <a:rPr lang="en-US" altLang="en-US" sz="1700" b="1" dirty="0"/>
              <a:t> </a:t>
            </a:r>
            <a:r>
              <a:rPr lang="en-US" altLang="en-US" sz="1700" dirty="0"/>
              <a:t>(</a:t>
            </a:r>
            <a:r>
              <a:rPr lang="en-US" altLang="en-US" sz="1700" i="1" dirty="0"/>
              <a:t>salary</a:t>
            </a:r>
            <a:r>
              <a:rPr lang="en-US" altLang="en-US" sz="1700" dirty="0"/>
              <a:t>)</a:t>
            </a:r>
            <a:br>
              <a:rPr lang="en-US" altLang="en-US" sz="1700" dirty="0"/>
            </a:b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  <a:br>
              <a:rPr lang="en-US" altLang="en-US" sz="1700" i="1" dirty="0"/>
            </a:br>
            <a:r>
              <a:rPr lang="en-US" altLang="en-US" sz="1700" b="1" dirty="0"/>
              <a:t>group by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;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923925" y="96838"/>
            <a:ext cx="8077200" cy="609600"/>
          </a:xfrm>
        </p:spPr>
        <p:txBody>
          <a:bodyPr/>
          <a:lstStyle/>
          <a:p>
            <a:r>
              <a:rPr lang="en-US" altLang="en-US" sz="2800" dirty="0"/>
              <a:t>Aggregate Functions – Having Clause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0113" y="1193800"/>
            <a:ext cx="7829631" cy="3231895"/>
          </a:xfrm>
        </p:spPr>
        <p:txBody>
          <a:bodyPr/>
          <a:lstStyle/>
          <a:p>
            <a:pPr>
              <a:tabLst>
                <a:tab pos="1489075" algn="l"/>
              </a:tabLst>
            </a:pPr>
            <a:r>
              <a:rPr lang="en-US" altLang="en-US" sz="1700" dirty="0"/>
              <a:t>Find the names and average salaries of all departments whose average salary is greater than 42000</a:t>
            </a:r>
          </a:p>
          <a:p>
            <a:pPr>
              <a:tabLst>
                <a:tab pos="1489075" algn="l"/>
              </a:tabLst>
            </a:pPr>
            <a:endParaRPr lang="en-US" altLang="en-US" sz="1700" dirty="0"/>
          </a:p>
          <a:p>
            <a:pPr>
              <a:tabLst>
                <a:tab pos="1489075" algn="l"/>
              </a:tabLst>
            </a:pPr>
            <a:endParaRPr lang="en-US" altLang="en-US" sz="1700" dirty="0"/>
          </a:p>
          <a:p>
            <a:pPr>
              <a:tabLst>
                <a:tab pos="1489075" algn="l"/>
              </a:tabLst>
            </a:pPr>
            <a:endParaRPr lang="en-US" altLang="en-US" sz="1700" dirty="0"/>
          </a:p>
          <a:p>
            <a:pPr>
              <a:tabLst>
                <a:tab pos="1489075" algn="l"/>
              </a:tabLst>
            </a:pPr>
            <a:endParaRPr lang="en-US" altLang="en-US" sz="800" dirty="0"/>
          </a:p>
          <a:p>
            <a:pPr>
              <a:tabLst>
                <a:tab pos="1489075" algn="l"/>
              </a:tabLst>
            </a:pPr>
            <a:r>
              <a:rPr lang="en-US" altLang="en-US" sz="1700" dirty="0"/>
              <a:t>Note: predicates in the </a:t>
            </a:r>
            <a:r>
              <a:rPr lang="en-US" altLang="en-US" sz="1700" b="1" dirty="0"/>
              <a:t>having</a:t>
            </a:r>
            <a:r>
              <a:rPr lang="en-US" altLang="en-US" sz="1700" dirty="0"/>
              <a:t> clause are applied after the formation of groups whereas predicates in the </a:t>
            </a:r>
            <a:r>
              <a:rPr lang="en-US" altLang="en-US" sz="1700" b="1" dirty="0"/>
              <a:t>where</a:t>
            </a:r>
            <a:r>
              <a:rPr lang="en-US" altLang="en-US" sz="1700" dirty="0"/>
              <a:t> clause are applied before forming groups</a:t>
            </a:r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1677988" y="1870710"/>
            <a:ext cx="586105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 b="1" dirty="0"/>
              <a:t>select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, </a:t>
            </a:r>
            <a:r>
              <a:rPr lang="en-US" altLang="en-US" sz="1700" b="1" dirty="0" err="1"/>
              <a:t>avg</a:t>
            </a:r>
            <a:r>
              <a:rPr lang="en-US" altLang="en-US" sz="1700" b="1" dirty="0"/>
              <a:t> </a:t>
            </a:r>
            <a:r>
              <a:rPr lang="en-US" altLang="en-US" sz="1700" dirty="0"/>
              <a:t>(</a:t>
            </a:r>
            <a:r>
              <a:rPr lang="en-US" altLang="en-US" sz="1700" i="1" dirty="0"/>
              <a:t>salary</a:t>
            </a:r>
            <a:r>
              <a:rPr lang="en-US" altLang="en-US" sz="1700" dirty="0"/>
              <a:t>) </a:t>
            </a:r>
            <a:r>
              <a:rPr lang="en-US" altLang="en-US" sz="1700" b="1" dirty="0"/>
              <a:t>as</a:t>
            </a:r>
            <a:r>
              <a:rPr lang="en-US" altLang="en-US" sz="1700" dirty="0"/>
              <a:t> </a:t>
            </a:r>
            <a:r>
              <a:rPr lang="en-US" altLang="en-US" sz="1700" i="1" dirty="0" err="1"/>
              <a:t>avg_salary</a:t>
            </a:r>
            <a:endParaRPr lang="en-US" altLang="en-US" sz="1700" i="1" dirty="0"/>
          </a:p>
          <a:p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</a:p>
          <a:p>
            <a:r>
              <a:rPr lang="en-US" altLang="en-US" sz="1700" b="1" dirty="0"/>
              <a:t>group by </a:t>
            </a:r>
            <a:r>
              <a:rPr lang="en-US" altLang="en-US" sz="1700" i="1" dirty="0"/>
              <a:t>dept_name</a:t>
            </a:r>
          </a:p>
          <a:p>
            <a:r>
              <a:rPr lang="en-US" altLang="en-US" sz="1700" b="1" dirty="0"/>
              <a:t>having </a:t>
            </a:r>
            <a:r>
              <a:rPr lang="en-US" altLang="en-US" sz="1700" b="1" dirty="0" err="1"/>
              <a:t>avg</a:t>
            </a:r>
            <a:r>
              <a:rPr lang="en-US" altLang="en-US" sz="1700" b="1" dirty="0"/>
              <a:t> </a:t>
            </a:r>
            <a:r>
              <a:rPr lang="en-US" altLang="en-US" sz="1700" dirty="0"/>
              <a:t>(</a:t>
            </a:r>
            <a:r>
              <a:rPr lang="en-US" altLang="en-US" sz="1700" i="1" dirty="0"/>
              <a:t>salary</a:t>
            </a:r>
            <a:r>
              <a:rPr lang="en-US" altLang="en-US" sz="1700" dirty="0"/>
              <a:t>) &gt; 42000;</a:t>
            </a:r>
          </a:p>
        </p:txBody>
      </p:sp>
    </p:spTree>
    <p:extLst>
      <p:ext uri="{BB962C8B-B14F-4D97-AF65-F5344CB8AC3E}">
        <p14:creationId xmlns="" xmlns:p14="http://schemas.microsoft.com/office/powerpoint/2010/main" val="12566580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Nested Subqueries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39813"/>
            <a:ext cx="7656559" cy="4922075"/>
          </a:xfrm>
        </p:spPr>
        <p:txBody>
          <a:bodyPr/>
          <a:lstStyle/>
          <a:p>
            <a:r>
              <a:rPr lang="en-US" altLang="en-US" sz="1700" dirty="0"/>
              <a:t>SQL provides a mechanism for the nesting of subqueries. A </a:t>
            </a:r>
            <a:r>
              <a:rPr lang="en-US" altLang="en-US" sz="1700" b="1" dirty="0">
                <a:solidFill>
                  <a:srgbClr val="002060"/>
                </a:solidFill>
              </a:rPr>
              <a:t>subquery</a:t>
            </a:r>
            <a:r>
              <a:rPr lang="en-US" altLang="en-US" sz="1700" dirty="0"/>
              <a:t> is a </a:t>
            </a:r>
            <a:r>
              <a:rPr lang="en-US" altLang="en-US" sz="1700" b="1" dirty="0"/>
              <a:t>select-from-where</a:t>
            </a:r>
            <a:r>
              <a:rPr lang="en-US" altLang="en-US" sz="1700" dirty="0"/>
              <a:t> expression that is nested within another query.</a:t>
            </a:r>
          </a:p>
          <a:p>
            <a:r>
              <a:rPr lang="en-US" altLang="en-US" sz="1700" dirty="0"/>
              <a:t>The nesting can be done in the following SQL query</a:t>
            </a:r>
            <a:br>
              <a:rPr lang="en-US" altLang="en-US" sz="1700" dirty="0"/>
            </a:br>
            <a:r>
              <a:rPr lang="en-US" altLang="en-US" sz="1700" dirty="0"/>
              <a:t/>
            </a:r>
            <a:br>
              <a:rPr lang="en-US" altLang="en-US" sz="1700" dirty="0"/>
            </a:br>
            <a:r>
              <a:rPr lang="en-US" altLang="en-US" sz="1700" dirty="0"/>
              <a:t>	</a:t>
            </a:r>
            <a:r>
              <a:rPr lang="en-US" altLang="en-US" sz="1700" b="1" dirty="0"/>
              <a:t>select </a:t>
            </a:r>
            <a:r>
              <a:rPr lang="en-US" altLang="en-US" sz="1700" i="1" dirty="0"/>
              <a:t>A</a:t>
            </a:r>
            <a:r>
              <a:rPr lang="en-US" altLang="en-US" sz="1700" baseline="-25000" dirty="0"/>
              <a:t>1</a:t>
            </a:r>
            <a:r>
              <a:rPr lang="en-US" altLang="en-US" sz="1700" dirty="0"/>
              <a:t>, </a:t>
            </a:r>
            <a:r>
              <a:rPr lang="en-US" altLang="en-US" sz="1700" i="1" dirty="0"/>
              <a:t>A</a:t>
            </a:r>
            <a:r>
              <a:rPr lang="en-US" altLang="en-US" sz="1700" baseline="-25000" dirty="0"/>
              <a:t>2</a:t>
            </a:r>
            <a:r>
              <a:rPr lang="en-US" altLang="en-US" sz="1700" dirty="0"/>
              <a:t>, ..., </a:t>
            </a:r>
            <a:r>
              <a:rPr lang="en-US" altLang="en-US" sz="1700" i="1" dirty="0"/>
              <a:t>A</a:t>
            </a:r>
            <a:r>
              <a:rPr lang="en-US" altLang="en-US" sz="1700" i="1" baseline="-25000" dirty="0"/>
              <a:t>n</a:t>
            </a:r>
            <a:r>
              <a:rPr lang="en-US" altLang="en-US" sz="1700" dirty="0"/>
              <a:t/>
            </a:r>
            <a:br>
              <a:rPr lang="en-US" altLang="en-US" sz="1700" dirty="0"/>
            </a:br>
            <a:r>
              <a:rPr lang="en-US" altLang="en-US" sz="1700" dirty="0"/>
              <a:t>	</a:t>
            </a:r>
            <a:r>
              <a:rPr lang="en-US" altLang="en-US" sz="1700" b="1" dirty="0"/>
              <a:t>from</a:t>
            </a:r>
            <a:r>
              <a:rPr lang="en-US" altLang="en-US" sz="1700" dirty="0"/>
              <a:t> </a:t>
            </a:r>
            <a:r>
              <a:rPr lang="en-US" altLang="en-US" sz="1700" i="1" dirty="0"/>
              <a:t>r</a:t>
            </a:r>
            <a:r>
              <a:rPr lang="en-US" altLang="en-US" sz="1700" baseline="-25000" dirty="0"/>
              <a:t>1</a:t>
            </a:r>
            <a:r>
              <a:rPr lang="en-US" altLang="en-US" sz="1700" dirty="0"/>
              <a:t>, </a:t>
            </a:r>
            <a:r>
              <a:rPr lang="en-US" altLang="en-US" sz="1700" i="1" dirty="0"/>
              <a:t>r</a:t>
            </a:r>
            <a:r>
              <a:rPr lang="en-US" altLang="en-US" sz="1700" baseline="-25000" dirty="0"/>
              <a:t>2</a:t>
            </a:r>
            <a:r>
              <a:rPr lang="en-US" altLang="en-US" sz="1700" dirty="0"/>
              <a:t>, ..., </a:t>
            </a:r>
            <a:r>
              <a:rPr lang="en-US" altLang="en-US" sz="1700" i="1" dirty="0" err="1"/>
              <a:t>r</a:t>
            </a:r>
            <a:r>
              <a:rPr lang="en-US" altLang="en-US" sz="1700" i="1" baseline="-25000" dirty="0" err="1"/>
              <a:t>m</a:t>
            </a:r>
            <a:r>
              <a:rPr lang="en-US" altLang="en-US" sz="1700" dirty="0"/>
              <a:t/>
            </a:r>
            <a:br>
              <a:rPr lang="en-US" altLang="en-US" sz="1700" dirty="0"/>
            </a:br>
            <a:r>
              <a:rPr lang="en-US" altLang="en-US" sz="1700" dirty="0"/>
              <a:t>	</a:t>
            </a:r>
            <a:r>
              <a:rPr lang="en-US" altLang="en-US" sz="1700" b="1" dirty="0"/>
              <a:t>where </a:t>
            </a:r>
            <a:r>
              <a:rPr lang="en-US" altLang="en-US" sz="1700" i="1" dirty="0"/>
              <a:t>P</a:t>
            </a:r>
          </a:p>
          <a:p>
            <a:pPr>
              <a:buFont typeface="Monotype Sorts" charset="2"/>
              <a:buNone/>
            </a:pPr>
            <a:r>
              <a:rPr lang="en-US" altLang="en-US" sz="800" i="1" dirty="0"/>
              <a:t> </a:t>
            </a:r>
            <a:r>
              <a:rPr lang="en-US" altLang="en-US" sz="1700" i="1" dirty="0"/>
              <a:t/>
            </a:r>
            <a:br>
              <a:rPr lang="en-US" altLang="en-US" sz="1700" i="1" dirty="0"/>
            </a:br>
            <a:r>
              <a:rPr lang="en-US" altLang="en-US" sz="1700" dirty="0"/>
              <a:t>as follows:</a:t>
            </a:r>
          </a:p>
          <a:p>
            <a:pPr lvl="1"/>
            <a:r>
              <a:rPr lang="en-US" altLang="en-US" sz="1700" b="1" dirty="0"/>
              <a:t>From clause: </a:t>
            </a:r>
            <a:r>
              <a:rPr lang="en-US" altLang="en-US" sz="1700" i="1" dirty="0" err="1"/>
              <a:t>r</a:t>
            </a:r>
            <a:r>
              <a:rPr lang="en-US" altLang="en-US" sz="1700" i="1" baseline="-25000" dirty="0" err="1"/>
              <a:t>i</a:t>
            </a:r>
            <a:r>
              <a:rPr lang="en-US" altLang="en-US" sz="1700" i="1" baseline="-25000" dirty="0"/>
              <a:t> </a:t>
            </a:r>
            <a:r>
              <a:rPr lang="en-US" altLang="en-US" sz="1700" dirty="0"/>
              <a:t> can be replaced by any valid subquery</a:t>
            </a:r>
          </a:p>
          <a:p>
            <a:pPr lvl="1"/>
            <a:r>
              <a:rPr lang="en-US" altLang="en-US" sz="1700" b="1" dirty="0"/>
              <a:t>Where clause: </a:t>
            </a:r>
            <a:r>
              <a:rPr lang="en-US" altLang="en-US" sz="1700" i="1" dirty="0"/>
              <a:t>P</a:t>
            </a:r>
            <a:r>
              <a:rPr lang="en-US" altLang="en-US" sz="1700" dirty="0"/>
              <a:t> can be replaced with an expression of the form:</a:t>
            </a:r>
          </a:p>
          <a:p>
            <a:pPr lvl="1">
              <a:buFont typeface="Monotype Sorts" charset="2"/>
              <a:buNone/>
            </a:pPr>
            <a:r>
              <a:rPr lang="en-US" altLang="en-US" sz="1700" dirty="0"/>
              <a:t>                </a:t>
            </a:r>
            <a:r>
              <a:rPr lang="en-US" altLang="en-US" sz="1700" i="1" dirty="0"/>
              <a:t>B</a:t>
            </a:r>
            <a:r>
              <a:rPr lang="en-US" altLang="en-US" sz="1700" dirty="0"/>
              <a:t> &lt;operation&gt; (subquery)</a:t>
            </a:r>
          </a:p>
          <a:p>
            <a:pPr lvl="1">
              <a:buFont typeface="Monotype Sorts" charset="2"/>
              <a:buNone/>
            </a:pPr>
            <a:r>
              <a:rPr lang="en-US" altLang="en-US" sz="1700" dirty="0"/>
              <a:t>     </a:t>
            </a:r>
            <a:r>
              <a:rPr lang="en-US" altLang="en-US" sz="1700" i="1" dirty="0"/>
              <a:t>B</a:t>
            </a:r>
            <a:r>
              <a:rPr lang="en-US" altLang="en-US" sz="1700" dirty="0"/>
              <a:t> is an attribute and &lt;operation&gt; to be defined later.</a:t>
            </a:r>
          </a:p>
          <a:p>
            <a:pPr lvl="1"/>
            <a:r>
              <a:rPr lang="en-US" altLang="en-US" sz="1700" b="1" dirty="0"/>
              <a:t>Select clause: </a:t>
            </a:r>
          </a:p>
          <a:p>
            <a:pPr marL="857250" lvl="2" indent="0">
              <a:buFont typeface="Webdings" panose="05030102010509060703" pitchFamily="18" charset="2"/>
              <a:buNone/>
            </a:pPr>
            <a:r>
              <a:rPr lang="en-US" altLang="en-US" sz="1700" i="1" dirty="0"/>
              <a:t>A</a:t>
            </a:r>
            <a:r>
              <a:rPr lang="en-US" altLang="en-US" sz="1700" i="1" baseline="-25000" dirty="0"/>
              <a:t>i   </a:t>
            </a:r>
            <a:r>
              <a:rPr lang="en-US" altLang="en-US" sz="1700" dirty="0"/>
              <a:t>can be replaced be a subquery that generates a single value</a:t>
            </a:r>
            <a:r>
              <a:rPr lang="en-US" altLang="en-US" dirty="0"/>
              <a:t>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50" y="2470150"/>
            <a:ext cx="8077200" cy="6096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Set Membership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Set Membership 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357" y="1109663"/>
            <a:ext cx="7648313" cy="5181955"/>
          </a:xfrm>
        </p:spPr>
        <p:txBody>
          <a:bodyPr/>
          <a:lstStyle/>
          <a:p>
            <a:pPr>
              <a:tabLst>
                <a:tab pos="1027113" algn="l"/>
              </a:tabLst>
            </a:pPr>
            <a:r>
              <a:rPr lang="en-US" altLang="en-US" sz="1700" dirty="0"/>
              <a:t>Find courses offered in Fall 2017 and in Spring 2018</a:t>
            </a:r>
          </a:p>
          <a:p>
            <a:pPr>
              <a:tabLst>
                <a:tab pos="1027113" algn="l"/>
              </a:tabLst>
            </a:pPr>
            <a:endParaRPr lang="en-US" altLang="en-US" sz="1700" dirty="0"/>
          </a:p>
          <a:p>
            <a:pPr>
              <a:tabLst>
                <a:tab pos="1027113" algn="l"/>
              </a:tabLst>
            </a:pPr>
            <a:endParaRPr lang="en-US" altLang="en-US" sz="1700" dirty="0"/>
          </a:p>
          <a:p>
            <a:pPr>
              <a:tabLst>
                <a:tab pos="1027113" algn="l"/>
              </a:tabLst>
            </a:pPr>
            <a:endParaRPr lang="en-US" altLang="en-US" dirty="0"/>
          </a:p>
          <a:p>
            <a:pPr>
              <a:tabLst>
                <a:tab pos="1027113" algn="l"/>
              </a:tabLst>
            </a:pPr>
            <a:endParaRPr lang="en-US" altLang="en-US" dirty="0"/>
          </a:p>
          <a:p>
            <a:pPr>
              <a:tabLst>
                <a:tab pos="1027113" algn="l"/>
              </a:tabLst>
            </a:pPr>
            <a:endParaRPr lang="en-US" altLang="en-US" dirty="0"/>
          </a:p>
          <a:p>
            <a:pPr>
              <a:tabLst>
                <a:tab pos="1027113" algn="l"/>
              </a:tabLst>
            </a:pPr>
            <a:r>
              <a:rPr lang="en-US" altLang="en-US" sz="1700" dirty="0"/>
              <a:t>Find courses offered in Fall 2017 but not in Spring 2018</a:t>
            </a:r>
            <a:endParaRPr lang="en-US" altLang="en-US" dirty="0"/>
          </a:p>
          <a:p>
            <a:pPr>
              <a:tabLst>
                <a:tab pos="1027113" algn="l"/>
              </a:tabLst>
            </a:pPr>
            <a:endParaRPr lang="en-US" altLang="en-US" dirty="0"/>
          </a:p>
          <a:p>
            <a:pPr>
              <a:tabLst>
                <a:tab pos="1027113" algn="l"/>
              </a:tabLst>
            </a:pPr>
            <a:endParaRPr lang="en-US" altLang="en-US" dirty="0"/>
          </a:p>
        </p:txBody>
      </p:sp>
      <p:sp>
        <p:nvSpPr>
          <p:cNvPr id="49156" name="Text Box 5"/>
          <p:cNvSpPr txBox="1">
            <a:spLocks noChangeArrowheads="1"/>
          </p:cNvSpPr>
          <p:nvPr/>
        </p:nvSpPr>
        <p:spPr bwMode="auto">
          <a:xfrm>
            <a:off x="1625600" y="1565460"/>
            <a:ext cx="621665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 dirty="0"/>
              <a:t>select distinct </a:t>
            </a:r>
            <a:r>
              <a:rPr lang="en-US" altLang="en-US" sz="1600" i="1" dirty="0" err="1"/>
              <a:t>course_id</a:t>
            </a:r>
            <a:endParaRPr lang="en-US" altLang="en-US" sz="1600" i="1" dirty="0"/>
          </a:p>
          <a:p>
            <a:r>
              <a:rPr lang="en-US" altLang="en-US" sz="1600" b="1" dirty="0"/>
              <a:t>from </a:t>
            </a:r>
            <a:r>
              <a:rPr lang="en-US" altLang="en-US" sz="1600" i="1" dirty="0"/>
              <a:t>section</a:t>
            </a:r>
          </a:p>
          <a:p>
            <a:r>
              <a:rPr lang="en-US" altLang="en-US" sz="1600" b="1" dirty="0"/>
              <a:t>where </a:t>
            </a:r>
            <a:r>
              <a:rPr lang="en-US" altLang="en-US" sz="1600" i="1" dirty="0"/>
              <a:t>semester </a:t>
            </a:r>
            <a:r>
              <a:rPr lang="en-US" altLang="en-US" sz="1600" dirty="0"/>
              <a:t>= 'Fall' </a:t>
            </a:r>
            <a:r>
              <a:rPr lang="en-US" altLang="en-US" sz="1600" b="1" dirty="0"/>
              <a:t>and </a:t>
            </a:r>
            <a:r>
              <a:rPr lang="en-US" altLang="en-US" sz="1600" i="1" dirty="0"/>
              <a:t>year</a:t>
            </a:r>
            <a:r>
              <a:rPr lang="en-US" altLang="en-US" sz="1600" dirty="0"/>
              <a:t>= 2017 </a:t>
            </a:r>
            <a:r>
              <a:rPr lang="en-US" altLang="en-US" sz="1600" b="1" dirty="0"/>
              <a:t>and </a:t>
            </a:r>
            <a:br>
              <a:rPr lang="en-US" altLang="en-US" sz="1600" b="1" dirty="0"/>
            </a:br>
            <a:r>
              <a:rPr lang="en-US" altLang="en-US" sz="1600" b="1" dirty="0"/>
              <a:t>           </a:t>
            </a:r>
            <a:r>
              <a:rPr lang="en-US" altLang="en-US" sz="1600" i="1" dirty="0" err="1"/>
              <a:t>course_id</a:t>
            </a:r>
            <a:r>
              <a:rPr lang="en-US" altLang="en-US" sz="1600" i="1" dirty="0"/>
              <a:t> </a:t>
            </a:r>
            <a:r>
              <a:rPr lang="en-US" altLang="en-US" sz="1600" b="1" dirty="0"/>
              <a:t>in </a:t>
            </a:r>
            <a:r>
              <a:rPr lang="en-US" altLang="en-US" sz="1600" dirty="0"/>
              <a:t>(</a:t>
            </a:r>
            <a:r>
              <a:rPr lang="en-US" altLang="en-US" sz="1600" b="1" dirty="0"/>
              <a:t>select </a:t>
            </a:r>
            <a:r>
              <a:rPr lang="en-US" altLang="en-US" sz="1600" i="1" dirty="0" err="1"/>
              <a:t>course_id</a:t>
            </a:r>
            <a:endParaRPr lang="en-US" altLang="en-US" sz="1600" i="1" dirty="0"/>
          </a:p>
          <a:p>
            <a:r>
              <a:rPr lang="en-US" altLang="en-US" sz="1600" b="1" dirty="0"/>
              <a:t>                                 from </a:t>
            </a:r>
            <a:r>
              <a:rPr lang="en-US" altLang="en-US" sz="1600" i="1" dirty="0"/>
              <a:t>section</a:t>
            </a:r>
          </a:p>
          <a:p>
            <a:r>
              <a:rPr lang="en-US" altLang="en-US" sz="1600" b="1" dirty="0"/>
              <a:t>                                 where </a:t>
            </a:r>
            <a:r>
              <a:rPr lang="en-US" altLang="en-US" sz="1600" i="1" dirty="0"/>
              <a:t>semester </a:t>
            </a:r>
            <a:r>
              <a:rPr lang="en-US" altLang="en-US" sz="1600" dirty="0"/>
              <a:t>= 'Spring' </a:t>
            </a:r>
            <a:r>
              <a:rPr lang="en-US" altLang="en-US" sz="1600" b="1" dirty="0"/>
              <a:t>and </a:t>
            </a:r>
            <a:r>
              <a:rPr lang="en-US" altLang="en-US" sz="1600" i="1" dirty="0"/>
              <a:t>year</a:t>
            </a:r>
            <a:r>
              <a:rPr lang="en-US" altLang="en-US" sz="1600" dirty="0"/>
              <a:t>= 2018);</a:t>
            </a:r>
          </a:p>
        </p:txBody>
      </p:sp>
      <p:sp>
        <p:nvSpPr>
          <p:cNvPr id="49157" name="Text Box 6"/>
          <p:cNvSpPr txBox="1">
            <a:spLocks noChangeArrowheads="1"/>
          </p:cNvSpPr>
          <p:nvPr/>
        </p:nvSpPr>
        <p:spPr bwMode="auto">
          <a:xfrm>
            <a:off x="1625600" y="3693385"/>
            <a:ext cx="6586538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 dirty="0"/>
              <a:t>select distinct </a:t>
            </a:r>
            <a:r>
              <a:rPr lang="en-US" altLang="en-US" sz="1600" i="1" dirty="0" err="1"/>
              <a:t>course_id</a:t>
            </a:r>
            <a:endParaRPr lang="en-US" altLang="en-US" sz="1600" i="1" dirty="0"/>
          </a:p>
          <a:p>
            <a:r>
              <a:rPr lang="en-US" altLang="en-US" sz="1600" b="1" dirty="0"/>
              <a:t>from </a:t>
            </a:r>
            <a:r>
              <a:rPr lang="en-US" altLang="en-US" sz="1600" i="1" dirty="0"/>
              <a:t>section</a:t>
            </a:r>
          </a:p>
          <a:p>
            <a:r>
              <a:rPr lang="en-US" altLang="en-US" sz="1600" b="1" dirty="0"/>
              <a:t>where </a:t>
            </a:r>
            <a:r>
              <a:rPr lang="en-US" altLang="en-US" sz="1600" i="1" dirty="0"/>
              <a:t>semester </a:t>
            </a:r>
            <a:r>
              <a:rPr lang="en-US" altLang="en-US" sz="1600" dirty="0"/>
              <a:t>= 'Fall' </a:t>
            </a:r>
            <a:r>
              <a:rPr lang="en-US" altLang="en-US" sz="1600" b="1" dirty="0"/>
              <a:t>and </a:t>
            </a:r>
            <a:r>
              <a:rPr lang="en-US" altLang="en-US" sz="1600" i="1" dirty="0"/>
              <a:t>year</a:t>
            </a:r>
            <a:r>
              <a:rPr lang="en-US" altLang="en-US" sz="1600" dirty="0"/>
              <a:t>= 2017 </a:t>
            </a:r>
            <a:r>
              <a:rPr lang="en-US" altLang="en-US" sz="1600" b="1" dirty="0"/>
              <a:t>and </a:t>
            </a:r>
            <a:br>
              <a:rPr lang="en-US" altLang="en-US" sz="1600" b="1" dirty="0"/>
            </a:br>
            <a:r>
              <a:rPr lang="en-US" altLang="en-US" sz="1600" b="1" dirty="0"/>
              <a:t>           </a:t>
            </a:r>
            <a:r>
              <a:rPr lang="en-US" altLang="en-US" sz="1600" i="1" dirty="0" err="1"/>
              <a:t>course_id</a:t>
            </a:r>
            <a:r>
              <a:rPr lang="en-US" altLang="en-US" sz="1600" i="1" dirty="0"/>
              <a:t>  </a:t>
            </a:r>
            <a:r>
              <a:rPr lang="en-US" altLang="en-US" sz="1600" b="1" dirty="0"/>
              <a:t>not in </a:t>
            </a:r>
            <a:r>
              <a:rPr lang="en-US" altLang="en-US" sz="1600" dirty="0"/>
              <a:t>(</a:t>
            </a:r>
            <a:r>
              <a:rPr lang="en-US" altLang="en-US" sz="1600" b="1" dirty="0"/>
              <a:t>select </a:t>
            </a:r>
            <a:r>
              <a:rPr lang="en-US" altLang="en-US" sz="1600" i="1" dirty="0" err="1"/>
              <a:t>course_id</a:t>
            </a:r>
            <a:endParaRPr lang="en-US" altLang="en-US" sz="1600" i="1" dirty="0"/>
          </a:p>
          <a:p>
            <a:r>
              <a:rPr lang="en-US" altLang="en-US" sz="1600" b="1" dirty="0"/>
              <a:t>                                        from </a:t>
            </a:r>
            <a:r>
              <a:rPr lang="en-US" altLang="en-US" sz="1600" i="1" dirty="0"/>
              <a:t>section</a:t>
            </a:r>
          </a:p>
          <a:p>
            <a:r>
              <a:rPr lang="en-US" altLang="en-US" sz="1600" b="1" dirty="0"/>
              <a:t>                                        where </a:t>
            </a:r>
            <a:r>
              <a:rPr lang="en-US" altLang="en-US" sz="1600" i="1" dirty="0"/>
              <a:t>semester </a:t>
            </a:r>
            <a:r>
              <a:rPr lang="en-US" altLang="en-US" sz="1600" dirty="0"/>
              <a:t>= 'Spring' </a:t>
            </a:r>
            <a:r>
              <a:rPr lang="en-US" altLang="en-US" sz="1600" b="1" dirty="0"/>
              <a:t>and </a:t>
            </a:r>
            <a:r>
              <a:rPr lang="en-US" altLang="en-US" sz="1600" i="1" dirty="0"/>
              <a:t>year</a:t>
            </a:r>
            <a:r>
              <a:rPr lang="en-US" altLang="en-US" sz="1600" dirty="0"/>
              <a:t>= 2018);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Set Membership (Cont.)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23753"/>
            <a:ext cx="7665436" cy="5069783"/>
          </a:xfrm>
        </p:spPr>
        <p:txBody>
          <a:bodyPr/>
          <a:lstStyle/>
          <a:p>
            <a:pPr defTabSz="915988">
              <a:tabLst>
                <a:tab pos="684213" algn="l"/>
                <a:tab pos="1250950" algn="l"/>
              </a:tabLst>
            </a:pPr>
            <a:r>
              <a:rPr lang="en-US" altLang="en-US" sz="1700" dirty="0"/>
              <a:t>Name all instructors whose name is neither “Mozart” nor Einstein”</a:t>
            </a:r>
          </a:p>
          <a:p>
            <a:pPr marL="0" indent="0" defTabSz="915988">
              <a:buNone/>
              <a:tabLst>
                <a:tab pos="684213" algn="l"/>
                <a:tab pos="1250950" algn="l"/>
              </a:tabLst>
            </a:pPr>
            <a:endParaRPr lang="en-US" altLang="en-US" sz="800" dirty="0"/>
          </a:p>
          <a:p>
            <a:pPr>
              <a:spcBef>
                <a:spcPts val="0"/>
              </a:spcBef>
              <a:buNone/>
            </a:pPr>
            <a:r>
              <a:rPr lang="en-US" altLang="en-US" sz="1700" dirty="0"/>
              <a:t>                 </a:t>
            </a:r>
            <a:r>
              <a:rPr lang="en-US" altLang="en-US" sz="1700" b="1" dirty="0"/>
              <a:t>select distinct </a:t>
            </a:r>
            <a:r>
              <a:rPr lang="en-US" altLang="en-US" sz="1700" i="1" dirty="0"/>
              <a:t>name</a:t>
            </a:r>
            <a:endParaRPr lang="en-US" altLang="en-US" sz="1700" dirty="0"/>
          </a:p>
          <a:p>
            <a:pPr>
              <a:spcBef>
                <a:spcPts val="0"/>
              </a:spcBef>
              <a:buNone/>
            </a:pPr>
            <a:r>
              <a:rPr lang="en-US" altLang="en-US" sz="1700" b="1" dirty="0"/>
              <a:t>                 from </a:t>
            </a:r>
            <a:r>
              <a:rPr lang="en-US" altLang="en-US" sz="1700" i="1" dirty="0"/>
              <a:t>instructor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sz="1700" b="1" dirty="0"/>
              <a:t>                 where </a:t>
            </a:r>
            <a:r>
              <a:rPr lang="en-US" altLang="en-US" sz="1700" dirty="0"/>
              <a:t> </a:t>
            </a:r>
            <a:r>
              <a:rPr lang="en-US" altLang="en-US" sz="1700" i="1" dirty="0"/>
              <a:t>name </a:t>
            </a:r>
            <a:r>
              <a:rPr lang="en-US" altLang="en-US" sz="1700" b="1" dirty="0"/>
              <a:t>not in </a:t>
            </a:r>
            <a:r>
              <a:rPr lang="en-US" altLang="en-US" sz="1700" dirty="0"/>
              <a:t>('Mozart', 'Einstein') </a:t>
            </a:r>
          </a:p>
          <a:p>
            <a:pPr>
              <a:buNone/>
            </a:pPr>
            <a:endParaRPr lang="en-US" altLang="en-US" sz="800" dirty="0"/>
          </a:p>
          <a:p>
            <a:pPr defTabSz="915988">
              <a:tabLst>
                <a:tab pos="684213" algn="l"/>
                <a:tab pos="1250950" algn="l"/>
              </a:tabLst>
            </a:pPr>
            <a:r>
              <a:rPr lang="en-US" altLang="en-US" sz="1700" dirty="0"/>
              <a:t>Find the total number of (distinct) students who have taken course sections taught by the instructor with </a:t>
            </a:r>
            <a:r>
              <a:rPr lang="en-US" altLang="en-US" sz="1700" i="1" dirty="0"/>
              <a:t>ID </a:t>
            </a:r>
            <a:r>
              <a:rPr lang="en-US" altLang="en-US" sz="1700" dirty="0"/>
              <a:t>10101</a:t>
            </a:r>
          </a:p>
          <a:p>
            <a:pPr defTabSz="915988">
              <a:tabLst>
                <a:tab pos="684213" algn="l"/>
                <a:tab pos="1250950" algn="l"/>
              </a:tabLst>
            </a:pPr>
            <a:endParaRPr lang="en-US" altLang="en-US" sz="1700" dirty="0"/>
          </a:p>
          <a:p>
            <a:pPr defTabSz="915988">
              <a:tabLst>
                <a:tab pos="684213" algn="l"/>
                <a:tab pos="1250950" algn="l"/>
              </a:tabLst>
            </a:pPr>
            <a:endParaRPr lang="en-US" altLang="en-US" sz="1700" dirty="0"/>
          </a:p>
          <a:p>
            <a:pPr defTabSz="915988">
              <a:tabLst>
                <a:tab pos="684213" algn="l"/>
                <a:tab pos="1250950" algn="l"/>
              </a:tabLst>
            </a:pPr>
            <a:endParaRPr lang="en-US" altLang="en-US" sz="1700" dirty="0"/>
          </a:p>
          <a:p>
            <a:pPr defTabSz="915988">
              <a:tabLst>
                <a:tab pos="684213" algn="l"/>
                <a:tab pos="1250950" algn="l"/>
              </a:tabLst>
            </a:pPr>
            <a:endParaRPr lang="en-US" altLang="en-US" sz="1700" dirty="0"/>
          </a:p>
          <a:p>
            <a:pPr defTabSz="915988">
              <a:tabLst>
                <a:tab pos="684213" algn="l"/>
                <a:tab pos="1250950" algn="l"/>
              </a:tabLst>
            </a:pPr>
            <a:endParaRPr lang="en-US" altLang="en-US" sz="1700" dirty="0"/>
          </a:p>
          <a:p>
            <a:pPr defTabSz="915988">
              <a:tabLst>
                <a:tab pos="684213" algn="l"/>
                <a:tab pos="1250950" algn="l"/>
              </a:tabLst>
            </a:pPr>
            <a:endParaRPr lang="en-US" altLang="en-US" sz="800" dirty="0"/>
          </a:p>
          <a:p>
            <a:pPr defTabSz="915988">
              <a:tabLst>
                <a:tab pos="684213" algn="l"/>
                <a:tab pos="1250950" algn="l"/>
              </a:tabLst>
            </a:pPr>
            <a:r>
              <a:rPr lang="en-US" altLang="en-US" sz="1700" dirty="0"/>
              <a:t>Note: Above query can be written in a much simpler manner.  </a:t>
            </a:r>
            <a:br>
              <a:rPr lang="en-US" altLang="en-US" sz="1700" dirty="0"/>
            </a:br>
            <a:r>
              <a:rPr lang="en-US" altLang="en-US" sz="1700" dirty="0"/>
              <a:t>The formulation above is simply to illustrate SQL features</a:t>
            </a:r>
          </a:p>
          <a:p>
            <a:pPr defTabSz="915988">
              <a:tabLst>
                <a:tab pos="684213" algn="l"/>
                <a:tab pos="1250950" algn="l"/>
              </a:tabLst>
            </a:pPr>
            <a:endParaRPr lang="en-US" altLang="en-US" sz="1700" i="1" dirty="0"/>
          </a:p>
        </p:txBody>
      </p:sp>
      <p:sp>
        <p:nvSpPr>
          <p:cNvPr id="50180" name="Text Box 5"/>
          <p:cNvSpPr txBox="1">
            <a:spLocks noChangeArrowheads="1"/>
          </p:cNvSpPr>
          <p:nvPr/>
        </p:nvSpPr>
        <p:spPr bwMode="auto">
          <a:xfrm>
            <a:off x="1803745" y="3311288"/>
            <a:ext cx="6434733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 b="1" dirty="0"/>
              <a:t>select count </a:t>
            </a:r>
            <a:r>
              <a:rPr lang="en-US" altLang="en-US" sz="1700" dirty="0"/>
              <a:t>(</a:t>
            </a:r>
            <a:r>
              <a:rPr lang="en-US" altLang="en-US" sz="1700" b="1" dirty="0"/>
              <a:t>distinct </a:t>
            </a:r>
            <a:r>
              <a:rPr lang="en-US" altLang="en-US" sz="1700" i="1" dirty="0"/>
              <a:t>ID</a:t>
            </a:r>
            <a:r>
              <a:rPr lang="en-US" altLang="en-US" sz="1700" dirty="0"/>
              <a:t>)</a:t>
            </a:r>
          </a:p>
          <a:p>
            <a:r>
              <a:rPr lang="en-US" altLang="en-US" sz="1700" b="1" dirty="0"/>
              <a:t>from </a:t>
            </a:r>
            <a:r>
              <a:rPr lang="en-US" altLang="en-US" sz="1700" i="1" dirty="0"/>
              <a:t>takes</a:t>
            </a:r>
          </a:p>
          <a:p>
            <a:r>
              <a:rPr lang="en-US" altLang="en-US" sz="1700" b="1" dirty="0"/>
              <a:t>where </a:t>
            </a:r>
            <a:r>
              <a:rPr lang="en-US" altLang="en-US" sz="1700" dirty="0"/>
              <a:t>(</a:t>
            </a:r>
            <a:r>
              <a:rPr lang="en-US" altLang="en-US" sz="1700" i="1" dirty="0" err="1"/>
              <a:t>course_id</a:t>
            </a:r>
            <a:r>
              <a:rPr lang="en-US" altLang="en-US" sz="1700" dirty="0"/>
              <a:t>, </a:t>
            </a:r>
            <a:r>
              <a:rPr lang="en-US" altLang="en-US" sz="1700" i="1" dirty="0" err="1"/>
              <a:t>sec_id</a:t>
            </a:r>
            <a:r>
              <a:rPr lang="en-US" altLang="en-US" sz="1700" dirty="0"/>
              <a:t>, </a:t>
            </a:r>
            <a:r>
              <a:rPr lang="en-US" altLang="en-US" sz="1700" i="1" dirty="0"/>
              <a:t>semester</a:t>
            </a:r>
            <a:r>
              <a:rPr lang="en-US" altLang="en-US" sz="1700" dirty="0"/>
              <a:t>, </a:t>
            </a:r>
            <a:r>
              <a:rPr lang="en-US" altLang="en-US" sz="1700" i="1" dirty="0"/>
              <a:t>year</a:t>
            </a:r>
            <a:r>
              <a:rPr lang="en-US" altLang="en-US" sz="1700" dirty="0"/>
              <a:t>) </a:t>
            </a:r>
            <a:r>
              <a:rPr lang="en-US" altLang="en-US" sz="1700" b="1" dirty="0"/>
              <a:t>in </a:t>
            </a:r>
            <a:br>
              <a:rPr lang="en-US" altLang="en-US" sz="1700" b="1" dirty="0"/>
            </a:br>
            <a:r>
              <a:rPr lang="en-US" altLang="en-US" sz="1700" b="1" dirty="0"/>
              <a:t>                                </a:t>
            </a:r>
            <a:r>
              <a:rPr lang="en-US" altLang="en-US" sz="1700" dirty="0"/>
              <a:t>(</a:t>
            </a:r>
            <a:r>
              <a:rPr lang="en-US" altLang="en-US" sz="1700" b="1" dirty="0"/>
              <a:t>select </a:t>
            </a:r>
            <a:r>
              <a:rPr lang="en-US" altLang="en-US" sz="1700" i="1" dirty="0" err="1"/>
              <a:t>course_id</a:t>
            </a:r>
            <a:r>
              <a:rPr lang="en-US" altLang="en-US" sz="1700" dirty="0"/>
              <a:t>, </a:t>
            </a:r>
            <a:r>
              <a:rPr lang="en-US" altLang="en-US" sz="1700" i="1" dirty="0" err="1"/>
              <a:t>sec_id</a:t>
            </a:r>
            <a:r>
              <a:rPr lang="en-US" altLang="en-US" sz="1700" dirty="0"/>
              <a:t>, </a:t>
            </a:r>
            <a:r>
              <a:rPr lang="en-US" altLang="en-US" sz="1700" i="1" dirty="0"/>
              <a:t>semester</a:t>
            </a:r>
            <a:r>
              <a:rPr lang="en-US" altLang="en-US" sz="1700" dirty="0"/>
              <a:t>, </a:t>
            </a:r>
            <a:r>
              <a:rPr lang="en-US" altLang="en-US" sz="1700" i="1" dirty="0"/>
              <a:t>year</a:t>
            </a:r>
          </a:p>
          <a:p>
            <a:r>
              <a:rPr lang="en-US" altLang="en-US" sz="1700" b="1" dirty="0"/>
              <a:t>                                 from </a:t>
            </a:r>
            <a:r>
              <a:rPr lang="en-US" altLang="en-US" sz="1700" i="1" dirty="0"/>
              <a:t>teaches</a:t>
            </a:r>
          </a:p>
          <a:p>
            <a:r>
              <a:rPr lang="en-US" altLang="en-US" sz="1700" b="1" dirty="0"/>
              <a:t>                                 where </a:t>
            </a:r>
            <a:r>
              <a:rPr lang="en-US" altLang="en-US" sz="1700" i="1" dirty="0"/>
              <a:t>teaches</a:t>
            </a:r>
            <a:r>
              <a:rPr lang="en-US" altLang="en-US" sz="1700" dirty="0"/>
              <a:t>.</a:t>
            </a:r>
            <a:r>
              <a:rPr lang="en-US" altLang="en-US" sz="1700" i="1" dirty="0"/>
              <a:t>ID</a:t>
            </a:r>
            <a:r>
              <a:rPr lang="en-US" altLang="en-US" sz="1700" dirty="0"/>
              <a:t>= 10101);</a:t>
            </a:r>
          </a:p>
          <a:p>
            <a:endParaRPr lang="en-US" altLang="en-US" sz="1600" dirty="0"/>
          </a:p>
          <a:p>
            <a:endParaRPr lang="en-US" altLang="en-US" sz="1600" dirty="0"/>
          </a:p>
          <a:p>
            <a:endParaRPr lang="en-US" altLang="en-US" sz="16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50" y="2470150"/>
            <a:ext cx="8077200" cy="6096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Set Comparison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SQL Parts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27933"/>
            <a:ext cx="7584043" cy="4920168"/>
          </a:xfrm>
        </p:spPr>
        <p:txBody>
          <a:bodyPr/>
          <a:lstStyle/>
          <a:p>
            <a:r>
              <a:rPr lang="en-US" altLang="en-US" sz="1700" dirty="0"/>
              <a:t>DML -- provides the ability to query information from the database and to insert tuples into, delete tuples from, and modify tuples in the database.</a:t>
            </a:r>
          </a:p>
          <a:p>
            <a:r>
              <a:rPr lang="en-US" altLang="en-US" sz="1700" dirty="0"/>
              <a:t>integrity – the  DDL includes commands for specifying integrity constraints.</a:t>
            </a:r>
          </a:p>
          <a:p>
            <a:r>
              <a:rPr lang="en-US" altLang="en-US" sz="1700" dirty="0"/>
              <a:t>View definition -- The DDL  includes commands for defining views.</a:t>
            </a:r>
          </a:p>
          <a:p>
            <a:r>
              <a:rPr lang="en-US" altLang="en-US" sz="1700" dirty="0"/>
              <a:t>Transaction control –includes commands for specifying the beginning and ending of transactions.</a:t>
            </a:r>
          </a:p>
          <a:p>
            <a:r>
              <a:rPr lang="en-US" altLang="en-US" sz="1700" dirty="0"/>
              <a:t>Embedded  SQL  and dynamic SQL -- define how SQL statements can be embedded within general-purpose programming languages.</a:t>
            </a:r>
          </a:p>
          <a:p>
            <a:r>
              <a:rPr lang="en-US" altLang="en-US" sz="1700" dirty="0"/>
              <a:t>Authorization – includes commands for specifying access rights to relations and views.</a:t>
            </a:r>
          </a:p>
          <a:p>
            <a:pPr>
              <a:buNone/>
            </a:pP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>
          <a:xfrm>
            <a:off x="552450" y="142875"/>
            <a:ext cx="8077200" cy="609600"/>
          </a:xfrm>
        </p:spPr>
        <p:txBody>
          <a:bodyPr/>
          <a:lstStyle/>
          <a:p>
            <a:r>
              <a:rPr lang="en-US" altLang="en-US" sz="2800" dirty="0"/>
              <a:t>Set Comparison – </a:t>
            </a:r>
            <a:r>
              <a:rPr lang="ja-JP" altLang="en-US" sz="2800" dirty="0"/>
              <a:t>“</a:t>
            </a:r>
            <a:r>
              <a:rPr lang="en-US" altLang="ja-JP" sz="2800" dirty="0"/>
              <a:t>some</a:t>
            </a:r>
            <a:r>
              <a:rPr lang="ja-JP" altLang="en-US" sz="2800" dirty="0"/>
              <a:t>”</a:t>
            </a:r>
            <a:r>
              <a:rPr lang="en-US" altLang="ja-JP" sz="2800" dirty="0"/>
              <a:t> Clause</a:t>
            </a:r>
            <a:endParaRPr lang="en-US" altLang="en-US" sz="2800" dirty="0"/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3479" y="1106487"/>
            <a:ext cx="7888151" cy="5505328"/>
          </a:xfrm>
        </p:spPr>
        <p:txBody>
          <a:bodyPr/>
          <a:lstStyle/>
          <a:p>
            <a:pPr defTabSz="915988">
              <a:tabLst>
                <a:tab pos="1830388" algn="l"/>
              </a:tabLst>
            </a:pPr>
            <a:r>
              <a:rPr lang="en-US" altLang="en-US" dirty="0"/>
              <a:t>Find names of instructors with salary greater than that of some (at least one) instructor in the Biology department.</a:t>
            </a:r>
          </a:p>
          <a:p>
            <a:pPr defTabSz="915988">
              <a:tabLst>
                <a:tab pos="1830388" algn="l"/>
              </a:tabLst>
            </a:pPr>
            <a:endParaRPr lang="en-US" altLang="en-US" dirty="0"/>
          </a:p>
          <a:p>
            <a:pPr defTabSz="915988">
              <a:tabLst>
                <a:tab pos="1830388" algn="l"/>
              </a:tabLst>
            </a:pPr>
            <a:endParaRPr lang="en-US" altLang="en-US" dirty="0"/>
          </a:p>
          <a:p>
            <a:pPr defTabSz="915988">
              <a:tabLst>
                <a:tab pos="1830388" algn="l"/>
              </a:tabLst>
            </a:pPr>
            <a:endParaRPr lang="en-US" altLang="en-US" dirty="0"/>
          </a:p>
          <a:p>
            <a:pPr defTabSz="915988">
              <a:tabLst>
                <a:tab pos="1830388" algn="l"/>
              </a:tabLst>
            </a:pPr>
            <a:endParaRPr lang="en-US" altLang="en-US" dirty="0" smtClean="0"/>
          </a:p>
          <a:p>
            <a:pPr defTabSz="915988">
              <a:tabLst>
                <a:tab pos="1830388" algn="l"/>
              </a:tabLst>
            </a:pPr>
            <a:endParaRPr lang="en-US" altLang="en-US" dirty="0"/>
          </a:p>
          <a:p>
            <a:pPr defTabSz="915988">
              <a:tabLst>
                <a:tab pos="1830388" algn="l"/>
              </a:tabLst>
            </a:pPr>
            <a:r>
              <a:rPr lang="en-US" altLang="en-US" dirty="0" smtClean="0"/>
              <a:t>Same </a:t>
            </a:r>
            <a:r>
              <a:rPr lang="en-US" altLang="en-US" dirty="0"/>
              <a:t>query using &gt; </a:t>
            </a:r>
            <a:r>
              <a:rPr lang="en-US" altLang="en-US" b="1" dirty="0"/>
              <a:t>some</a:t>
            </a:r>
            <a:r>
              <a:rPr lang="en-US" altLang="en-US" dirty="0"/>
              <a:t> clause</a:t>
            </a:r>
          </a:p>
        </p:txBody>
      </p:sp>
      <p:sp>
        <p:nvSpPr>
          <p:cNvPr id="51204" name="Text Box 5"/>
          <p:cNvSpPr txBox="1">
            <a:spLocks noChangeArrowheads="1"/>
          </p:cNvSpPr>
          <p:nvPr/>
        </p:nvSpPr>
        <p:spPr bwMode="auto">
          <a:xfrm>
            <a:off x="1760440" y="4298766"/>
            <a:ext cx="56578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 dirty="0"/>
              <a:t>select </a:t>
            </a:r>
            <a:r>
              <a:rPr lang="en-US" altLang="en-US" sz="1600" i="1" dirty="0"/>
              <a:t>name</a:t>
            </a:r>
          </a:p>
          <a:p>
            <a:r>
              <a:rPr lang="en-US" altLang="en-US" sz="1600" b="1" dirty="0"/>
              <a:t>from </a:t>
            </a:r>
            <a:r>
              <a:rPr lang="en-US" altLang="en-US" sz="1600" i="1" dirty="0"/>
              <a:t>instructor</a:t>
            </a:r>
          </a:p>
          <a:p>
            <a:r>
              <a:rPr lang="en-US" altLang="en-US" sz="1600" b="1" dirty="0"/>
              <a:t>where </a:t>
            </a:r>
            <a:r>
              <a:rPr lang="en-US" altLang="en-US" sz="1600" i="1" dirty="0"/>
              <a:t>salary </a:t>
            </a:r>
            <a:r>
              <a:rPr lang="en-US" altLang="en-US" sz="1600" dirty="0"/>
              <a:t>&gt; </a:t>
            </a:r>
            <a:r>
              <a:rPr lang="en-US" altLang="en-US" sz="1600" b="1" dirty="0"/>
              <a:t>some </a:t>
            </a:r>
            <a:r>
              <a:rPr lang="en-US" altLang="en-US" sz="1600" dirty="0"/>
              <a:t>(</a:t>
            </a:r>
            <a:r>
              <a:rPr lang="en-US" altLang="en-US" sz="1600" b="1" dirty="0"/>
              <a:t>select </a:t>
            </a:r>
            <a:r>
              <a:rPr lang="en-US" altLang="en-US" sz="1600" i="1" dirty="0"/>
              <a:t>salary</a:t>
            </a:r>
          </a:p>
          <a:p>
            <a:r>
              <a:rPr lang="en-US" altLang="en-US" sz="1600" b="1" dirty="0"/>
              <a:t>                                     from </a:t>
            </a:r>
            <a:r>
              <a:rPr lang="en-US" altLang="en-US" sz="1600" i="1" dirty="0"/>
              <a:t>instructor</a:t>
            </a:r>
          </a:p>
          <a:p>
            <a:r>
              <a:rPr lang="en-US" altLang="en-US" sz="1600" b="1" dirty="0"/>
              <a:t>                                     where </a:t>
            </a:r>
            <a:r>
              <a:rPr lang="en-US" altLang="en-US" sz="1600" i="1" dirty="0"/>
              <a:t>dept name </a:t>
            </a:r>
            <a:r>
              <a:rPr lang="en-US" altLang="en-US" sz="1600" dirty="0"/>
              <a:t>= 'Biology');</a:t>
            </a:r>
          </a:p>
        </p:txBody>
      </p:sp>
      <p:sp>
        <p:nvSpPr>
          <p:cNvPr id="51205" name="Text Box 6"/>
          <p:cNvSpPr txBox="1">
            <a:spLocks noChangeArrowheads="1"/>
          </p:cNvSpPr>
          <p:nvPr/>
        </p:nvSpPr>
        <p:spPr bwMode="auto">
          <a:xfrm>
            <a:off x="1727542" y="3016287"/>
            <a:ext cx="527526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 dirty="0"/>
              <a:t>select distinct </a:t>
            </a:r>
            <a:r>
              <a:rPr lang="en-US" altLang="en-US" sz="1600" i="1" dirty="0"/>
              <a:t>T</a:t>
            </a:r>
            <a:r>
              <a:rPr lang="en-US" altLang="en-US" sz="1600" dirty="0"/>
              <a:t>.</a:t>
            </a:r>
            <a:r>
              <a:rPr lang="en-US" altLang="en-US" sz="1600" i="1" dirty="0"/>
              <a:t>name</a:t>
            </a:r>
          </a:p>
          <a:p>
            <a:r>
              <a:rPr lang="en-US" altLang="en-US" sz="1600" b="1" dirty="0"/>
              <a:t>from </a:t>
            </a:r>
            <a:r>
              <a:rPr lang="en-US" altLang="en-US" sz="1600" i="1" dirty="0"/>
              <a:t>instructor </a:t>
            </a:r>
            <a:r>
              <a:rPr lang="en-US" altLang="en-US" sz="1600" b="1" dirty="0"/>
              <a:t>as </a:t>
            </a:r>
            <a:r>
              <a:rPr lang="en-US" altLang="en-US" sz="1600" i="1" dirty="0"/>
              <a:t>T</a:t>
            </a:r>
            <a:r>
              <a:rPr lang="en-US" altLang="en-US" sz="1600" dirty="0"/>
              <a:t>, </a:t>
            </a:r>
            <a:r>
              <a:rPr lang="en-US" altLang="en-US" sz="1600" i="1" dirty="0"/>
              <a:t>instructor </a:t>
            </a:r>
            <a:r>
              <a:rPr lang="en-US" altLang="en-US" sz="1600" b="1" dirty="0"/>
              <a:t>as </a:t>
            </a:r>
            <a:r>
              <a:rPr lang="en-US" altLang="en-US" sz="1600" i="1" dirty="0"/>
              <a:t>S</a:t>
            </a:r>
          </a:p>
          <a:p>
            <a:r>
              <a:rPr lang="en-US" altLang="en-US" sz="1600" b="1" dirty="0"/>
              <a:t>where </a:t>
            </a:r>
            <a:r>
              <a:rPr lang="en-US" altLang="en-US" sz="1600" i="1" dirty="0" err="1"/>
              <a:t>T.salary</a:t>
            </a:r>
            <a:r>
              <a:rPr lang="en-US" altLang="en-US" sz="1600" i="1" dirty="0"/>
              <a:t> </a:t>
            </a:r>
            <a:r>
              <a:rPr lang="en-US" altLang="en-US" sz="1600" dirty="0"/>
              <a:t>&gt; </a:t>
            </a:r>
            <a:r>
              <a:rPr lang="en-US" altLang="en-US" sz="1600" i="1" dirty="0" err="1"/>
              <a:t>S.salary</a:t>
            </a:r>
            <a:r>
              <a:rPr lang="en-US" altLang="en-US" sz="1600" i="1" dirty="0"/>
              <a:t> </a:t>
            </a:r>
            <a:r>
              <a:rPr lang="en-US" altLang="en-US" sz="1600" b="1" dirty="0"/>
              <a:t>and </a:t>
            </a:r>
            <a:r>
              <a:rPr lang="en-US" altLang="en-US" sz="1600" i="1" dirty="0" err="1"/>
              <a:t>S.dept</a:t>
            </a:r>
            <a:r>
              <a:rPr lang="en-US" altLang="en-US" sz="1600" i="1" dirty="0"/>
              <a:t> name </a:t>
            </a:r>
            <a:r>
              <a:rPr lang="en-US" altLang="en-US" sz="1600" dirty="0"/>
              <a:t>= 'Biology';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23888" y="146388"/>
            <a:ext cx="8077200" cy="609600"/>
          </a:xfrm>
        </p:spPr>
        <p:txBody>
          <a:bodyPr/>
          <a:lstStyle/>
          <a:p>
            <a:r>
              <a:rPr lang="en-US" altLang="en-US" sz="2800" dirty="0"/>
              <a:t>Definition of  </a:t>
            </a:r>
            <a:r>
              <a:rPr lang="ja-JP" altLang="en-US" sz="2800" dirty="0"/>
              <a:t>“</a:t>
            </a:r>
            <a:r>
              <a:rPr lang="en-US" altLang="ja-JP" sz="2800" dirty="0"/>
              <a:t>some</a:t>
            </a:r>
            <a:r>
              <a:rPr lang="ja-JP" altLang="en-US" sz="2800" dirty="0"/>
              <a:t>”</a:t>
            </a:r>
            <a:r>
              <a:rPr lang="en-US" altLang="ja-JP" sz="2800" dirty="0"/>
              <a:t> Clause</a:t>
            </a:r>
            <a:endParaRPr lang="en-US" altLang="en-US" sz="2800" dirty="0"/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531" y="1106488"/>
            <a:ext cx="6800849" cy="714375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/>
              <a:t>F &lt;comp&gt; </a:t>
            </a:r>
            <a:r>
              <a:rPr lang="en-US" altLang="en-US" b="1" dirty="0"/>
              <a:t>some </a:t>
            </a:r>
            <a:r>
              <a:rPr lang="en-US" altLang="en-US" i="1" dirty="0"/>
              <a:t>r </a:t>
            </a:r>
            <a:r>
              <a:rPr lang="en-US" altLang="en-US" dirty="0">
                <a:sym typeface="Symbol" panose="05050102010706020507" pitchFamily="18" charset="2"/>
              </a:rPr>
              <a:t></a:t>
            </a:r>
            <a:r>
              <a:rPr lang="en-US" altLang="en-US" i="1" dirty="0">
                <a:sym typeface="Symbol" panose="05050102010706020507" pitchFamily="18" charset="2"/>
              </a:rPr>
              <a:t>t </a:t>
            </a:r>
            <a:r>
              <a:rPr lang="en-US" altLang="en-US" dirty="0">
                <a:sym typeface="Symbol" panose="05050102010706020507" pitchFamily="18" charset="2"/>
              </a:rPr>
              <a:t></a:t>
            </a:r>
            <a:r>
              <a:rPr lang="en-US" altLang="en-US" i="1" dirty="0">
                <a:sym typeface="Symbol" panose="05050102010706020507" pitchFamily="18" charset="2"/>
              </a:rPr>
              <a:t>r </a:t>
            </a:r>
            <a:r>
              <a:rPr lang="en-US" altLang="en-US" dirty="0">
                <a:sym typeface="Symbol" panose="05050102010706020507" pitchFamily="18" charset="2"/>
              </a:rPr>
              <a:t>such that (F &lt;comp&gt; </a:t>
            </a:r>
            <a:r>
              <a:rPr lang="en-US" altLang="en-US" i="1" dirty="0">
                <a:sym typeface="Symbol" panose="05050102010706020507" pitchFamily="18" charset="2"/>
              </a:rPr>
              <a:t>t </a:t>
            </a:r>
            <a:r>
              <a:rPr lang="en-US" altLang="en-US" dirty="0">
                <a:sym typeface="Symbol" panose="05050102010706020507" pitchFamily="18" charset="2"/>
              </a:rPr>
              <a:t>)</a:t>
            </a:r>
            <a:r>
              <a:rPr lang="en-US" altLang="en-US" i="1" dirty="0">
                <a:sym typeface="Symbol" panose="05050102010706020507" pitchFamily="18" charset="2"/>
              </a:rPr>
              <a:t/>
            </a:r>
            <a:br>
              <a:rPr lang="en-US" altLang="en-US" i="1" dirty="0">
                <a:sym typeface="Symbol" panose="05050102010706020507" pitchFamily="18" charset="2"/>
              </a:rPr>
            </a:br>
            <a:r>
              <a:rPr lang="en-US" altLang="en-US" dirty="0">
                <a:sym typeface="Symbol" panose="05050102010706020507" pitchFamily="18" charset="2"/>
              </a:rPr>
              <a:t>Where &lt;comp&gt; can be:      </a:t>
            </a:r>
            <a:endParaRPr lang="en-US" altLang="en-US" dirty="0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512888" y="1952625"/>
            <a:ext cx="7805737" cy="4233863"/>
            <a:chOff x="809625" y="1952625"/>
            <a:chExt cx="7805738" cy="4233863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105025" y="1952625"/>
              <a:ext cx="457200" cy="1066800"/>
              <a:chOff x="2448" y="1296"/>
              <a:chExt cx="288" cy="960"/>
            </a:xfrm>
          </p:grpSpPr>
          <p:sp>
            <p:nvSpPr>
              <p:cNvPr id="52246" name="Rectangle 5"/>
              <p:cNvSpPr>
                <a:spLocks noChangeArrowheads="1"/>
              </p:cNvSpPr>
              <p:nvPr/>
            </p:nvSpPr>
            <p:spPr bwMode="auto">
              <a:xfrm>
                <a:off x="2448" y="1296"/>
                <a:ext cx="288" cy="33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>
                    <a:latin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52247" name="Rectangle 6"/>
              <p:cNvSpPr>
                <a:spLocks noChangeArrowheads="1"/>
              </p:cNvSpPr>
              <p:nvPr/>
            </p:nvSpPr>
            <p:spPr bwMode="auto">
              <a:xfrm>
                <a:off x="2448" y="1584"/>
                <a:ext cx="288" cy="33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>
                    <a:latin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52248" name="Rectangle 7"/>
              <p:cNvSpPr>
                <a:spLocks noChangeArrowheads="1"/>
              </p:cNvSpPr>
              <p:nvPr/>
            </p:nvSpPr>
            <p:spPr bwMode="auto">
              <a:xfrm>
                <a:off x="2448" y="1920"/>
                <a:ext cx="288" cy="33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  <p:sp>
          <p:nvSpPr>
            <p:cNvPr id="52229" name="Text Box 8"/>
            <p:cNvSpPr txBox="1">
              <a:spLocks noChangeArrowheads="1"/>
            </p:cNvSpPr>
            <p:nvPr/>
          </p:nvSpPr>
          <p:spPr bwMode="auto">
            <a:xfrm>
              <a:off x="830263" y="2257425"/>
              <a:ext cx="1350962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(5 &lt; </a:t>
              </a:r>
              <a:r>
                <a:rPr lang="en-US" altLang="en-US" sz="1800" b="1"/>
                <a:t>some</a:t>
              </a:r>
              <a:endParaRPr lang="en-US" altLang="en-US" sz="1800"/>
            </a:p>
          </p:txBody>
        </p:sp>
        <p:sp>
          <p:nvSpPr>
            <p:cNvPr id="52230" name="Text Box 9"/>
            <p:cNvSpPr txBox="1">
              <a:spLocks noChangeArrowheads="1"/>
            </p:cNvSpPr>
            <p:nvPr/>
          </p:nvSpPr>
          <p:spPr bwMode="auto">
            <a:xfrm>
              <a:off x="2638425" y="2257425"/>
              <a:ext cx="9144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) = true</a:t>
              </a:r>
            </a:p>
          </p:txBody>
        </p:sp>
        <p:sp>
          <p:nvSpPr>
            <p:cNvPr id="52231" name="Rectangle 10"/>
            <p:cNvSpPr>
              <a:spLocks noChangeArrowheads="1"/>
            </p:cNvSpPr>
            <p:nvPr/>
          </p:nvSpPr>
          <p:spPr bwMode="auto">
            <a:xfrm>
              <a:off x="2105025" y="3118035"/>
              <a:ext cx="457200" cy="381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2232" name="Rectangle 11"/>
            <p:cNvSpPr>
              <a:spLocks noChangeArrowheads="1"/>
            </p:cNvSpPr>
            <p:nvPr/>
          </p:nvSpPr>
          <p:spPr bwMode="auto">
            <a:xfrm>
              <a:off x="2105025" y="3476625"/>
              <a:ext cx="457200" cy="29686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52233" name="Rectangle 12"/>
            <p:cNvSpPr>
              <a:spLocks noChangeArrowheads="1"/>
            </p:cNvSpPr>
            <p:nvPr/>
          </p:nvSpPr>
          <p:spPr bwMode="auto">
            <a:xfrm>
              <a:off x="2105025" y="3930650"/>
              <a:ext cx="457200" cy="3079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2234" name="Text Box 13"/>
            <p:cNvSpPr txBox="1">
              <a:spLocks noChangeArrowheads="1"/>
            </p:cNvSpPr>
            <p:nvPr/>
          </p:nvSpPr>
          <p:spPr bwMode="auto">
            <a:xfrm>
              <a:off x="2638425" y="3416300"/>
              <a:ext cx="1219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) = false</a:t>
              </a:r>
            </a:p>
          </p:txBody>
        </p:sp>
        <p:sp>
          <p:nvSpPr>
            <p:cNvPr id="52235" name="Rectangle 14"/>
            <p:cNvSpPr>
              <a:spLocks noChangeArrowheads="1"/>
            </p:cNvSpPr>
            <p:nvPr/>
          </p:nvSpPr>
          <p:spPr bwMode="auto">
            <a:xfrm>
              <a:off x="2105025" y="4235450"/>
              <a:ext cx="457200" cy="3079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52236" name="Rectangle 15"/>
            <p:cNvSpPr>
              <a:spLocks noChangeArrowheads="1"/>
            </p:cNvSpPr>
            <p:nvPr/>
          </p:nvSpPr>
          <p:spPr bwMode="auto">
            <a:xfrm>
              <a:off x="2105025" y="4772025"/>
              <a:ext cx="457200" cy="3079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2237" name="Rectangle 16"/>
            <p:cNvSpPr>
              <a:spLocks noChangeArrowheads="1"/>
            </p:cNvSpPr>
            <p:nvPr/>
          </p:nvSpPr>
          <p:spPr bwMode="auto">
            <a:xfrm>
              <a:off x="2105025" y="5076825"/>
              <a:ext cx="457200" cy="30956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52238" name="Text Box 17"/>
            <p:cNvSpPr txBox="1">
              <a:spLocks noChangeArrowheads="1"/>
            </p:cNvSpPr>
            <p:nvPr/>
          </p:nvSpPr>
          <p:spPr bwMode="auto">
            <a:xfrm>
              <a:off x="809625" y="5000625"/>
              <a:ext cx="1447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(5 </a:t>
              </a:r>
              <a:r>
                <a:rPr lang="en-US" altLang="en-US">
                  <a:latin typeface="Times New Roman" panose="02020603050405020304" pitchFamily="18" charset="0"/>
                  <a:sym typeface="Symbol" panose="05050102010706020507" pitchFamily="18" charset="2"/>
                </a:rPr>
                <a:t></a:t>
              </a:r>
              <a:r>
                <a:rPr lang="en-US" altLang="en-US" sz="1800"/>
                <a:t> </a:t>
              </a:r>
              <a:r>
                <a:rPr lang="en-US" altLang="en-US" sz="1800" b="1"/>
                <a:t>some</a:t>
              </a:r>
            </a:p>
          </p:txBody>
        </p:sp>
        <p:sp>
          <p:nvSpPr>
            <p:cNvPr id="52239" name="Text Box 18"/>
            <p:cNvSpPr txBox="1">
              <a:spLocks noChangeArrowheads="1"/>
            </p:cNvSpPr>
            <p:nvPr/>
          </p:nvSpPr>
          <p:spPr bwMode="auto">
            <a:xfrm>
              <a:off x="2638425" y="5000625"/>
              <a:ext cx="2514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) = true (since 0 </a:t>
              </a:r>
              <a:r>
                <a:rPr lang="en-US" altLang="en-US">
                  <a:latin typeface="Times New Roman" panose="02020603050405020304" pitchFamily="18" charset="0"/>
                  <a:sym typeface="Symbol" panose="05050102010706020507" pitchFamily="18" charset="2"/>
                </a:rPr>
                <a:t> </a:t>
              </a:r>
              <a:r>
                <a:rPr lang="en-US" altLang="en-US" sz="1800">
                  <a:sym typeface="Symbol" panose="05050102010706020507" pitchFamily="18" charset="2"/>
                </a:rPr>
                <a:t>5)</a:t>
              </a:r>
              <a:endParaRPr lang="en-US" altLang="en-US"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2240" name="Text Box 19"/>
            <p:cNvSpPr txBox="1">
              <a:spLocks noChangeArrowheads="1"/>
            </p:cNvSpPr>
            <p:nvPr/>
          </p:nvSpPr>
          <p:spPr bwMode="auto">
            <a:xfrm>
              <a:off x="3738563" y="2486025"/>
              <a:ext cx="48768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(read:  5 &lt; some tuple in the relation) </a:t>
              </a:r>
            </a:p>
          </p:txBody>
        </p:sp>
        <p:sp>
          <p:nvSpPr>
            <p:cNvPr id="52241" name="Text Box 20"/>
            <p:cNvSpPr txBox="1">
              <a:spLocks noChangeArrowheads="1"/>
            </p:cNvSpPr>
            <p:nvPr/>
          </p:nvSpPr>
          <p:spPr bwMode="auto">
            <a:xfrm>
              <a:off x="844550" y="3402013"/>
              <a:ext cx="13779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(5 &lt; </a:t>
              </a:r>
              <a:r>
                <a:rPr lang="en-US" altLang="en-US" sz="1800" b="1"/>
                <a:t>some</a:t>
              </a:r>
              <a:endParaRPr lang="en-US" altLang="en-US" sz="1800"/>
            </a:p>
          </p:txBody>
        </p:sp>
        <p:sp>
          <p:nvSpPr>
            <p:cNvPr id="52242" name="Text Box 21"/>
            <p:cNvSpPr txBox="1">
              <a:spLocks noChangeArrowheads="1"/>
            </p:cNvSpPr>
            <p:nvPr/>
          </p:nvSpPr>
          <p:spPr bwMode="auto">
            <a:xfrm>
              <a:off x="2638425" y="4159250"/>
              <a:ext cx="1219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) = true</a:t>
              </a:r>
            </a:p>
          </p:txBody>
        </p:sp>
        <p:sp>
          <p:nvSpPr>
            <p:cNvPr id="52243" name="Text Box 22"/>
            <p:cNvSpPr txBox="1">
              <a:spLocks noChangeArrowheads="1"/>
            </p:cNvSpPr>
            <p:nvPr/>
          </p:nvSpPr>
          <p:spPr bwMode="auto">
            <a:xfrm>
              <a:off x="885825" y="4162425"/>
              <a:ext cx="15240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(5 = </a:t>
              </a:r>
              <a:r>
                <a:rPr lang="en-US" altLang="en-US" sz="1800" b="1"/>
                <a:t>some</a:t>
              </a:r>
              <a:endParaRPr lang="en-US" altLang="en-US" sz="1800"/>
            </a:p>
          </p:txBody>
        </p:sp>
        <p:sp>
          <p:nvSpPr>
            <p:cNvPr id="52244" name="Rectangle 23"/>
            <p:cNvSpPr>
              <a:spLocks noChangeArrowheads="1"/>
            </p:cNvSpPr>
            <p:nvPr/>
          </p:nvSpPr>
          <p:spPr bwMode="auto">
            <a:xfrm>
              <a:off x="823913" y="5472113"/>
              <a:ext cx="6800850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/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>
                  <a:latin typeface="Arial" panose="020B0604020202020204" pitchFamily="34" charset="0"/>
                </a:rPr>
                <a:t>(= </a:t>
              </a:r>
              <a:r>
                <a:rPr lang="en-US" altLang="en-US" sz="1800" b="1">
                  <a:latin typeface="Arial" panose="020B0604020202020204" pitchFamily="34" charset="0"/>
                </a:rPr>
                <a:t>some</a:t>
              </a:r>
              <a:r>
                <a:rPr lang="en-US" altLang="en-US" sz="1800">
                  <a:latin typeface="Arial" panose="020B0604020202020204" pitchFamily="34" charset="0"/>
                </a:rPr>
                <a:t>) </a:t>
              </a:r>
              <a:r>
                <a:rPr lang="en-US" altLang="en-US" sz="1800">
                  <a:latin typeface="Arial" panose="020B0604020202020204" pitchFamily="34" charset="0"/>
                  <a:sym typeface="Symbol" panose="05050102010706020507" pitchFamily="18" charset="2"/>
                </a:rPr>
                <a:t> </a:t>
              </a:r>
              <a:r>
                <a:rPr lang="en-US" altLang="en-US" sz="1800" b="1">
                  <a:latin typeface="Arial" panose="020B0604020202020204" pitchFamily="34" charset="0"/>
                  <a:sym typeface="Symbol" panose="05050102010706020507" pitchFamily="18" charset="2"/>
                </a:rPr>
                <a:t>in</a:t>
              </a:r>
            </a:p>
            <a:p>
              <a:r>
                <a:rPr lang="en-US" altLang="en-US" sz="1800">
                  <a:latin typeface="Arial" panose="020B0604020202020204" pitchFamily="34" charset="0"/>
                  <a:sym typeface="Symbol" panose="05050102010706020507" pitchFamily="18" charset="2"/>
                </a:rPr>
                <a:t>However, ( </a:t>
              </a:r>
              <a:r>
                <a:rPr lang="en-US" altLang="en-US" sz="1800" b="1">
                  <a:latin typeface="Arial" panose="020B0604020202020204" pitchFamily="34" charset="0"/>
                  <a:sym typeface="Symbol" panose="05050102010706020507" pitchFamily="18" charset="2"/>
                </a:rPr>
                <a:t>some</a:t>
              </a:r>
              <a:r>
                <a:rPr lang="en-US" altLang="en-US" sz="1800">
                  <a:latin typeface="Arial" panose="020B0604020202020204" pitchFamily="34" charset="0"/>
                  <a:sym typeface="Symbol" panose="05050102010706020507" pitchFamily="18" charset="2"/>
                </a:rPr>
                <a:t>)  </a:t>
              </a:r>
              <a:r>
                <a:rPr lang="en-US" altLang="en-US" sz="1800" b="1">
                  <a:latin typeface="Arial" panose="020B0604020202020204" pitchFamily="34" charset="0"/>
                  <a:sym typeface="Symbol" panose="05050102010706020507" pitchFamily="18" charset="2"/>
                </a:rPr>
                <a:t>not in</a:t>
              </a:r>
              <a:endParaRPr lang="en-US" altLang="en-US" sz="1800"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52245" name="Line 24"/>
            <p:cNvSpPr>
              <a:spLocks noChangeShapeType="1"/>
            </p:cNvSpPr>
            <p:nvPr/>
          </p:nvSpPr>
          <p:spPr bwMode="auto">
            <a:xfrm flipH="1">
              <a:off x="2919413" y="5840413"/>
              <a:ext cx="122237" cy="279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Set Comparison – </a:t>
            </a:r>
            <a:r>
              <a:rPr lang="ja-JP" altLang="en-US" sz="2800" dirty="0"/>
              <a:t>“</a:t>
            </a:r>
            <a:r>
              <a:rPr lang="en-US" altLang="ja-JP" sz="2800" dirty="0"/>
              <a:t>all</a:t>
            </a:r>
            <a:r>
              <a:rPr lang="ja-JP" altLang="en-US" sz="2800" dirty="0"/>
              <a:t>”</a:t>
            </a:r>
            <a:r>
              <a:rPr lang="en-US" altLang="ja-JP" sz="2800" dirty="0"/>
              <a:t> Clause</a:t>
            </a:r>
            <a:endParaRPr lang="en-US" altLang="en-US" sz="2800" dirty="0"/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08075"/>
            <a:ext cx="7680705" cy="732917"/>
          </a:xfrm>
        </p:spPr>
        <p:txBody>
          <a:bodyPr>
            <a:normAutofit fontScale="92500" lnSpcReduction="10000"/>
          </a:bodyPr>
          <a:lstStyle/>
          <a:p>
            <a:pPr>
              <a:tabLst>
                <a:tab pos="1370013" algn="l"/>
                <a:tab pos="1830388" algn="l"/>
              </a:tabLst>
            </a:pPr>
            <a:r>
              <a:rPr lang="en-US" altLang="en-US" sz="1700" dirty="0"/>
              <a:t>Find the names of all instructors whose salary is greater than the salary of all instructors in the Biology department</a:t>
            </a:r>
            <a:r>
              <a:rPr lang="en-US" altLang="en-US" dirty="0"/>
              <a:t>.</a:t>
            </a:r>
          </a:p>
        </p:txBody>
      </p:sp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1873314" y="1776986"/>
            <a:ext cx="5018087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 b="1" dirty="0"/>
              <a:t>select </a:t>
            </a:r>
            <a:r>
              <a:rPr lang="en-US" altLang="en-US" sz="1700" i="1" dirty="0"/>
              <a:t>name</a:t>
            </a:r>
          </a:p>
          <a:p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</a:p>
          <a:p>
            <a:r>
              <a:rPr lang="en-US" altLang="en-US" sz="1700" b="1" dirty="0"/>
              <a:t>where </a:t>
            </a:r>
            <a:r>
              <a:rPr lang="en-US" altLang="en-US" sz="1700" i="1" dirty="0"/>
              <a:t>salary </a:t>
            </a:r>
            <a:r>
              <a:rPr lang="en-US" altLang="en-US" sz="1700" dirty="0"/>
              <a:t>&gt; </a:t>
            </a:r>
            <a:r>
              <a:rPr lang="en-US" altLang="en-US" sz="1700" b="1" dirty="0"/>
              <a:t>all </a:t>
            </a:r>
            <a:r>
              <a:rPr lang="en-US" altLang="en-US" sz="1700" dirty="0"/>
              <a:t>(</a:t>
            </a:r>
            <a:r>
              <a:rPr lang="en-US" altLang="en-US" sz="1700" b="1" dirty="0"/>
              <a:t>select </a:t>
            </a:r>
            <a:r>
              <a:rPr lang="en-US" altLang="en-US" sz="1700" i="1" dirty="0"/>
              <a:t>salary</a:t>
            </a:r>
          </a:p>
          <a:p>
            <a:r>
              <a:rPr lang="en-US" altLang="en-US" sz="1700" b="1" dirty="0"/>
              <a:t>                                from </a:t>
            </a:r>
            <a:r>
              <a:rPr lang="en-US" altLang="en-US" sz="1700" i="1" dirty="0"/>
              <a:t>instructor</a:t>
            </a:r>
          </a:p>
          <a:p>
            <a:r>
              <a:rPr lang="en-US" altLang="en-US" sz="1700" b="1" dirty="0"/>
              <a:t>                                where </a:t>
            </a:r>
            <a:r>
              <a:rPr lang="en-US" altLang="en-US" sz="1700" i="1" dirty="0"/>
              <a:t>dept name </a:t>
            </a:r>
            <a:r>
              <a:rPr lang="en-US" altLang="en-US" sz="1700" dirty="0"/>
              <a:t>= 'Biology');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Definition of </a:t>
            </a:r>
            <a:r>
              <a:rPr lang="ja-JP" altLang="en-US" sz="2800" dirty="0"/>
              <a:t>“</a:t>
            </a:r>
            <a:r>
              <a:rPr lang="en-US" altLang="ja-JP" sz="2800" dirty="0"/>
              <a:t>all</a:t>
            </a:r>
            <a:r>
              <a:rPr lang="ja-JP" altLang="en-US" sz="2800" dirty="0"/>
              <a:t>”</a:t>
            </a:r>
            <a:r>
              <a:rPr lang="en-US" altLang="ja-JP" sz="2800" dirty="0"/>
              <a:t> Clause</a:t>
            </a:r>
            <a:endParaRPr lang="en-US" altLang="en-US" sz="2800" dirty="0"/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22363"/>
            <a:ext cx="6694488" cy="382587"/>
          </a:xfrm>
        </p:spPr>
        <p:txBody>
          <a:bodyPr lIns="90488" tIns="44450" rIns="90488" bIns="44450">
            <a:normAutofit fontScale="70000" lnSpcReduction="20000"/>
          </a:bodyPr>
          <a:lstStyle/>
          <a:p>
            <a:r>
              <a:rPr lang="en-US" altLang="en-US" dirty="0"/>
              <a:t>F &lt;comp&gt; </a:t>
            </a:r>
            <a:r>
              <a:rPr lang="en-US" altLang="en-US" b="1" dirty="0"/>
              <a:t>all </a:t>
            </a:r>
            <a:r>
              <a:rPr lang="en-US" altLang="en-US" i="1" dirty="0"/>
              <a:t>r </a:t>
            </a:r>
            <a:r>
              <a:rPr lang="en-US" altLang="en-US" dirty="0">
                <a:sym typeface="Symbol" panose="05050102010706020507" pitchFamily="18" charset="2"/>
              </a:rPr>
              <a:t></a:t>
            </a:r>
            <a:r>
              <a:rPr lang="en-US" altLang="en-US" i="1" dirty="0">
                <a:sym typeface="Symbol" panose="05050102010706020507" pitchFamily="18" charset="2"/>
              </a:rPr>
              <a:t>t </a:t>
            </a:r>
            <a:r>
              <a:rPr lang="en-US" altLang="en-US" dirty="0">
                <a:sym typeface="Symbol" panose="05050102010706020507" pitchFamily="18" charset="2"/>
              </a:rPr>
              <a:t></a:t>
            </a:r>
            <a:r>
              <a:rPr lang="en-US" altLang="en-US" i="1" dirty="0">
                <a:sym typeface="Symbol" panose="05050102010706020507" pitchFamily="18" charset="2"/>
              </a:rPr>
              <a:t>r</a:t>
            </a:r>
            <a:r>
              <a:rPr lang="en-US" altLang="en-US" dirty="0">
                <a:sym typeface="Symbol" panose="05050102010706020507" pitchFamily="18" charset="2"/>
              </a:rPr>
              <a:t> (F &lt;comp&gt; </a:t>
            </a:r>
            <a:r>
              <a:rPr lang="en-US" altLang="en-US" i="1" dirty="0">
                <a:sym typeface="Symbol" panose="05050102010706020507" pitchFamily="18" charset="2"/>
              </a:rPr>
              <a:t>t)</a:t>
            </a:r>
            <a:endParaRPr lang="en-US" altLang="en-US" dirty="0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365250" y="1752600"/>
            <a:ext cx="6800850" cy="4219575"/>
            <a:chOff x="1238250" y="1752600"/>
            <a:chExt cx="6800850" cy="4219575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619375" y="1752600"/>
              <a:ext cx="457200" cy="1066800"/>
              <a:chOff x="2448" y="1296"/>
              <a:chExt cx="288" cy="960"/>
            </a:xfrm>
          </p:grpSpPr>
          <p:sp>
            <p:nvSpPr>
              <p:cNvPr id="54293" name="Rectangle 5"/>
              <p:cNvSpPr>
                <a:spLocks noChangeArrowheads="1"/>
              </p:cNvSpPr>
              <p:nvPr/>
            </p:nvSpPr>
            <p:spPr bwMode="auto">
              <a:xfrm>
                <a:off x="2448" y="1296"/>
                <a:ext cx="288" cy="33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>
                    <a:latin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54294" name="Rectangle 6"/>
              <p:cNvSpPr>
                <a:spLocks noChangeArrowheads="1"/>
              </p:cNvSpPr>
              <p:nvPr/>
            </p:nvSpPr>
            <p:spPr bwMode="auto">
              <a:xfrm>
                <a:off x="2448" y="1584"/>
                <a:ext cx="288" cy="33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>
                    <a:latin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54295" name="Rectangle 7"/>
              <p:cNvSpPr>
                <a:spLocks noChangeArrowheads="1"/>
              </p:cNvSpPr>
              <p:nvPr/>
            </p:nvSpPr>
            <p:spPr bwMode="auto">
              <a:xfrm>
                <a:off x="2448" y="1920"/>
                <a:ext cx="288" cy="33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  <p:sp>
          <p:nvSpPr>
            <p:cNvPr id="54277" name="Text Box 8"/>
            <p:cNvSpPr txBox="1">
              <a:spLocks noChangeArrowheads="1"/>
            </p:cNvSpPr>
            <p:nvPr/>
          </p:nvSpPr>
          <p:spPr bwMode="auto">
            <a:xfrm>
              <a:off x="1593850" y="2057400"/>
              <a:ext cx="1219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(5 &lt; </a:t>
              </a:r>
              <a:r>
                <a:rPr lang="en-US" altLang="en-US" sz="1800" b="1"/>
                <a:t>all</a:t>
              </a:r>
              <a:endParaRPr lang="en-US" altLang="en-US" sz="1800"/>
            </a:p>
          </p:txBody>
        </p:sp>
        <p:sp>
          <p:nvSpPr>
            <p:cNvPr id="54278" name="Text Box 9"/>
            <p:cNvSpPr txBox="1">
              <a:spLocks noChangeArrowheads="1"/>
            </p:cNvSpPr>
            <p:nvPr/>
          </p:nvSpPr>
          <p:spPr bwMode="auto">
            <a:xfrm>
              <a:off x="3152775" y="2057400"/>
              <a:ext cx="1219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) = false</a:t>
              </a:r>
            </a:p>
          </p:txBody>
        </p:sp>
        <p:sp>
          <p:nvSpPr>
            <p:cNvPr id="54279" name="Rectangle 10"/>
            <p:cNvSpPr>
              <a:spLocks noChangeArrowheads="1"/>
            </p:cNvSpPr>
            <p:nvPr/>
          </p:nvSpPr>
          <p:spPr bwMode="auto">
            <a:xfrm>
              <a:off x="2619375" y="2971800"/>
              <a:ext cx="457200" cy="381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54280" name="Rectangle 11"/>
            <p:cNvSpPr>
              <a:spLocks noChangeArrowheads="1"/>
            </p:cNvSpPr>
            <p:nvPr/>
          </p:nvSpPr>
          <p:spPr bwMode="auto">
            <a:xfrm>
              <a:off x="2619375" y="3276600"/>
              <a:ext cx="457200" cy="29686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54281" name="Rectangle 12"/>
            <p:cNvSpPr>
              <a:spLocks noChangeArrowheads="1"/>
            </p:cNvSpPr>
            <p:nvPr/>
          </p:nvSpPr>
          <p:spPr bwMode="auto">
            <a:xfrm>
              <a:off x="2619375" y="3730625"/>
              <a:ext cx="457200" cy="3079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54282" name="Text Box 13"/>
            <p:cNvSpPr txBox="1">
              <a:spLocks noChangeArrowheads="1"/>
            </p:cNvSpPr>
            <p:nvPr/>
          </p:nvSpPr>
          <p:spPr bwMode="auto">
            <a:xfrm>
              <a:off x="3152775" y="3216275"/>
              <a:ext cx="1219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) = true</a:t>
              </a:r>
            </a:p>
          </p:txBody>
        </p:sp>
        <p:sp>
          <p:nvSpPr>
            <p:cNvPr id="54283" name="Rectangle 14"/>
            <p:cNvSpPr>
              <a:spLocks noChangeArrowheads="1"/>
            </p:cNvSpPr>
            <p:nvPr/>
          </p:nvSpPr>
          <p:spPr bwMode="auto">
            <a:xfrm>
              <a:off x="2619375" y="4035425"/>
              <a:ext cx="457200" cy="3079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54284" name="Rectangle 15"/>
            <p:cNvSpPr>
              <a:spLocks noChangeArrowheads="1"/>
            </p:cNvSpPr>
            <p:nvPr/>
          </p:nvSpPr>
          <p:spPr bwMode="auto">
            <a:xfrm>
              <a:off x="2619375" y="4572000"/>
              <a:ext cx="457200" cy="3079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54285" name="Rectangle 16"/>
            <p:cNvSpPr>
              <a:spLocks noChangeArrowheads="1"/>
            </p:cNvSpPr>
            <p:nvPr/>
          </p:nvSpPr>
          <p:spPr bwMode="auto">
            <a:xfrm>
              <a:off x="2619375" y="4876800"/>
              <a:ext cx="457200" cy="30956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54286" name="Text Box 17"/>
            <p:cNvSpPr txBox="1">
              <a:spLocks noChangeArrowheads="1"/>
            </p:cNvSpPr>
            <p:nvPr/>
          </p:nvSpPr>
          <p:spPr bwMode="auto">
            <a:xfrm>
              <a:off x="1704975" y="4800600"/>
              <a:ext cx="1676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(5 </a:t>
              </a:r>
              <a:r>
                <a:rPr lang="en-US" altLang="en-US">
                  <a:latin typeface="Times New Roman" panose="02020603050405020304" pitchFamily="18" charset="0"/>
                  <a:sym typeface="Symbol" panose="05050102010706020507" pitchFamily="18" charset="2"/>
                </a:rPr>
                <a:t></a:t>
              </a:r>
              <a:r>
                <a:rPr lang="en-US" altLang="en-US" sz="1800"/>
                <a:t> </a:t>
              </a:r>
              <a:r>
                <a:rPr lang="en-US" altLang="en-US" sz="1800" b="1"/>
                <a:t>all</a:t>
              </a:r>
            </a:p>
          </p:txBody>
        </p:sp>
        <p:sp>
          <p:nvSpPr>
            <p:cNvPr id="54287" name="Text Box 18"/>
            <p:cNvSpPr txBox="1">
              <a:spLocks noChangeArrowheads="1"/>
            </p:cNvSpPr>
            <p:nvPr/>
          </p:nvSpPr>
          <p:spPr bwMode="auto">
            <a:xfrm>
              <a:off x="3163888" y="4786313"/>
              <a:ext cx="4572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) = true (since 5 </a:t>
              </a:r>
              <a:r>
                <a:rPr lang="en-US" altLang="en-US">
                  <a:latin typeface="Times New Roman" panose="02020603050405020304" pitchFamily="18" charset="0"/>
                  <a:sym typeface="Symbol" panose="05050102010706020507" pitchFamily="18" charset="2"/>
                </a:rPr>
                <a:t> </a:t>
              </a:r>
              <a:r>
                <a:rPr lang="en-US" altLang="en-US" sz="1800">
                  <a:sym typeface="Symbol" panose="05050102010706020507" pitchFamily="18" charset="2"/>
                </a:rPr>
                <a:t>4 and 5 </a:t>
              </a:r>
              <a:r>
                <a:rPr lang="en-US" altLang="en-US">
                  <a:latin typeface="Times New Roman" panose="02020603050405020304" pitchFamily="18" charset="0"/>
                  <a:sym typeface="Symbol" panose="05050102010706020507" pitchFamily="18" charset="2"/>
                </a:rPr>
                <a:t></a:t>
              </a:r>
              <a:r>
                <a:rPr lang="en-US" altLang="en-US" sz="1800">
                  <a:sym typeface="Symbol" panose="05050102010706020507" pitchFamily="18" charset="2"/>
                </a:rPr>
                <a:t> 6)</a:t>
              </a:r>
              <a:endParaRPr lang="en-US" altLang="en-US"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4288" name="Text Box 19"/>
            <p:cNvSpPr txBox="1">
              <a:spLocks noChangeArrowheads="1"/>
            </p:cNvSpPr>
            <p:nvPr/>
          </p:nvSpPr>
          <p:spPr bwMode="auto">
            <a:xfrm>
              <a:off x="1651000" y="3228975"/>
              <a:ext cx="1219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(5 &lt; </a:t>
              </a:r>
              <a:r>
                <a:rPr lang="en-US" altLang="en-US" sz="1800" b="1"/>
                <a:t>all</a:t>
              </a:r>
              <a:endParaRPr lang="en-US" altLang="en-US" sz="1800"/>
            </a:p>
          </p:txBody>
        </p:sp>
        <p:sp>
          <p:nvSpPr>
            <p:cNvPr id="54289" name="Text Box 20"/>
            <p:cNvSpPr txBox="1">
              <a:spLocks noChangeArrowheads="1"/>
            </p:cNvSpPr>
            <p:nvPr/>
          </p:nvSpPr>
          <p:spPr bwMode="auto">
            <a:xfrm>
              <a:off x="3152775" y="3959225"/>
              <a:ext cx="1219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) = false</a:t>
              </a:r>
            </a:p>
          </p:txBody>
        </p:sp>
        <p:sp>
          <p:nvSpPr>
            <p:cNvPr id="54290" name="Text Box 21"/>
            <p:cNvSpPr txBox="1">
              <a:spLocks noChangeArrowheads="1"/>
            </p:cNvSpPr>
            <p:nvPr/>
          </p:nvSpPr>
          <p:spPr bwMode="auto">
            <a:xfrm>
              <a:off x="1704975" y="3962400"/>
              <a:ext cx="1219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(5 = </a:t>
              </a:r>
              <a:r>
                <a:rPr lang="en-US" altLang="en-US" sz="1800" b="1"/>
                <a:t>all</a:t>
              </a:r>
              <a:endParaRPr lang="en-US" altLang="en-US" sz="1800"/>
            </a:p>
          </p:txBody>
        </p:sp>
        <p:sp>
          <p:nvSpPr>
            <p:cNvPr id="54291" name="Rectangle 22"/>
            <p:cNvSpPr>
              <a:spLocks noChangeArrowheads="1"/>
            </p:cNvSpPr>
            <p:nvPr/>
          </p:nvSpPr>
          <p:spPr bwMode="auto">
            <a:xfrm>
              <a:off x="1238250" y="5257800"/>
              <a:ext cx="6800850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/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>
                  <a:latin typeface="Arial" panose="020B0604020202020204" pitchFamily="34" charset="0"/>
                </a:rPr>
                <a:t>(</a:t>
              </a:r>
              <a:r>
                <a:rPr lang="en-US" altLang="en-US" sz="1800">
                  <a:latin typeface="Arial" panose="020B0604020202020204" pitchFamily="34" charset="0"/>
                  <a:sym typeface="Symbol" panose="05050102010706020507" pitchFamily="18" charset="2"/>
                </a:rPr>
                <a:t></a:t>
              </a:r>
              <a:r>
                <a:rPr lang="en-US" altLang="en-US" sz="1800">
                  <a:latin typeface="Arial" panose="020B0604020202020204" pitchFamily="34" charset="0"/>
                </a:rPr>
                <a:t> </a:t>
              </a:r>
              <a:r>
                <a:rPr lang="en-US" altLang="en-US" sz="1800" b="1">
                  <a:latin typeface="Arial" panose="020B0604020202020204" pitchFamily="34" charset="0"/>
                </a:rPr>
                <a:t>all</a:t>
              </a:r>
              <a:r>
                <a:rPr lang="en-US" altLang="en-US" sz="1800">
                  <a:latin typeface="Arial" panose="020B0604020202020204" pitchFamily="34" charset="0"/>
                </a:rPr>
                <a:t>) </a:t>
              </a:r>
              <a:r>
                <a:rPr lang="en-US" altLang="en-US" sz="1800">
                  <a:latin typeface="Arial" panose="020B0604020202020204" pitchFamily="34" charset="0"/>
                  <a:sym typeface="Symbol" panose="05050102010706020507" pitchFamily="18" charset="2"/>
                </a:rPr>
                <a:t> </a:t>
              </a:r>
              <a:r>
                <a:rPr lang="en-US" altLang="en-US" sz="1800" b="1">
                  <a:latin typeface="Arial" panose="020B0604020202020204" pitchFamily="34" charset="0"/>
                  <a:sym typeface="Symbol" panose="05050102010706020507" pitchFamily="18" charset="2"/>
                </a:rPr>
                <a:t>not in</a:t>
              </a:r>
            </a:p>
            <a:p>
              <a:r>
                <a:rPr lang="en-US" altLang="en-US" sz="1800">
                  <a:latin typeface="Arial" panose="020B0604020202020204" pitchFamily="34" charset="0"/>
                  <a:sym typeface="Symbol" panose="05050102010706020507" pitchFamily="18" charset="2"/>
                </a:rPr>
                <a:t>However, (= </a:t>
              </a:r>
              <a:r>
                <a:rPr lang="en-US" altLang="en-US" sz="1800" b="1">
                  <a:latin typeface="Arial" panose="020B0604020202020204" pitchFamily="34" charset="0"/>
                  <a:sym typeface="Symbol" panose="05050102010706020507" pitchFamily="18" charset="2"/>
                </a:rPr>
                <a:t>all</a:t>
              </a:r>
              <a:r>
                <a:rPr lang="en-US" altLang="en-US" sz="1800">
                  <a:latin typeface="Arial" panose="020B0604020202020204" pitchFamily="34" charset="0"/>
                  <a:sym typeface="Symbol" panose="05050102010706020507" pitchFamily="18" charset="2"/>
                </a:rPr>
                <a:t>)  </a:t>
              </a:r>
              <a:r>
                <a:rPr lang="en-US" altLang="en-US" sz="1800" b="1">
                  <a:latin typeface="Arial" panose="020B0604020202020204" pitchFamily="34" charset="0"/>
                  <a:sym typeface="Symbol" panose="05050102010706020507" pitchFamily="18" charset="2"/>
                </a:rPr>
                <a:t>in</a:t>
              </a:r>
            </a:p>
          </p:txBody>
        </p:sp>
        <p:sp>
          <p:nvSpPr>
            <p:cNvPr id="54292" name="Line 23"/>
            <p:cNvSpPr>
              <a:spLocks noChangeShapeType="1"/>
            </p:cNvSpPr>
            <p:nvPr/>
          </p:nvSpPr>
          <p:spPr bwMode="auto">
            <a:xfrm flipH="1">
              <a:off x="3016250" y="5603875"/>
              <a:ext cx="109538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Test for Empty Relations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06488"/>
            <a:ext cx="7603292" cy="2782760"/>
          </a:xfrm>
        </p:spPr>
        <p:txBody>
          <a:bodyPr/>
          <a:lstStyle/>
          <a:p>
            <a:r>
              <a:rPr lang="en-US" altLang="en-US" sz="1700" dirty="0"/>
              <a:t>The </a:t>
            </a:r>
            <a:r>
              <a:rPr lang="en-US" altLang="en-US" sz="1700" b="1" dirty="0"/>
              <a:t>exists</a:t>
            </a:r>
            <a:r>
              <a:rPr lang="en-US" altLang="en-US" sz="1700" dirty="0"/>
              <a:t> construct returns the value </a:t>
            </a:r>
            <a:r>
              <a:rPr lang="en-US" altLang="en-US" sz="1700" b="1" dirty="0"/>
              <a:t>true</a:t>
            </a:r>
            <a:r>
              <a:rPr lang="en-US" altLang="en-US" sz="1700" dirty="0"/>
              <a:t> if the argument subquery is nonempty.</a:t>
            </a:r>
          </a:p>
          <a:p>
            <a:r>
              <a:rPr lang="en-US" altLang="en-US" sz="1700" b="1" dirty="0"/>
              <a:t>exists </a:t>
            </a:r>
            <a:r>
              <a:rPr lang="en-US" altLang="en-US" sz="1700" i="1" dirty="0"/>
              <a:t> r </a:t>
            </a:r>
            <a:r>
              <a:rPr lang="en-US" altLang="en-US" sz="1700" dirty="0">
                <a:sym typeface="Symbol" panose="05050102010706020507" pitchFamily="18" charset="2"/>
              </a:rPr>
              <a:t> </a:t>
            </a:r>
            <a:r>
              <a:rPr lang="en-US" altLang="en-US" sz="1700" i="1" dirty="0">
                <a:sym typeface="Symbol" panose="05050102010706020507" pitchFamily="18" charset="2"/>
              </a:rPr>
              <a:t>r </a:t>
            </a:r>
            <a:r>
              <a:rPr lang="en-US" altLang="en-US" sz="1700" dirty="0">
                <a:sym typeface="Symbol" panose="05050102010706020507" pitchFamily="18" charset="2"/>
              </a:rPr>
              <a:t> </a:t>
            </a:r>
            <a:r>
              <a:rPr lang="en-US" altLang="en-US" sz="1700" i="1" dirty="0"/>
              <a:t>Ø</a:t>
            </a:r>
            <a:endParaRPr lang="en-US" altLang="en-US" sz="1700" dirty="0">
              <a:sym typeface="Symbol" panose="05050102010706020507" pitchFamily="18" charset="2"/>
            </a:endParaRPr>
          </a:p>
          <a:p>
            <a:r>
              <a:rPr lang="en-US" altLang="en-US" sz="1700" b="1" dirty="0">
                <a:sym typeface="Symbol" panose="05050102010706020507" pitchFamily="18" charset="2"/>
              </a:rPr>
              <a:t>not exists </a:t>
            </a:r>
            <a:r>
              <a:rPr lang="en-US" altLang="en-US" sz="1700" i="1" dirty="0"/>
              <a:t>r </a:t>
            </a:r>
            <a:r>
              <a:rPr lang="en-US" altLang="en-US" sz="1700" dirty="0">
                <a:sym typeface="Symbol" panose="05050102010706020507" pitchFamily="18" charset="2"/>
              </a:rPr>
              <a:t> </a:t>
            </a:r>
            <a:r>
              <a:rPr lang="en-US" altLang="en-US" sz="1700" i="1" dirty="0">
                <a:sym typeface="Symbol" panose="05050102010706020507" pitchFamily="18" charset="2"/>
              </a:rPr>
              <a:t>r </a:t>
            </a:r>
            <a:r>
              <a:rPr lang="en-US" altLang="en-US" sz="1700" dirty="0">
                <a:sym typeface="Symbol" panose="05050102010706020507" pitchFamily="18" charset="2"/>
              </a:rPr>
              <a:t>= </a:t>
            </a:r>
            <a:r>
              <a:rPr lang="en-US" altLang="en-US" sz="1700" i="1" dirty="0"/>
              <a:t>Ø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Use of </a:t>
            </a:r>
            <a:r>
              <a:rPr lang="ja-JP" altLang="en-US" sz="2800" dirty="0"/>
              <a:t>“</a:t>
            </a:r>
            <a:r>
              <a:rPr lang="en-US" altLang="ja-JP" sz="2800" dirty="0"/>
              <a:t>exists</a:t>
            </a:r>
            <a:r>
              <a:rPr lang="ja-JP" altLang="en-US" sz="2800" dirty="0"/>
              <a:t>”</a:t>
            </a:r>
            <a:r>
              <a:rPr lang="en-US" altLang="ja-JP" sz="2800" dirty="0"/>
              <a:t> Clause</a:t>
            </a:r>
            <a:endParaRPr lang="en-US" altLang="en-US" sz="2800" dirty="0"/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8"/>
            <a:ext cx="7851697" cy="4903787"/>
          </a:xfrm>
        </p:spPr>
        <p:txBody>
          <a:bodyPr/>
          <a:lstStyle/>
          <a:p>
            <a:r>
              <a:rPr lang="en-US" altLang="en-US" sz="1700" dirty="0"/>
              <a:t>Yet another way of specifying the query “Find all courses taught in both the Fall 2017 semester and in the Spring 2018 semester”</a:t>
            </a:r>
          </a:p>
          <a:p>
            <a:pPr>
              <a:buFont typeface="Monotype Sorts" charset="2"/>
              <a:buNone/>
            </a:pPr>
            <a:r>
              <a:rPr lang="en-US" altLang="en-US" sz="1700" b="1" dirty="0"/>
              <a:t>	   select </a:t>
            </a:r>
            <a:r>
              <a:rPr lang="en-US" altLang="en-US" sz="1700" i="1" dirty="0" err="1"/>
              <a:t>course_id</a:t>
            </a:r>
            <a:r>
              <a:rPr lang="en-US" altLang="en-US" sz="1700" i="1" dirty="0"/>
              <a:t/>
            </a:r>
            <a:br>
              <a:rPr lang="en-US" altLang="en-US" sz="1700" i="1" dirty="0"/>
            </a:br>
            <a:r>
              <a:rPr lang="en-US" altLang="en-US" sz="1700" i="1" dirty="0"/>
              <a:t>   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section </a:t>
            </a:r>
            <a:r>
              <a:rPr lang="en-US" altLang="en-US" sz="1700" b="1" dirty="0"/>
              <a:t>as </a:t>
            </a:r>
            <a:r>
              <a:rPr lang="en-US" altLang="en-US" sz="1700" i="1" dirty="0"/>
              <a:t>S</a:t>
            </a:r>
            <a:br>
              <a:rPr lang="en-US" altLang="en-US" sz="1700" i="1" dirty="0"/>
            </a:br>
            <a:r>
              <a:rPr lang="en-US" altLang="en-US" sz="1700" i="1" dirty="0"/>
              <a:t>   </a:t>
            </a:r>
            <a:r>
              <a:rPr lang="en-US" altLang="en-US" sz="1700" b="1" dirty="0"/>
              <a:t>where </a:t>
            </a:r>
            <a:r>
              <a:rPr lang="en-US" altLang="en-US" sz="1700" i="1" dirty="0"/>
              <a:t>semester </a:t>
            </a:r>
            <a:r>
              <a:rPr lang="en-US" altLang="en-US" sz="1700" dirty="0"/>
              <a:t>= 'Fall' </a:t>
            </a:r>
            <a:r>
              <a:rPr lang="en-US" altLang="en-US" sz="1700" b="1" dirty="0"/>
              <a:t>and </a:t>
            </a:r>
            <a:r>
              <a:rPr lang="en-US" altLang="en-US" sz="1700" i="1" dirty="0"/>
              <a:t>year </a:t>
            </a:r>
            <a:r>
              <a:rPr lang="en-US" altLang="en-US" sz="1700" dirty="0"/>
              <a:t>= 2017 </a:t>
            </a:r>
            <a:r>
              <a:rPr lang="en-US" altLang="en-US" sz="1700" b="1" dirty="0"/>
              <a:t>and </a:t>
            </a:r>
            <a:br>
              <a:rPr lang="en-US" altLang="en-US" sz="1700" b="1" dirty="0"/>
            </a:br>
            <a:r>
              <a:rPr lang="en-US" altLang="en-US" sz="1700" b="1" dirty="0"/>
              <a:t>               exists  </a:t>
            </a:r>
            <a:r>
              <a:rPr lang="en-US" altLang="en-US" sz="1700" dirty="0"/>
              <a:t>(</a:t>
            </a:r>
            <a:r>
              <a:rPr lang="en-US" altLang="en-US" sz="1700" b="1" dirty="0"/>
              <a:t>select </a:t>
            </a:r>
            <a:r>
              <a:rPr lang="en-US" altLang="en-US" sz="1700" dirty="0"/>
              <a:t>*</a:t>
            </a:r>
            <a:br>
              <a:rPr lang="en-US" altLang="en-US" sz="1700" dirty="0"/>
            </a:br>
            <a:r>
              <a:rPr lang="en-US" altLang="en-US" sz="1700" dirty="0"/>
              <a:t>                            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section </a:t>
            </a:r>
            <a:r>
              <a:rPr lang="en-US" altLang="en-US" sz="1700" b="1" dirty="0"/>
              <a:t>as </a:t>
            </a:r>
            <a:r>
              <a:rPr lang="en-US" altLang="en-US" sz="1700" i="1" dirty="0"/>
              <a:t>T</a:t>
            </a:r>
            <a:br>
              <a:rPr lang="en-US" altLang="en-US" sz="1700" i="1" dirty="0"/>
            </a:br>
            <a:r>
              <a:rPr lang="en-US" altLang="en-US" sz="1700" i="1" dirty="0"/>
              <a:t>                            </a:t>
            </a:r>
            <a:r>
              <a:rPr lang="en-US" altLang="en-US" sz="1700" b="1" dirty="0"/>
              <a:t>where </a:t>
            </a:r>
            <a:r>
              <a:rPr lang="en-US" altLang="en-US" sz="1700" i="1" dirty="0"/>
              <a:t>semester </a:t>
            </a:r>
            <a:r>
              <a:rPr lang="en-US" altLang="en-US" sz="1700" dirty="0"/>
              <a:t>= 'Spring' </a:t>
            </a:r>
            <a:r>
              <a:rPr lang="en-US" altLang="en-US" sz="1700" b="1" dirty="0"/>
              <a:t>and </a:t>
            </a:r>
            <a:r>
              <a:rPr lang="en-US" altLang="en-US" sz="1700" i="1" dirty="0"/>
              <a:t>year</a:t>
            </a:r>
            <a:r>
              <a:rPr lang="en-US" altLang="en-US" sz="1700" dirty="0"/>
              <a:t>= 2018 </a:t>
            </a:r>
            <a:br>
              <a:rPr lang="en-US" altLang="en-US" sz="1700" dirty="0"/>
            </a:br>
            <a:r>
              <a:rPr lang="en-US" altLang="en-US" sz="1700" dirty="0"/>
              <a:t>                                        </a:t>
            </a:r>
            <a:r>
              <a:rPr lang="en-US" altLang="en-US" sz="1700" b="1" dirty="0"/>
              <a:t>and </a:t>
            </a:r>
            <a:r>
              <a:rPr lang="en-US" altLang="en-US" sz="1700" i="1" dirty="0" err="1"/>
              <a:t>S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course_id</a:t>
            </a:r>
            <a:r>
              <a:rPr lang="en-US" altLang="en-US" sz="1700" i="1" dirty="0"/>
              <a:t> </a:t>
            </a:r>
            <a:r>
              <a:rPr lang="en-US" altLang="en-US" sz="1700" dirty="0"/>
              <a:t>= </a:t>
            </a:r>
            <a:r>
              <a:rPr lang="en-US" altLang="en-US" sz="1700" i="1" dirty="0" err="1"/>
              <a:t>T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course_id</a:t>
            </a:r>
            <a:r>
              <a:rPr lang="en-US" altLang="en-US" sz="1700" dirty="0"/>
              <a:t>);</a:t>
            </a:r>
          </a:p>
          <a:p>
            <a:pPr>
              <a:buFont typeface="Monotype Sorts" charset="2"/>
              <a:buNone/>
            </a:pPr>
            <a:r>
              <a:rPr lang="en-US" altLang="en-US" sz="800" dirty="0"/>
              <a:t> </a:t>
            </a:r>
          </a:p>
          <a:p>
            <a:r>
              <a:rPr lang="en-US" altLang="en-US" sz="1700" b="1" dirty="0">
                <a:solidFill>
                  <a:srgbClr val="002060"/>
                </a:solidFill>
              </a:rPr>
              <a:t>Correlation name</a:t>
            </a:r>
            <a:r>
              <a:rPr lang="en-US" altLang="en-US" sz="1700" dirty="0"/>
              <a:t> – variable S  in the outer query</a:t>
            </a:r>
            <a:endParaRPr lang="en-US" altLang="en-US" sz="1700" b="1" dirty="0">
              <a:solidFill>
                <a:srgbClr val="000099"/>
              </a:solidFill>
            </a:endParaRPr>
          </a:p>
          <a:p>
            <a:r>
              <a:rPr lang="en-US" altLang="en-US" sz="1700" b="1" dirty="0">
                <a:solidFill>
                  <a:srgbClr val="002060"/>
                </a:solidFill>
              </a:rPr>
              <a:t>Correlated subquery </a:t>
            </a:r>
            <a:r>
              <a:rPr lang="en-US" altLang="en-US" sz="1700" dirty="0"/>
              <a:t>– the inner query</a:t>
            </a:r>
          </a:p>
          <a:p>
            <a:pPr>
              <a:buFont typeface="Monotype Sorts" charset="2"/>
              <a:buNone/>
            </a:pPr>
            <a:endParaRPr lang="en-US" altLang="en-US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Use of </a:t>
            </a:r>
            <a:r>
              <a:rPr lang="ja-JP" altLang="en-US" sz="2800" dirty="0"/>
              <a:t>“</a:t>
            </a:r>
            <a:r>
              <a:rPr lang="en-US" altLang="ja-JP" sz="2800" dirty="0"/>
              <a:t>not exists</a:t>
            </a:r>
            <a:r>
              <a:rPr lang="ja-JP" altLang="en-US" sz="2800" dirty="0"/>
              <a:t>”</a:t>
            </a:r>
            <a:r>
              <a:rPr lang="en-US" altLang="ja-JP" sz="2800" dirty="0"/>
              <a:t> Clause</a:t>
            </a:r>
            <a:endParaRPr lang="en-US" altLang="en-US" sz="2800" dirty="0"/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06488"/>
            <a:ext cx="7570436" cy="4611924"/>
          </a:xfrm>
        </p:spPr>
        <p:txBody>
          <a:bodyPr/>
          <a:lstStyle/>
          <a:p>
            <a:pPr>
              <a:tabLst>
                <a:tab pos="461963" algn="l"/>
                <a:tab pos="1027113" algn="l"/>
                <a:tab pos="1547813" algn="l"/>
              </a:tabLst>
            </a:pPr>
            <a:r>
              <a:rPr lang="en-US" altLang="en-US" sz="1700" dirty="0"/>
              <a:t>Find all students who have taken all courses offered in the Biology department.</a:t>
            </a:r>
          </a:p>
          <a:p>
            <a:pPr>
              <a:tabLst>
                <a:tab pos="461963" algn="l"/>
                <a:tab pos="1027113" algn="l"/>
                <a:tab pos="1547813" algn="l"/>
              </a:tabLst>
            </a:pPr>
            <a:endParaRPr lang="en-US" altLang="en-US" sz="1700" dirty="0"/>
          </a:p>
          <a:p>
            <a:pPr>
              <a:tabLst>
                <a:tab pos="461963" algn="l"/>
                <a:tab pos="1027113" algn="l"/>
                <a:tab pos="1547813" algn="l"/>
              </a:tabLst>
            </a:pPr>
            <a:endParaRPr lang="en-US" altLang="en-US" sz="1700" dirty="0"/>
          </a:p>
          <a:p>
            <a:pPr>
              <a:tabLst>
                <a:tab pos="461963" algn="l"/>
                <a:tab pos="1027113" algn="l"/>
                <a:tab pos="1547813" algn="l"/>
              </a:tabLst>
            </a:pPr>
            <a:endParaRPr lang="en-US" altLang="en-US" sz="1700" dirty="0"/>
          </a:p>
          <a:p>
            <a:pPr>
              <a:tabLst>
                <a:tab pos="461963" algn="l"/>
                <a:tab pos="1027113" algn="l"/>
                <a:tab pos="1547813" algn="l"/>
              </a:tabLst>
            </a:pPr>
            <a:endParaRPr lang="en-US" altLang="en-US" sz="1700" dirty="0"/>
          </a:p>
          <a:p>
            <a:pPr>
              <a:tabLst>
                <a:tab pos="461963" algn="l"/>
                <a:tab pos="1027113" algn="l"/>
                <a:tab pos="1547813" algn="l"/>
              </a:tabLst>
            </a:pPr>
            <a:endParaRPr lang="en-US" altLang="en-US" sz="1700" dirty="0"/>
          </a:p>
          <a:p>
            <a:pPr>
              <a:tabLst>
                <a:tab pos="461963" algn="l"/>
                <a:tab pos="1027113" algn="l"/>
                <a:tab pos="1547813" algn="l"/>
              </a:tabLst>
            </a:pPr>
            <a:endParaRPr lang="en-US" altLang="en-US" sz="1700" dirty="0"/>
          </a:p>
          <a:p>
            <a:pPr>
              <a:tabLst>
                <a:tab pos="461963" algn="l"/>
                <a:tab pos="1027113" algn="l"/>
                <a:tab pos="1547813" algn="l"/>
              </a:tabLst>
            </a:pPr>
            <a:endParaRPr lang="en-US" altLang="en-US" sz="1700" dirty="0"/>
          </a:p>
          <a:p>
            <a:pPr>
              <a:tabLst>
                <a:tab pos="461963" algn="l"/>
                <a:tab pos="1027113" algn="l"/>
                <a:tab pos="1547813" algn="l"/>
              </a:tabLst>
            </a:pPr>
            <a:endParaRPr lang="en-US" altLang="en-US" sz="1700" dirty="0"/>
          </a:p>
          <a:p>
            <a:pPr>
              <a:tabLst>
                <a:tab pos="461963" algn="l"/>
                <a:tab pos="1027113" algn="l"/>
                <a:tab pos="1547813" algn="l"/>
              </a:tabLst>
            </a:pPr>
            <a:endParaRPr lang="en-US" altLang="en-US" sz="1700" dirty="0"/>
          </a:p>
          <a:p>
            <a:pPr>
              <a:tabLst>
                <a:tab pos="461963" algn="l"/>
                <a:tab pos="1027113" algn="l"/>
                <a:tab pos="1547813" algn="l"/>
              </a:tabLst>
            </a:pPr>
            <a:r>
              <a:rPr lang="en-US" altLang="en-US" sz="1700" dirty="0"/>
              <a:t>Note that X – Y = Ø   </a:t>
            </a:r>
            <a:r>
              <a:rPr lang="en-US" altLang="en-US" sz="1700" dirty="0">
                <a:sym typeface="Symbol" panose="05050102010706020507" pitchFamily="18" charset="2"/>
              </a:rPr>
              <a:t>   X Y</a:t>
            </a:r>
            <a:endParaRPr lang="en-US" altLang="en-US" sz="1700" dirty="0"/>
          </a:p>
          <a:p>
            <a:pPr>
              <a:tabLst>
                <a:tab pos="461963" algn="l"/>
                <a:tab pos="1027113" algn="l"/>
                <a:tab pos="1547813" algn="l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Note: Cannot write this query using = all and its variants</a:t>
            </a:r>
            <a:endParaRPr lang="en-US" altLang="en-US" sz="1700" dirty="0"/>
          </a:p>
        </p:txBody>
      </p:sp>
      <p:sp>
        <p:nvSpPr>
          <p:cNvPr id="57347" name="Text Box 4"/>
          <p:cNvSpPr txBox="1">
            <a:spLocks noChangeArrowheads="1"/>
          </p:cNvSpPr>
          <p:nvPr/>
        </p:nvSpPr>
        <p:spPr bwMode="auto">
          <a:xfrm>
            <a:off x="1736500" y="1785366"/>
            <a:ext cx="6834476" cy="358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kumimoji="1" lang="en-US" altLang="en-US" sz="1600" b="1" dirty="0"/>
              <a:t>select distinct </a:t>
            </a:r>
            <a:r>
              <a:rPr kumimoji="1" lang="en-US" altLang="en-US" sz="1600" i="1" dirty="0"/>
              <a:t>S</a:t>
            </a:r>
            <a:r>
              <a:rPr kumimoji="1" lang="en-US" altLang="en-US" sz="1600" dirty="0"/>
              <a:t>.</a:t>
            </a:r>
            <a:r>
              <a:rPr kumimoji="1" lang="en-US" altLang="en-US" sz="1600" i="1" dirty="0"/>
              <a:t>ID</a:t>
            </a:r>
            <a:r>
              <a:rPr kumimoji="1" lang="en-US" altLang="en-US" sz="1600" dirty="0"/>
              <a:t>, </a:t>
            </a:r>
            <a:r>
              <a:rPr kumimoji="1" lang="en-US" altLang="en-US" sz="1600" i="1" dirty="0"/>
              <a:t>S</a:t>
            </a:r>
            <a:r>
              <a:rPr kumimoji="1" lang="en-US" altLang="en-US" sz="1600" dirty="0"/>
              <a:t>.</a:t>
            </a:r>
            <a:r>
              <a:rPr kumimoji="1" lang="en-US" altLang="en-US" sz="1600" i="1" dirty="0"/>
              <a:t>name</a:t>
            </a:r>
          </a:p>
          <a:p>
            <a:r>
              <a:rPr kumimoji="1" lang="en-US" altLang="en-US" sz="1600" b="1" dirty="0"/>
              <a:t>from </a:t>
            </a:r>
            <a:r>
              <a:rPr kumimoji="1" lang="en-US" altLang="en-US" sz="1600" i="1" dirty="0"/>
              <a:t>student </a:t>
            </a:r>
            <a:r>
              <a:rPr kumimoji="1" lang="en-US" altLang="en-US" sz="1600" b="1" dirty="0"/>
              <a:t>as </a:t>
            </a:r>
            <a:r>
              <a:rPr kumimoji="1" lang="en-US" altLang="en-US" sz="1600" i="1" dirty="0"/>
              <a:t>S</a:t>
            </a:r>
          </a:p>
          <a:p>
            <a:r>
              <a:rPr kumimoji="1" lang="en-US" altLang="en-US" sz="1600" b="1" dirty="0"/>
              <a:t>where not exists </a:t>
            </a:r>
            <a:r>
              <a:rPr kumimoji="1" lang="en-US" altLang="en-US" sz="1600" dirty="0"/>
              <a:t>( (</a:t>
            </a:r>
            <a:r>
              <a:rPr kumimoji="1" lang="en-US" altLang="en-US" sz="1600" b="1" dirty="0"/>
              <a:t>select </a:t>
            </a:r>
            <a:r>
              <a:rPr kumimoji="1" lang="en-US" altLang="en-US" sz="1600" i="1" dirty="0" err="1"/>
              <a:t>course_id</a:t>
            </a:r>
            <a:endParaRPr kumimoji="1" lang="en-US" altLang="en-US" sz="1600" i="1" dirty="0"/>
          </a:p>
          <a:p>
            <a:r>
              <a:rPr kumimoji="1" lang="en-US" altLang="en-US" sz="1600" b="1" dirty="0"/>
              <a:t>                                 from </a:t>
            </a:r>
            <a:r>
              <a:rPr kumimoji="1" lang="en-US" altLang="en-US" sz="1600" i="1" dirty="0"/>
              <a:t>course</a:t>
            </a:r>
          </a:p>
          <a:p>
            <a:r>
              <a:rPr kumimoji="1" lang="en-US" altLang="en-US" sz="1600" b="1" dirty="0"/>
              <a:t>                                 where </a:t>
            </a:r>
            <a:r>
              <a:rPr kumimoji="1" lang="en-US" altLang="en-US" sz="1600" i="1" dirty="0" err="1"/>
              <a:t>dept_name</a:t>
            </a:r>
            <a:r>
              <a:rPr kumimoji="1" lang="en-US" altLang="en-US" sz="1600" i="1" dirty="0"/>
              <a:t> </a:t>
            </a:r>
            <a:r>
              <a:rPr kumimoji="1" lang="en-US" altLang="en-US" sz="1600" dirty="0"/>
              <a:t>= 'Biology')</a:t>
            </a:r>
          </a:p>
          <a:p>
            <a:r>
              <a:rPr kumimoji="1" lang="en-US" altLang="en-US" sz="1600" b="1" dirty="0"/>
              <a:t>                               except</a:t>
            </a:r>
          </a:p>
          <a:p>
            <a:r>
              <a:rPr kumimoji="1" lang="en-US" altLang="en-US" sz="1600" dirty="0"/>
              <a:t>                                 (</a:t>
            </a:r>
            <a:r>
              <a:rPr kumimoji="1" lang="en-US" altLang="en-US" sz="1600" b="1" dirty="0"/>
              <a:t>select </a:t>
            </a:r>
            <a:r>
              <a:rPr kumimoji="1" lang="en-US" altLang="en-US" sz="1600" i="1" dirty="0" err="1"/>
              <a:t>T</a:t>
            </a:r>
            <a:r>
              <a:rPr kumimoji="1" lang="en-US" altLang="en-US" sz="1600" dirty="0" err="1"/>
              <a:t>.</a:t>
            </a:r>
            <a:r>
              <a:rPr kumimoji="1" lang="en-US" altLang="en-US" sz="1600" i="1" dirty="0" err="1"/>
              <a:t>course_id</a:t>
            </a:r>
            <a:endParaRPr kumimoji="1" lang="en-US" altLang="en-US" sz="1600" i="1" dirty="0"/>
          </a:p>
          <a:p>
            <a:r>
              <a:rPr kumimoji="1" lang="en-US" altLang="en-US" sz="1600" b="1" dirty="0"/>
              <a:t>                                   from </a:t>
            </a:r>
            <a:r>
              <a:rPr kumimoji="1" lang="en-US" altLang="en-US" sz="1600" i="1" dirty="0"/>
              <a:t>takes </a:t>
            </a:r>
            <a:r>
              <a:rPr kumimoji="1" lang="en-US" altLang="en-US" sz="1600" b="1" dirty="0"/>
              <a:t>as </a:t>
            </a:r>
            <a:r>
              <a:rPr kumimoji="1" lang="en-US" altLang="en-US" sz="1600" i="1" dirty="0"/>
              <a:t>T</a:t>
            </a:r>
          </a:p>
          <a:p>
            <a:r>
              <a:rPr kumimoji="1" lang="en-US" altLang="en-US" sz="1600" b="1" dirty="0"/>
              <a:t>                                   where </a:t>
            </a:r>
            <a:r>
              <a:rPr kumimoji="1" lang="en-US" altLang="en-US" sz="1600" i="1" dirty="0"/>
              <a:t>S</a:t>
            </a:r>
            <a:r>
              <a:rPr kumimoji="1" lang="en-US" altLang="en-US" sz="1600" dirty="0"/>
              <a:t>.</a:t>
            </a:r>
            <a:r>
              <a:rPr kumimoji="1" lang="en-US" altLang="en-US" sz="1600" i="1" dirty="0"/>
              <a:t>ID </a:t>
            </a:r>
            <a:r>
              <a:rPr kumimoji="1" lang="en-US" altLang="en-US" sz="1600" dirty="0"/>
              <a:t>= </a:t>
            </a:r>
            <a:r>
              <a:rPr kumimoji="1" lang="en-US" altLang="en-US" sz="1600" i="1" dirty="0"/>
              <a:t>T</a:t>
            </a:r>
            <a:r>
              <a:rPr kumimoji="1" lang="en-US" altLang="en-US" sz="1600" dirty="0"/>
              <a:t>.</a:t>
            </a:r>
            <a:r>
              <a:rPr kumimoji="1" lang="en-US" altLang="en-US" sz="1600" i="1" dirty="0"/>
              <a:t>ID</a:t>
            </a:r>
            <a:r>
              <a:rPr kumimoji="1" lang="en-US" altLang="en-US" sz="1600" dirty="0"/>
              <a:t>));</a:t>
            </a:r>
          </a:p>
          <a:p>
            <a:pPr marL="285750">
              <a:buClr>
                <a:srgbClr val="FF9933"/>
              </a:buClr>
              <a:buSzPct val="110000"/>
            </a:pPr>
            <a:endParaRPr kumimoji="1" lang="en-US" altLang="en-US" sz="1600" dirty="0"/>
          </a:p>
          <a:p>
            <a:pPr marL="571500" indent="-285750">
              <a:buClr>
                <a:srgbClr val="FF9933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1700" dirty="0"/>
              <a:t>First nested query lists all courses offered in Biology</a:t>
            </a:r>
          </a:p>
          <a:p>
            <a:pPr marL="571500" indent="-285750">
              <a:buClr>
                <a:srgbClr val="FF9933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1700" dirty="0"/>
              <a:t>Second nested query lists all courses a particular student took</a:t>
            </a:r>
          </a:p>
          <a:p>
            <a:pPr marL="285750">
              <a:buClr>
                <a:srgbClr val="FF9933"/>
              </a:buClr>
              <a:buSzPct val="90000"/>
            </a:pPr>
            <a:endParaRPr kumimoji="1" lang="en-US" altLang="en-US" sz="1700" dirty="0"/>
          </a:p>
          <a:p>
            <a:endParaRPr kumimoji="1" lang="en-US" altLang="en-US" sz="16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>
          <a:xfrm>
            <a:off x="781050" y="152400"/>
            <a:ext cx="8077200" cy="609600"/>
          </a:xfrm>
        </p:spPr>
        <p:txBody>
          <a:bodyPr/>
          <a:lstStyle/>
          <a:p>
            <a:r>
              <a:rPr lang="en-US" altLang="en-US" sz="2800" dirty="0"/>
              <a:t>Test for Absence of Duplicate Tuples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1050" y="1100646"/>
            <a:ext cx="7499160" cy="4367212"/>
          </a:xfrm>
        </p:spPr>
        <p:txBody>
          <a:bodyPr/>
          <a:lstStyle/>
          <a:p>
            <a:pPr>
              <a:tabLst>
                <a:tab pos="803275" algn="l"/>
                <a:tab pos="1547813" algn="l"/>
              </a:tabLst>
            </a:pPr>
            <a:r>
              <a:rPr lang="en-US" altLang="en-US" sz="1700" dirty="0"/>
              <a:t>The </a:t>
            </a:r>
            <a:r>
              <a:rPr lang="en-US" altLang="en-US" sz="1700" b="1" dirty="0">
                <a:solidFill>
                  <a:srgbClr val="002060"/>
                </a:solidFill>
              </a:rPr>
              <a:t>unique</a:t>
            </a:r>
            <a:r>
              <a:rPr lang="en-US" altLang="en-US" sz="1700" dirty="0"/>
              <a:t> construct tests whether a subquery has any duplicate tuples in its result.</a:t>
            </a:r>
          </a:p>
          <a:p>
            <a:pPr>
              <a:tabLst>
                <a:tab pos="803275" algn="l"/>
                <a:tab pos="1547813" algn="l"/>
              </a:tabLst>
            </a:pPr>
            <a:r>
              <a:rPr lang="en-US" altLang="en-US" sz="1700" dirty="0"/>
              <a:t>The </a:t>
            </a:r>
            <a:r>
              <a:rPr lang="en-US" altLang="en-US" sz="1700" b="1" dirty="0">
                <a:solidFill>
                  <a:srgbClr val="002060"/>
                </a:solidFill>
              </a:rPr>
              <a:t>unique</a:t>
            </a:r>
            <a:r>
              <a:rPr lang="en-US" altLang="en-US" sz="1700" dirty="0"/>
              <a:t> construct evaluates to “true” if a given subquery contains no duplicates .</a:t>
            </a:r>
          </a:p>
          <a:p>
            <a:pPr>
              <a:tabLst>
                <a:tab pos="803275" algn="l"/>
                <a:tab pos="1547813" algn="l"/>
              </a:tabLst>
            </a:pPr>
            <a:r>
              <a:rPr lang="en-US" altLang="en-US" sz="1700" dirty="0"/>
              <a:t>Find all courses that were offered at most once in 2017</a:t>
            </a:r>
          </a:p>
          <a:p>
            <a:pPr lvl="1">
              <a:buFont typeface="Monotype Sorts" charset="2"/>
              <a:buNone/>
              <a:tabLst>
                <a:tab pos="803275" algn="l"/>
                <a:tab pos="1547813" algn="l"/>
              </a:tabLst>
            </a:pPr>
            <a:r>
              <a:rPr lang="en-US" altLang="en-US" sz="1700" b="1" dirty="0"/>
              <a:t>    select </a:t>
            </a:r>
            <a:r>
              <a:rPr lang="en-US" altLang="en-US" sz="1700" i="1" dirty="0" err="1"/>
              <a:t>T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course_id</a:t>
            </a:r>
            <a:r>
              <a:rPr lang="en-US" altLang="en-US" sz="1700" i="1" dirty="0"/>
              <a:t/>
            </a:r>
            <a:br>
              <a:rPr lang="en-US" altLang="en-US" sz="1700" i="1" dirty="0"/>
            </a:br>
            <a:r>
              <a:rPr lang="en-US" altLang="en-US" sz="1700" b="1" dirty="0"/>
              <a:t>from </a:t>
            </a:r>
            <a:r>
              <a:rPr lang="en-US" altLang="en-US" sz="1700" i="1" dirty="0"/>
              <a:t>course </a:t>
            </a:r>
            <a:r>
              <a:rPr lang="en-US" altLang="en-US" sz="1700" b="1" dirty="0"/>
              <a:t>as </a:t>
            </a:r>
            <a:r>
              <a:rPr lang="en-US" altLang="en-US" sz="1700" i="1" dirty="0"/>
              <a:t>T</a:t>
            </a:r>
            <a:br>
              <a:rPr lang="en-US" altLang="en-US" sz="1700" i="1" dirty="0"/>
            </a:br>
            <a:r>
              <a:rPr lang="en-US" altLang="en-US" sz="1700" b="1" dirty="0"/>
              <a:t>where unique </a:t>
            </a:r>
            <a:r>
              <a:rPr lang="en-US" altLang="en-US" sz="1700" dirty="0"/>
              <a:t>( </a:t>
            </a:r>
            <a:r>
              <a:rPr lang="en-US" altLang="en-US" sz="1700" b="1" dirty="0"/>
              <a:t>select </a:t>
            </a:r>
            <a:r>
              <a:rPr lang="en-US" altLang="en-US" sz="1700" i="1" dirty="0" err="1"/>
              <a:t>R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course_id</a:t>
            </a:r>
            <a:r>
              <a:rPr lang="en-US" altLang="en-US" sz="1700" i="1" dirty="0"/>
              <a:t/>
            </a:r>
            <a:br>
              <a:rPr lang="en-US" altLang="en-US" sz="1700" i="1" dirty="0"/>
            </a:br>
            <a:r>
              <a:rPr lang="en-US" altLang="en-US" sz="1700" i="1" dirty="0"/>
              <a:t>                           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section </a:t>
            </a:r>
            <a:r>
              <a:rPr lang="en-US" altLang="en-US" sz="1700" b="1" dirty="0"/>
              <a:t>as </a:t>
            </a:r>
            <a:r>
              <a:rPr lang="en-US" altLang="en-US" sz="1700" i="1" dirty="0"/>
              <a:t>R</a:t>
            </a:r>
            <a:br>
              <a:rPr lang="en-US" altLang="en-US" sz="1700" i="1" dirty="0"/>
            </a:br>
            <a:r>
              <a:rPr lang="en-US" altLang="en-US" sz="1700" i="1" dirty="0"/>
              <a:t>                           </a:t>
            </a:r>
            <a:r>
              <a:rPr lang="en-US" altLang="en-US" sz="1700" b="1" dirty="0"/>
              <a:t>where </a:t>
            </a:r>
            <a:r>
              <a:rPr lang="en-US" altLang="en-US" sz="1700" i="1" dirty="0" err="1"/>
              <a:t>T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course_id</a:t>
            </a:r>
            <a:r>
              <a:rPr lang="en-US" altLang="en-US" sz="1700" dirty="0"/>
              <a:t>= </a:t>
            </a:r>
            <a:r>
              <a:rPr lang="en-US" altLang="en-US" sz="1700" i="1" dirty="0" err="1"/>
              <a:t>R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course_id</a:t>
            </a:r>
            <a:r>
              <a:rPr lang="en-US" altLang="en-US" sz="1700" i="1" dirty="0"/>
              <a:t> </a:t>
            </a:r>
            <a:br>
              <a:rPr lang="en-US" altLang="en-US" sz="1700" i="1" dirty="0"/>
            </a:br>
            <a:r>
              <a:rPr lang="en-US" altLang="en-US" sz="1700" i="1" dirty="0"/>
              <a:t>                                       </a:t>
            </a:r>
            <a:r>
              <a:rPr lang="en-US" altLang="en-US" sz="1700" b="1" dirty="0"/>
              <a:t>and </a:t>
            </a:r>
            <a:r>
              <a:rPr lang="en-US" altLang="en-US" sz="1700" i="1" dirty="0" err="1"/>
              <a:t>R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year</a:t>
            </a:r>
            <a:r>
              <a:rPr lang="en-US" altLang="en-US" sz="1700" i="1" dirty="0"/>
              <a:t> </a:t>
            </a:r>
            <a:r>
              <a:rPr lang="en-US" altLang="en-US" sz="1700" dirty="0"/>
              <a:t>= 2017);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50" y="2470150"/>
            <a:ext cx="8077200" cy="6096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Subqueries in the From Clause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Subqueries in the Form Clause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69912"/>
            <a:ext cx="7443495" cy="4876800"/>
          </a:xfrm>
        </p:spPr>
        <p:txBody>
          <a:bodyPr/>
          <a:lstStyle/>
          <a:p>
            <a:pPr>
              <a:tabLst>
                <a:tab pos="1146175" algn="l"/>
                <a:tab pos="1608138" algn="l"/>
                <a:tab pos="1711325" algn="l"/>
              </a:tabLst>
            </a:pPr>
            <a:r>
              <a:rPr lang="en-US" altLang="en-US" sz="1700" dirty="0"/>
              <a:t>SQL allows a subquery expression to be used in the </a:t>
            </a:r>
            <a:r>
              <a:rPr lang="en-US" altLang="en-US" sz="1700" b="1" dirty="0"/>
              <a:t>from </a:t>
            </a:r>
            <a:r>
              <a:rPr lang="en-US" altLang="en-US" sz="1700" dirty="0"/>
              <a:t>clause</a:t>
            </a:r>
          </a:p>
          <a:p>
            <a:pPr>
              <a:tabLst>
                <a:tab pos="1146175" algn="l"/>
                <a:tab pos="1608138" algn="l"/>
                <a:tab pos="1711325" algn="l"/>
              </a:tabLst>
            </a:pPr>
            <a:r>
              <a:rPr lang="en-US" altLang="en-US" sz="1700" dirty="0"/>
              <a:t>Find the average instructors’ salaries of those departments where the average salary is greater than $42,000.”</a:t>
            </a:r>
          </a:p>
          <a:p>
            <a:pPr lvl="1">
              <a:buFont typeface="Monotype Sorts" charset="2"/>
              <a:buNone/>
              <a:tabLst>
                <a:tab pos="1146175" algn="l"/>
                <a:tab pos="1608138" algn="l"/>
                <a:tab pos="1711325" algn="l"/>
              </a:tabLst>
            </a:pPr>
            <a:r>
              <a:rPr lang="en-US" altLang="en-US" sz="1700" b="1" dirty="0"/>
              <a:t>     select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, </a:t>
            </a:r>
            <a:r>
              <a:rPr lang="en-US" altLang="en-US" sz="1700" i="1" dirty="0" err="1"/>
              <a:t>avg_salary</a:t>
            </a:r>
            <a:r>
              <a:rPr lang="en-US" altLang="en-US" sz="1700" i="1" dirty="0"/>
              <a:t/>
            </a:r>
            <a:br>
              <a:rPr lang="en-US" altLang="en-US" sz="1700" i="1" dirty="0"/>
            </a:br>
            <a:r>
              <a:rPr lang="en-US" altLang="en-US" sz="1700" b="1" dirty="0"/>
              <a:t>from </a:t>
            </a:r>
            <a:r>
              <a:rPr lang="en-US" altLang="en-US" sz="1700" dirty="0"/>
              <a:t>( </a:t>
            </a:r>
            <a:r>
              <a:rPr lang="en-US" altLang="en-US" sz="1700" b="1" dirty="0"/>
              <a:t>select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, </a:t>
            </a:r>
            <a:r>
              <a:rPr lang="en-US" altLang="en-US" sz="1700" b="1" dirty="0" err="1"/>
              <a:t>avg</a:t>
            </a:r>
            <a:r>
              <a:rPr lang="en-US" altLang="en-US" sz="1700" b="1" dirty="0"/>
              <a:t> </a:t>
            </a:r>
            <a:r>
              <a:rPr lang="en-US" altLang="en-US" sz="1700" dirty="0"/>
              <a:t>(</a:t>
            </a:r>
            <a:r>
              <a:rPr lang="en-US" altLang="en-US" sz="1700" i="1" dirty="0"/>
              <a:t>salary</a:t>
            </a:r>
            <a:r>
              <a:rPr lang="en-US" altLang="en-US" sz="1700" dirty="0"/>
              <a:t>) </a:t>
            </a:r>
            <a:r>
              <a:rPr lang="en-US" altLang="en-US" sz="1700" b="1" dirty="0"/>
              <a:t>as </a:t>
            </a:r>
            <a:r>
              <a:rPr lang="en-US" altLang="en-US" sz="1700" i="1" dirty="0" err="1"/>
              <a:t>avg_salary</a:t>
            </a:r>
            <a:r>
              <a:rPr lang="en-US" altLang="en-US" sz="1700" i="1" dirty="0"/>
              <a:t/>
            </a:r>
            <a:br>
              <a:rPr lang="en-US" altLang="en-US" sz="1700" i="1" dirty="0"/>
            </a:br>
            <a:r>
              <a:rPr lang="en-US" altLang="en-US" sz="1700" i="1" dirty="0"/>
              <a:t>           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  <a:br>
              <a:rPr lang="en-US" altLang="en-US" sz="1700" i="1" dirty="0"/>
            </a:br>
            <a:r>
              <a:rPr lang="en-US" altLang="en-US" sz="1700" i="1" dirty="0"/>
              <a:t>           </a:t>
            </a:r>
            <a:r>
              <a:rPr lang="en-US" altLang="en-US" sz="1700" b="1" dirty="0"/>
              <a:t>group by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)</a:t>
            </a:r>
            <a:br>
              <a:rPr lang="en-US" altLang="en-US" sz="1700" dirty="0"/>
            </a:br>
            <a:r>
              <a:rPr lang="en-US" altLang="en-US" sz="1700" b="1" dirty="0"/>
              <a:t>where </a:t>
            </a:r>
            <a:r>
              <a:rPr lang="en-US" altLang="en-US" sz="1700" i="1" dirty="0" err="1"/>
              <a:t>avg_salary</a:t>
            </a:r>
            <a:r>
              <a:rPr lang="en-US" altLang="en-US" sz="1700" i="1" dirty="0"/>
              <a:t> </a:t>
            </a:r>
            <a:r>
              <a:rPr lang="en-US" altLang="en-US" sz="1700" dirty="0"/>
              <a:t>&gt; 42000;</a:t>
            </a:r>
          </a:p>
          <a:p>
            <a:pPr>
              <a:tabLst>
                <a:tab pos="1146175" algn="l"/>
                <a:tab pos="1608138" algn="l"/>
                <a:tab pos="1711325" algn="l"/>
              </a:tabLst>
            </a:pPr>
            <a:r>
              <a:rPr lang="en-US" altLang="en-US" sz="1700" dirty="0"/>
              <a:t>Note that we do not need to use the </a:t>
            </a:r>
            <a:r>
              <a:rPr lang="en-US" altLang="en-US" sz="1700" b="1" dirty="0"/>
              <a:t>having </a:t>
            </a:r>
            <a:r>
              <a:rPr lang="en-US" altLang="en-US" sz="1700" dirty="0"/>
              <a:t>clause</a:t>
            </a:r>
          </a:p>
          <a:p>
            <a:pPr>
              <a:tabLst>
                <a:tab pos="1146175" algn="l"/>
                <a:tab pos="1608138" algn="l"/>
                <a:tab pos="1711325" algn="l"/>
              </a:tabLst>
            </a:pPr>
            <a:r>
              <a:rPr lang="en-US" altLang="en-US" sz="1700" dirty="0"/>
              <a:t>Another way to write above query</a:t>
            </a:r>
          </a:p>
          <a:p>
            <a:pPr marL="0" indent="0">
              <a:buNone/>
              <a:tabLst>
                <a:tab pos="1146175" algn="l"/>
                <a:tab pos="1608138" algn="l"/>
                <a:tab pos="1711325" algn="l"/>
              </a:tabLst>
            </a:pPr>
            <a:r>
              <a:rPr lang="en-US" altLang="en-US" sz="800" dirty="0"/>
              <a:t> </a:t>
            </a:r>
          </a:p>
          <a:p>
            <a:pPr lvl="1">
              <a:spcBef>
                <a:spcPts val="0"/>
              </a:spcBef>
              <a:buFont typeface="Monotype Sorts" charset="2"/>
              <a:buNone/>
              <a:tabLst>
                <a:tab pos="1146175" algn="l"/>
                <a:tab pos="1608138" algn="l"/>
                <a:tab pos="1711325" algn="l"/>
              </a:tabLst>
            </a:pPr>
            <a:r>
              <a:rPr lang="en-US" altLang="en-US" sz="1700" b="1" dirty="0"/>
              <a:t>     select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, </a:t>
            </a:r>
            <a:r>
              <a:rPr lang="en-US" altLang="en-US" sz="1700" i="1" dirty="0" err="1"/>
              <a:t>avg_salary</a:t>
            </a:r>
            <a:r>
              <a:rPr lang="en-US" altLang="en-US" sz="1700" i="1" dirty="0"/>
              <a:t/>
            </a:r>
            <a:br>
              <a:rPr lang="en-US" altLang="en-US" sz="1700" i="1" dirty="0"/>
            </a:br>
            <a:r>
              <a:rPr lang="en-US" altLang="en-US" sz="1700" b="1" dirty="0"/>
              <a:t>from </a:t>
            </a:r>
            <a:r>
              <a:rPr lang="en-US" altLang="en-US" sz="1700" dirty="0"/>
              <a:t>( </a:t>
            </a:r>
            <a:r>
              <a:rPr lang="en-US" altLang="en-US" sz="1700" b="1" dirty="0"/>
              <a:t>select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, </a:t>
            </a:r>
            <a:r>
              <a:rPr lang="en-US" altLang="en-US" sz="1700" b="1" dirty="0" err="1"/>
              <a:t>avg</a:t>
            </a:r>
            <a:r>
              <a:rPr lang="en-US" altLang="en-US" sz="1700" b="1" dirty="0"/>
              <a:t> </a:t>
            </a:r>
            <a:r>
              <a:rPr lang="en-US" altLang="en-US" sz="1700" dirty="0"/>
              <a:t>(</a:t>
            </a:r>
            <a:r>
              <a:rPr lang="en-US" altLang="en-US" sz="1700" i="1" dirty="0"/>
              <a:t>salary</a:t>
            </a:r>
            <a:r>
              <a:rPr lang="en-US" altLang="en-US" sz="1700" dirty="0"/>
              <a:t>) </a:t>
            </a:r>
            <a:r>
              <a:rPr lang="en-US" altLang="en-US" sz="1700" i="1" dirty="0"/>
              <a:t/>
            </a:r>
            <a:br>
              <a:rPr lang="en-US" altLang="en-US" sz="1700" i="1" dirty="0"/>
            </a:br>
            <a:r>
              <a:rPr lang="en-US" altLang="en-US" sz="1700" i="1" dirty="0"/>
              <a:t>           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  <a:br>
              <a:rPr lang="en-US" altLang="en-US" sz="1700" i="1" dirty="0"/>
            </a:br>
            <a:r>
              <a:rPr lang="en-US" altLang="en-US" sz="1700" i="1" dirty="0"/>
              <a:t>           </a:t>
            </a:r>
            <a:r>
              <a:rPr lang="en-US" altLang="en-US" sz="1700" b="1" dirty="0"/>
              <a:t>group by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) </a:t>
            </a:r>
          </a:p>
          <a:p>
            <a:pPr lvl="1">
              <a:spcBef>
                <a:spcPts val="0"/>
              </a:spcBef>
              <a:buFont typeface="Monotype Sorts" charset="2"/>
              <a:buNone/>
              <a:tabLst>
                <a:tab pos="1146175" algn="l"/>
                <a:tab pos="1608138" algn="l"/>
                <a:tab pos="1711325" algn="l"/>
              </a:tabLst>
            </a:pPr>
            <a:r>
              <a:rPr lang="en-US" altLang="en-US" sz="1700" b="1" dirty="0"/>
              <a:t>                as </a:t>
            </a:r>
            <a:r>
              <a:rPr lang="en-US" altLang="en-US" sz="1700" i="1" dirty="0" err="1"/>
              <a:t>dept_avg</a:t>
            </a:r>
            <a:r>
              <a:rPr lang="en-US" altLang="en-US" sz="1700" i="1" dirty="0"/>
              <a:t> </a:t>
            </a:r>
            <a:r>
              <a:rPr lang="en-US" altLang="en-US" sz="1700" dirty="0"/>
              <a:t>(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, </a:t>
            </a:r>
            <a:r>
              <a:rPr lang="en-US" altLang="en-US" sz="1700" i="1" dirty="0" err="1"/>
              <a:t>avg_salary</a:t>
            </a:r>
            <a:r>
              <a:rPr lang="en-US" altLang="en-US" sz="1700" dirty="0"/>
              <a:t>)</a:t>
            </a:r>
          </a:p>
          <a:p>
            <a:pPr lvl="1">
              <a:spcBef>
                <a:spcPts val="0"/>
              </a:spcBef>
              <a:buFont typeface="Monotype Sorts" charset="2"/>
              <a:buNone/>
              <a:tabLst>
                <a:tab pos="1146175" algn="l"/>
                <a:tab pos="1608138" algn="l"/>
                <a:tab pos="1711325" algn="l"/>
              </a:tabLst>
            </a:pPr>
            <a:r>
              <a:rPr lang="en-US" altLang="en-US" sz="1700" b="1" dirty="0"/>
              <a:t>    where </a:t>
            </a:r>
            <a:r>
              <a:rPr lang="en-US" altLang="en-US" sz="1700" i="1" dirty="0" err="1"/>
              <a:t>avg_salary</a:t>
            </a:r>
            <a:r>
              <a:rPr lang="en-US" altLang="en-US" sz="1700" i="1" dirty="0"/>
              <a:t> </a:t>
            </a:r>
            <a:r>
              <a:rPr lang="en-US" altLang="en-US" sz="1700" dirty="0"/>
              <a:t>&gt; 42000;</a:t>
            </a:r>
          </a:p>
          <a:p>
            <a:pPr>
              <a:tabLst>
                <a:tab pos="1146175" algn="l"/>
                <a:tab pos="1608138" algn="l"/>
                <a:tab pos="1711325" algn="l"/>
              </a:tabLst>
            </a:pPr>
            <a:endParaRPr lang="en-US" altLang="en-US" dirty="0"/>
          </a:p>
          <a:p>
            <a:pPr>
              <a:buFont typeface="Monotype Sorts" charset="2"/>
              <a:buNone/>
              <a:tabLst>
                <a:tab pos="1146175" algn="l"/>
                <a:tab pos="1608138" algn="l"/>
                <a:tab pos="1711325" algn="l"/>
              </a:tabLst>
            </a:pPr>
            <a:endParaRPr lang="en-US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Data Definition Language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5320" y="1801115"/>
            <a:ext cx="7042361" cy="2563622"/>
          </a:xfrm>
        </p:spPr>
        <p:txBody>
          <a:bodyPr/>
          <a:lstStyle/>
          <a:p>
            <a:r>
              <a:rPr lang="en-US" altLang="en-US" sz="1700" dirty="0"/>
              <a:t>The schema for each relation.</a:t>
            </a:r>
          </a:p>
          <a:p>
            <a:r>
              <a:rPr lang="en-US" altLang="en-US" sz="1700" dirty="0"/>
              <a:t>The type of values associated with each attribute.</a:t>
            </a:r>
          </a:p>
          <a:p>
            <a:r>
              <a:rPr lang="en-US" altLang="en-US" sz="1700" dirty="0"/>
              <a:t>The Integrity constraints</a:t>
            </a:r>
          </a:p>
          <a:p>
            <a:r>
              <a:rPr lang="en-US" altLang="en-US" sz="1700" dirty="0"/>
              <a:t>The set of indices to be maintained for each relation.</a:t>
            </a:r>
          </a:p>
          <a:p>
            <a:r>
              <a:rPr lang="en-US" altLang="en-US" sz="1700" dirty="0"/>
              <a:t>Security and authorization information for each relation.</a:t>
            </a:r>
          </a:p>
          <a:p>
            <a:r>
              <a:rPr lang="en-US" altLang="en-US" sz="1700" dirty="0"/>
              <a:t>The physical storage structure of each relation on disk.</a:t>
            </a: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768350" y="1115365"/>
            <a:ext cx="761217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en-US" sz="1700" dirty="0"/>
              <a:t>The SQL data-definition language (DDL) allows the specification of information about relations, including: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With Clause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06488"/>
            <a:ext cx="7736457" cy="4903787"/>
          </a:xfrm>
        </p:spPr>
        <p:txBody>
          <a:bodyPr/>
          <a:lstStyle/>
          <a:p>
            <a:r>
              <a:rPr lang="en-US" altLang="en-US" sz="1700" dirty="0"/>
              <a:t>The </a:t>
            </a:r>
            <a:r>
              <a:rPr lang="en-US" altLang="en-US" sz="1700" b="1" dirty="0">
                <a:solidFill>
                  <a:srgbClr val="002060"/>
                </a:solidFill>
              </a:rPr>
              <a:t>with</a:t>
            </a:r>
            <a:r>
              <a:rPr lang="en-US" altLang="en-US" sz="1700" dirty="0"/>
              <a:t> clause provides a way of defining a temporary relation whose definition is available only to the query in which the </a:t>
            </a:r>
            <a:r>
              <a:rPr lang="en-US" altLang="en-US" sz="1700" b="1" dirty="0"/>
              <a:t>with</a:t>
            </a:r>
            <a:r>
              <a:rPr lang="en-US" altLang="en-US" sz="1700" b="1" dirty="0">
                <a:solidFill>
                  <a:schemeClr val="tx2"/>
                </a:solidFill>
              </a:rPr>
              <a:t> </a:t>
            </a:r>
            <a:r>
              <a:rPr lang="en-US" altLang="en-US" sz="1700" dirty="0"/>
              <a:t>clause occurs. </a:t>
            </a:r>
          </a:p>
          <a:p>
            <a:r>
              <a:rPr lang="en-US" altLang="en-US" sz="1700" dirty="0"/>
              <a:t>Find all departments with the maximum budget </a:t>
            </a:r>
            <a:br>
              <a:rPr lang="en-US" altLang="en-US" sz="1700" dirty="0"/>
            </a:br>
            <a:r>
              <a:rPr lang="en-US" altLang="en-US" sz="800" dirty="0"/>
              <a:t> </a:t>
            </a:r>
            <a:r>
              <a:rPr lang="en-US" altLang="en-US" sz="1700" b="1" dirty="0"/>
              <a:t/>
            </a:r>
            <a:br>
              <a:rPr lang="en-US" altLang="en-US" sz="1700" b="1" dirty="0"/>
            </a:br>
            <a:r>
              <a:rPr lang="en-US" altLang="en-US" sz="1700" b="1" dirty="0"/>
              <a:t>     with </a:t>
            </a:r>
            <a:r>
              <a:rPr lang="en-US" altLang="en-US" sz="1700" i="1" dirty="0" err="1"/>
              <a:t>max_budget</a:t>
            </a:r>
            <a:r>
              <a:rPr lang="en-US" altLang="en-US" sz="1700" i="1" dirty="0"/>
              <a:t> </a:t>
            </a:r>
            <a:r>
              <a:rPr lang="en-US" altLang="en-US" sz="1700" dirty="0"/>
              <a:t>(</a:t>
            </a:r>
            <a:r>
              <a:rPr lang="en-US" altLang="en-US" sz="1700" i="1" dirty="0"/>
              <a:t>value</a:t>
            </a:r>
            <a:r>
              <a:rPr lang="en-US" altLang="en-US" sz="1700" dirty="0"/>
              <a:t>) </a:t>
            </a:r>
            <a:r>
              <a:rPr lang="en-US" altLang="en-US" sz="1700" b="1" dirty="0"/>
              <a:t>as </a:t>
            </a:r>
            <a:br>
              <a:rPr lang="en-US" altLang="en-US" sz="1700" b="1" dirty="0"/>
            </a:br>
            <a:r>
              <a:rPr lang="en-US" altLang="en-US" sz="1700" b="1" dirty="0"/>
              <a:t>             </a:t>
            </a:r>
            <a:r>
              <a:rPr lang="en-US" altLang="en-US" sz="1700" dirty="0"/>
              <a:t>(</a:t>
            </a:r>
            <a:r>
              <a:rPr lang="en-US" altLang="en-US" sz="1700" b="1" dirty="0"/>
              <a:t>select max</a:t>
            </a:r>
            <a:r>
              <a:rPr lang="en-US" altLang="en-US" sz="1700" dirty="0"/>
              <a:t>(</a:t>
            </a:r>
            <a:r>
              <a:rPr lang="en-US" altLang="en-US" sz="1700" i="1" dirty="0"/>
              <a:t>budget</a:t>
            </a:r>
            <a:r>
              <a:rPr lang="en-US" altLang="en-US" sz="1700" dirty="0"/>
              <a:t>)</a:t>
            </a:r>
            <a:br>
              <a:rPr lang="en-US" altLang="en-US" sz="1700" dirty="0"/>
            </a:br>
            <a:r>
              <a:rPr lang="en-US" altLang="en-US" sz="1700" dirty="0"/>
              <a:t>              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department</a:t>
            </a:r>
            <a:r>
              <a:rPr lang="en-US" altLang="en-US" sz="1700" dirty="0"/>
              <a:t>)</a:t>
            </a:r>
            <a:br>
              <a:rPr lang="en-US" altLang="en-US" sz="1700" dirty="0"/>
            </a:br>
            <a:r>
              <a:rPr lang="en-US" altLang="en-US" sz="1700" dirty="0"/>
              <a:t>     </a:t>
            </a:r>
            <a:r>
              <a:rPr lang="en-US" altLang="en-US" sz="1700" b="1" dirty="0"/>
              <a:t>select </a:t>
            </a:r>
            <a:r>
              <a:rPr lang="en-US" altLang="en-US" sz="1700" i="1" dirty="0"/>
              <a:t>department.name</a:t>
            </a:r>
            <a:br>
              <a:rPr lang="en-US" altLang="en-US" sz="1700" i="1" dirty="0"/>
            </a:br>
            <a:r>
              <a:rPr lang="en-US" altLang="en-US" sz="1700" i="1" dirty="0"/>
              <a:t>     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department</a:t>
            </a:r>
            <a:r>
              <a:rPr lang="en-US" altLang="en-US" sz="1700" dirty="0"/>
              <a:t>, </a:t>
            </a:r>
            <a:r>
              <a:rPr lang="en-US" altLang="en-US" sz="1700" i="1" dirty="0" err="1"/>
              <a:t>max_budget</a:t>
            </a:r>
            <a:r>
              <a:rPr lang="en-US" altLang="en-US" sz="1700" i="1" dirty="0"/>
              <a:t/>
            </a:r>
            <a:br>
              <a:rPr lang="en-US" altLang="en-US" sz="1700" i="1" dirty="0"/>
            </a:br>
            <a:r>
              <a:rPr lang="en-US" altLang="en-US" sz="1700" i="1" dirty="0"/>
              <a:t>     </a:t>
            </a:r>
            <a:r>
              <a:rPr lang="en-US" altLang="en-US" sz="1700" b="1" dirty="0"/>
              <a:t>where </a:t>
            </a:r>
            <a:r>
              <a:rPr lang="en-US" altLang="en-US" sz="1700" i="1" dirty="0" err="1"/>
              <a:t>department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budget</a:t>
            </a:r>
            <a:r>
              <a:rPr lang="en-US" altLang="en-US" sz="1700" i="1" dirty="0"/>
              <a:t> </a:t>
            </a:r>
            <a:r>
              <a:rPr lang="en-US" altLang="en-US" sz="1700" dirty="0"/>
              <a:t>= </a:t>
            </a:r>
            <a:r>
              <a:rPr lang="en-US" altLang="en-US" sz="1700" i="1" dirty="0" err="1"/>
              <a:t>max_budget.value</a:t>
            </a:r>
            <a:r>
              <a:rPr lang="en-US" altLang="en-US" sz="1700" dirty="0"/>
              <a:t>;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Complex Queries using With Clause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47763"/>
            <a:ext cx="7557504" cy="693864"/>
          </a:xfrm>
        </p:spPr>
        <p:txBody>
          <a:bodyPr/>
          <a:lstStyle/>
          <a:p>
            <a:r>
              <a:rPr lang="en-US" altLang="en-US" sz="1700" dirty="0"/>
              <a:t>Find all departments where the total salary is greater than the average of the total salary at all departments</a:t>
            </a:r>
          </a:p>
        </p:txBody>
      </p:sp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1562471" y="1841627"/>
            <a:ext cx="6858036" cy="273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 b="1" dirty="0"/>
              <a:t>with </a:t>
            </a:r>
            <a:r>
              <a:rPr lang="en-US" altLang="en-US" sz="1700" i="1" dirty="0" err="1"/>
              <a:t>dept</a:t>
            </a:r>
            <a:r>
              <a:rPr lang="en-US" altLang="en-US" sz="1700" i="1" dirty="0"/>
              <a:t> _total </a:t>
            </a:r>
            <a:r>
              <a:rPr lang="en-US" altLang="en-US" sz="1700" dirty="0"/>
              <a:t>(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, </a:t>
            </a:r>
            <a:r>
              <a:rPr lang="en-US" altLang="en-US" sz="1700" i="1" dirty="0"/>
              <a:t>value</a:t>
            </a:r>
            <a:r>
              <a:rPr lang="en-US" altLang="en-US" sz="1700" dirty="0"/>
              <a:t>) </a:t>
            </a:r>
            <a:r>
              <a:rPr lang="en-US" altLang="en-US" sz="1700" b="1" dirty="0"/>
              <a:t>as</a:t>
            </a:r>
          </a:p>
          <a:p>
            <a:r>
              <a:rPr lang="en-US" altLang="en-US" sz="1700" dirty="0"/>
              <a:t>        (</a:t>
            </a:r>
            <a:r>
              <a:rPr lang="en-US" altLang="en-US" sz="1700" b="1" dirty="0"/>
              <a:t>select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, </a:t>
            </a:r>
            <a:r>
              <a:rPr lang="en-US" altLang="en-US" sz="1700" b="1" dirty="0"/>
              <a:t>sum</a:t>
            </a:r>
            <a:r>
              <a:rPr lang="en-US" altLang="en-US" sz="1700" dirty="0"/>
              <a:t>(</a:t>
            </a:r>
            <a:r>
              <a:rPr lang="en-US" altLang="en-US" sz="1700" i="1" dirty="0"/>
              <a:t>salary</a:t>
            </a:r>
            <a:r>
              <a:rPr lang="en-US" altLang="en-US" sz="1700" dirty="0"/>
              <a:t>)</a:t>
            </a:r>
          </a:p>
          <a:p>
            <a:r>
              <a:rPr lang="en-US" altLang="en-US" sz="1700" b="1" dirty="0"/>
              <a:t>         from </a:t>
            </a:r>
            <a:r>
              <a:rPr lang="en-US" altLang="en-US" sz="1700" i="1" dirty="0"/>
              <a:t>instructor</a:t>
            </a:r>
          </a:p>
          <a:p>
            <a:r>
              <a:rPr lang="en-US" altLang="en-US" sz="1700" b="1" dirty="0"/>
              <a:t>         group by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),</a:t>
            </a:r>
          </a:p>
          <a:p>
            <a:r>
              <a:rPr lang="en-US" altLang="en-US" sz="1700" i="1" dirty="0" err="1"/>
              <a:t>dept_total_avg</a:t>
            </a:r>
            <a:r>
              <a:rPr lang="en-US" altLang="en-US" sz="1700" dirty="0"/>
              <a:t>(</a:t>
            </a:r>
            <a:r>
              <a:rPr lang="en-US" altLang="en-US" sz="1700" i="1" dirty="0"/>
              <a:t>value</a:t>
            </a:r>
            <a:r>
              <a:rPr lang="en-US" altLang="en-US" sz="1700" dirty="0"/>
              <a:t>) </a:t>
            </a:r>
            <a:r>
              <a:rPr lang="en-US" altLang="en-US" sz="1700" b="1" dirty="0"/>
              <a:t>as</a:t>
            </a:r>
          </a:p>
          <a:p>
            <a:r>
              <a:rPr lang="en-US" altLang="en-US" sz="1700" dirty="0"/>
              <a:t>       (</a:t>
            </a:r>
            <a:r>
              <a:rPr lang="en-US" altLang="en-US" sz="1700" b="1" dirty="0"/>
              <a:t>select </a:t>
            </a:r>
            <a:r>
              <a:rPr lang="en-US" altLang="en-US" sz="1700" b="1" dirty="0" err="1"/>
              <a:t>avg</a:t>
            </a:r>
            <a:r>
              <a:rPr lang="en-US" altLang="en-US" sz="1700" dirty="0"/>
              <a:t>(</a:t>
            </a:r>
            <a:r>
              <a:rPr lang="en-US" altLang="en-US" sz="1700" i="1" dirty="0"/>
              <a:t>value</a:t>
            </a:r>
            <a:r>
              <a:rPr lang="en-US" altLang="en-US" sz="1700" dirty="0"/>
              <a:t>)</a:t>
            </a:r>
          </a:p>
          <a:p>
            <a:r>
              <a:rPr lang="en-US" altLang="en-US" sz="1700" b="1" dirty="0"/>
              <a:t>       from </a:t>
            </a:r>
            <a:r>
              <a:rPr lang="en-US" altLang="en-US" sz="1700" i="1" dirty="0" err="1"/>
              <a:t>dept_total</a:t>
            </a:r>
            <a:r>
              <a:rPr lang="en-US" altLang="en-US" sz="1700" dirty="0"/>
              <a:t>)</a:t>
            </a:r>
          </a:p>
          <a:p>
            <a:r>
              <a:rPr lang="en-US" altLang="en-US" sz="1700" b="1" dirty="0"/>
              <a:t>select </a:t>
            </a:r>
            <a:r>
              <a:rPr lang="en-US" altLang="en-US" sz="1700" i="1" dirty="0"/>
              <a:t>dept_name</a:t>
            </a:r>
          </a:p>
          <a:p>
            <a:r>
              <a:rPr lang="en-US" altLang="en-US" sz="1700" b="1" dirty="0"/>
              <a:t>from </a:t>
            </a:r>
            <a:r>
              <a:rPr lang="en-US" altLang="en-US" sz="1700" i="1" dirty="0" err="1"/>
              <a:t>dept_total</a:t>
            </a:r>
            <a:r>
              <a:rPr lang="en-US" altLang="en-US" sz="1700" dirty="0"/>
              <a:t>, </a:t>
            </a:r>
            <a:r>
              <a:rPr lang="en-US" altLang="en-US" sz="1700" i="1" dirty="0" err="1"/>
              <a:t>dept_total_avg</a:t>
            </a:r>
            <a:endParaRPr lang="en-US" altLang="en-US" sz="1700" i="1" dirty="0"/>
          </a:p>
          <a:p>
            <a:r>
              <a:rPr lang="en-US" altLang="en-US" sz="1700" b="1" dirty="0"/>
              <a:t>where </a:t>
            </a:r>
            <a:r>
              <a:rPr lang="en-US" altLang="en-US" sz="1700" i="1" dirty="0" err="1"/>
              <a:t>dept_total.value</a:t>
            </a:r>
            <a:r>
              <a:rPr lang="en-US" altLang="en-US" sz="1700" i="1" dirty="0"/>
              <a:t> </a:t>
            </a:r>
            <a:r>
              <a:rPr lang="en-US" altLang="en-US" sz="1700" dirty="0"/>
              <a:t>&gt; </a:t>
            </a:r>
            <a:r>
              <a:rPr lang="en-US" altLang="en-US" sz="1700" i="1" dirty="0" err="1"/>
              <a:t>dept_total_avg.value</a:t>
            </a:r>
            <a:r>
              <a:rPr lang="en-US" altLang="en-US" sz="1700" dirty="0"/>
              <a:t>;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Scalar Subquery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9"/>
            <a:ext cx="7546594" cy="4721796"/>
          </a:xfrm>
        </p:spPr>
        <p:txBody>
          <a:bodyPr/>
          <a:lstStyle/>
          <a:p>
            <a:r>
              <a:rPr lang="en-US" altLang="en-US" sz="1700" dirty="0"/>
              <a:t>Scalar subquery is one which is used where a single value is expected</a:t>
            </a:r>
          </a:p>
          <a:p>
            <a:r>
              <a:rPr lang="en-US" altLang="en-US" sz="1700" dirty="0"/>
              <a:t>List all departments along with the number of instructors in each department</a:t>
            </a:r>
          </a:p>
          <a:p>
            <a:pPr>
              <a:buFont typeface="Monotype Sorts" charset="2"/>
              <a:buNone/>
            </a:pPr>
            <a:r>
              <a:rPr lang="en-US" altLang="en-US" sz="1700" b="1" dirty="0"/>
              <a:t>	select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, </a:t>
            </a:r>
            <a:br>
              <a:rPr lang="en-US" altLang="en-US" sz="1700" dirty="0"/>
            </a:br>
            <a:r>
              <a:rPr lang="en-US" altLang="en-US" sz="1700" dirty="0"/>
              <a:t>             ( </a:t>
            </a:r>
            <a:r>
              <a:rPr lang="en-US" altLang="en-US" sz="1700" b="1" dirty="0"/>
              <a:t>select count</a:t>
            </a:r>
            <a:r>
              <a:rPr lang="en-US" altLang="en-US" sz="1700" dirty="0"/>
              <a:t>(*) </a:t>
            </a:r>
            <a:br>
              <a:rPr lang="en-US" altLang="en-US" sz="1700" dirty="0"/>
            </a:br>
            <a:r>
              <a:rPr lang="en-US" altLang="en-US" sz="1700" dirty="0"/>
              <a:t>                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instructor </a:t>
            </a:r>
            <a:br>
              <a:rPr lang="en-US" altLang="en-US" sz="1700" i="1" dirty="0"/>
            </a:br>
            <a:r>
              <a:rPr lang="en-US" altLang="en-US" sz="1700" i="1" dirty="0"/>
              <a:t>                </a:t>
            </a:r>
            <a:r>
              <a:rPr lang="en-US" altLang="en-US" sz="1700" b="1" dirty="0"/>
              <a:t>where </a:t>
            </a:r>
            <a:r>
              <a:rPr lang="en-US" altLang="en-US" sz="1700" i="1" dirty="0" err="1"/>
              <a:t>department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dept_name</a:t>
            </a:r>
            <a:r>
              <a:rPr lang="en-US" altLang="en-US" sz="1700" i="1" dirty="0"/>
              <a:t> </a:t>
            </a:r>
            <a:r>
              <a:rPr lang="en-US" altLang="en-US" sz="1700" dirty="0"/>
              <a:t>= </a:t>
            </a:r>
            <a:r>
              <a:rPr lang="en-US" altLang="en-US" sz="1700" i="1" dirty="0" err="1"/>
              <a:t>instructor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dept_name</a:t>
            </a:r>
            <a:r>
              <a:rPr lang="en-US" altLang="en-US" sz="1700" dirty="0"/>
              <a:t>)</a:t>
            </a:r>
            <a:br>
              <a:rPr lang="en-US" altLang="en-US" sz="1700" dirty="0"/>
            </a:br>
            <a:r>
              <a:rPr lang="en-US" altLang="en-US" sz="1700" dirty="0"/>
              <a:t>             </a:t>
            </a:r>
            <a:r>
              <a:rPr lang="en-US" altLang="en-US" sz="1700" b="1" dirty="0"/>
              <a:t>as </a:t>
            </a:r>
            <a:r>
              <a:rPr lang="en-US" altLang="en-US" sz="1700" i="1" dirty="0" err="1"/>
              <a:t>num_instructors</a:t>
            </a:r>
            <a:r>
              <a:rPr lang="en-US" altLang="en-US" sz="1700" i="1" dirty="0"/>
              <a:t/>
            </a:r>
            <a:br>
              <a:rPr lang="en-US" altLang="en-US" sz="1700" i="1" dirty="0"/>
            </a:br>
            <a:r>
              <a:rPr lang="en-US" altLang="en-US" sz="1700" b="1" dirty="0"/>
              <a:t>from </a:t>
            </a:r>
            <a:r>
              <a:rPr lang="en-US" altLang="en-US" sz="1700" i="1" dirty="0"/>
              <a:t>department</a:t>
            </a:r>
            <a:r>
              <a:rPr lang="en-US" altLang="en-US" sz="1700" dirty="0"/>
              <a:t>;</a:t>
            </a:r>
          </a:p>
          <a:p>
            <a:r>
              <a:rPr lang="en-US" altLang="en-US" sz="1700" dirty="0"/>
              <a:t>Runtime error if subquery returns more than one result tuple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909638" y="112713"/>
            <a:ext cx="8077200" cy="609600"/>
          </a:xfrm>
        </p:spPr>
        <p:txBody>
          <a:bodyPr/>
          <a:lstStyle/>
          <a:p>
            <a:r>
              <a:rPr lang="en-US" altLang="en-US" sz="2800" dirty="0"/>
              <a:t>Modification of the Database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357" y="1145219"/>
            <a:ext cx="7420668" cy="3134173"/>
          </a:xfrm>
        </p:spPr>
        <p:txBody>
          <a:bodyPr/>
          <a:lstStyle/>
          <a:p>
            <a:pPr>
              <a:tabLst>
                <a:tab pos="1652588" algn="l"/>
                <a:tab pos="2633663" algn="l"/>
              </a:tabLst>
            </a:pPr>
            <a:r>
              <a:rPr lang="en-US" altLang="en-US" sz="1700" dirty="0"/>
              <a:t>Deletion of tuples from a given relation.</a:t>
            </a:r>
            <a:endParaRPr lang="en-US" altLang="en-US" sz="1700" dirty="0">
              <a:latin typeface="Century Gothic" panose="020B0502020202020204" pitchFamily="34" charset="0"/>
            </a:endParaRPr>
          </a:p>
          <a:p>
            <a:pPr>
              <a:tabLst>
                <a:tab pos="1652588" algn="l"/>
                <a:tab pos="2633663" algn="l"/>
              </a:tabLst>
            </a:pPr>
            <a:r>
              <a:rPr lang="en-US" altLang="en-US" sz="1700" dirty="0"/>
              <a:t>Insertion of new tuples into a given relation</a:t>
            </a:r>
          </a:p>
          <a:p>
            <a:pPr>
              <a:tabLst>
                <a:tab pos="1652588" algn="l"/>
                <a:tab pos="2633663" algn="l"/>
              </a:tabLst>
            </a:pPr>
            <a:r>
              <a:rPr lang="en-US" altLang="en-US" sz="1700" dirty="0"/>
              <a:t>Updating of values in some tuples in a given relation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>
          <a:xfrm>
            <a:off x="909638" y="167450"/>
            <a:ext cx="8077200" cy="609600"/>
          </a:xfrm>
        </p:spPr>
        <p:txBody>
          <a:bodyPr/>
          <a:lstStyle/>
          <a:p>
            <a:r>
              <a:rPr lang="en-US" altLang="en-US" sz="2800" dirty="0"/>
              <a:t>Deletion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1236" y="1143064"/>
            <a:ext cx="7634796" cy="5175250"/>
          </a:xfrm>
        </p:spPr>
        <p:txBody>
          <a:bodyPr/>
          <a:lstStyle/>
          <a:p>
            <a:pPr>
              <a:tabLst>
                <a:tab pos="1652588" algn="l"/>
                <a:tab pos="2633663" algn="l"/>
              </a:tabLst>
            </a:pPr>
            <a:r>
              <a:rPr lang="en-US" altLang="en-US" sz="1700" dirty="0"/>
              <a:t>Delete all instructors</a:t>
            </a:r>
          </a:p>
          <a:p>
            <a:pPr>
              <a:buFont typeface="Monotype Sorts" charset="2"/>
              <a:buNone/>
              <a:tabLst>
                <a:tab pos="1652588" algn="l"/>
                <a:tab pos="2633663" algn="l"/>
              </a:tabLst>
            </a:pPr>
            <a:r>
              <a:rPr lang="en-US" altLang="en-US" sz="1700" dirty="0"/>
              <a:t>		</a:t>
            </a:r>
            <a:r>
              <a:rPr lang="en-US" altLang="en-US" sz="1700" b="1" dirty="0"/>
              <a:t>delete from </a:t>
            </a:r>
            <a:r>
              <a:rPr lang="en-US" altLang="en-US" sz="1700" i="1" dirty="0"/>
              <a:t>instructor</a:t>
            </a:r>
            <a:r>
              <a:rPr lang="en-US" altLang="en-US" sz="1700" dirty="0">
                <a:latin typeface="Century Gothic" panose="020B0502020202020204" pitchFamily="34" charset="0"/>
              </a:rPr>
              <a:t> </a:t>
            </a:r>
          </a:p>
          <a:p>
            <a:pPr>
              <a:buFont typeface="Monotype Sorts" charset="2"/>
              <a:buNone/>
              <a:tabLst>
                <a:tab pos="1652588" algn="l"/>
                <a:tab pos="2633663" algn="l"/>
              </a:tabLst>
            </a:pPr>
            <a:endParaRPr lang="en-US" altLang="en-US" sz="800" dirty="0">
              <a:latin typeface="Century Gothic" panose="020B0502020202020204" pitchFamily="34" charset="0"/>
            </a:endParaRPr>
          </a:p>
          <a:p>
            <a:pPr>
              <a:tabLst>
                <a:tab pos="1652588" algn="l"/>
                <a:tab pos="2633663" algn="l"/>
              </a:tabLst>
            </a:pPr>
            <a:r>
              <a:rPr lang="en-US" altLang="en-US" sz="1700" dirty="0"/>
              <a:t>Delete all instructors from the Finance department</a:t>
            </a:r>
            <a:br>
              <a:rPr lang="en-US" altLang="en-US" sz="1700" dirty="0"/>
            </a:br>
            <a:r>
              <a:rPr lang="en-US" altLang="en-US" sz="1700" dirty="0"/>
              <a:t>                     </a:t>
            </a:r>
            <a:r>
              <a:rPr lang="en-US" altLang="en-US" sz="1700" b="1" dirty="0"/>
              <a:t>delete from </a:t>
            </a:r>
            <a:r>
              <a:rPr lang="en-US" altLang="en-US" sz="1700" i="1" dirty="0"/>
              <a:t>instructor</a:t>
            </a:r>
            <a:br>
              <a:rPr lang="en-US" altLang="en-US" sz="1700" i="1" dirty="0"/>
            </a:br>
            <a:r>
              <a:rPr lang="en-US" altLang="en-US" sz="1700" i="1" dirty="0"/>
              <a:t>                     </a:t>
            </a:r>
            <a:r>
              <a:rPr lang="en-US" altLang="en-US" sz="1700" b="1" dirty="0"/>
              <a:t>where </a:t>
            </a:r>
            <a:r>
              <a:rPr lang="en-US" altLang="en-US" sz="1700" i="1" dirty="0" err="1"/>
              <a:t>dept_name</a:t>
            </a:r>
            <a:r>
              <a:rPr lang="en-US" altLang="en-US" sz="1700" dirty="0"/>
              <a:t>= 'Finance’;</a:t>
            </a:r>
          </a:p>
          <a:p>
            <a:pPr>
              <a:buFont typeface="Monotype Sorts" charset="2"/>
              <a:buNone/>
              <a:tabLst>
                <a:tab pos="1652588" algn="l"/>
                <a:tab pos="2633663" algn="l"/>
              </a:tabLst>
            </a:pPr>
            <a:r>
              <a:rPr lang="en-US" altLang="en-US" sz="800" dirty="0"/>
              <a:t> </a:t>
            </a:r>
          </a:p>
          <a:p>
            <a:pPr>
              <a:tabLst>
                <a:tab pos="1652588" algn="l"/>
                <a:tab pos="2633663" algn="l"/>
              </a:tabLst>
            </a:pPr>
            <a:r>
              <a:rPr lang="en-US" altLang="en-US" sz="1700" i="1" dirty="0"/>
              <a:t>Delete all tuples in the instructor relation for those instructors associated with a department located in the Watson building.</a:t>
            </a:r>
          </a:p>
          <a:p>
            <a:pPr>
              <a:buFont typeface="Monotype Sorts" charset="2"/>
              <a:buNone/>
              <a:tabLst>
                <a:tab pos="1652588" algn="l"/>
                <a:tab pos="2633663" algn="l"/>
              </a:tabLst>
            </a:pPr>
            <a:r>
              <a:rPr lang="en-US" altLang="en-US" sz="1700" b="1" dirty="0"/>
              <a:t>	                     delete from </a:t>
            </a:r>
            <a:r>
              <a:rPr lang="en-US" altLang="en-US" sz="1700" i="1" dirty="0"/>
              <a:t>instructor</a:t>
            </a:r>
            <a:br>
              <a:rPr lang="en-US" altLang="en-US" sz="1700" i="1" dirty="0"/>
            </a:br>
            <a:r>
              <a:rPr lang="en-US" altLang="en-US" sz="1700" i="1" dirty="0"/>
              <a:t>                     </a:t>
            </a:r>
            <a:r>
              <a:rPr lang="en-US" altLang="en-US" sz="1700" b="1" dirty="0"/>
              <a:t>where </a:t>
            </a:r>
            <a:r>
              <a:rPr lang="en-US" altLang="en-US" sz="1700" i="1" dirty="0"/>
              <a:t>dept name </a:t>
            </a:r>
            <a:r>
              <a:rPr lang="en-US" altLang="en-US" sz="1700" b="1" dirty="0"/>
              <a:t>in </a:t>
            </a:r>
            <a:r>
              <a:rPr lang="en-US" altLang="en-US" sz="1700" dirty="0"/>
              <a:t>(</a:t>
            </a:r>
            <a:r>
              <a:rPr lang="en-US" altLang="en-US" sz="1700" b="1" dirty="0"/>
              <a:t>select </a:t>
            </a:r>
            <a:r>
              <a:rPr lang="en-US" altLang="en-US" sz="1700" i="1" dirty="0"/>
              <a:t>dept name</a:t>
            </a:r>
            <a:br>
              <a:rPr lang="en-US" altLang="en-US" sz="1700" i="1" dirty="0"/>
            </a:br>
            <a:r>
              <a:rPr lang="en-US" altLang="en-US" sz="1700" i="1" dirty="0"/>
              <a:t>                                                        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department</a:t>
            </a:r>
            <a:br>
              <a:rPr lang="en-US" altLang="en-US" sz="1700" i="1" dirty="0"/>
            </a:br>
            <a:r>
              <a:rPr lang="en-US" altLang="en-US" sz="1700" i="1" dirty="0"/>
              <a:t>                                                        </a:t>
            </a:r>
            <a:r>
              <a:rPr lang="en-US" altLang="en-US" sz="1700" b="1" dirty="0"/>
              <a:t>where </a:t>
            </a:r>
            <a:r>
              <a:rPr lang="en-US" altLang="en-US" sz="1700" i="1" dirty="0"/>
              <a:t>building </a:t>
            </a:r>
            <a:r>
              <a:rPr lang="en-US" altLang="en-US" sz="1700" dirty="0"/>
              <a:t>= 'Watson');</a:t>
            </a:r>
          </a:p>
          <a:p>
            <a:pPr>
              <a:tabLst>
                <a:tab pos="1652588" algn="l"/>
                <a:tab pos="2633663" algn="l"/>
              </a:tabLst>
            </a:pPr>
            <a:endParaRPr lang="en-US" altLang="en-US" sz="17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Deletion (Cont.)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97471"/>
            <a:ext cx="7875778" cy="814387"/>
          </a:xfrm>
        </p:spPr>
        <p:txBody>
          <a:bodyPr>
            <a:normAutofit fontScale="25000" lnSpcReduction="20000"/>
          </a:bodyPr>
          <a:lstStyle/>
          <a:p>
            <a:pPr>
              <a:tabLst>
                <a:tab pos="1370013" algn="l"/>
                <a:tab pos="3140075" algn="l"/>
              </a:tabLst>
            </a:pPr>
            <a:r>
              <a:rPr lang="en-US" altLang="en-US" sz="1700" dirty="0"/>
              <a:t>Delete all instructors whose salary is less than the average salary of instructors</a:t>
            </a:r>
          </a:p>
          <a:p>
            <a:pPr>
              <a:tabLst>
                <a:tab pos="1370013" algn="l"/>
                <a:tab pos="3140075" algn="l"/>
              </a:tabLst>
            </a:pPr>
            <a:endParaRPr lang="en-US" altLang="en-US" dirty="0"/>
          </a:p>
          <a:p>
            <a:pPr>
              <a:tabLst>
                <a:tab pos="1370013" algn="l"/>
                <a:tab pos="3140075" algn="l"/>
              </a:tabLst>
            </a:pPr>
            <a:endParaRPr lang="en-US" altLang="en-US" sz="1700" dirty="0"/>
          </a:p>
          <a:p>
            <a:pPr>
              <a:tabLst>
                <a:tab pos="1370013" algn="l"/>
                <a:tab pos="3140075" algn="l"/>
              </a:tabLst>
            </a:pPr>
            <a:endParaRPr lang="en-US" altLang="en-US" dirty="0"/>
          </a:p>
          <a:p>
            <a:pPr lvl="1">
              <a:tabLst>
                <a:tab pos="1370013" algn="l"/>
                <a:tab pos="3140075" algn="l"/>
              </a:tabLst>
            </a:pPr>
            <a:r>
              <a:rPr lang="en-US" altLang="en-US" dirty="0"/>
              <a:t>Problem:  as we delete tuples from </a:t>
            </a:r>
            <a:r>
              <a:rPr lang="en-US" altLang="en-US" i="1" dirty="0"/>
              <a:t>instructor</a:t>
            </a:r>
            <a:r>
              <a:rPr lang="en-US" altLang="en-US" dirty="0"/>
              <a:t>, the average salary changes</a:t>
            </a:r>
          </a:p>
          <a:p>
            <a:pPr lvl="1">
              <a:tabLst>
                <a:tab pos="1370013" algn="l"/>
                <a:tab pos="3140075" algn="l"/>
              </a:tabLst>
            </a:pPr>
            <a:r>
              <a:rPr lang="en-US" altLang="en-US" dirty="0"/>
              <a:t>Solution used in SQL:</a:t>
            </a:r>
          </a:p>
          <a:p>
            <a:pPr marL="1200150" lvl="2" indent="-342900">
              <a:buFont typeface="+mj-lt"/>
              <a:buAutoNum type="arabicPeriod"/>
              <a:tabLst>
                <a:tab pos="1370013" algn="l"/>
                <a:tab pos="3140075" algn="l"/>
              </a:tabLst>
            </a:pPr>
            <a:r>
              <a:rPr lang="en-US" altLang="en-US" dirty="0"/>
              <a:t>First, compute </a:t>
            </a:r>
            <a:r>
              <a:rPr lang="en-US" altLang="en-US" b="1" dirty="0" err="1"/>
              <a:t>avg</a:t>
            </a:r>
            <a:r>
              <a:rPr lang="en-US" altLang="en-US" dirty="0"/>
              <a:t> (salary) and find all tuples to delete</a:t>
            </a:r>
          </a:p>
          <a:p>
            <a:pPr marL="1200150" lvl="2" indent="-342900">
              <a:buFont typeface="+mj-lt"/>
              <a:buAutoNum type="arabicPeriod"/>
              <a:tabLst>
                <a:tab pos="1370013" algn="l"/>
                <a:tab pos="3140075" algn="l"/>
              </a:tabLst>
            </a:pPr>
            <a:r>
              <a:rPr lang="en-US" altLang="en-US" dirty="0"/>
              <a:t>Next, delete all tuples found above (without recomputing </a:t>
            </a:r>
            <a:r>
              <a:rPr lang="en-US" altLang="en-US" b="1" dirty="0" err="1"/>
              <a:t>avg</a:t>
            </a:r>
            <a:r>
              <a:rPr lang="en-US" altLang="en-US" dirty="0"/>
              <a:t> or retesting the tuples)</a:t>
            </a:r>
          </a:p>
          <a:p>
            <a:pPr lvl="1">
              <a:tabLst>
                <a:tab pos="1370013" algn="l"/>
                <a:tab pos="3140075" algn="l"/>
              </a:tabLst>
            </a:pPr>
            <a:endParaRPr lang="en-US" altLang="en-US" dirty="0"/>
          </a:p>
        </p:txBody>
      </p:sp>
      <p:sp>
        <p:nvSpPr>
          <p:cNvPr id="63491" name="Text Box 4"/>
          <p:cNvSpPr txBox="1">
            <a:spLocks noChangeArrowheads="1"/>
          </p:cNvSpPr>
          <p:nvPr/>
        </p:nvSpPr>
        <p:spPr bwMode="auto">
          <a:xfrm>
            <a:off x="1526959" y="1692402"/>
            <a:ext cx="6385650" cy="88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kumimoji="1" lang="en-US" altLang="en-US" sz="1700" b="1" dirty="0"/>
              <a:t>delete from </a:t>
            </a:r>
            <a:r>
              <a:rPr kumimoji="1" lang="en-US" altLang="en-US" sz="1700" i="1" dirty="0"/>
              <a:t>instructor</a:t>
            </a:r>
          </a:p>
          <a:p>
            <a:r>
              <a:rPr kumimoji="1" lang="en-US" altLang="en-US" sz="1700" b="1" dirty="0"/>
              <a:t>where </a:t>
            </a:r>
            <a:r>
              <a:rPr kumimoji="1" lang="en-US" altLang="en-US" sz="1700" i="1" dirty="0"/>
              <a:t>salary </a:t>
            </a:r>
            <a:r>
              <a:rPr kumimoji="1" lang="en-US" altLang="en-US" sz="1700" dirty="0"/>
              <a:t>&lt; (</a:t>
            </a:r>
            <a:r>
              <a:rPr kumimoji="1" lang="en-US" altLang="en-US" sz="1700" b="1" dirty="0"/>
              <a:t>select </a:t>
            </a:r>
            <a:r>
              <a:rPr kumimoji="1" lang="en-US" altLang="en-US" sz="1700" b="1" dirty="0" err="1"/>
              <a:t>avg</a:t>
            </a:r>
            <a:r>
              <a:rPr kumimoji="1" lang="en-US" altLang="en-US" sz="1700" b="1" dirty="0"/>
              <a:t> </a:t>
            </a:r>
            <a:r>
              <a:rPr kumimoji="1" lang="en-US" altLang="en-US" sz="1700" dirty="0"/>
              <a:t>(</a:t>
            </a:r>
            <a:r>
              <a:rPr kumimoji="1" lang="en-US" altLang="en-US" sz="1700" i="1" dirty="0"/>
              <a:t>salary</a:t>
            </a:r>
            <a:r>
              <a:rPr kumimoji="1" lang="en-US" altLang="en-US" sz="1700" dirty="0"/>
              <a:t>) </a:t>
            </a:r>
          </a:p>
          <a:p>
            <a:r>
              <a:rPr kumimoji="1" lang="en-US" altLang="en-US" sz="1700" b="1" dirty="0"/>
              <a:t>                           from </a:t>
            </a:r>
            <a:r>
              <a:rPr kumimoji="1" lang="en-US" altLang="en-US" sz="1700" i="1" dirty="0"/>
              <a:t>instructor</a:t>
            </a:r>
            <a:r>
              <a:rPr kumimoji="1" lang="en-US" altLang="en-US" sz="1700" dirty="0"/>
              <a:t>);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>
          <a:xfrm>
            <a:off x="969963" y="277813"/>
            <a:ext cx="8077200" cy="457200"/>
          </a:xfrm>
        </p:spPr>
        <p:txBody>
          <a:bodyPr>
            <a:normAutofit fontScale="90000"/>
          </a:bodyPr>
          <a:lstStyle/>
          <a:p>
            <a:r>
              <a:rPr lang="en-US" altLang="en-US" sz="2800" dirty="0"/>
              <a:t>Insertion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358" y="1135412"/>
            <a:ext cx="7652552" cy="4587176"/>
          </a:xfrm>
        </p:spPr>
        <p:txBody>
          <a:bodyPr/>
          <a:lstStyle/>
          <a:p>
            <a:pPr>
              <a:tabLst>
                <a:tab pos="1204913" algn="l"/>
                <a:tab pos="1890713" algn="l"/>
              </a:tabLst>
            </a:pPr>
            <a:r>
              <a:rPr lang="en-US" altLang="en-US" sz="1700" dirty="0"/>
              <a:t>Add a new tuple to </a:t>
            </a:r>
            <a:r>
              <a:rPr lang="en-US" altLang="en-US" sz="1700" i="1" dirty="0"/>
              <a:t>course</a:t>
            </a:r>
          </a:p>
          <a:p>
            <a:pPr>
              <a:buFont typeface="Monotype Sorts" charset="2"/>
              <a:buNone/>
              <a:tabLst>
                <a:tab pos="1204913" algn="l"/>
                <a:tab pos="1890713" algn="l"/>
              </a:tabLst>
            </a:pPr>
            <a:r>
              <a:rPr lang="en-US" altLang="en-US" sz="1700" b="1" dirty="0"/>
              <a:t>	      insert into </a:t>
            </a:r>
            <a:r>
              <a:rPr lang="en-US" altLang="en-US" sz="1700" i="1" dirty="0"/>
              <a:t>course</a:t>
            </a:r>
            <a:br>
              <a:rPr lang="en-US" altLang="en-US" sz="1700" i="1" dirty="0"/>
            </a:br>
            <a:r>
              <a:rPr lang="en-US" altLang="en-US" sz="1700" i="1" dirty="0"/>
              <a:t>             </a:t>
            </a:r>
            <a:r>
              <a:rPr lang="en-US" altLang="en-US" sz="1700" b="1" dirty="0"/>
              <a:t>values </a:t>
            </a:r>
            <a:r>
              <a:rPr lang="en-US" altLang="en-US" sz="1700" dirty="0"/>
              <a:t>('CS-437', 'Database Systems', 'Comp. Sci.', 4);</a:t>
            </a:r>
          </a:p>
          <a:p>
            <a:pPr>
              <a:buFont typeface="Monotype Sorts" charset="2"/>
              <a:buNone/>
              <a:tabLst>
                <a:tab pos="1204913" algn="l"/>
                <a:tab pos="1890713" algn="l"/>
              </a:tabLst>
            </a:pPr>
            <a:r>
              <a:rPr lang="en-US" altLang="en-US" sz="800" dirty="0"/>
              <a:t> </a:t>
            </a:r>
          </a:p>
          <a:p>
            <a:pPr>
              <a:tabLst>
                <a:tab pos="1204913" algn="l"/>
                <a:tab pos="1890713" algn="l"/>
              </a:tabLst>
            </a:pPr>
            <a:r>
              <a:rPr lang="en-US" altLang="en-US" sz="1700" dirty="0"/>
              <a:t>or equivalently</a:t>
            </a:r>
            <a:br>
              <a:rPr lang="en-US" altLang="en-US" sz="1700" dirty="0"/>
            </a:br>
            <a:r>
              <a:rPr lang="en-US" altLang="en-US" sz="800" dirty="0"/>
              <a:t> </a:t>
            </a:r>
          </a:p>
          <a:p>
            <a:pPr>
              <a:buFont typeface="Monotype Sorts" charset="2"/>
              <a:buNone/>
              <a:tabLst>
                <a:tab pos="1204913" algn="l"/>
                <a:tab pos="1890713" algn="l"/>
              </a:tabLst>
            </a:pPr>
            <a:r>
              <a:rPr lang="en-US" altLang="en-US" sz="1700" dirty="0"/>
              <a:t>           </a:t>
            </a:r>
            <a:r>
              <a:rPr lang="en-US" altLang="en-US" sz="1700" b="1" dirty="0"/>
              <a:t>insert into </a:t>
            </a:r>
            <a:r>
              <a:rPr lang="en-US" altLang="en-US" sz="1700" i="1" dirty="0"/>
              <a:t>course </a:t>
            </a:r>
            <a:r>
              <a:rPr lang="en-US" altLang="en-US" sz="1700" dirty="0"/>
              <a:t>(</a:t>
            </a:r>
            <a:r>
              <a:rPr lang="en-US" altLang="en-US" sz="1700" i="1" dirty="0" err="1"/>
              <a:t>course_id</a:t>
            </a:r>
            <a:r>
              <a:rPr lang="en-US" altLang="en-US" sz="1700" dirty="0"/>
              <a:t>, </a:t>
            </a:r>
            <a:r>
              <a:rPr lang="en-US" altLang="en-US" sz="1700" i="1" dirty="0"/>
              <a:t>title</a:t>
            </a:r>
            <a:r>
              <a:rPr lang="en-US" altLang="en-US" sz="1700" dirty="0"/>
              <a:t>, </a:t>
            </a:r>
            <a:r>
              <a:rPr lang="en-US" altLang="en-US" sz="1700" i="1" dirty="0" err="1"/>
              <a:t>dept_name</a:t>
            </a:r>
            <a:r>
              <a:rPr lang="en-US" altLang="en-US" sz="1700" dirty="0"/>
              <a:t>, </a:t>
            </a:r>
            <a:r>
              <a:rPr lang="en-US" altLang="en-US" sz="1700" i="1" dirty="0"/>
              <a:t>credits</a:t>
            </a:r>
            <a:r>
              <a:rPr lang="en-US" altLang="en-US" sz="1700" dirty="0"/>
              <a:t>)</a:t>
            </a:r>
            <a:br>
              <a:rPr lang="en-US" altLang="en-US" sz="1700" dirty="0"/>
            </a:br>
            <a:r>
              <a:rPr lang="en-US" altLang="en-US" sz="1700" dirty="0"/>
              <a:t>             </a:t>
            </a:r>
            <a:r>
              <a:rPr lang="en-US" altLang="en-US" sz="1700" b="1" dirty="0"/>
              <a:t>values </a:t>
            </a:r>
            <a:r>
              <a:rPr lang="en-US" altLang="en-US" sz="1700" dirty="0"/>
              <a:t>('CS-437', 'Database Systems', 'Comp. Sci.', 4);</a:t>
            </a:r>
          </a:p>
          <a:p>
            <a:pPr>
              <a:buFont typeface="Monotype Sorts" charset="2"/>
              <a:buNone/>
              <a:tabLst>
                <a:tab pos="1204913" algn="l"/>
                <a:tab pos="1890713" algn="l"/>
              </a:tabLst>
            </a:pPr>
            <a:r>
              <a:rPr lang="en-US" altLang="en-US" sz="800" dirty="0"/>
              <a:t> </a:t>
            </a:r>
          </a:p>
          <a:p>
            <a:pPr>
              <a:tabLst>
                <a:tab pos="1204913" algn="l"/>
                <a:tab pos="1890713" algn="l"/>
              </a:tabLst>
            </a:pPr>
            <a:r>
              <a:rPr lang="en-US" altLang="en-US" sz="1700" dirty="0"/>
              <a:t>Add a new tuple to </a:t>
            </a:r>
            <a:r>
              <a:rPr lang="en-US" altLang="en-US" sz="1700" i="1" dirty="0"/>
              <a:t>student  </a:t>
            </a:r>
            <a:r>
              <a:rPr lang="en-US" altLang="en-US" sz="1700" dirty="0"/>
              <a:t>with </a:t>
            </a:r>
            <a:r>
              <a:rPr lang="en-US" altLang="en-US" sz="1700" i="1" dirty="0"/>
              <a:t>tot_creds </a:t>
            </a:r>
            <a:r>
              <a:rPr lang="en-US" altLang="en-US" sz="1700" dirty="0"/>
              <a:t>set to null</a:t>
            </a:r>
          </a:p>
          <a:p>
            <a:pPr>
              <a:buFont typeface="Monotype Sorts" charset="2"/>
              <a:buNone/>
              <a:tabLst>
                <a:tab pos="1204913" algn="l"/>
                <a:tab pos="1890713" algn="l"/>
              </a:tabLst>
            </a:pPr>
            <a:r>
              <a:rPr lang="en-US" altLang="en-US" sz="1700" b="1" dirty="0"/>
              <a:t>	      insert into </a:t>
            </a:r>
            <a:r>
              <a:rPr lang="en-US" altLang="en-US" sz="1700" i="1" dirty="0"/>
              <a:t>student</a:t>
            </a:r>
            <a:br>
              <a:rPr lang="en-US" altLang="en-US" sz="1700" i="1" dirty="0"/>
            </a:br>
            <a:r>
              <a:rPr lang="en-US" altLang="en-US" sz="1700" i="1" dirty="0"/>
              <a:t>             </a:t>
            </a:r>
            <a:r>
              <a:rPr lang="en-US" altLang="en-US" sz="1700" b="1" dirty="0"/>
              <a:t>values </a:t>
            </a:r>
            <a:r>
              <a:rPr lang="en-US" altLang="en-US" sz="1700" dirty="0"/>
              <a:t>('3003', 'Green', 'Finance', </a:t>
            </a:r>
            <a:r>
              <a:rPr lang="en-US" altLang="en-US" sz="1700" i="1" dirty="0"/>
              <a:t>null</a:t>
            </a:r>
            <a:r>
              <a:rPr lang="en-US" altLang="en-US" sz="1700" dirty="0"/>
              <a:t>);</a:t>
            </a:r>
          </a:p>
          <a:p>
            <a:pPr>
              <a:buFont typeface="Monotype Sorts" charset="2"/>
              <a:buNone/>
              <a:tabLst>
                <a:tab pos="1204913" algn="l"/>
                <a:tab pos="1890713" algn="l"/>
              </a:tabLst>
            </a:pPr>
            <a:endParaRPr lang="en-US" altLang="en-US" sz="17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0" y="246063"/>
            <a:ext cx="8058150" cy="457200"/>
          </a:xfrm>
        </p:spPr>
        <p:txBody>
          <a:bodyPr>
            <a:normAutofit fontScale="90000"/>
          </a:bodyPr>
          <a:lstStyle/>
          <a:p>
            <a:r>
              <a:rPr lang="en-US" altLang="en-US" sz="2800" dirty="0"/>
              <a:t>Insertion (Cont.)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0113" y="1106488"/>
            <a:ext cx="7561407" cy="5074856"/>
          </a:xfrm>
        </p:spPr>
        <p:txBody>
          <a:bodyPr/>
          <a:lstStyle/>
          <a:p>
            <a:pPr>
              <a:tabLst>
                <a:tab pos="908050" algn="l"/>
              </a:tabLst>
            </a:pPr>
            <a:r>
              <a:rPr lang="en-US" altLang="en-US" sz="1700" dirty="0"/>
              <a:t>Make each student in the Music department who has earned more than 144 credit hours an instructor in the Music department with a salary of  $18,000.</a:t>
            </a:r>
          </a:p>
          <a:p>
            <a:pPr>
              <a:buFont typeface="Monotype Sorts" charset="2"/>
              <a:buNone/>
              <a:tabLst>
                <a:tab pos="908050" algn="l"/>
              </a:tabLst>
            </a:pPr>
            <a:r>
              <a:rPr lang="en-US" altLang="en-US" sz="1700" dirty="0"/>
              <a:t>	    </a:t>
            </a:r>
            <a:r>
              <a:rPr lang="en-US" altLang="en-US" sz="1700" b="1" dirty="0"/>
              <a:t>insert into </a:t>
            </a:r>
            <a:r>
              <a:rPr lang="en-US" altLang="en-US" sz="1700" i="1" dirty="0"/>
              <a:t>instructor</a:t>
            </a:r>
            <a:br>
              <a:rPr lang="en-US" altLang="en-US" sz="1700" i="1" dirty="0"/>
            </a:br>
            <a:r>
              <a:rPr lang="en-US" altLang="en-US" sz="1700" i="1" dirty="0"/>
              <a:t>	</a:t>
            </a:r>
            <a:r>
              <a:rPr lang="en-US" altLang="en-US" sz="1700" b="1" dirty="0"/>
              <a:t>select </a:t>
            </a:r>
            <a:r>
              <a:rPr lang="en-US" altLang="en-US" sz="1700" i="1" dirty="0"/>
              <a:t>ID, name, dept_name, 18000</a:t>
            </a:r>
            <a:br>
              <a:rPr lang="en-US" altLang="en-US" sz="1700" i="1" dirty="0"/>
            </a:br>
            <a:r>
              <a:rPr lang="en-US" altLang="en-US" sz="1700" i="1" dirty="0"/>
              <a:t>         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  student </a:t>
            </a:r>
            <a:br>
              <a:rPr lang="en-US" altLang="en-US" sz="1700" i="1" dirty="0"/>
            </a:br>
            <a:r>
              <a:rPr lang="en-US" altLang="en-US" sz="1700" i="1" dirty="0"/>
              <a:t>         </a:t>
            </a:r>
            <a:r>
              <a:rPr lang="en-US" altLang="en-US" sz="1700" b="1" dirty="0"/>
              <a:t>where </a:t>
            </a:r>
            <a:r>
              <a:rPr lang="en-US" altLang="en-US" sz="1700" i="1" dirty="0"/>
              <a:t>  dept_name = '</a:t>
            </a:r>
            <a:r>
              <a:rPr lang="en-US" altLang="en-US" sz="1700" dirty="0"/>
              <a:t>Music' </a:t>
            </a:r>
            <a:r>
              <a:rPr lang="en-US" altLang="en-US" sz="1700" b="1" dirty="0"/>
              <a:t>and </a:t>
            </a:r>
            <a:r>
              <a:rPr lang="en-US" altLang="en-US" sz="1700" i="1" dirty="0" err="1"/>
              <a:t>total_cred</a:t>
            </a:r>
            <a:r>
              <a:rPr lang="en-US" altLang="en-US" sz="1700" b="1" dirty="0"/>
              <a:t> </a:t>
            </a:r>
            <a:r>
              <a:rPr lang="en-US" altLang="en-US" sz="1700" dirty="0"/>
              <a:t>&gt;</a:t>
            </a:r>
            <a:r>
              <a:rPr lang="en-US" altLang="en-US" sz="1700" b="1" dirty="0"/>
              <a:t> </a:t>
            </a:r>
            <a:r>
              <a:rPr lang="en-US" altLang="en-US" sz="1700" dirty="0"/>
              <a:t>144;</a:t>
            </a:r>
            <a:endParaRPr lang="en-US" altLang="en-US" i="1" dirty="0"/>
          </a:p>
          <a:p>
            <a:pPr>
              <a:buFont typeface="Monotype Sorts" charset="2"/>
              <a:buNone/>
              <a:tabLst>
                <a:tab pos="908050" algn="l"/>
              </a:tabLst>
            </a:pPr>
            <a:r>
              <a:rPr lang="en-US" altLang="en-US" sz="800" i="1" dirty="0"/>
              <a:t> </a:t>
            </a:r>
          </a:p>
          <a:p>
            <a:pPr>
              <a:tabLst>
                <a:tab pos="908050" algn="l"/>
              </a:tabLst>
            </a:pPr>
            <a:r>
              <a:rPr lang="en-US" altLang="en-US" sz="1700" dirty="0"/>
              <a:t>The </a:t>
            </a:r>
            <a:r>
              <a:rPr lang="en-US" altLang="en-US" sz="1700" b="1" dirty="0"/>
              <a:t>select from where</a:t>
            </a:r>
            <a:r>
              <a:rPr lang="en-US" altLang="en-US" sz="1700" dirty="0"/>
              <a:t> statement is evaluated fully before any of its results are inserted into the relation.  </a:t>
            </a:r>
          </a:p>
          <a:p>
            <a:pPr>
              <a:buFont typeface="Monotype Sorts" charset="2"/>
              <a:buNone/>
              <a:tabLst>
                <a:tab pos="908050" algn="l"/>
              </a:tabLst>
            </a:pPr>
            <a:r>
              <a:rPr lang="en-US" altLang="en-US" sz="1700" dirty="0"/>
              <a:t>     Otherwise queries like</a:t>
            </a:r>
          </a:p>
          <a:p>
            <a:pPr>
              <a:buFont typeface="Monotype Sorts" charset="2"/>
              <a:buNone/>
              <a:tabLst>
                <a:tab pos="908050" algn="l"/>
              </a:tabLst>
            </a:pPr>
            <a:r>
              <a:rPr lang="en-US" altLang="en-US" sz="1700" dirty="0"/>
              <a:t>       	</a:t>
            </a:r>
            <a:r>
              <a:rPr lang="en-US" altLang="en-US" sz="1700" b="1" dirty="0"/>
              <a:t>insert into</a:t>
            </a:r>
            <a:r>
              <a:rPr lang="en-US" altLang="en-US" sz="1700" dirty="0"/>
              <a:t> </a:t>
            </a:r>
            <a:r>
              <a:rPr lang="en-US" altLang="en-US" sz="1700" i="1" dirty="0"/>
              <a:t>table</a:t>
            </a:r>
            <a:r>
              <a:rPr lang="en-US" altLang="en-US" sz="1700" dirty="0"/>
              <a:t>1 </a:t>
            </a:r>
            <a:r>
              <a:rPr lang="en-US" altLang="en-US" sz="1700" b="1" dirty="0"/>
              <a:t>select</a:t>
            </a:r>
            <a:r>
              <a:rPr lang="en-US" altLang="en-US" sz="1700" dirty="0"/>
              <a:t> * </a:t>
            </a:r>
            <a:r>
              <a:rPr lang="en-US" altLang="en-US" sz="1700" b="1" dirty="0"/>
              <a:t>from</a:t>
            </a:r>
            <a:r>
              <a:rPr lang="en-US" altLang="en-US" sz="1700" dirty="0"/>
              <a:t> </a:t>
            </a:r>
            <a:r>
              <a:rPr lang="en-US" altLang="en-US" sz="1700" i="1" dirty="0"/>
              <a:t>table</a:t>
            </a:r>
            <a:r>
              <a:rPr lang="en-US" altLang="en-US" sz="1700" dirty="0"/>
              <a:t>1</a:t>
            </a:r>
          </a:p>
          <a:p>
            <a:pPr>
              <a:buFont typeface="Monotype Sorts" charset="2"/>
              <a:buNone/>
              <a:tabLst>
                <a:tab pos="908050" algn="l"/>
              </a:tabLst>
            </a:pPr>
            <a:r>
              <a:rPr lang="en-US" altLang="en-US" sz="1700" dirty="0"/>
              <a:t>       would cause problem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>
          <a:xfrm>
            <a:off x="881063" y="123825"/>
            <a:ext cx="8077200" cy="609600"/>
          </a:xfrm>
        </p:spPr>
        <p:txBody>
          <a:bodyPr/>
          <a:lstStyle/>
          <a:p>
            <a:r>
              <a:rPr lang="en-US" altLang="en-US" sz="2800" dirty="0"/>
              <a:t>Updates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1235" y="1105345"/>
            <a:ext cx="7634796" cy="4876800"/>
          </a:xfrm>
        </p:spPr>
        <p:txBody>
          <a:bodyPr/>
          <a:lstStyle/>
          <a:p>
            <a:pPr>
              <a:tabLst>
                <a:tab pos="2336800" algn="l"/>
              </a:tabLst>
            </a:pPr>
            <a:r>
              <a:rPr lang="en-US" altLang="en-US" sz="1700" dirty="0"/>
              <a:t>Give  a  5% salary raise to all instructors</a:t>
            </a:r>
          </a:p>
          <a:p>
            <a:pPr lvl="1">
              <a:buFont typeface="Monotype Sorts" charset="2"/>
              <a:buNone/>
              <a:tabLst>
                <a:tab pos="2336800" algn="l"/>
              </a:tabLst>
            </a:pPr>
            <a:r>
              <a:rPr lang="en-US" altLang="en-US" sz="1700" dirty="0"/>
              <a:t>	           </a:t>
            </a:r>
            <a:r>
              <a:rPr lang="en-US" altLang="en-US" sz="1700" b="1" dirty="0">
                <a:sym typeface="Symbol" panose="05050102010706020507" pitchFamily="18" charset="2"/>
              </a:rPr>
              <a:t>update </a:t>
            </a:r>
            <a:r>
              <a:rPr lang="en-US" altLang="en-US" sz="1700" i="1" dirty="0">
                <a:sym typeface="Symbol" panose="05050102010706020507" pitchFamily="18" charset="2"/>
              </a:rPr>
              <a:t>instructor</a:t>
            </a:r>
            <a:br>
              <a:rPr lang="en-US" altLang="en-US" sz="1700" i="1" dirty="0">
                <a:sym typeface="Symbol" panose="05050102010706020507" pitchFamily="18" charset="2"/>
              </a:rPr>
            </a:br>
            <a:r>
              <a:rPr lang="en-US" altLang="en-US" sz="1700" i="1" dirty="0">
                <a:sym typeface="Symbol" panose="05050102010706020507" pitchFamily="18" charset="2"/>
              </a:rPr>
              <a:t>               </a:t>
            </a:r>
            <a:r>
              <a:rPr lang="en-US" altLang="en-US" sz="1700" b="1" dirty="0">
                <a:sym typeface="Symbol" panose="05050102010706020507" pitchFamily="18" charset="2"/>
              </a:rPr>
              <a:t>set </a:t>
            </a:r>
            <a:r>
              <a:rPr lang="en-US" altLang="en-US" sz="1700" i="1" dirty="0">
                <a:sym typeface="Symbol" panose="05050102010706020507" pitchFamily="18" charset="2"/>
              </a:rPr>
              <a:t>salary </a:t>
            </a:r>
            <a:r>
              <a:rPr lang="en-US" altLang="en-US" sz="1700" dirty="0">
                <a:sym typeface="Symbol" panose="05050102010706020507" pitchFamily="18" charset="2"/>
              </a:rPr>
              <a:t>= </a:t>
            </a:r>
            <a:r>
              <a:rPr lang="en-US" altLang="en-US" sz="1700" i="1" dirty="0">
                <a:sym typeface="Symbol" panose="05050102010706020507" pitchFamily="18" charset="2"/>
              </a:rPr>
              <a:t>salary </a:t>
            </a:r>
            <a:r>
              <a:rPr lang="en-US" altLang="en-US" sz="1700" dirty="0">
                <a:sym typeface="Symbol" panose="05050102010706020507" pitchFamily="18" charset="2"/>
              </a:rPr>
              <a:t>* 1.05</a:t>
            </a:r>
          </a:p>
          <a:p>
            <a:pPr>
              <a:tabLst>
                <a:tab pos="2336800" algn="l"/>
              </a:tabLst>
            </a:pPr>
            <a:r>
              <a:rPr lang="en-US" altLang="en-US" sz="1700" dirty="0"/>
              <a:t>Give  a 5% salary raise to those instructors who </a:t>
            </a:r>
            <a:r>
              <a:rPr lang="en-US" altLang="en-US" dirty="0"/>
              <a:t>earn</a:t>
            </a:r>
            <a:r>
              <a:rPr lang="en-US" altLang="en-US" sz="1700" dirty="0"/>
              <a:t> less than 70000</a:t>
            </a:r>
            <a:r>
              <a:rPr lang="en-US" altLang="en-US" sz="1700" dirty="0">
                <a:sym typeface="Symbol" panose="05050102010706020507" pitchFamily="18" charset="2"/>
              </a:rPr>
              <a:t/>
            </a:r>
            <a:br>
              <a:rPr lang="en-US" altLang="en-US" sz="1700" dirty="0">
                <a:sym typeface="Symbol" panose="05050102010706020507" pitchFamily="18" charset="2"/>
              </a:rPr>
            </a:br>
            <a:r>
              <a:rPr lang="en-US" altLang="en-US" sz="1700" dirty="0">
                <a:sym typeface="Symbol" panose="05050102010706020507" pitchFamily="18" charset="2"/>
              </a:rPr>
              <a:t>                </a:t>
            </a:r>
            <a:r>
              <a:rPr lang="en-US" altLang="en-US" sz="1700" b="1" dirty="0">
                <a:sym typeface="Symbol" panose="05050102010706020507" pitchFamily="18" charset="2"/>
              </a:rPr>
              <a:t>update </a:t>
            </a:r>
            <a:r>
              <a:rPr lang="en-US" altLang="en-US" sz="1700" i="1" dirty="0">
                <a:sym typeface="Symbol" panose="05050102010706020507" pitchFamily="18" charset="2"/>
              </a:rPr>
              <a:t>instructor</a:t>
            </a:r>
            <a:br>
              <a:rPr lang="en-US" altLang="en-US" sz="1700" i="1" dirty="0">
                <a:sym typeface="Symbol" panose="05050102010706020507" pitchFamily="18" charset="2"/>
              </a:rPr>
            </a:br>
            <a:r>
              <a:rPr lang="en-US" altLang="en-US" sz="1700" i="1" dirty="0">
                <a:sym typeface="Symbol" panose="05050102010706020507" pitchFamily="18" charset="2"/>
              </a:rPr>
              <a:t>                     </a:t>
            </a:r>
            <a:r>
              <a:rPr lang="en-US" altLang="en-US" sz="1700" b="1" dirty="0">
                <a:sym typeface="Symbol" panose="05050102010706020507" pitchFamily="18" charset="2"/>
              </a:rPr>
              <a:t>set </a:t>
            </a:r>
            <a:r>
              <a:rPr lang="en-US" altLang="en-US" sz="1700" i="1" dirty="0">
                <a:sym typeface="Symbol" panose="05050102010706020507" pitchFamily="18" charset="2"/>
              </a:rPr>
              <a:t>salary </a:t>
            </a:r>
            <a:r>
              <a:rPr lang="en-US" altLang="en-US" sz="1700" dirty="0">
                <a:sym typeface="Symbol" panose="05050102010706020507" pitchFamily="18" charset="2"/>
              </a:rPr>
              <a:t>= </a:t>
            </a:r>
            <a:r>
              <a:rPr lang="en-US" altLang="en-US" sz="1700" i="1" dirty="0">
                <a:sym typeface="Symbol" panose="05050102010706020507" pitchFamily="18" charset="2"/>
              </a:rPr>
              <a:t>salary </a:t>
            </a:r>
            <a:r>
              <a:rPr lang="en-US" altLang="en-US" sz="1700" dirty="0">
                <a:sym typeface="Symbol" panose="05050102010706020507" pitchFamily="18" charset="2"/>
              </a:rPr>
              <a:t>* 1.05</a:t>
            </a:r>
            <a:br>
              <a:rPr lang="en-US" altLang="en-US" sz="1700" dirty="0">
                <a:sym typeface="Symbol" panose="05050102010706020507" pitchFamily="18" charset="2"/>
              </a:rPr>
            </a:br>
            <a:r>
              <a:rPr lang="en-US" altLang="en-US" sz="1700" dirty="0">
                <a:sym typeface="Symbol" panose="05050102010706020507" pitchFamily="18" charset="2"/>
              </a:rPr>
              <a:t>                    </a:t>
            </a:r>
            <a:r>
              <a:rPr lang="en-US" altLang="en-US" sz="1700" b="1" dirty="0">
                <a:sym typeface="Symbol" panose="05050102010706020507" pitchFamily="18" charset="2"/>
              </a:rPr>
              <a:t>where </a:t>
            </a:r>
            <a:r>
              <a:rPr lang="en-US" altLang="en-US" sz="1700" i="1" dirty="0">
                <a:sym typeface="Symbol" panose="05050102010706020507" pitchFamily="18" charset="2"/>
              </a:rPr>
              <a:t>salary </a:t>
            </a:r>
            <a:r>
              <a:rPr lang="en-US" altLang="en-US" sz="1700" dirty="0">
                <a:sym typeface="Symbol" panose="05050102010706020507" pitchFamily="18" charset="2"/>
              </a:rPr>
              <a:t>&lt; 70000;</a:t>
            </a:r>
          </a:p>
          <a:p>
            <a:pPr>
              <a:tabLst>
                <a:tab pos="2336800" algn="l"/>
              </a:tabLst>
            </a:pPr>
            <a:r>
              <a:rPr lang="en-US" altLang="en-US" sz="1700" dirty="0"/>
              <a:t>Give  a 5% salary raise to instructors whose salary is less than average</a:t>
            </a:r>
          </a:p>
          <a:p>
            <a:pPr>
              <a:buNone/>
              <a:tabLst>
                <a:tab pos="2336800" algn="l"/>
              </a:tabLst>
            </a:pPr>
            <a:r>
              <a:rPr lang="en-US" altLang="en-US" sz="1700" b="1" dirty="0">
                <a:sym typeface="Symbol" panose="05050102010706020507" pitchFamily="18" charset="2"/>
              </a:rPr>
              <a:t>                          update </a:t>
            </a:r>
            <a:r>
              <a:rPr lang="en-US" altLang="en-US" sz="1700" i="1" dirty="0">
                <a:sym typeface="Symbol" panose="05050102010706020507" pitchFamily="18" charset="2"/>
              </a:rPr>
              <a:t>instructor</a:t>
            </a:r>
            <a:br>
              <a:rPr lang="en-US" altLang="en-US" sz="1700" i="1" dirty="0">
                <a:sym typeface="Symbol" panose="05050102010706020507" pitchFamily="18" charset="2"/>
              </a:rPr>
            </a:br>
            <a:r>
              <a:rPr lang="en-US" altLang="en-US" sz="1700" i="1" dirty="0">
                <a:sym typeface="Symbol" panose="05050102010706020507" pitchFamily="18" charset="2"/>
              </a:rPr>
              <a:t>                     </a:t>
            </a:r>
            <a:r>
              <a:rPr lang="en-US" altLang="en-US" sz="1700" b="1" dirty="0">
                <a:sym typeface="Symbol" panose="05050102010706020507" pitchFamily="18" charset="2"/>
              </a:rPr>
              <a:t>set </a:t>
            </a:r>
            <a:r>
              <a:rPr lang="en-US" altLang="en-US" sz="1700" i="1" dirty="0">
                <a:sym typeface="Symbol" panose="05050102010706020507" pitchFamily="18" charset="2"/>
              </a:rPr>
              <a:t>salary </a:t>
            </a:r>
            <a:r>
              <a:rPr lang="en-US" altLang="en-US" sz="1700" dirty="0">
                <a:sym typeface="Symbol" panose="05050102010706020507" pitchFamily="18" charset="2"/>
              </a:rPr>
              <a:t>= </a:t>
            </a:r>
            <a:r>
              <a:rPr lang="en-US" altLang="en-US" sz="1700" i="1" dirty="0">
                <a:sym typeface="Symbol" panose="05050102010706020507" pitchFamily="18" charset="2"/>
              </a:rPr>
              <a:t>salary </a:t>
            </a:r>
            <a:r>
              <a:rPr lang="en-US" altLang="en-US" sz="1700" dirty="0">
                <a:sym typeface="Symbol" panose="05050102010706020507" pitchFamily="18" charset="2"/>
              </a:rPr>
              <a:t>* 1.05</a:t>
            </a:r>
            <a:br>
              <a:rPr lang="en-US" altLang="en-US" sz="1700" dirty="0">
                <a:sym typeface="Symbol" panose="05050102010706020507" pitchFamily="18" charset="2"/>
              </a:rPr>
            </a:br>
            <a:r>
              <a:rPr lang="en-US" altLang="en-US" sz="1700" dirty="0">
                <a:sym typeface="Symbol" panose="05050102010706020507" pitchFamily="18" charset="2"/>
              </a:rPr>
              <a:t>                     </a:t>
            </a:r>
            <a:r>
              <a:rPr lang="en-US" altLang="en-US" sz="1700" b="1" dirty="0">
                <a:sym typeface="Symbol" panose="05050102010706020507" pitchFamily="18" charset="2"/>
              </a:rPr>
              <a:t>where </a:t>
            </a:r>
            <a:r>
              <a:rPr lang="en-US" altLang="en-US" sz="1700" i="1" dirty="0">
                <a:sym typeface="Symbol" panose="05050102010706020507" pitchFamily="18" charset="2"/>
              </a:rPr>
              <a:t>salary </a:t>
            </a:r>
            <a:r>
              <a:rPr lang="en-US" altLang="en-US" sz="1700" dirty="0">
                <a:sym typeface="Symbol" panose="05050102010706020507" pitchFamily="18" charset="2"/>
              </a:rPr>
              <a:t>&lt;  (</a:t>
            </a:r>
            <a:r>
              <a:rPr lang="en-US" altLang="en-US" sz="1700" b="1" dirty="0">
                <a:sym typeface="Symbol" panose="05050102010706020507" pitchFamily="18" charset="2"/>
              </a:rPr>
              <a:t>select </a:t>
            </a:r>
            <a:r>
              <a:rPr lang="en-US" altLang="en-US" sz="1700" b="1" dirty="0" err="1">
                <a:sym typeface="Symbol" panose="05050102010706020507" pitchFamily="18" charset="2"/>
              </a:rPr>
              <a:t>avg</a:t>
            </a:r>
            <a:r>
              <a:rPr lang="en-US" altLang="en-US" sz="1700" b="1" dirty="0">
                <a:sym typeface="Symbol" panose="05050102010706020507" pitchFamily="18" charset="2"/>
              </a:rPr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(salary)</a:t>
            </a:r>
            <a:br>
              <a:rPr lang="en-US" altLang="en-US" sz="1700" dirty="0">
                <a:sym typeface="Symbol" panose="05050102010706020507" pitchFamily="18" charset="2"/>
              </a:rPr>
            </a:br>
            <a:r>
              <a:rPr lang="en-US" altLang="en-US" sz="1700" dirty="0">
                <a:sym typeface="Symbol" panose="05050102010706020507" pitchFamily="18" charset="2"/>
              </a:rPr>
              <a:t>                                                 </a:t>
            </a:r>
            <a:r>
              <a:rPr lang="en-US" altLang="en-US" sz="1700" b="1" dirty="0">
                <a:sym typeface="Symbol" panose="05050102010706020507" pitchFamily="18" charset="2"/>
              </a:rPr>
              <a:t>from </a:t>
            </a:r>
            <a:r>
              <a:rPr lang="en-US" altLang="en-US" sz="1700" i="1" dirty="0">
                <a:sym typeface="Symbol" panose="05050102010706020507" pitchFamily="18" charset="2"/>
              </a:rPr>
              <a:t>instructor</a:t>
            </a:r>
            <a:r>
              <a:rPr lang="en-US" altLang="en-US" sz="1700" dirty="0">
                <a:sym typeface="Symbol" panose="05050102010706020507" pitchFamily="18" charset="2"/>
              </a:rPr>
              <a:t>);</a:t>
            </a:r>
          </a:p>
          <a:p>
            <a:pPr>
              <a:tabLst>
                <a:tab pos="2336800" algn="l"/>
              </a:tabLst>
            </a:pPr>
            <a:endParaRPr lang="en-US" altLang="en-US" dirty="0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>
          <a:xfrm>
            <a:off x="881063" y="123825"/>
            <a:ext cx="8077200" cy="609600"/>
          </a:xfrm>
        </p:spPr>
        <p:txBody>
          <a:bodyPr/>
          <a:lstStyle/>
          <a:p>
            <a:r>
              <a:rPr lang="en-US" altLang="en-US" sz="2800" dirty="0"/>
              <a:t>Updates (Cont.)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1236" y="1100831"/>
            <a:ext cx="7634795" cy="3946657"/>
          </a:xfrm>
        </p:spPr>
        <p:txBody>
          <a:bodyPr/>
          <a:lstStyle/>
          <a:p>
            <a:pPr>
              <a:tabLst>
                <a:tab pos="2336800" algn="l"/>
              </a:tabLst>
            </a:pPr>
            <a:r>
              <a:rPr lang="en-US" altLang="en-US" sz="1700" dirty="0"/>
              <a:t>Increase salaries of instructors whose salary is over $100,000 by 3%, and all others by a 5% </a:t>
            </a:r>
          </a:p>
          <a:p>
            <a:pPr lvl="1">
              <a:tabLst>
                <a:tab pos="2336800" algn="l"/>
              </a:tabLst>
            </a:pPr>
            <a:r>
              <a:rPr lang="en-US" altLang="en-US" sz="1700" dirty="0"/>
              <a:t>Write two </a:t>
            </a:r>
            <a:r>
              <a:rPr lang="en-US" altLang="en-US" sz="1700" b="1" dirty="0"/>
              <a:t>update </a:t>
            </a:r>
            <a:r>
              <a:rPr lang="en-US" altLang="en-US" sz="1700" dirty="0"/>
              <a:t>statements:</a:t>
            </a:r>
          </a:p>
          <a:p>
            <a:pPr lvl="1">
              <a:buFont typeface="Monotype Sorts" charset="2"/>
              <a:buNone/>
              <a:tabLst>
                <a:tab pos="2336800" algn="l"/>
              </a:tabLst>
            </a:pPr>
            <a:r>
              <a:rPr lang="en-US" altLang="en-US" sz="1700" dirty="0"/>
              <a:t>	           </a:t>
            </a:r>
            <a:r>
              <a:rPr lang="en-US" altLang="en-US" sz="1700" b="1" dirty="0">
                <a:sym typeface="Symbol" panose="05050102010706020507" pitchFamily="18" charset="2"/>
              </a:rPr>
              <a:t>update </a:t>
            </a:r>
            <a:r>
              <a:rPr lang="en-US" altLang="en-US" sz="1700" i="1" dirty="0">
                <a:sym typeface="Symbol" panose="05050102010706020507" pitchFamily="18" charset="2"/>
              </a:rPr>
              <a:t>instructor</a:t>
            </a:r>
            <a:br>
              <a:rPr lang="en-US" altLang="en-US" sz="1700" i="1" dirty="0">
                <a:sym typeface="Symbol" panose="05050102010706020507" pitchFamily="18" charset="2"/>
              </a:rPr>
            </a:br>
            <a:r>
              <a:rPr lang="en-US" altLang="en-US" sz="1700" i="1" dirty="0">
                <a:sym typeface="Symbol" panose="05050102010706020507" pitchFamily="18" charset="2"/>
              </a:rPr>
              <a:t>               </a:t>
            </a:r>
            <a:r>
              <a:rPr lang="en-US" altLang="en-US" sz="1700" b="1" dirty="0">
                <a:sym typeface="Symbol" panose="05050102010706020507" pitchFamily="18" charset="2"/>
              </a:rPr>
              <a:t>set </a:t>
            </a:r>
            <a:r>
              <a:rPr lang="en-US" altLang="en-US" sz="1700" i="1" dirty="0">
                <a:sym typeface="Symbol" panose="05050102010706020507" pitchFamily="18" charset="2"/>
              </a:rPr>
              <a:t>salary </a:t>
            </a:r>
            <a:r>
              <a:rPr lang="en-US" altLang="en-US" sz="1700" dirty="0">
                <a:sym typeface="Symbol" panose="05050102010706020507" pitchFamily="18" charset="2"/>
              </a:rPr>
              <a:t>= </a:t>
            </a:r>
            <a:r>
              <a:rPr lang="en-US" altLang="en-US" sz="1700" i="1" dirty="0">
                <a:sym typeface="Symbol" panose="05050102010706020507" pitchFamily="18" charset="2"/>
              </a:rPr>
              <a:t>salary </a:t>
            </a:r>
            <a:r>
              <a:rPr lang="en-US" altLang="en-US" sz="1700" dirty="0">
                <a:sym typeface="Symbol" panose="05050102010706020507" pitchFamily="18" charset="2"/>
              </a:rPr>
              <a:t>* 1.03</a:t>
            </a:r>
            <a:br>
              <a:rPr lang="en-US" altLang="en-US" sz="1700" dirty="0">
                <a:sym typeface="Symbol" panose="05050102010706020507" pitchFamily="18" charset="2"/>
              </a:rPr>
            </a:br>
            <a:r>
              <a:rPr lang="en-US" altLang="en-US" sz="1700" dirty="0">
                <a:sym typeface="Symbol" panose="05050102010706020507" pitchFamily="18" charset="2"/>
              </a:rPr>
              <a:t>               </a:t>
            </a:r>
            <a:r>
              <a:rPr lang="en-US" altLang="en-US" sz="1700" b="1" dirty="0">
                <a:sym typeface="Symbol" panose="05050102010706020507" pitchFamily="18" charset="2"/>
              </a:rPr>
              <a:t>where </a:t>
            </a:r>
            <a:r>
              <a:rPr lang="en-US" altLang="en-US" sz="1700" i="1" dirty="0">
                <a:sym typeface="Symbol" panose="05050102010706020507" pitchFamily="18" charset="2"/>
              </a:rPr>
              <a:t>salary </a:t>
            </a:r>
            <a:r>
              <a:rPr lang="en-US" altLang="en-US" sz="1700" dirty="0">
                <a:sym typeface="Symbol" panose="05050102010706020507" pitchFamily="18" charset="2"/>
              </a:rPr>
              <a:t>&gt; 100000;</a:t>
            </a:r>
            <a:br>
              <a:rPr lang="en-US" altLang="en-US" sz="1700" dirty="0">
                <a:sym typeface="Symbol" panose="05050102010706020507" pitchFamily="18" charset="2"/>
              </a:rPr>
            </a:br>
            <a:r>
              <a:rPr lang="en-US" altLang="en-US" sz="1700" dirty="0">
                <a:sym typeface="Symbol" panose="05050102010706020507" pitchFamily="18" charset="2"/>
              </a:rPr>
              <a:t>           </a:t>
            </a:r>
            <a:r>
              <a:rPr lang="en-US" altLang="en-US" sz="1700" b="1" dirty="0">
                <a:sym typeface="Symbol" panose="05050102010706020507" pitchFamily="18" charset="2"/>
              </a:rPr>
              <a:t>update </a:t>
            </a:r>
            <a:r>
              <a:rPr lang="en-US" altLang="en-US" sz="1700" i="1" dirty="0">
                <a:sym typeface="Symbol" panose="05050102010706020507" pitchFamily="18" charset="2"/>
              </a:rPr>
              <a:t>instructor</a:t>
            </a:r>
            <a:br>
              <a:rPr lang="en-US" altLang="en-US" sz="1700" i="1" dirty="0">
                <a:sym typeface="Symbol" panose="05050102010706020507" pitchFamily="18" charset="2"/>
              </a:rPr>
            </a:br>
            <a:r>
              <a:rPr lang="en-US" altLang="en-US" sz="1700" i="1" dirty="0">
                <a:sym typeface="Symbol" panose="05050102010706020507" pitchFamily="18" charset="2"/>
              </a:rPr>
              <a:t>                </a:t>
            </a:r>
            <a:r>
              <a:rPr lang="en-US" altLang="en-US" sz="1700" b="1" dirty="0">
                <a:sym typeface="Symbol" panose="05050102010706020507" pitchFamily="18" charset="2"/>
              </a:rPr>
              <a:t>set </a:t>
            </a:r>
            <a:r>
              <a:rPr lang="en-US" altLang="en-US" sz="1700" i="1" dirty="0">
                <a:sym typeface="Symbol" panose="05050102010706020507" pitchFamily="18" charset="2"/>
              </a:rPr>
              <a:t>salary </a:t>
            </a:r>
            <a:r>
              <a:rPr lang="en-US" altLang="en-US" sz="1700" dirty="0">
                <a:sym typeface="Symbol" panose="05050102010706020507" pitchFamily="18" charset="2"/>
              </a:rPr>
              <a:t>= </a:t>
            </a:r>
            <a:r>
              <a:rPr lang="en-US" altLang="en-US" sz="1700" i="1" dirty="0">
                <a:sym typeface="Symbol" panose="05050102010706020507" pitchFamily="18" charset="2"/>
              </a:rPr>
              <a:t>salary </a:t>
            </a:r>
            <a:r>
              <a:rPr lang="en-US" altLang="en-US" sz="1700" dirty="0">
                <a:sym typeface="Symbol" panose="05050102010706020507" pitchFamily="18" charset="2"/>
              </a:rPr>
              <a:t>* 1.05</a:t>
            </a:r>
            <a:br>
              <a:rPr lang="en-US" altLang="en-US" sz="1700" dirty="0">
                <a:sym typeface="Symbol" panose="05050102010706020507" pitchFamily="18" charset="2"/>
              </a:rPr>
            </a:br>
            <a:r>
              <a:rPr lang="en-US" altLang="en-US" sz="1700" dirty="0">
                <a:sym typeface="Symbol" panose="05050102010706020507" pitchFamily="18" charset="2"/>
              </a:rPr>
              <a:t>                </a:t>
            </a:r>
            <a:r>
              <a:rPr lang="en-US" altLang="en-US" sz="1700" b="1" dirty="0">
                <a:sym typeface="Symbol" panose="05050102010706020507" pitchFamily="18" charset="2"/>
              </a:rPr>
              <a:t>where </a:t>
            </a:r>
            <a:r>
              <a:rPr lang="en-US" altLang="en-US" sz="1700" i="1" dirty="0">
                <a:sym typeface="Symbol" panose="05050102010706020507" pitchFamily="18" charset="2"/>
              </a:rPr>
              <a:t>salary </a:t>
            </a:r>
            <a:r>
              <a:rPr lang="en-US" altLang="en-US" sz="1700" dirty="0">
                <a:sym typeface="Symbol" panose="05050102010706020507" pitchFamily="18" charset="2"/>
              </a:rPr>
              <a:t>&lt;= 100000;</a:t>
            </a:r>
          </a:p>
          <a:p>
            <a:pPr lvl="1">
              <a:tabLst>
                <a:tab pos="2336800" algn="l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The order is important</a:t>
            </a:r>
          </a:p>
          <a:p>
            <a:pPr lvl="1">
              <a:tabLst>
                <a:tab pos="2336800" algn="l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Can be done better using the </a:t>
            </a:r>
            <a:r>
              <a:rPr lang="en-US" altLang="en-US" sz="1700" b="1" dirty="0">
                <a:sym typeface="Symbol" panose="05050102010706020507" pitchFamily="18" charset="2"/>
              </a:rPr>
              <a:t>case </a:t>
            </a:r>
            <a:r>
              <a:rPr lang="en-US" altLang="en-US" sz="1700" dirty="0">
                <a:sym typeface="Symbol" panose="05050102010706020507" pitchFamily="18" charset="2"/>
              </a:rPr>
              <a:t>statement (next slide)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Domain Types in SQL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55256"/>
            <a:ext cx="7692898" cy="463594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700" b="1" dirty="0">
                <a:solidFill>
                  <a:srgbClr val="002060"/>
                </a:solidFill>
              </a:rPr>
              <a:t>char(n).</a:t>
            </a:r>
            <a:r>
              <a:rPr lang="en-US" altLang="en-US" sz="1700" dirty="0">
                <a:solidFill>
                  <a:srgbClr val="002060"/>
                </a:solidFill>
              </a:rPr>
              <a:t>  </a:t>
            </a:r>
            <a:r>
              <a:rPr lang="en-US" altLang="en-US" sz="1700" dirty="0"/>
              <a:t>Fixed length character string, with user-specified length </a:t>
            </a:r>
            <a:r>
              <a:rPr lang="en-US" altLang="en-US" sz="1700" i="1" dirty="0"/>
              <a:t>n.</a:t>
            </a:r>
            <a:endParaRPr lang="en-US" altLang="en-US" sz="1700" dirty="0"/>
          </a:p>
          <a:p>
            <a:pPr>
              <a:lnSpc>
                <a:spcPct val="90000"/>
              </a:lnSpc>
            </a:pPr>
            <a:r>
              <a:rPr lang="en-US" altLang="en-US" sz="1700" b="1" dirty="0">
                <a:solidFill>
                  <a:srgbClr val="002060"/>
                </a:solidFill>
              </a:rPr>
              <a:t>varchar(n). </a:t>
            </a:r>
            <a:r>
              <a:rPr lang="en-US" altLang="en-US" sz="1700" dirty="0">
                <a:solidFill>
                  <a:srgbClr val="002060"/>
                </a:solidFill>
              </a:rPr>
              <a:t> </a:t>
            </a:r>
            <a:r>
              <a:rPr lang="en-US" altLang="en-US" sz="1700" dirty="0"/>
              <a:t>Variable length character strings, with user-specified maximum length </a:t>
            </a:r>
            <a:r>
              <a:rPr lang="en-US" altLang="en-US" sz="1700" i="1" dirty="0"/>
              <a:t>n.</a:t>
            </a:r>
          </a:p>
          <a:p>
            <a:pPr>
              <a:lnSpc>
                <a:spcPct val="90000"/>
              </a:lnSpc>
            </a:pPr>
            <a:r>
              <a:rPr lang="en-US" altLang="en-US" sz="1700" b="1" dirty="0">
                <a:solidFill>
                  <a:srgbClr val="002060"/>
                </a:solidFill>
              </a:rPr>
              <a:t>int.</a:t>
            </a:r>
            <a:r>
              <a:rPr lang="en-US" altLang="en-US" sz="1700" b="1" dirty="0"/>
              <a:t>  </a:t>
            </a:r>
            <a:r>
              <a:rPr lang="en-US" altLang="en-US" sz="1700" dirty="0"/>
              <a:t>Integer (a finite subset of the integers that is machine-dependent).</a:t>
            </a:r>
          </a:p>
          <a:p>
            <a:pPr>
              <a:lnSpc>
                <a:spcPct val="90000"/>
              </a:lnSpc>
            </a:pPr>
            <a:r>
              <a:rPr lang="en-US" altLang="en-US" sz="1700" b="1" dirty="0" err="1">
                <a:solidFill>
                  <a:srgbClr val="002060"/>
                </a:solidFill>
              </a:rPr>
              <a:t>smallint</a:t>
            </a:r>
            <a:r>
              <a:rPr lang="en-US" altLang="en-US" sz="1700" b="1" dirty="0">
                <a:solidFill>
                  <a:srgbClr val="002060"/>
                </a:solidFill>
              </a:rPr>
              <a:t>.</a:t>
            </a:r>
            <a:r>
              <a:rPr lang="en-US" altLang="en-US" sz="1700" dirty="0">
                <a:solidFill>
                  <a:srgbClr val="002060"/>
                </a:solidFill>
              </a:rPr>
              <a:t>  </a:t>
            </a:r>
            <a:r>
              <a:rPr lang="en-US" altLang="en-US" sz="1700" dirty="0"/>
              <a:t>Small integer (a machine-dependent subset of the integer domain type).</a:t>
            </a:r>
          </a:p>
          <a:p>
            <a:pPr>
              <a:lnSpc>
                <a:spcPct val="90000"/>
              </a:lnSpc>
            </a:pPr>
            <a:r>
              <a:rPr lang="en-US" altLang="en-US" sz="1700" b="1" dirty="0">
                <a:solidFill>
                  <a:srgbClr val="002060"/>
                </a:solidFill>
              </a:rPr>
              <a:t>numeric(</a:t>
            </a:r>
            <a:r>
              <a:rPr lang="en-US" altLang="en-US" sz="1700" b="1" dirty="0" err="1">
                <a:solidFill>
                  <a:srgbClr val="002060"/>
                </a:solidFill>
              </a:rPr>
              <a:t>p,d</a:t>
            </a:r>
            <a:r>
              <a:rPr lang="en-US" altLang="en-US" sz="1700" b="1" dirty="0">
                <a:solidFill>
                  <a:srgbClr val="002060"/>
                </a:solidFill>
              </a:rPr>
              <a:t>).</a:t>
            </a:r>
            <a:r>
              <a:rPr lang="en-US" altLang="en-US" sz="1700" dirty="0">
                <a:solidFill>
                  <a:srgbClr val="002060"/>
                </a:solidFill>
              </a:rPr>
              <a:t>  </a:t>
            </a:r>
            <a:r>
              <a:rPr lang="en-US" altLang="en-US" sz="1700" dirty="0"/>
              <a:t>Fixed point number, with user-specified precision of </a:t>
            </a:r>
            <a:r>
              <a:rPr lang="en-US" altLang="en-US" sz="1700" i="1" dirty="0"/>
              <a:t>p</a:t>
            </a:r>
            <a:r>
              <a:rPr lang="en-US" altLang="en-US" sz="1700" dirty="0"/>
              <a:t> digits, with </a:t>
            </a:r>
            <a:r>
              <a:rPr lang="en-US" altLang="en-US" sz="1700" i="1" dirty="0"/>
              <a:t>d</a:t>
            </a:r>
            <a:r>
              <a:rPr lang="en-US" altLang="en-US" sz="1700" dirty="0"/>
              <a:t> digits to the right of decimal point.  (ex., </a:t>
            </a:r>
            <a:r>
              <a:rPr lang="en-US" altLang="en-US" sz="1700" b="1" dirty="0"/>
              <a:t>numeric</a:t>
            </a:r>
            <a:r>
              <a:rPr lang="en-US" altLang="en-US" sz="1700" dirty="0"/>
              <a:t>(3,1), allows 44.5 to be stores exactly, but not 444.5 or 0.32)</a:t>
            </a:r>
          </a:p>
          <a:p>
            <a:pPr>
              <a:lnSpc>
                <a:spcPct val="90000"/>
              </a:lnSpc>
            </a:pPr>
            <a:r>
              <a:rPr lang="en-US" altLang="en-US" sz="1700" b="1" dirty="0">
                <a:solidFill>
                  <a:srgbClr val="002060"/>
                </a:solidFill>
              </a:rPr>
              <a:t>real, double precision.</a:t>
            </a:r>
            <a:r>
              <a:rPr lang="en-US" altLang="en-US" sz="1700" dirty="0">
                <a:solidFill>
                  <a:srgbClr val="002060"/>
                </a:solidFill>
              </a:rPr>
              <a:t>  </a:t>
            </a:r>
            <a:r>
              <a:rPr lang="en-US" altLang="en-US" sz="1700" dirty="0"/>
              <a:t>Floating point and double-precision floating point numbers, with machine-dependent precision.</a:t>
            </a:r>
          </a:p>
          <a:p>
            <a:pPr>
              <a:lnSpc>
                <a:spcPct val="90000"/>
              </a:lnSpc>
            </a:pPr>
            <a:r>
              <a:rPr lang="en-US" altLang="en-US" sz="1700" b="1" dirty="0">
                <a:solidFill>
                  <a:srgbClr val="002060"/>
                </a:solidFill>
              </a:rPr>
              <a:t>float(n).</a:t>
            </a:r>
            <a:r>
              <a:rPr lang="en-US" altLang="en-US" sz="1700" dirty="0">
                <a:solidFill>
                  <a:srgbClr val="002060"/>
                </a:solidFill>
              </a:rPr>
              <a:t>  </a:t>
            </a:r>
            <a:r>
              <a:rPr lang="en-US" altLang="en-US" sz="1700" dirty="0"/>
              <a:t>Floating point number, with user-specified precision of at least </a:t>
            </a:r>
            <a:r>
              <a:rPr lang="en-US" altLang="en-US" sz="1700" i="1" dirty="0"/>
              <a:t>n</a:t>
            </a:r>
            <a:r>
              <a:rPr lang="en-US" altLang="en-US" sz="1700" dirty="0"/>
              <a:t> digits.</a:t>
            </a:r>
          </a:p>
          <a:p>
            <a:pPr>
              <a:lnSpc>
                <a:spcPct val="90000"/>
              </a:lnSpc>
            </a:pPr>
            <a:r>
              <a:rPr lang="en-US" altLang="en-US" sz="1700" dirty="0"/>
              <a:t>More are covered in Chapter 4.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altLang="en-US" dirty="0"/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altLang="en-US" b="1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632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PART 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 Two Mark Question Bank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What are the parts of SQL language?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 SQL language has several parts: data - definition language Data manipulation language.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What are the categories of SQL command?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SQL commands are divided in to the following categories: 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data - definition language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,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data manipulation language,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Data Query language,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data control language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and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transaction control statements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What are the three classes of SQL expression?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SQL expression consists of three clauses: 1. Select 2. From 3. Where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Give the general form of SQL query?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Select A1, A2 , An From R1, R2 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Rm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Where P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What is the use of rename operation?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Rename operation is used to rename both relations and a attributes. It uses the as clause, taking the form: Old-name as new-name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697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Define </a:t>
            </a:r>
            <a:r>
              <a:rPr lang="en-US" dirty="0" err="1" smtClean="0"/>
              <a:t>tuple</a:t>
            </a:r>
            <a:r>
              <a:rPr lang="en-US" dirty="0" smtClean="0"/>
              <a:t> variable.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Tuple</a:t>
            </a:r>
            <a:r>
              <a:rPr lang="en-US" dirty="0" smtClean="0"/>
              <a:t> </a:t>
            </a:r>
            <a:r>
              <a:rPr lang="en-US" dirty="0" smtClean="0"/>
              <a:t>variables are used for comparing two </a:t>
            </a:r>
            <a:r>
              <a:rPr lang="en-US" dirty="0" err="1" smtClean="0"/>
              <a:t>tuples</a:t>
            </a:r>
            <a:r>
              <a:rPr lang="en-US" dirty="0" smtClean="0"/>
              <a:t> in the same relation.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The </a:t>
            </a:r>
            <a:r>
              <a:rPr lang="en-US" dirty="0" err="1" smtClean="0"/>
              <a:t>tuple</a:t>
            </a:r>
            <a:r>
              <a:rPr lang="en-US" dirty="0" smtClean="0"/>
              <a:t> variables are defined in the from clause by way of the as clause.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List the string operations supported by SQL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</a:t>
            </a:r>
            <a:r>
              <a:rPr lang="en-US" dirty="0" smtClean="0"/>
              <a:t>Pattern matching </a:t>
            </a:r>
            <a:r>
              <a:rPr lang="en-US" dirty="0" err="1" smtClean="0"/>
              <a:t>Operation</a:t>
            </a:r>
            <a:r>
              <a:rPr lang="en-US" dirty="0" err="1" smtClean="0">
                <a:sym typeface="Symbol"/>
              </a:rPr>
              <a:t>,</a:t>
            </a:r>
            <a:r>
              <a:rPr lang="en-US" dirty="0" err="1" smtClean="0"/>
              <a:t>Concatenation</a:t>
            </a:r>
            <a:r>
              <a:rPr lang="en-US" dirty="0" smtClean="0">
                <a:sym typeface="Symbol"/>
              </a:rPr>
              <a:t>,</a:t>
            </a:r>
            <a:r>
              <a:rPr lang="en-US" dirty="0" smtClean="0"/>
              <a:t> </a:t>
            </a:r>
            <a:r>
              <a:rPr lang="en-US" dirty="0" smtClean="0"/>
              <a:t>Extracting character </a:t>
            </a:r>
            <a:r>
              <a:rPr lang="en-US" dirty="0" err="1" smtClean="0"/>
              <a:t>strings</a:t>
            </a:r>
            <a:r>
              <a:rPr lang="en-US" dirty="0" err="1" smtClean="0">
                <a:sym typeface="Symbol"/>
              </a:rPr>
              <a:t>,</a:t>
            </a:r>
            <a:r>
              <a:rPr lang="en-US" dirty="0" err="1" smtClean="0"/>
              <a:t>Converting</a:t>
            </a:r>
            <a:r>
              <a:rPr lang="en-US" dirty="0" smtClean="0"/>
              <a:t> </a:t>
            </a:r>
            <a:r>
              <a:rPr lang="en-US" dirty="0" smtClean="0"/>
              <a:t>between uppercase and lower case letters</a:t>
            </a:r>
            <a:r>
              <a:rPr lang="en-US" dirty="0" smtClean="0"/>
              <a:t>.</a:t>
            </a:r>
            <a:endParaRPr lang="en-US" dirty="0" smtClean="0"/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List the set operations of SQL?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Union</a:t>
            </a:r>
            <a:r>
              <a:rPr lang="en-US" dirty="0" smtClean="0">
                <a:sym typeface="Symbol"/>
              </a:rPr>
              <a:t>, </a:t>
            </a:r>
            <a:r>
              <a:rPr lang="en-US" dirty="0" smtClean="0"/>
              <a:t>Intersect operation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and </a:t>
            </a:r>
            <a:r>
              <a:rPr lang="en-US" dirty="0" smtClean="0"/>
              <a:t>The </a:t>
            </a:r>
            <a:r>
              <a:rPr lang="en-US" dirty="0" smtClean="0"/>
              <a:t>except </a:t>
            </a:r>
            <a:r>
              <a:rPr lang="en-US" dirty="0" smtClean="0"/>
              <a:t>operation</a:t>
            </a:r>
            <a:endParaRPr lang="en-US" dirty="0" smtClean="0"/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What is the use of Union and intersection operation?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</a:t>
            </a:r>
            <a:r>
              <a:rPr lang="en-US" dirty="0" smtClean="0"/>
              <a:t> Union</a:t>
            </a:r>
            <a:r>
              <a:rPr lang="en-US" dirty="0" smtClean="0"/>
              <a:t>: The result of this operation includes all </a:t>
            </a:r>
            <a:r>
              <a:rPr lang="en-US" dirty="0" err="1" smtClean="0"/>
              <a:t>tuples</a:t>
            </a:r>
            <a:r>
              <a:rPr lang="en-US" dirty="0" smtClean="0"/>
              <a:t> that are either in r1 or in r2 or in both r1 </a:t>
            </a:r>
            <a:r>
              <a:rPr lang="en-US" dirty="0" smtClean="0"/>
              <a:t>  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</a:t>
            </a:r>
            <a:r>
              <a:rPr lang="en-US" dirty="0" smtClean="0"/>
              <a:t>  and </a:t>
            </a:r>
            <a:r>
              <a:rPr lang="en-US" dirty="0" smtClean="0"/>
              <a:t>r2.Duplicate </a:t>
            </a:r>
            <a:r>
              <a:rPr lang="en-US" dirty="0" err="1" smtClean="0"/>
              <a:t>tuples</a:t>
            </a:r>
            <a:r>
              <a:rPr lang="en-US" dirty="0" smtClean="0"/>
              <a:t> are automatically eliminated.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</a:t>
            </a:r>
            <a:r>
              <a:rPr lang="en-US" dirty="0" err="1" smtClean="0"/>
              <a:t>ntersection</a:t>
            </a:r>
            <a:r>
              <a:rPr lang="en-US" dirty="0" smtClean="0"/>
              <a:t>: The result of this relation includes all </a:t>
            </a:r>
            <a:r>
              <a:rPr lang="en-US" dirty="0" err="1" smtClean="0"/>
              <a:t>tuples</a:t>
            </a:r>
            <a:r>
              <a:rPr lang="en-US" dirty="0" smtClean="0"/>
              <a:t> that are in both r1 and r2.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What are aggregate functions? And list the aggregate functions supported by SQL?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Aggregate functions are functions that take a collection of values as input and return a single value. Aggregate functions supported by SQL are Average: </a:t>
            </a:r>
            <a:r>
              <a:rPr lang="en-US" dirty="0" err="1" smtClean="0"/>
              <a:t>avg</a:t>
            </a:r>
            <a:r>
              <a:rPr lang="en-US" dirty="0" smtClean="0"/>
              <a:t>, Minimum: min, Maximum: max Total: sum, Count: count</a:t>
            </a: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8847"/>
            <a:ext cx="9144000" cy="6275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is the use of group by clause?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Group by clause is used to apply aggregate functions to a set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tuples.The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attributes given in the group by clause are used to form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groups.Tuples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with the same value on all attributes in the group by clause are placed in one group.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is the use of sub queries?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 sub query is a select-from-where expression that is nested with in another query. A common use of sub queries is to perform tests for set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membership,make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setcomparisions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and determine set cardinality.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is view in SQL? How is it defined?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Any relation that is not part of the logical model, but is made visible to a user as a virtual relation is called a view. We define view in SQL by using the create view command. The form of create view command is Create view v as 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is the use of with clause in SQL?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with clause provides a way of defining a temporary view whose definition is available only to the query in which the with clause occurs.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1"/>
          <p:cNvSpPr>
            <a:spLocks noChangeArrowheads="1"/>
          </p:cNvSpPr>
          <p:nvPr/>
        </p:nvSpPr>
        <p:spPr bwMode="auto">
          <a:xfrm>
            <a:off x="0" y="0"/>
            <a:ext cx="9144000" cy="66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List the table modification commands in SQL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Deletion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Insertion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Updates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Update of a view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List out the statements associated with a database transaction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Commit work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Rollback work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What is transaction?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Transaction is a unit of program execution that accesses and possibly updated various data items.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List the SQL domain Types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SQL supports the following domain types. 1) Char(n) 2)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varchar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(n) 3)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int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4) numeric(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p,d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) 5) float(n) 6) date.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What is the use of integrity constraints?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Integrity constraints ensure that changes made to the database by authorized users do not result in a loss of data consistency. Thus integrity constraints guard against accidental damage to the database.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What are domain constraints?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A domain is a set of values that may be assigned to an attribute .all values that appear in a column of a relation must be taken from the same domain.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85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are referential integrity constraints?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value that appears in one relation for a given set of attributes also appears for a certain set of attributes in another relation.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is assertion? Mention the forms available.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 assertion is a predicate expressing a condition that we wish the database always to satisfy. Domain integrity constraints. Referential integrity constraints. 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does database security refer to?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Database security refers to the protection from unauthorized access and malicious destruction or alteration. 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List some security violations (or) name any forms of malicious access.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Unauthorized reading of data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Unauthorized modification of data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Unauthorized destruction of data.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List the types of authorization. 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Read authorization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Write authorization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Update authorization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Drop authorization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1"/>
          <p:cNvSpPr>
            <a:spLocks noChangeArrowheads="1"/>
          </p:cNvSpPr>
          <p:nvPr/>
        </p:nvSpPr>
        <p:spPr bwMode="auto">
          <a:xfrm>
            <a:off x="0" y="0"/>
            <a:ext cx="9144000" cy="4613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List out various user authorization to modify the database schema.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Index authorization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Resource authorization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Alteration authorization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Drop authorization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Name the various privileges in SQL?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Delete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Select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Insert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update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Mention the various user privileges.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All privileges directly granted to the user or role. All privileges granted to roles that have been granted to the user or role.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Give the limitations of SQL authorization. 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The code for checking authorization becomes intermixed with the rest of the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application code.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 Implementing authorization through application code rather than specifying it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declaratively in SQL makes it hard to ensure the absence of loopholes.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1"/>
          <p:cNvSpPr>
            <a:spLocks noChangeArrowheads="1"/>
          </p:cNvSpPr>
          <p:nvPr/>
        </p:nvSpPr>
        <p:spPr bwMode="auto">
          <a:xfrm>
            <a:off x="0" y="-1"/>
            <a:ext cx="91440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Part B : Big </a:t>
            </a:r>
            <a:r>
              <a:rPr kumimoji="0" lang="en-US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Questions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Discuss about the overview of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Sql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Explain about basic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datatypes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sql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Write in detail about data definition in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Sql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Explain about views with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Discuss about set operations with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Explain about String operations with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Describe about Aggregate function with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Explain about transaction in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sql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Describe about authorization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0" y="1392702"/>
            <a:ext cx="8131126" cy="2926079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Create Table Construct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27125"/>
            <a:ext cx="7375906" cy="5054219"/>
          </a:xfrm>
        </p:spPr>
        <p:txBody>
          <a:bodyPr/>
          <a:lstStyle/>
          <a:p>
            <a:pPr>
              <a:tabLst>
                <a:tab pos="1489075" algn="l"/>
                <a:tab pos="1949450" algn="l"/>
                <a:tab pos="3036888" algn="l"/>
              </a:tabLst>
            </a:pPr>
            <a:r>
              <a:rPr kumimoji="0" lang="en-US" altLang="en-US" sz="1700" dirty="0"/>
              <a:t>An SQL relation is defined using the</a:t>
            </a:r>
            <a:r>
              <a:rPr lang="en-US" altLang="en-US" sz="1700" dirty="0"/>
              <a:t> </a:t>
            </a:r>
            <a:r>
              <a:rPr lang="en-US" altLang="en-US" sz="1700" b="1" dirty="0">
                <a:solidFill>
                  <a:srgbClr val="002060"/>
                </a:solidFill>
              </a:rPr>
              <a:t>create table </a:t>
            </a:r>
            <a:r>
              <a:rPr kumimoji="0" lang="en-US" altLang="en-US" sz="1700" dirty="0"/>
              <a:t>command</a:t>
            </a:r>
            <a:r>
              <a:rPr lang="en-US" altLang="en-US" sz="1700" dirty="0"/>
              <a:t>:</a:t>
            </a:r>
          </a:p>
          <a:p>
            <a:pPr>
              <a:buFont typeface="Monotype Sorts" charset="2"/>
              <a:buNone/>
              <a:tabLst>
                <a:tab pos="1489075" algn="l"/>
                <a:tab pos="1949450" algn="l"/>
                <a:tab pos="3036888" algn="l"/>
              </a:tabLst>
            </a:pPr>
            <a:r>
              <a:rPr lang="en-US" altLang="en-US" sz="1700" dirty="0"/>
              <a:t>		</a:t>
            </a:r>
            <a:r>
              <a:rPr lang="en-US" altLang="en-US" sz="1700" b="1" dirty="0"/>
              <a:t>create table </a:t>
            </a:r>
            <a:r>
              <a:rPr lang="en-US" altLang="en-US" sz="1700" i="1" dirty="0"/>
              <a:t>r </a:t>
            </a:r>
          </a:p>
          <a:p>
            <a:pPr>
              <a:buFont typeface="Monotype Sorts" charset="2"/>
              <a:buNone/>
              <a:tabLst>
                <a:tab pos="1489075" algn="l"/>
                <a:tab pos="1949450" algn="l"/>
                <a:tab pos="3036888" algn="l"/>
              </a:tabLst>
            </a:pPr>
            <a:r>
              <a:rPr lang="en-US" altLang="en-US" sz="1700" i="1" dirty="0"/>
              <a:t>                                   </a:t>
            </a:r>
            <a:r>
              <a:rPr lang="en-US" altLang="en-US" sz="1700" dirty="0"/>
              <a:t>(</a:t>
            </a:r>
            <a:r>
              <a:rPr lang="en-US" altLang="en-US" sz="1700" i="1" dirty="0"/>
              <a:t>A</a:t>
            </a:r>
            <a:r>
              <a:rPr lang="en-US" altLang="en-US" sz="1700" baseline="-25000" dirty="0"/>
              <a:t>1</a:t>
            </a:r>
            <a:r>
              <a:rPr lang="en-US" altLang="en-US" sz="1700" dirty="0"/>
              <a:t> </a:t>
            </a:r>
            <a:r>
              <a:rPr lang="en-US" altLang="en-US" sz="1700" i="1" dirty="0"/>
              <a:t>D</a:t>
            </a:r>
            <a:r>
              <a:rPr lang="en-US" altLang="en-US" sz="1700" baseline="-25000" dirty="0"/>
              <a:t>1</a:t>
            </a:r>
            <a:r>
              <a:rPr lang="en-US" altLang="en-US" sz="1700" dirty="0"/>
              <a:t>, </a:t>
            </a:r>
            <a:r>
              <a:rPr lang="en-US" altLang="en-US" sz="1700" i="1" dirty="0"/>
              <a:t>A</a:t>
            </a:r>
            <a:r>
              <a:rPr lang="en-US" altLang="en-US" sz="1700" baseline="-25000" dirty="0"/>
              <a:t>2</a:t>
            </a:r>
            <a:r>
              <a:rPr lang="en-US" altLang="en-US" sz="1700" dirty="0"/>
              <a:t> </a:t>
            </a:r>
            <a:r>
              <a:rPr lang="en-US" altLang="en-US" sz="1700" i="1" dirty="0"/>
              <a:t>D</a:t>
            </a:r>
            <a:r>
              <a:rPr lang="en-US" altLang="en-US" sz="1700" baseline="-25000" dirty="0"/>
              <a:t>2</a:t>
            </a:r>
            <a:r>
              <a:rPr lang="en-US" altLang="en-US" sz="1700" dirty="0"/>
              <a:t>, ..., </a:t>
            </a:r>
            <a:r>
              <a:rPr lang="en-US" altLang="en-US" sz="1700" i="1" dirty="0"/>
              <a:t>A</a:t>
            </a:r>
            <a:r>
              <a:rPr lang="en-US" altLang="en-US" sz="1700" i="1" baseline="-25000" dirty="0"/>
              <a:t>n</a:t>
            </a:r>
            <a:r>
              <a:rPr lang="en-US" altLang="en-US" sz="1700" i="1" dirty="0"/>
              <a:t> </a:t>
            </a:r>
            <a:r>
              <a:rPr lang="en-US" altLang="en-US" sz="1700" i="1" dirty="0" err="1"/>
              <a:t>D</a:t>
            </a:r>
            <a:r>
              <a:rPr lang="en-US" altLang="en-US" sz="1700" i="1" baseline="-25000" dirty="0" err="1"/>
              <a:t>n</a:t>
            </a:r>
            <a:r>
              <a:rPr lang="en-US" altLang="en-US" sz="1700" i="1" dirty="0"/>
              <a:t>,</a:t>
            </a:r>
            <a:br>
              <a:rPr lang="en-US" altLang="en-US" sz="1700" i="1" dirty="0"/>
            </a:br>
            <a:r>
              <a:rPr lang="en-US" altLang="en-US" sz="1700" i="1" dirty="0"/>
              <a:t>	             </a:t>
            </a:r>
            <a:r>
              <a:rPr lang="en-US" altLang="en-US" sz="1700" dirty="0"/>
              <a:t>(integrity-constraint</a:t>
            </a:r>
            <a:r>
              <a:rPr lang="en-US" altLang="en-US" sz="1700" baseline="-25000" dirty="0"/>
              <a:t>1</a:t>
            </a:r>
            <a:r>
              <a:rPr lang="en-US" altLang="en-US" sz="1700" dirty="0"/>
              <a:t>),</a:t>
            </a:r>
            <a:br>
              <a:rPr lang="en-US" altLang="en-US" sz="1700" dirty="0"/>
            </a:br>
            <a:r>
              <a:rPr lang="en-US" altLang="en-US" sz="1700" dirty="0"/>
              <a:t>	                 ...,</a:t>
            </a:r>
            <a:br>
              <a:rPr lang="en-US" altLang="en-US" sz="1700" dirty="0"/>
            </a:br>
            <a:r>
              <a:rPr lang="en-US" altLang="en-US" sz="1700" dirty="0"/>
              <a:t>                               (integrity-</a:t>
            </a:r>
            <a:r>
              <a:rPr lang="en-US" altLang="en-US" sz="1700" dirty="0" err="1"/>
              <a:t>constraint</a:t>
            </a:r>
            <a:r>
              <a:rPr lang="en-US" altLang="en-US" sz="1700" baseline="-25000" dirty="0" err="1"/>
              <a:t>k</a:t>
            </a:r>
            <a:r>
              <a:rPr lang="en-US" altLang="en-US" sz="1700" dirty="0"/>
              <a:t>))</a:t>
            </a:r>
          </a:p>
          <a:p>
            <a:pPr lvl="1">
              <a:tabLst>
                <a:tab pos="1489075" algn="l"/>
                <a:tab pos="1949450" algn="l"/>
                <a:tab pos="3036888" algn="l"/>
              </a:tabLst>
            </a:pPr>
            <a:r>
              <a:rPr lang="en-US" altLang="en-US" sz="1700" i="1" dirty="0"/>
              <a:t>r</a:t>
            </a:r>
            <a:r>
              <a:rPr lang="en-US" altLang="en-US" sz="1700" dirty="0"/>
              <a:t> is the name of the relation</a:t>
            </a:r>
          </a:p>
          <a:p>
            <a:pPr lvl="1">
              <a:tabLst>
                <a:tab pos="1489075" algn="l"/>
                <a:tab pos="1949450" algn="l"/>
                <a:tab pos="3036888" algn="l"/>
              </a:tabLst>
            </a:pPr>
            <a:r>
              <a:rPr lang="en-US" altLang="en-US" sz="1700" dirty="0"/>
              <a:t>each </a:t>
            </a:r>
            <a:r>
              <a:rPr lang="en-US" altLang="en-US" sz="1700" i="1" dirty="0"/>
              <a:t>A</a:t>
            </a:r>
            <a:r>
              <a:rPr lang="en-US" altLang="en-US" sz="1700" i="1" baseline="-25000" dirty="0"/>
              <a:t>i</a:t>
            </a:r>
            <a:r>
              <a:rPr lang="en-US" altLang="en-US" sz="1700" dirty="0"/>
              <a:t> is an attribute name in the schema of relation </a:t>
            </a:r>
            <a:r>
              <a:rPr lang="en-US" altLang="en-US" sz="1700" i="1" dirty="0"/>
              <a:t>r</a:t>
            </a:r>
          </a:p>
          <a:p>
            <a:pPr lvl="1">
              <a:tabLst>
                <a:tab pos="1489075" algn="l"/>
                <a:tab pos="1949450" algn="l"/>
                <a:tab pos="3036888" algn="l"/>
              </a:tabLst>
            </a:pPr>
            <a:r>
              <a:rPr lang="en-US" altLang="en-US" sz="1700" i="1" dirty="0"/>
              <a:t>D</a:t>
            </a:r>
            <a:r>
              <a:rPr lang="en-US" altLang="en-US" sz="1700" i="1" baseline="-25000" dirty="0"/>
              <a:t>i</a:t>
            </a:r>
            <a:r>
              <a:rPr lang="en-US" altLang="en-US" sz="1700" dirty="0"/>
              <a:t> is the data type of values in the domain of attribute </a:t>
            </a:r>
            <a:r>
              <a:rPr lang="en-US" altLang="en-US" sz="1700" i="1" dirty="0"/>
              <a:t>A</a:t>
            </a:r>
            <a:r>
              <a:rPr lang="en-US" altLang="en-US" sz="1700" i="1" baseline="-25000" dirty="0"/>
              <a:t>i</a:t>
            </a:r>
            <a:endParaRPr lang="en-US" altLang="en-US" sz="1700" dirty="0"/>
          </a:p>
          <a:p>
            <a:pPr>
              <a:tabLst>
                <a:tab pos="1489075" algn="l"/>
                <a:tab pos="1949450" algn="l"/>
                <a:tab pos="3036888" algn="l"/>
              </a:tabLst>
            </a:pPr>
            <a:r>
              <a:rPr kumimoji="0" lang="en-US" altLang="en-US" sz="1700" dirty="0"/>
              <a:t>Example</a:t>
            </a:r>
            <a:r>
              <a:rPr lang="en-US" altLang="en-US" sz="1700" dirty="0"/>
              <a:t>:</a:t>
            </a:r>
          </a:p>
          <a:p>
            <a:pPr>
              <a:buFont typeface="Monotype Sorts" charset="2"/>
              <a:buNone/>
              <a:tabLst>
                <a:tab pos="1489075" algn="l"/>
                <a:tab pos="1949450" algn="l"/>
                <a:tab pos="3036888" algn="l"/>
              </a:tabLst>
            </a:pPr>
            <a:r>
              <a:rPr lang="en-US" altLang="en-US" sz="1700" dirty="0"/>
              <a:t>		 </a:t>
            </a:r>
            <a:r>
              <a:rPr lang="en-US" altLang="en-US" sz="1700" b="1" dirty="0"/>
              <a:t>create table</a:t>
            </a:r>
            <a:r>
              <a:rPr lang="en-US" altLang="en-US" sz="1700" dirty="0"/>
              <a:t>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 (</a:t>
            </a:r>
            <a:br>
              <a:rPr lang="en-US" altLang="en-US" sz="1700" dirty="0"/>
            </a:br>
            <a:r>
              <a:rPr lang="en-US" altLang="en-US" sz="1700" dirty="0"/>
              <a:t>                             </a:t>
            </a:r>
            <a:r>
              <a:rPr lang="en-US" altLang="en-US" sz="1700" i="1" dirty="0"/>
              <a:t>ID</a:t>
            </a:r>
            <a:r>
              <a:rPr lang="en-US" altLang="en-US" sz="1700" dirty="0"/>
              <a:t>                </a:t>
            </a:r>
            <a:r>
              <a:rPr lang="en-US" altLang="en-US" sz="1700" b="1" dirty="0"/>
              <a:t>char</a:t>
            </a:r>
            <a:r>
              <a:rPr lang="en-US" altLang="en-US" sz="1700" dirty="0"/>
              <a:t>(5),</a:t>
            </a:r>
            <a:br>
              <a:rPr lang="en-US" altLang="en-US" sz="1700" dirty="0"/>
            </a:br>
            <a:r>
              <a:rPr lang="en-US" altLang="en-US" sz="1700" dirty="0"/>
              <a:t>                             </a:t>
            </a:r>
            <a:r>
              <a:rPr lang="en-US" altLang="en-US" sz="1700" i="1" dirty="0"/>
              <a:t>name           </a:t>
            </a:r>
            <a:r>
              <a:rPr lang="en-US" altLang="en-US" sz="1700" b="1" dirty="0" err="1"/>
              <a:t>varchar</a:t>
            </a:r>
            <a:r>
              <a:rPr lang="en-US" altLang="en-US" sz="1700" dirty="0"/>
              <a:t>(20)</a:t>
            </a:r>
            <a:r>
              <a:rPr lang="en-US" altLang="en-US" sz="1700" b="1" dirty="0"/>
              <a:t>,</a:t>
            </a:r>
            <a:r>
              <a:rPr lang="en-US" altLang="en-US" sz="1700" b="1" i="1" dirty="0"/>
              <a:t/>
            </a:r>
            <a:br>
              <a:rPr lang="en-US" altLang="en-US" sz="1700" b="1" i="1" dirty="0"/>
            </a:br>
            <a:r>
              <a:rPr lang="en-US" altLang="en-US" sz="1700" b="1" i="1" dirty="0"/>
              <a:t>                             </a:t>
            </a:r>
            <a:r>
              <a:rPr lang="en-US" altLang="en-US" sz="1700" i="1" dirty="0"/>
              <a:t>dept_name  </a:t>
            </a:r>
            <a:r>
              <a:rPr lang="en-US" altLang="en-US" sz="1700" b="1" dirty="0" err="1"/>
              <a:t>varchar</a:t>
            </a:r>
            <a:r>
              <a:rPr lang="en-US" altLang="en-US" sz="1700" dirty="0"/>
              <a:t>(20),</a:t>
            </a:r>
            <a:br>
              <a:rPr lang="en-US" altLang="en-US" sz="1700" dirty="0"/>
            </a:br>
            <a:r>
              <a:rPr lang="en-US" altLang="en-US" sz="1700" dirty="0"/>
              <a:t>                             </a:t>
            </a:r>
            <a:r>
              <a:rPr lang="en-US" altLang="en-US" sz="1700" i="1" dirty="0"/>
              <a:t>salary</a:t>
            </a:r>
            <a:r>
              <a:rPr lang="en-US" altLang="en-US" sz="1700" dirty="0"/>
              <a:t>           </a:t>
            </a:r>
            <a:r>
              <a:rPr lang="en-US" altLang="en-US" sz="1700" b="1" dirty="0"/>
              <a:t>numeric</a:t>
            </a:r>
            <a:r>
              <a:rPr lang="en-US" altLang="en-US" sz="1700" dirty="0"/>
              <a:t>(8,2))</a:t>
            </a:r>
          </a:p>
          <a:p>
            <a:pPr>
              <a:buFont typeface="Monotype Sorts" charset="2"/>
              <a:buNone/>
              <a:tabLst>
                <a:tab pos="1489075" algn="l"/>
                <a:tab pos="1949450" algn="l"/>
                <a:tab pos="3036888" algn="l"/>
              </a:tabLst>
            </a:pPr>
            <a:endParaRPr lang="en-US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738188" y="129845"/>
            <a:ext cx="8077200" cy="609600"/>
          </a:xfrm>
        </p:spPr>
        <p:txBody>
          <a:bodyPr/>
          <a:lstStyle/>
          <a:p>
            <a:r>
              <a:rPr lang="en-US" altLang="en-US" sz="2800" dirty="0"/>
              <a:t>Integrity Constraints in Create Table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8188" y="1109709"/>
            <a:ext cx="7515796" cy="4781004"/>
          </a:xfrm>
        </p:spPr>
        <p:txBody>
          <a:bodyPr/>
          <a:lstStyle/>
          <a:p>
            <a:r>
              <a:rPr lang="en-US" altLang="en-US" sz="1700" dirty="0"/>
              <a:t>Types of integrity constraints</a:t>
            </a:r>
          </a:p>
          <a:p>
            <a:pPr lvl="1"/>
            <a:r>
              <a:rPr lang="en-US" altLang="en-US" sz="1700" b="1" dirty="0"/>
              <a:t>primary key</a:t>
            </a:r>
            <a:r>
              <a:rPr lang="en-US" altLang="en-US" sz="1700" dirty="0"/>
              <a:t> (</a:t>
            </a:r>
            <a:r>
              <a:rPr lang="en-US" altLang="en-US" sz="1700" i="1" dirty="0"/>
              <a:t>A</a:t>
            </a:r>
            <a:r>
              <a:rPr lang="en-US" altLang="en-US" sz="1700" baseline="-25000" dirty="0"/>
              <a:t>1</a:t>
            </a:r>
            <a:r>
              <a:rPr lang="en-US" altLang="en-US" sz="1700" dirty="0"/>
              <a:t>, ..., </a:t>
            </a:r>
            <a:r>
              <a:rPr lang="en-US" altLang="en-US" sz="1700" i="1" dirty="0"/>
              <a:t>A</a:t>
            </a:r>
            <a:r>
              <a:rPr lang="en-US" altLang="en-US" sz="1700" i="1" baseline="-25000" dirty="0"/>
              <a:t>n </a:t>
            </a:r>
            <a:r>
              <a:rPr lang="en-US" altLang="en-US" sz="1700" dirty="0"/>
              <a:t>)</a:t>
            </a:r>
          </a:p>
          <a:p>
            <a:pPr lvl="1"/>
            <a:r>
              <a:rPr lang="en-US" altLang="en-US" sz="1700" b="1" dirty="0"/>
              <a:t>foreign key </a:t>
            </a:r>
            <a:r>
              <a:rPr lang="en-US" altLang="en-US" sz="1700" dirty="0"/>
              <a:t>(</a:t>
            </a:r>
            <a:r>
              <a:rPr lang="en-US" altLang="en-US" sz="1700" i="1" dirty="0"/>
              <a:t>A</a:t>
            </a:r>
            <a:r>
              <a:rPr lang="en-US" altLang="en-US" sz="1700" baseline="-25000" dirty="0"/>
              <a:t>m</a:t>
            </a:r>
            <a:r>
              <a:rPr lang="en-US" altLang="en-US" sz="1700" dirty="0"/>
              <a:t>, ..., </a:t>
            </a:r>
            <a:r>
              <a:rPr lang="en-US" altLang="en-US" sz="1700" i="1" dirty="0"/>
              <a:t>A</a:t>
            </a:r>
            <a:r>
              <a:rPr lang="en-US" altLang="en-US" sz="1700" i="1" baseline="-25000" dirty="0"/>
              <a:t>n </a:t>
            </a:r>
            <a:r>
              <a:rPr lang="en-US" altLang="en-US" sz="1700" dirty="0"/>
              <a:t>) </a:t>
            </a:r>
            <a:r>
              <a:rPr lang="en-US" altLang="en-US" sz="1700" b="1" dirty="0"/>
              <a:t>references </a:t>
            </a:r>
            <a:r>
              <a:rPr lang="en-US" altLang="en-US" sz="1700" i="1" dirty="0"/>
              <a:t>r</a:t>
            </a:r>
            <a:endParaRPr lang="en-US" altLang="en-US" sz="1700" b="1" dirty="0"/>
          </a:p>
          <a:p>
            <a:pPr lvl="1"/>
            <a:r>
              <a:rPr lang="en-US" altLang="en-US" sz="1700" b="1" dirty="0"/>
              <a:t>not null</a:t>
            </a:r>
          </a:p>
          <a:p>
            <a:r>
              <a:rPr lang="en-US" altLang="en-US" sz="1700" dirty="0"/>
              <a:t>SQL prevents any update to the database that violates an integrity constraint.</a:t>
            </a:r>
          </a:p>
          <a:p>
            <a:r>
              <a:rPr lang="en-US" altLang="en-US" sz="1700" dirty="0"/>
              <a:t>Example:</a:t>
            </a:r>
          </a:p>
          <a:p>
            <a:pPr>
              <a:buNone/>
            </a:pPr>
            <a:r>
              <a:rPr lang="en-US" altLang="en-US" sz="1700" b="1" dirty="0"/>
              <a:t>         create table</a:t>
            </a:r>
            <a:r>
              <a:rPr lang="en-US" altLang="en-US" sz="1700" dirty="0"/>
              <a:t>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 (</a:t>
            </a:r>
            <a:br>
              <a:rPr lang="en-US" altLang="en-US" sz="1700" dirty="0"/>
            </a:br>
            <a:r>
              <a:rPr lang="en-US" altLang="en-US" sz="1700" dirty="0"/>
              <a:t>               </a:t>
            </a:r>
            <a:r>
              <a:rPr lang="en-US" altLang="en-US" sz="1700" i="1" dirty="0"/>
              <a:t>ID</a:t>
            </a:r>
            <a:r>
              <a:rPr lang="en-US" altLang="en-US" sz="1700" dirty="0"/>
              <a:t>                </a:t>
            </a:r>
            <a:r>
              <a:rPr lang="en-US" altLang="en-US" sz="1700" b="1" dirty="0"/>
              <a:t>char</a:t>
            </a:r>
            <a:r>
              <a:rPr lang="en-US" altLang="en-US" sz="1700" dirty="0"/>
              <a:t>(5),</a:t>
            </a:r>
            <a:br>
              <a:rPr lang="en-US" altLang="en-US" sz="1700" dirty="0"/>
            </a:br>
            <a:r>
              <a:rPr lang="en-US" altLang="en-US" sz="1700" dirty="0"/>
              <a:t>               </a:t>
            </a:r>
            <a:r>
              <a:rPr lang="en-US" altLang="en-US" sz="1700" i="1" dirty="0"/>
              <a:t>name           </a:t>
            </a:r>
            <a:r>
              <a:rPr lang="en-US" altLang="en-US" sz="1700" b="1" dirty="0"/>
              <a:t>varchar</a:t>
            </a:r>
            <a:r>
              <a:rPr lang="en-US" altLang="en-US" sz="1700" dirty="0"/>
              <a:t>(20) </a:t>
            </a:r>
            <a:r>
              <a:rPr lang="en-US" altLang="en-US" sz="1700" b="1" dirty="0"/>
              <a:t>not null,</a:t>
            </a:r>
            <a:r>
              <a:rPr lang="en-US" altLang="en-US" sz="1700" b="1" i="1" dirty="0"/>
              <a:t/>
            </a:r>
            <a:br>
              <a:rPr lang="en-US" altLang="en-US" sz="1700" b="1" i="1" dirty="0"/>
            </a:br>
            <a:r>
              <a:rPr lang="en-US" altLang="en-US" sz="1700" b="1" i="1" dirty="0"/>
              <a:t>               </a:t>
            </a:r>
            <a:r>
              <a:rPr lang="en-US" altLang="en-US" sz="1700" i="1" dirty="0"/>
              <a:t>dept_name  </a:t>
            </a:r>
            <a:r>
              <a:rPr lang="en-US" altLang="en-US" sz="1700" b="1" dirty="0"/>
              <a:t>varchar</a:t>
            </a:r>
            <a:r>
              <a:rPr lang="en-US" altLang="en-US" sz="1700" dirty="0"/>
              <a:t>(20),</a:t>
            </a:r>
            <a:br>
              <a:rPr lang="en-US" altLang="en-US" sz="1700" dirty="0"/>
            </a:br>
            <a:r>
              <a:rPr lang="en-US" altLang="en-US" sz="1700" dirty="0"/>
              <a:t>               </a:t>
            </a:r>
            <a:r>
              <a:rPr lang="en-US" altLang="en-US" sz="1700" i="1" dirty="0"/>
              <a:t>salary</a:t>
            </a:r>
            <a:r>
              <a:rPr lang="en-US" altLang="en-US" sz="1700" dirty="0"/>
              <a:t>           </a:t>
            </a:r>
            <a:r>
              <a:rPr lang="en-US" altLang="en-US" sz="1700" b="1" dirty="0"/>
              <a:t>numeric</a:t>
            </a:r>
            <a:r>
              <a:rPr lang="en-US" altLang="en-US" sz="1700" dirty="0"/>
              <a:t>(8,2),</a:t>
            </a:r>
            <a:br>
              <a:rPr lang="en-US" altLang="en-US" sz="1700" dirty="0"/>
            </a:br>
            <a:r>
              <a:rPr lang="en-US" altLang="en-US" sz="1700" dirty="0"/>
              <a:t>               </a:t>
            </a:r>
            <a:r>
              <a:rPr lang="en-US" altLang="en-US" sz="1700" b="1" dirty="0"/>
              <a:t>primary key </a:t>
            </a:r>
            <a:r>
              <a:rPr lang="en-US" altLang="en-US" sz="1700" dirty="0"/>
              <a:t>(</a:t>
            </a:r>
            <a:r>
              <a:rPr lang="en-US" altLang="en-US" sz="1700" i="1" dirty="0"/>
              <a:t>ID</a:t>
            </a:r>
            <a:r>
              <a:rPr lang="en-US" altLang="en-US" sz="1700" dirty="0"/>
              <a:t>),</a:t>
            </a:r>
            <a:br>
              <a:rPr lang="en-US" altLang="en-US" sz="1700" dirty="0"/>
            </a:br>
            <a:r>
              <a:rPr lang="en-US" altLang="en-US" sz="1700" dirty="0"/>
              <a:t>               </a:t>
            </a:r>
            <a:r>
              <a:rPr lang="en-US" altLang="en-US" sz="1700" b="1" dirty="0"/>
              <a:t>foreign key </a:t>
            </a:r>
            <a:r>
              <a:rPr lang="en-US" altLang="en-US" sz="1700" i="1" dirty="0"/>
              <a:t>(dept_name</a:t>
            </a:r>
            <a:r>
              <a:rPr lang="en-US" altLang="en-US" sz="1700" dirty="0"/>
              <a:t>) </a:t>
            </a:r>
            <a:r>
              <a:rPr lang="en-US" altLang="en-US" sz="1700" b="1" dirty="0"/>
              <a:t>references </a:t>
            </a:r>
            <a:r>
              <a:rPr lang="en-US" altLang="en-US" sz="1700" i="1" dirty="0"/>
              <a:t>department);</a:t>
            </a:r>
          </a:p>
          <a:p>
            <a:pPr>
              <a:buNone/>
            </a:pPr>
            <a:endParaRPr lang="en-US" altLang="en-U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And a Few More Relation Definitions</a:t>
            </a:r>
          </a:p>
        </p:txBody>
      </p:sp>
      <p:sp>
        <p:nvSpPr>
          <p:cNvPr id="11266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768350" y="1083076"/>
            <a:ext cx="7754213" cy="4643021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700" b="1" dirty="0"/>
              <a:t>create table</a:t>
            </a:r>
            <a:r>
              <a:rPr lang="en-US" altLang="en-US" sz="1700" dirty="0"/>
              <a:t> </a:t>
            </a:r>
            <a:r>
              <a:rPr lang="en-US" altLang="en-US" sz="1700" i="1" dirty="0"/>
              <a:t>student</a:t>
            </a:r>
            <a:r>
              <a:rPr lang="en-US" altLang="en-US" sz="1700" dirty="0"/>
              <a:t> (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i="1" dirty="0"/>
              <a:t>ID</a:t>
            </a:r>
            <a:r>
              <a:rPr lang="en-US" altLang="en-US" sz="1700" dirty="0"/>
              <a:t>                    </a:t>
            </a:r>
            <a:r>
              <a:rPr lang="en-US" altLang="en-US" sz="1700" b="1" dirty="0" err="1"/>
              <a:t>varchar</a:t>
            </a:r>
            <a:r>
              <a:rPr lang="en-US" altLang="en-US" sz="1700" dirty="0"/>
              <a:t>(5),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i="1" dirty="0"/>
              <a:t>name</a:t>
            </a:r>
            <a:r>
              <a:rPr lang="en-US" altLang="en-US" sz="1700" dirty="0"/>
              <a:t>               </a:t>
            </a:r>
            <a:r>
              <a:rPr lang="en-US" altLang="en-US" sz="1700" b="1" dirty="0" err="1"/>
              <a:t>varchar</a:t>
            </a:r>
            <a:r>
              <a:rPr lang="en-US" altLang="en-US" sz="1700" dirty="0"/>
              <a:t>(20) not null,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      </a:t>
            </a:r>
            <a:r>
              <a:rPr lang="en-US" altLang="en-US" sz="1700" b="1" dirty="0" err="1"/>
              <a:t>varchar</a:t>
            </a:r>
            <a:r>
              <a:rPr lang="en-US" altLang="en-US" sz="1700" dirty="0"/>
              <a:t>(20),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i="1" dirty="0" err="1"/>
              <a:t>tot_cred</a:t>
            </a:r>
            <a:r>
              <a:rPr lang="en-US" altLang="en-US" sz="1700" dirty="0"/>
              <a:t>           </a:t>
            </a:r>
            <a:r>
              <a:rPr lang="en-US" altLang="en-US" sz="1700" b="1" dirty="0"/>
              <a:t>numeric</a:t>
            </a:r>
            <a:r>
              <a:rPr lang="en-US" altLang="en-US" sz="1700" dirty="0"/>
              <a:t>(3,0),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b="1" dirty="0"/>
              <a:t>primary key </a:t>
            </a:r>
            <a:r>
              <a:rPr lang="en-US" altLang="en-US" sz="1700" i="1" dirty="0"/>
              <a:t>(ID),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charset="2"/>
              <a:buNone/>
            </a:pPr>
            <a:r>
              <a:rPr lang="en-US" altLang="en-US" sz="1700" b="1" dirty="0"/>
              <a:t>             foreign key </a:t>
            </a:r>
            <a:r>
              <a:rPr lang="en-US" altLang="en-US" sz="1700" i="1" dirty="0"/>
              <a:t>(dept_name</a:t>
            </a:r>
            <a:r>
              <a:rPr lang="en-US" altLang="en-US" sz="1700" dirty="0"/>
              <a:t>) </a:t>
            </a:r>
            <a:r>
              <a:rPr lang="en-US" altLang="en-US" sz="1700" b="1" dirty="0"/>
              <a:t>references </a:t>
            </a:r>
            <a:r>
              <a:rPr lang="en-US" altLang="en-US" sz="1700" i="1" dirty="0"/>
              <a:t>department</a:t>
            </a:r>
            <a:r>
              <a:rPr lang="en-US" altLang="en-US" sz="1700" dirty="0"/>
              <a:t>);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altLang="en-US" sz="1700" dirty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700" b="1" dirty="0"/>
              <a:t>create table</a:t>
            </a:r>
            <a:r>
              <a:rPr lang="en-US" altLang="en-US" sz="1700" dirty="0"/>
              <a:t> </a:t>
            </a:r>
            <a:r>
              <a:rPr lang="en-US" altLang="en-US" sz="1700" i="1" dirty="0"/>
              <a:t>takes</a:t>
            </a:r>
            <a:r>
              <a:rPr lang="en-US" altLang="en-US" sz="1700" dirty="0"/>
              <a:t> (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i="1" dirty="0"/>
              <a:t>ID</a:t>
            </a:r>
            <a:r>
              <a:rPr lang="en-US" altLang="en-US" sz="1700" dirty="0"/>
              <a:t>                   </a:t>
            </a:r>
            <a:r>
              <a:rPr lang="en-US" altLang="en-US" sz="1700" b="1" dirty="0" err="1"/>
              <a:t>varchar</a:t>
            </a:r>
            <a:r>
              <a:rPr lang="en-US" altLang="en-US" sz="1700" dirty="0"/>
              <a:t>(5),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i="1" dirty="0" err="1"/>
              <a:t>course_id</a:t>
            </a:r>
            <a:r>
              <a:rPr lang="en-US" altLang="en-US" sz="1700" dirty="0"/>
              <a:t>       </a:t>
            </a:r>
            <a:r>
              <a:rPr lang="en-US" altLang="en-US" sz="1700" b="1" dirty="0" err="1"/>
              <a:t>varchar</a:t>
            </a:r>
            <a:r>
              <a:rPr lang="en-US" altLang="en-US" sz="1700" dirty="0"/>
              <a:t>(8),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i="1" dirty="0" err="1"/>
              <a:t>sec_id</a:t>
            </a:r>
            <a:r>
              <a:rPr lang="en-US" altLang="en-US" sz="1700" dirty="0"/>
              <a:t>            </a:t>
            </a:r>
            <a:r>
              <a:rPr lang="en-US" altLang="en-US" sz="1700" b="1" dirty="0" err="1"/>
              <a:t>varchar</a:t>
            </a:r>
            <a:r>
              <a:rPr lang="en-US" altLang="en-US" sz="1700" dirty="0"/>
              <a:t>(8),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i="1" dirty="0"/>
              <a:t>semester</a:t>
            </a:r>
            <a:r>
              <a:rPr lang="en-US" altLang="en-US" sz="1700" dirty="0"/>
              <a:t>        </a:t>
            </a:r>
            <a:r>
              <a:rPr lang="en-US" altLang="en-US" sz="1700" b="1" dirty="0" err="1"/>
              <a:t>varchar</a:t>
            </a:r>
            <a:r>
              <a:rPr lang="en-US" altLang="en-US" sz="1700" dirty="0"/>
              <a:t>(6),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i="1" dirty="0"/>
              <a:t>year</a:t>
            </a:r>
            <a:r>
              <a:rPr lang="en-US" altLang="en-US" sz="1700" dirty="0"/>
              <a:t>                </a:t>
            </a:r>
            <a:r>
              <a:rPr lang="en-US" altLang="en-US" sz="1700" b="1" dirty="0"/>
              <a:t>numeric</a:t>
            </a:r>
            <a:r>
              <a:rPr lang="en-US" altLang="en-US" sz="1700" dirty="0"/>
              <a:t>(4,0),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i="1" dirty="0"/>
              <a:t>grade</a:t>
            </a:r>
            <a:r>
              <a:rPr lang="en-US" altLang="en-US" sz="1700" dirty="0"/>
              <a:t>              </a:t>
            </a:r>
            <a:r>
              <a:rPr lang="en-US" altLang="en-US" sz="1700" b="1" dirty="0" err="1"/>
              <a:t>varchar</a:t>
            </a:r>
            <a:r>
              <a:rPr lang="en-US" altLang="en-US" sz="1700" dirty="0"/>
              <a:t>(2), 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charset="2"/>
              <a:buNone/>
            </a:pPr>
            <a:r>
              <a:rPr lang="en-US" altLang="en-US" sz="1700" b="1" dirty="0"/>
              <a:t>              primary key </a:t>
            </a:r>
            <a:r>
              <a:rPr lang="en-US" altLang="en-US" sz="1700" i="1" dirty="0"/>
              <a:t>(ID, </a:t>
            </a:r>
            <a:r>
              <a:rPr lang="en-US" altLang="en-US" sz="1700" i="1" dirty="0" err="1"/>
              <a:t>course_id</a:t>
            </a:r>
            <a:r>
              <a:rPr lang="en-US" altLang="en-US" sz="1700" i="1" dirty="0"/>
              <a:t>, </a:t>
            </a:r>
            <a:r>
              <a:rPr lang="en-US" altLang="en-US" sz="1700" i="1" dirty="0" err="1"/>
              <a:t>sec_id</a:t>
            </a:r>
            <a:r>
              <a:rPr lang="en-US" altLang="en-US" sz="1700" i="1" dirty="0"/>
              <a:t>, semester, year)</a:t>
            </a:r>
            <a:r>
              <a:rPr lang="en-US" altLang="en-US" sz="1700" dirty="0"/>
              <a:t> ,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charset="2"/>
              <a:buNone/>
            </a:pPr>
            <a:r>
              <a:rPr lang="en-US" altLang="en-US" sz="1700" b="1" dirty="0"/>
              <a:t>              foreign key </a:t>
            </a:r>
            <a:r>
              <a:rPr lang="en-US" altLang="en-US" sz="1700" dirty="0"/>
              <a:t>(</a:t>
            </a:r>
            <a:r>
              <a:rPr lang="en-US" altLang="en-US" sz="1700" i="1" dirty="0"/>
              <a:t>ID</a:t>
            </a:r>
            <a:r>
              <a:rPr lang="en-US" altLang="en-US" sz="1700" dirty="0"/>
              <a:t>) </a:t>
            </a:r>
            <a:r>
              <a:rPr lang="en-US" altLang="en-US" sz="1700" b="1" dirty="0"/>
              <a:t>references </a:t>
            </a:r>
            <a:r>
              <a:rPr lang="en-US" altLang="en-US" sz="1700" b="1" i="1" dirty="0"/>
              <a:t> </a:t>
            </a:r>
            <a:r>
              <a:rPr lang="en-US" altLang="en-US" sz="1700" i="1" dirty="0"/>
              <a:t>student,</a:t>
            </a:r>
            <a:r>
              <a:rPr lang="en-US" altLang="en-US" sz="1700" dirty="0"/>
              <a:t/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b="1" dirty="0"/>
              <a:t>foreign key </a:t>
            </a:r>
            <a:r>
              <a:rPr lang="en-US" altLang="en-US" sz="1700" dirty="0"/>
              <a:t>(</a:t>
            </a:r>
            <a:r>
              <a:rPr lang="en-US" altLang="en-US" sz="1700" i="1" dirty="0" err="1"/>
              <a:t>course_id</a:t>
            </a:r>
            <a:r>
              <a:rPr lang="en-US" altLang="en-US" sz="1700" i="1" dirty="0"/>
              <a:t>, </a:t>
            </a:r>
            <a:r>
              <a:rPr lang="en-US" altLang="en-US" sz="1700" i="1" dirty="0" err="1"/>
              <a:t>sec_id</a:t>
            </a:r>
            <a:r>
              <a:rPr lang="en-US" altLang="en-US" sz="1700" i="1" dirty="0"/>
              <a:t>, semester, year</a:t>
            </a:r>
            <a:r>
              <a:rPr lang="en-US" altLang="en-US" sz="1700" dirty="0"/>
              <a:t>) </a:t>
            </a:r>
            <a:r>
              <a:rPr lang="en-US" altLang="en-US" sz="1700" b="1" dirty="0"/>
              <a:t>references </a:t>
            </a:r>
            <a:r>
              <a:rPr lang="en-US" altLang="en-US" sz="1700" i="1" dirty="0"/>
              <a:t>section</a:t>
            </a:r>
            <a:r>
              <a:rPr lang="en-US" altLang="en-US" sz="1700" dirty="0"/>
              <a:t>);</a:t>
            </a:r>
          </a:p>
          <a:p>
            <a:pPr>
              <a:lnSpc>
                <a:spcPct val="90000"/>
              </a:lnSpc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3647</Words>
  <Application>Microsoft Office PowerPoint</Application>
  <PresentationFormat>On-screen Show (4:3)</PresentationFormat>
  <Paragraphs>655</Paragraphs>
  <Slides>67</Slides>
  <Notes>57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Office Theme</vt:lpstr>
      <vt:lpstr>DATABASE SYTEMS UNIT III</vt:lpstr>
      <vt:lpstr>Outline</vt:lpstr>
      <vt:lpstr>History</vt:lpstr>
      <vt:lpstr>SQL Parts</vt:lpstr>
      <vt:lpstr>Data Definition Language</vt:lpstr>
      <vt:lpstr>Domain Types in SQL</vt:lpstr>
      <vt:lpstr>Create Table Construct</vt:lpstr>
      <vt:lpstr>Integrity Constraints in Create Table</vt:lpstr>
      <vt:lpstr>And a Few More Relation Definitions</vt:lpstr>
      <vt:lpstr>And more still</vt:lpstr>
      <vt:lpstr>Updates to tables</vt:lpstr>
      <vt:lpstr>Basic Query Structure </vt:lpstr>
      <vt:lpstr>The select Clause</vt:lpstr>
      <vt:lpstr>The select Clause (Cont.)</vt:lpstr>
      <vt:lpstr>The select Clause (Cont.)</vt:lpstr>
      <vt:lpstr>The select Clause (Cont.)</vt:lpstr>
      <vt:lpstr>The where Clause</vt:lpstr>
      <vt:lpstr>The from Clause</vt:lpstr>
      <vt:lpstr>Examples</vt:lpstr>
      <vt:lpstr>The Rename Operation</vt:lpstr>
      <vt:lpstr>Self Join Example</vt:lpstr>
      <vt:lpstr>String Operations</vt:lpstr>
      <vt:lpstr>String Operations (Cont.)</vt:lpstr>
      <vt:lpstr>Ordering the Display of Tuples</vt:lpstr>
      <vt:lpstr>Where Clause Predicates</vt:lpstr>
      <vt:lpstr>Set Operations</vt:lpstr>
      <vt:lpstr>Set Operations (Cont.)</vt:lpstr>
      <vt:lpstr>Null Values</vt:lpstr>
      <vt:lpstr>Null Values (Cont.)</vt:lpstr>
      <vt:lpstr>Aggregate Functions</vt:lpstr>
      <vt:lpstr>Aggregate Functions Examples</vt:lpstr>
      <vt:lpstr>Aggregate Functions – Group By</vt:lpstr>
      <vt:lpstr>Aggregation (Cont.)</vt:lpstr>
      <vt:lpstr>Aggregate Functions – Having Clause</vt:lpstr>
      <vt:lpstr>Nested Subqueries</vt:lpstr>
      <vt:lpstr>Set Membership</vt:lpstr>
      <vt:lpstr>Set Membership </vt:lpstr>
      <vt:lpstr>Set Membership (Cont.)</vt:lpstr>
      <vt:lpstr>Set Comparison</vt:lpstr>
      <vt:lpstr>Set Comparison – “some” Clause</vt:lpstr>
      <vt:lpstr>Definition of  “some” Clause</vt:lpstr>
      <vt:lpstr>Set Comparison – “all” Clause</vt:lpstr>
      <vt:lpstr>Definition of “all” Clause</vt:lpstr>
      <vt:lpstr>Test for Empty Relations</vt:lpstr>
      <vt:lpstr>Use of “exists” Clause</vt:lpstr>
      <vt:lpstr>Use of “not exists” Clause</vt:lpstr>
      <vt:lpstr>Test for Absence of Duplicate Tuples</vt:lpstr>
      <vt:lpstr>Subqueries in the From Clause</vt:lpstr>
      <vt:lpstr>Subqueries in the Form Clause</vt:lpstr>
      <vt:lpstr>With Clause</vt:lpstr>
      <vt:lpstr>Complex Queries using With Clause</vt:lpstr>
      <vt:lpstr>Scalar Subquery</vt:lpstr>
      <vt:lpstr>Modification of the Database</vt:lpstr>
      <vt:lpstr>Deletion</vt:lpstr>
      <vt:lpstr>Deletion (Cont.)</vt:lpstr>
      <vt:lpstr>Insertion</vt:lpstr>
      <vt:lpstr>Insertion (Cont.)</vt:lpstr>
      <vt:lpstr>Updates</vt:lpstr>
      <vt:lpstr>Updates (Cont.)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Thank You</vt:lpstr>
    </vt:vector>
  </TitlesOfParts>
  <Company>by adguard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 SYTEMS UNIT III</dc:title>
  <dc:creator>admin</dc:creator>
  <cp:lastModifiedBy>admin</cp:lastModifiedBy>
  <cp:revision>2</cp:revision>
  <dcterms:created xsi:type="dcterms:W3CDTF">2020-05-25T13:08:21Z</dcterms:created>
  <dcterms:modified xsi:type="dcterms:W3CDTF">2020-05-25T18:31:54Z</dcterms:modified>
</cp:coreProperties>
</file>