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35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57" r:id="rId95"/>
    <p:sldId id="360" r:id="rId96"/>
    <p:sldId id="361" r:id="rId97"/>
    <p:sldId id="362" r:id="rId98"/>
    <p:sldId id="363" r:id="rId99"/>
    <p:sldId id="358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F4186-A308-4ED6-979E-6A4C47B24F7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C71F-46D0-47FB-8997-A1B52FD6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98366-10B6-4C97-9C68-1B8DAD89E8AC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79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01DF6-0095-49A6-9538-0F4E1D04D191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37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CCD6A2-8F22-431C-9059-7B1E655B3F8B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0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0642-8067-4638-B2FE-15C691E00756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09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CC9CF2-4998-4C05-A98D-CC655C386950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92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01A597-9366-4E98-91B3-EC7AD41AF343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0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0684B9-9744-4E13-BCE3-67E4D5AC52B7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50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911C6D-C523-432C-89F4-406A63F7E4F9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38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54D0A1-F669-443E-ADD7-EBEE7996BBA6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58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4B0E9C-818B-4892-804B-8736909E539A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5"/>
            <a:ext cx="50292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205F84-2065-4332-B0FA-E582A1DD7231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32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8278F-1CF2-4C20-9F87-85520FC94509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90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862FF-AA55-4048-85C2-DAA9D3A35A69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313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79F51-599B-4731-9C05-59A4A5345ABF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25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FCC4C7-9321-4F85-AC15-C96C02999C1E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778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539C29-DF58-4677-B4D9-0CC127174E2D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13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2CACEA-96F7-41D9-A638-F44E853DC1F9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707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78A41-D873-4EFC-8823-1C9E9A3093FE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5"/>
            <a:ext cx="50292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38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A18F2D-D4E4-4C99-9424-81DA77918E26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990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443853-1DD4-4877-B587-65D98B968857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10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8B56BC-BF26-4697-801E-84F2929930E3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8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0335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0335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4DCD6-4990-4088-8EFB-FAD2F8B84679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025"/>
            <a:ext cx="5029200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90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44FD9B-FA56-471A-AC29-AFD38B13261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58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97D8D-6A75-4AFA-8548-85396391880A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96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B8CD2-F9D8-4BCF-90A1-A8E625EDFB97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396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040D4-3005-4847-ABB3-16A2B4BDF1CE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158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7593E-E541-408E-B62F-DEA0E60392EA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76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3737A-222D-46BE-B7A9-3EA09C13F967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482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2ED6F9-53BE-4CD9-8D10-83BD677C8535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828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E2F-3CD3-45FE-B460-EC2ED3F07842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E4753A-8DE0-4CA5-9E0D-F3763DCF04F6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239C7-4B01-4ACB-AC64-19B9EB42973F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0A48C-B033-4AC9-8924-4B331051E00D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32EFA-99EE-40E3-9AB5-36B847B8CD16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78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99FEA-463D-4EC2-9BE5-4E48B7E10B51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5BC543-30D6-4AA8-90B4-22C339D46936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20452C-B463-4E95-A665-2B99AA28B79B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6D1A1-086F-49DE-B921-A09020A520AB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03AC-91E0-4C02-A3AF-D03041938C29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3BE13-538F-4FB5-B532-CB8FA5D987FB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6CCF-944F-475F-BC67-70F3E02FC64F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FD356F-B370-4905-B475-36D0765F2DB9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C07DE-DA20-4217-B91C-55FA724E7BD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83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007FB-A4A6-412F-8092-509E2CEC8D0B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A8EE5B-27ED-41B6-B0F7-B62E458A1259}" type="slidenum">
              <a:rPr lang="en-US" altLang="en-US" sz="1200"/>
              <a:pPr/>
              <a:t>52</a:t>
            </a:fld>
            <a:endParaRPr lang="en-US" altLang="en-US" sz="1200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B94BD-CECE-4C33-9065-62089078E886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526EF-2A76-46A8-A4E9-07C212D9D96D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C611-501B-4334-8DD9-2D5A8FF01FE8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BC9CE-BF8C-4DA1-B24E-2871B5D5AD09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BC47A9-62C0-457E-AB19-17B7324B6011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7B9D3-CFBC-4A9A-892E-C5B737D92079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96B17E-EA99-4BE4-8109-8D7786A8AC53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F53DE-0A03-40E0-A2C9-F027B409EFB7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C4D0E-10BE-41E0-A0AF-FD2B0011F8A3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494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BA1292-271E-4250-9539-FFC50DBCE514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027822-1DA4-45D6-8B4A-F0F2C0E9336B}" type="slidenum">
              <a:rPr lang="en-US" altLang="en-US" sz="1200"/>
              <a:pPr/>
              <a:t>62</a:t>
            </a:fld>
            <a:endParaRPr lang="en-US" altLang="en-US" sz="1200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AE4C2-505E-4B52-AE25-D384F1F0AFC8}" type="slidenum">
              <a:rPr lang="en-US" altLang="en-US" sz="1200"/>
              <a:pPr/>
              <a:t>63</a:t>
            </a:fld>
            <a:endParaRPr lang="en-US" altLang="en-US" sz="1200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49D456-034E-4195-8672-8080BB49D1C9}" type="slidenum">
              <a:rPr lang="en-US" altLang="en-US" sz="1200"/>
              <a:pPr/>
              <a:t>64</a:t>
            </a:fld>
            <a:endParaRPr lang="en-US" altLang="en-US" sz="1200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5C975C-CA24-4F0D-85AD-F6146BCF0205}" type="slidenum">
              <a:rPr lang="en-US" altLang="en-US" sz="1200"/>
              <a:pPr/>
              <a:t>65</a:t>
            </a:fld>
            <a:endParaRPr lang="en-US" altLang="en-US" sz="1200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5F8435-A232-49CF-A9C6-B8722E09AEA4}" type="slidenum">
              <a:rPr lang="en-US" altLang="en-US" sz="1200"/>
              <a:pPr/>
              <a:t>66</a:t>
            </a:fld>
            <a:endParaRPr lang="en-US" altLang="en-US" sz="1200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01218-705C-4D04-BB0F-53A85D1868AA}" type="slidenum">
              <a:rPr lang="en-US" altLang="en-US" sz="1200"/>
              <a:pPr/>
              <a:t>67</a:t>
            </a:fld>
            <a:endParaRPr lang="en-US" altLang="en-US" sz="1200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9D207-2DEF-441B-BED4-CFAF747A5F24}" type="slidenum">
              <a:rPr lang="en-US" altLang="en-US" sz="1200"/>
              <a:pPr/>
              <a:t>68</a:t>
            </a:fld>
            <a:endParaRPr lang="en-US" altLang="en-US" sz="1200" dirty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2CAC-AEF3-41E1-B7D5-B6BAEDAB4D0E}" type="slidenum">
              <a:rPr lang="en-US" altLang="en-US" sz="1200"/>
              <a:pPr/>
              <a:t>69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2B22B-5B5B-47F1-897F-E166688E4CF0}" type="slidenum">
              <a:rPr lang="en-US" altLang="en-US" sz="1200"/>
              <a:pPr/>
              <a:t>70</a:t>
            </a:fld>
            <a:endParaRPr lang="en-US" altLang="en-US" sz="1200" dirty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C7E4C-29A1-4ED6-8D81-6DB7BB775B79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5586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9E8797-367B-4BC3-98D0-381C471A0413}" type="slidenum">
              <a:rPr lang="en-US" altLang="en-US" sz="1200"/>
              <a:pPr/>
              <a:t>71</a:t>
            </a:fld>
            <a:endParaRPr lang="en-US" altLang="en-US" sz="1200" dirty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84E881-A958-4B68-ADE6-2B7C0AFAFFC8}" type="slidenum">
              <a:rPr lang="en-US" altLang="en-US" sz="1200"/>
              <a:pPr/>
              <a:t>72</a:t>
            </a:fld>
            <a:endParaRPr lang="en-US" altLang="en-US" sz="1200" dirty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4D597-B539-4990-B3B7-C5878BB257C4}" type="slidenum">
              <a:rPr lang="en-US" altLang="en-US" sz="1200"/>
              <a:pPr/>
              <a:t>73</a:t>
            </a:fld>
            <a:endParaRPr lang="en-US" altLang="en-US" sz="120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6520D-BDC3-4206-98C8-000B2AAC71C5}" type="slidenum">
              <a:rPr lang="en-US" altLang="en-US" sz="1200"/>
              <a:pPr/>
              <a:t>74</a:t>
            </a:fld>
            <a:endParaRPr lang="en-US" altLang="en-US" sz="1200" dirty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439975-68C6-4A78-9207-604005262388}" type="slidenum">
              <a:rPr lang="en-US" altLang="en-US" sz="1200"/>
              <a:pPr/>
              <a:t>75</a:t>
            </a:fld>
            <a:endParaRPr lang="en-US" altLang="en-US" sz="1200" dirty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CA98BF-2766-4132-A090-BEDD1F53C69F}" type="slidenum">
              <a:rPr lang="en-US" altLang="en-US" sz="1200"/>
              <a:pPr/>
              <a:t>76</a:t>
            </a:fld>
            <a:endParaRPr lang="en-US" altLang="en-US" sz="1200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0A9382-BE8A-447D-8A13-E2C05FAE4009}" type="slidenum">
              <a:rPr lang="en-US" altLang="en-US" sz="1200"/>
              <a:pPr/>
              <a:t>77</a:t>
            </a:fld>
            <a:endParaRPr lang="en-US" altLang="en-US" sz="1200" dirty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E3D57-1AB5-4E55-9DE6-56A88860B688}" type="slidenum">
              <a:rPr lang="en-US" altLang="en-US" sz="1200"/>
              <a:pPr/>
              <a:t>78</a:t>
            </a:fld>
            <a:endParaRPr lang="en-US" altLang="en-US" sz="1200" dirty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FF916E-004C-4E0F-94C7-A1F1AB4046CB}" type="slidenum">
              <a:rPr lang="en-US" altLang="en-US" sz="1200"/>
              <a:pPr/>
              <a:t>79</a:t>
            </a:fld>
            <a:endParaRPr lang="en-US" altLang="en-US" sz="120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5FC84-D300-4993-8FFF-76B7189FD726}" type="slidenum">
              <a:rPr lang="en-US" altLang="en-US" sz="1200"/>
              <a:pPr/>
              <a:t>80</a:t>
            </a:fld>
            <a:endParaRPr lang="en-US" altLang="en-US" sz="1200" dirty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C5DC-5E4F-4639-8D2D-6BB23BF9650E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854" y="683299"/>
            <a:ext cx="4550737" cy="3430564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604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9046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4D146A-0FCA-4AA9-B806-71D700033438}" type="slidenum">
              <a:rPr lang="en-US" altLang="en-US" sz="1200"/>
              <a:pPr/>
              <a:t>81</a:t>
            </a:fld>
            <a:endParaRPr lang="en-US" altLang="en-US" sz="1200" dirty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662A18-7A7C-4076-893B-6E4783118D4F}" type="slidenum">
              <a:rPr lang="en-US" altLang="en-US" sz="1200"/>
              <a:pPr/>
              <a:t>82</a:t>
            </a:fld>
            <a:endParaRPr lang="en-US" altLang="en-US" sz="1200" dirty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B02815-2E8F-4F1F-8AF4-3F688E850CE7}" type="slidenum">
              <a:rPr lang="en-US" altLang="en-US" sz="1200"/>
              <a:pPr/>
              <a:t>83</a:t>
            </a:fld>
            <a:endParaRPr lang="en-US" altLang="en-US" sz="1200" dirty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D0300-7DF2-417B-9258-1FCF1C4B0F18}" type="slidenum">
              <a:rPr lang="en-US" altLang="en-US" sz="1200"/>
              <a:pPr/>
              <a:t>84</a:t>
            </a:fld>
            <a:endParaRPr lang="en-US" altLang="en-US" sz="1200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3E816C-6BFE-45B8-AEE0-580237AF389A}" type="slidenum">
              <a:rPr lang="en-US" altLang="en-US" sz="1200"/>
              <a:pPr/>
              <a:t>85</a:t>
            </a:fld>
            <a:endParaRPr lang="en-US" altLang="en-US" sz="1200" dirty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BE18E-95C0-4077-93A4-3B3170CA9954}" type="slidenum">
              <a:rPr lang="en-US" altLang="en-US" sz="1200"/>
              <a:pPr/>
              <a:t>86</a:t>
            </a:fld>
            <a:endParaRPr lang="en-US" altLang="en-US" sz="1200" dirty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5266-589F-43B0-9701-90476419F730}" type="slidenum">
              <a:rPr lang="en-US" altLang="en-US" sz="1200"/>
              <a:pPr/>
              <a:t>87</a:t>
            </a:fld>
            <a:endParaRPr lang="en-US" altLang="en-US" sz="1200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DF86E-0385-4E7C-82B3-654758E8AEBF}" type="slidenum">
              <a:rPr lang="en-US" altLang="en-US" sz="1200"/>
              <a:pPr/>
              <a:t>88</a:t>
            </a:fld>
            <a:endParaRPr lang="en-US" alt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39A99-E879-404A-858C-3AE1BF5F92CA}" type="slidenum">
              <a:rPr lang="en-US" altLang="en-US" sz="1200"/>
              <a:pPr/>
              <a:t>89</a:t>
            </a:fld>
            <a:endParaRPr lang="en-US" altLang="en-US" sz="1200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D9CE7-351F-48CE-967A-358B845A4695}" type="slidenum">
              <a:rPr lang="en-US" altLang="en-US" sz="1200"/>
              <a:pPr/>
              <a:t>90</a:t>
            </a:fld>
            <a:endParaRPr lang="en-US" altLang="en-US" sz="1200" dirty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450BD-08BE-4C06-8125-BBFA1D5AB413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393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029BB9-2A89-4B67-AE42-9DB9D32BF98D}" type="slidenum">
              <a:rPr lang="en-US" altLang="en-US" sz="1200"/>
              <a:pPr/>
              <a:t>91</a:t>
            </a:fld>
            <a:endParaRPr lang="en-US" altLang="en-US" sz="1200" dirty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645A2-1248-423A-8556-84A2D4FA5E36}" type="slidenum">
              <a:rPr lang="en-US" altLang="en-US" sz="1200"/>
              <a:pPr/>
              <a:t>92</a:t>
            </a:fld>
            <a:endParaRPr lang="en-US" altLang="en-US" sz="1200" dirty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171" indent="-280835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340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677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2013" indent="-224668" defTabSz="91271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349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685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70021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9357" indent="-224668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BE1E68-DCB1-4B85-8BF4-1674F75BDA38}" type="slidenum">
              <a:rPr lang="en-US" altLang="en-US" sz="1200"/>
              <a:pPr/>
              <a:t>93</a:t>
            </a:fld>
            <a:endParaRPr lang="en-US" altLang="en-US" sz="1200" dirty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410" y="684862"/>
            <a:ext cx="4549181" cy="34290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9" y="4344025"/>
            <a:ext cx="5032363" cy="41144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1C7D-800A-49C8-AB0C-BF2127CDF0AA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0F86-AA80-4E20-9C22-7E20A5A53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070" y="127229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DATABASE SYTEMS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UNIT 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40745" y="413941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Dr.S.Chitra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Assistant Professor,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Department of Computer Science,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Annai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Vailankanni</a:t>
            </a:r>
            <a:r>
              <a:rPr lang="en-US" dirty="0" smtClean="0">
                <a:solidFill>
                  <a:srgbClr val="C00000"/>
                </a:solidFill>
              </a:rPr>
              <a:t> Arts and Science </a:t>
            </a:r>
            <a:r>
              <a:rPr lang="en-US" dirty="0" err="1" smtClean="0">
                <a:solidFill>
                  <a:srgbClr val="C00000"/>
                </a:solidFill>
              </a:rPr>
              <a:t>College,Thanjavur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85738"/>
            <a:ext cx="8372475" cy="598487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 Theory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105980"/>
            <a:ext cx="7537974" cy="3124643"/>
          </a:xfrm>
        </p:spPr>
        <p:txBody>
          <a:bodyPr/>
          <a:lstStyle/>
          <a:p>
            <a:r>
              <a:rPr lang="en-US" altLang="en-US" sz="1700" dirty="0"/>
              <a:t>Decide whether a particular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decompose it into  set of relations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 </a:t>
            </a:r>
          </a:p>
          <a:p>
            <a:pPr lvl="1"/>
            <a:r>
              <a:rPr lang="en-US" altLang="en-US" sz="1700" dirty="0"/>
              <a:t>Each relation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r>
              <a:rPr lang="en-US" altLang="en-US" sz="1700" dirty="0"/>
              <a:t>Our theory is based on:</a:t>
            </a:r>
          </a:p>
          <a:p>
            <a:pPr lvl="1"/>
            <a:r>
              <a:rPr lang="en-US" altLang="en-US" sz="1700" dirty="0"/>
              <a:t>Functional dependencies</a:t>
            </a:r>
          </a:p>
          <a:p>
            <a:pPr lvl="1"/>
            <a:r>
              <a:rPr lang="en-US" altLang="en-US" sz="1700" dirty="0"/>
              <a:t>Multivalued dependencies</a:t>
            </a:r>
          </a:p>
        </p:txBody>
      </p:sp>
    </p:spTree>
    <p:extLst>
      <p:ext uri="{BB962C8B-B14F-4D97-AF65-F5344CB8AC3E}">
        <p14:creationId xmlns="" xmlns:p14="http://schemas.microsoft.com/office/powerpoint/2010/main" val="52549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24"/>
            <a:ext cx="7461250" cy="385572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There are usually a variety of constraints (rules) on the data in the real world.</a:t>
            </a:r>
            <a:endParaRPr lang="en-US" altLang="en-US" sz="1700" i="1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For example, some of the constraints that are expected to hold  in a university database are: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Students and instructors are uniquely identified by their ID.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student and instructor has only one name.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instructor and student is (primarily) associated with only one department.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department has only one value for its budget, and only one associated building.</a:t>
            </a:r>
          </a:p>
        </p:txBody>
      </p:sp>
    </p:spTree>
    <p:extLst>
      <p:ext uri="{BB962C8B-B14F-4D97-AF65-F5344CB8AC3E}">
        <p14:creationId xmlns="" xmlns:p14="http://schemas.microsoft.com/office/powerpoint/2010/main" val="68786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7"/>
            <a:ext cx="7619746" cy="2990531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An instance of a relation that satisfies all such real-world constraints is called a 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legal instance </a:t>
            </a:r>
            <a:r>
              <a:rPr lang="en-US" altLang="en-US" sz="1700" dirty="0">
                <a:ea typeface="ＭＳ Ｐゴシック" pitchFamily="34" charset="-128"/>
              </a:rPr>
              <a:t>of the relation;</a:t>
            </a:r>
            <a:endParaRPr lang="en-US" altLang="en-US" sz="1700" dirty="0"/>
          </a:p>
          <a:p>
            <a:r>
              <a:rPr lang="en-US" altLang="en-US" sz="1700" dirty="0">
                <a:ea typeface="ＭＳ Ｐゴシック" pitchFamily="34" charset="-128"/>
              </a:rPr>
              <a:t> A legal instance of a database is one where all the relation instances are legal instances</a:t>
            </a:r>
            <a:endParaRPr lang="en-US" altLang="en-US" sz="1700" dirty="0"/>
          </a:p>
          <a:p>
            <a:r>
              <a:rPr lang="en-US" altLang="en-US" sz="1700" dirty="0"/>
              <a:t>Constraints on the set of legal relations.</a:t>
            </a:r>
          </a:p>
          <a:p>
            <a:r>
              <a:rPr lang="en-US" altLang="en-US" sz="1700" dirty="0"/>
              <a:t>Require that the value for a certain set of attributes determines uniquely the value for another set of attributes.</a:t>
            </a:r>
          </a:p>
          <a:p>
            <a:r>
              <a:rPr lang="en-US" altLang="en-US" sz="1700" dirty="0"/>
              <a:t>A functional dependency is a generalization of the notion of a </a:t>
            </a:r>
            <a:r>
              <a:rPr lang="en-US" altLang="en-US" sz="1700" i="1" dirty="0"/>
              <a:t>key.</a:t>
            </a:r>
            <a:endParaRPr lang="en-US" alt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24321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Definition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320"/>
            <a:ext cx="7839202" cy="521356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  </a:t>
            </a:r>
            <a:r>
              <a:rPr lang="en-US" altLang="en-US" sz="1700" i="1" dirty="0">
                <a:sym typeface="Symbol" panose="05050102010706020507" pitchFamily="18" charset="2"/>
              </a:rPr>
              <a:t>R  and  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functional dependency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olidFill>
                  <a:srgbClr val="002060"/>
                </a:solidFill>
                <a:sym typeface="Symbol" panose="05050102010706020507" pitchFamily="18" charset="2"/>
              </a:rPr>
              <a:t>		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 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 </a:t>
            </a:r>
            <a:r>
              <a:rPr lang="en-US" altLang="en-US" sz="1700" b="1" i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endParaRPr lang="en-US" altLang="en-US" sz="90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900" b="1" i="1" dirty="0">
                <a:solidFill>
                  <a:srgbClr val="000099"/>
                </a:solidFill>
                <a:sym typeface="Symbol" panose="05050102010706020507" pitchFamily="18" charset="2"/>
              </a:rPr>
              <a:t/>
            </a:r>
            <a:br>
              <a:rPr lang="en-US" altLang="en-US" sz="900" b="1" i="1" dirty="0">
                <a:solidFill>
                  <a:srgbClr val="000099"/>
                </a:solidFill>
                <a:sym typeface="Symbol" panose="05050102010706020507" pitchFamily="18" charset="2"/>
              </a:rPr>
            </a:b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for any legal relations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(R), whenever any two tuples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and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agree on the attributes , they also agree on the attributes </a:t>
            </a:r>
            <a:r>
              <a:rPr lang="en-US" altLang="en-US" sz="1700" i="1" dirty="0">
                <a:sym typeface="Symbol" panose="05050102010706020507" pitchFamily="18" charset="2"/>
              </a:rPr>
              <a:t>. </a:t>
            </a:r>
            <a:r>
              <a:rPr lang="en-US" altLang="en-US" sz="1700" dirty="0">
                <a:sym typeface="Symbol" panose="05050102010706020507" pitchFamily="18" charset="2"/>
              </a:rPr>
              <a:t> That is,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	 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[]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[]     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Example:  Consider </a:t>
            </a:r>
            <a:r>
              <a:rPr lang="en-US" altLang="en-US" sz="1700" i="1" dirty="0"/>
              <a:t>r</a:t>
            </a:r>
            <a:r>
              <a:rPr lang="en-US" altLang="en-US" sz="1700" dirty="0"/>
              <a:t>(A</a:t>
            </a:r>
            <a:r>
              <a:rPr lang="en-US" altLang="en-US" sz="1700" i="1" dirty="0"/>
              <a:t>,B </a:t>
            </a:r>
            <a:r>
              <a:rPr lang="en-US" altLang="en-US" sz="1700" dirty="0"/>
              <a:t>) with the following instance of </a:t>
            </a:r>
            <a:r>
              <a:rPr lang="en-US" altLang="en-US" sz="1700" i="1" dirty="0"/>
              <a:t>r.</a:t>
            </a: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On this instance, </a:t>
            </a:r>
            <a:r>
              <a:rPr lang="en-US" altLang="en-US" sz="1700" i="1" dirty="0"/>
              <a:t>B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/>
              <a:t> </a:t>
            </a:r>
            <a:r>
              <a:rPr lang="en-US" altLang="en-US" sz="1700" i="1" dirty="0"/>
              <a:t>A</a:t>
            </a:r>
            <a:r>
              <a:rPr lang="en-US" altLang="en-US" sz="1700" dirty="0"/>
              <a:t> hold;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B</a:t>
            </a:r>
            <a:r>
              <a:rPr lang="en-US" altLang="en-US" sz="1700" dirty="0"/>
              <a:t> does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 hold, 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i="1" dirty="0">
              <a:sym typeface="Symbol" panose="05050102010706020507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89363" y="4424234"/>
            <a:ext cx="998537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lain"/>
            </a:pPr>
            <a:r>
              <a:rPr lang="en-US" altLang="en-US" sz="1800" dirty="0"/>
              <a:t>4</a:t>
            </a:r>
          </a:p>
          <a:p>
            <a:r>
              <a:rPr lang="en-US" altLang="en-US" sz="1800" dirty="0"/>
              <a:t>1     5</a:t>
            </a:r>
          </a:p>
          <a:p>
            <a:r>
              <a:rPr lang="en-US" altLang="en-US" sz="1800" dirty="0"/>
              <a:t>3     7</a:t>
            </a:r>
          </a:p>
        </p:txBody>
      </p:sp>
    </p:spTree>
    <p:extLst>
      <p:ext uri="{BB962C8B-B14F-4D97-AF65-F5344CB8AC3E}">
        <p14:creationId xmlns="" xmlns:p14="http://schemas.microsoft.com/office/powerpoint/2010/main" val="14157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66" y="266700"/>
            <a:ext cx="79248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4" y="1217613"/>
            <a:ext cx="7546019" cy="2720403"/>
          </a:xfrm>
        </p:spPr>
        <p:txBody>
          <a:bodyPr/>
          <a:lstStyle/>
          <a:p>
            <a:r>
              <a:rPr lang="en-US" altLang="en-US" sz="1700" dirty="0"/>
              <a:t>Given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set of functional dependencies, there are certain other functional dependencies that are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dirty="0"/>
              <a:t> If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and 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</a:t>
            </a:r>
            <a:r>
              <a:rPr lang="en-US" altLang="en-US" sz="1700" dirty="0">
                <a:sym typeface="Monotype Sorts" pitchFamily="-84" charset="2"/>
              </a:rPr>
              <a:t>,  then we can infer that 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1700" dirty="0">
                <a:sym typeface="Monotype Sorts" pitchFamily="-84" charset="2"/>
              </a:rPr>
              <a:t>etc.</a:t>
            </a:r>
            <a:endParaRPr lang="en-US" altLang="en-US" sz="1700" dirty="0"/>
          </a:p>
          <a:p>
            <a:r>
              <a:rPr lang="en-US" altLang="en-US" sz="1700" dirty="0"/>
              <a:t>The set of </a:t>
            </a:r>
            <a:r>
              <a:rPr lang="en-US" altLang="en-US" sz="1700" b="1" dirty="0">
                <a:solidFill>
                  <a:srgbClr val="002060"/>
                </a:solidFill>
              </a:rPr>
              <a:t>all</a:t>
            </a:r>
            <a:r>
              <a:rPr lang="en-US" altLang="en-US" sz="1700" dirty="0"/>
              <a:t> functional dependencies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 is the </a:t>
            </a:r>
            <a:r>
              <a:rPr lang="en-US" altLang="en-US" sz="1700" b="1" dirty="0">
                <a:solidFill>
                  <a:srgbClr val="002060"/>
                </a:solidFill>
              </a:rPr>
              <a:t>closure</a:t>
            </a:r>
            <a:r>
              <a:rPr lang="en-US" altLang="en-US" sz="1700" dirty="0"/>
              <a:t> 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We denote the </a:t>
            </a:r>
            <a:r>
              <a:rPr lang="en-US" altLang="en-US" sz="1700" i="1" dirty="0"/>
              <a:t>closure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 by </a:t>
            </a:r>
            <a:r>
              <a:rPr lang="en-US" altLang="en-US" sz="1700" b="1" i="1" dirty="0">
                <a:solidFill>
                  <a:srgbClr val="002060"/>
                </a:solidFill>
              </a:rPr>
              <a:t>F</a:t>
            </a:r>
            <a:r>
              <a:rPr lang="en-US" altLang="en-US" sz="17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17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1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Keys and Functional Dependencies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56558" cy="4648644"/>
          </a:xfrm>
        </p:spPr>
        <p:txBody>
          <a:bodyPr/>
          <a:lstStyle/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for relation schema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</a:t>
            </a:r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dirty="0">
                <a:sym typeface="Monotype Sorts" pitchFamily="-84" charset="2"/>
              </a:rPr>
              <a:t> is a candidate key for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 if and only if 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, and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for no </a:t>
            </a:r>
            <a:r>
              <a:rPr lang="en-US" altLang="en-US" sz="1700" dirty="0">
                <a:sym typeface="Symbol" panose="05050102010706020507" pitchFamily="18" charset="2"/>
              </a:rPr>
              <a:t>  </a:t>
            </a:r>
            <a:r>
              <a:rPr lang="en-US" altLang="en-US" sz="1700" i="1" dirty="0">
                <a:sym typeface="Symbol" panose="05050102010706020507" pitchFamily="18" charset="2"/>
              </a:rPr>
              <a:t>K, </a:t>
            </a:r>
            <a:r>
              <a:rPr lang="en-US" altLang="en-US" sz="1700" dirty="0">
                <a:sym typeface="Symbol" panose="05050102010706020507" pitchFamily="18" charset="2"/>
              </a:rPr>
              <a:t> 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Functional dependencies allow us to express constraints that cannot be expressed using </a:t>
            </a:r>
            <a:r>
              <a:rPr lang="en-US" altLang="en-US" sz="1700" dirty="0" err="1"/>
              <a:t>superkeys</a:t>
            </a:r>
            <a:r>
              <a:rPr lang="en-US" altLang="en-US" sz="1700" dirty="0"/>
              <a:t>.  Consider the schema: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  <a:r>
              <a:rPr lang="en-US" altLang="en-US" sz="1700" i="1" dirty="0"/>
              <a:t>.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We expect these functional dependencies to hold: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                      ID </a:t>
            </a:r>
            <a:r>
              <a:rPr lang="en-US" altLang="en-US" sz="1700" dirty="0">
                <a:sym typeface="Wingdings" panose="05000000000000000000" pitchFamily="2" charset="2"/>
              </a:rPr>
              <a:t></a:t>
            </a:r>
            <a:r>
              <a:rPr lang="en-US" altLang="en-US" sz="1700" i="1" dirty="0">
                <a:sym typeface="Wingdings" panose="05000000000000000000" pitchFamily="2" charset="2"/>
              </a:rPr>
              <a:t> building</a:t>
            </a:r>
            <a:endParaRPr lang="en-US" altLang="en-US" sz="17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	</a:t>
            </a:r>
            <a:r>
              <a:rPr lang="en-US" altLang="en-US" sz="1700" dirty="0">
                <a:sym typeface="Monotype Sorts" pitchFamily="-84" charset="2"/>
              </a:rPr>
              <a:t>but would not expect the following to hold: 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			</a:t>
            </a:r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salary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endParaRPr lang="en-US" altLang="en-US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47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Functional Dependencies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7403"/>
            <a:ext cx="7567782" cy="4210501"/>
          </a:xfrm>
        </p:spPr>
        <p:txBody>
          <a:bodyPr/>
          <a:lstStyle/>
          <a:p>
            <a:r>
              <a:rPr lang="en-US" altLang="en-US" sz="1700" dirty="0"/>
              <a:t>We use functional dependencies to:</a:t>
            </a:r>
          </a:p>
          <a:p>
            <a:pPr lvl="1"/>
            <a:r>
              <a:rPr lang="en-US" altLang="en-US" sz="1700" dirty="0"/>
              <a:t>To test relations to see if they are legal under a given set of functional dependencies. </a:t>
            </a:r>
          </a:p>
          <a:p>
            <a:pPr lvl="2"/>
            <a:r>
              <a:rPr lang="en-US" altLang="en-US" sz="1700" dirty="0"/>
              <a:t> If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legal under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dependencies, we say that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satisfies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i="1" dirty="0"/>
              <a:t>F.</a:t>
            </a:r>
            <a:endParaRPr lang="en-US" altLang="en-US" sz="1700" dirty="0"/>
          </a:p>
          <a:p>
            <a:pPr lvl="1"/>
            <a:r>
              <a:rPr lang="en-US" altLang="en-US" sz="1700" dirty="0"/>
              <a:t>To specify constraints on the set of legal relations</a:t>
            </a:r>
          </a:p>
          <a:p>
            <a:pPr lvl="2"/>
            <a:r>
              <a:rPr lang="en-US" altLang="en-US" sz="1700" dirty="0"/>
              <a:t>We say that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if all legal relations 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satisfy the set of functional dependencies </a:t>
            </a:r>
            <a:r>
              <a:rPr lang="en-US" altLang="en-US" sz="1700" i="1" dirty="0"/>
              <a:t>F.</a:t>
            </a:r>
          </a:p>
          <a:p>
            <a:r>
              <a:rPr lang="en-US" altLang="en-US" sz="1700" dirty="0"/>
              <a:t>Note:  A specific instance of a relation schema may satisfy a functional dependency even if the functional dependency does not hold on all legal instances.  </a:t>
            </a:r>
          </a:p>
          <a:p>
            <a:pPr lvl="1"/>
            <a:r>
              <a:rPr lang="en-US" altLang="en-US" sz="1700" dirty="0"/>
              <a:t>For example, a specific instance 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may, by chance, satisfy 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ID.</a:t>
            </a:r>
          </a:p>
        </p:txBody>
      </p:sp>
    </p:spTree>
    <p:extLst>
      <p:ext uri="{BB962C8B-B14F-4D97-AF65-F5344CB8AC3E}">
        <p14:creationId xmlns="" xmlns:p14="http://schemas.microsoft.com/office/powerpoint/2010/main" val="88239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Trivial Functional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5247"/>
            <a:ext cx="7452372" cy="2374069"/>
          </a:xfrm>
        </p:spPr>
        <p:txBody>
          <a:bodyPr/>
          <a:lstStyle/>
          <a:p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Monotype Sorts" pitchFamily="-84" charset="2"/>
              </a:rPr>
              <a:t>functional dependency is 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trivial</a:t>
            </a:r>
            <a:r>
              <a:rPr lang="en-US" altLang="en-US" sz="1700" dirty="0">
                <a:sym typeface="Monotype Sorts" pitchFamily="-84" charset="2"/>
              </a:rPr>
              <a:t> if it is satisfied by all instances of a relation</a:t>
            </a:r>
          </a:p>
          <a:p>
            <a:r>
              <a:rPr lang="en-US" altLang="en-US" sz="1800" dirty="0">
                <a:sym typeface="Monotype Sorts" pitchFamily="-84" charset="2"/>
              </a:rPr>
              <a:t>Example</a:t>
            </a:r>
            <a:r>
              <a:rPr lang="en-US" altLang="en-US" sz="1800" i="1" dirty="0">
                <a:sym typeface="Monotype Sorts" pitchFamily="-84" charset="2"/>
              </a:rPr>
              <a:t>: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ID, 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name</a:t>
            </a:r>
          </a:p>
          <a:p>
            <a:r>
              <a:rPr lang="en-US" altLang="en-US" sz="1800" dirty="0">
                <a:sym typeface="Monotype Sorts" pitchFamily="-84" charset="2"/>
              </a:rPr>
              <a:t>In general, </a:t>
            </a:r>
            <a:r>
              <a:rPr lang="en-US" altLang="en-US" sz="1800" dirty="0">
                <a:sym typeface="Symbol" panose="05050102010706020507" pitchFamily="18" charset="2"/>
              </a:rPr>
              <a:t> </a:t>
            </a:r>
            <a:r>
              <a:rPr lang="en-US" altLang="en-US" sz="1800" dirty="0">
                <a:sym typeface="Monotype Sorts" pitchFamily="-84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 </a:t>
            </a:r>
            <a:r>
              <a:rPr lang="en-US" altLang="en-US" sz="1800" dirty="0">
                <a:sym typeface="Symbol" panose="05050102010706020507" pitchFamily="18" charset="2"/>
              </a:rPr>
              <a:t>is trivial if</a:t>
            </a:r>
            <a:r>
              <a:rPr lang="en-US" altLang="en-US" sz="1800" i="1" dirty="0">
                <a:sym typeface="Symbol" panose="05050102010706020507" pitchFamily="18" charset="2"/>
              </a:rPr>
              <a:t> </a:t>
            </a:r>
            <a:r>
              <a:rPr lang="en-US" altLang="en-US" sz="1800" dirty="0">
                <a:sym typeface="Symbol" panose="05050102010706020507" pitchFamily="18" charset="2"/>
              </a:rPr>
              <a:t>   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95180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8875"/>
            <a:ext cx="7603293" cy="4937125"/>
          </a:xfrm>
        </p:spPr>
        <p:txBody>
          <a:bodyPr/>
          <a:lstStyle/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We can use functional dependencies to show when certain decomposition are lossless. 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For the case of</a:t>
            </a:r>
            <a:r>
              <a:rPr lang="en-US" altLang="en-US" sz="1700" i="1" dirty="0"/>
              <a:t> R</a:t>
            </a:r>
            <a:r>
              <a:rPr lang="en-US" altLang="en-US" sz="1700" dirty="0"/>
              <a:t> = (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)</a:t>
            </a:r>
            <a:r>
              <a:rPr lang="en-US" altLang="en-US" sz="1700" i="1" dirty="0"/>
              <a:t>,</a:t>
            </a:r>
            <a:r>
              <a:rPr lang="en-US" altLang="en-US" sz="1700" dirty="0"/>
              <a:t> we require that for all possible relations </a:t>
            </a:r>
            <a:r>
              <a:rPr lang="en-US" altLang="en-US" sz="1700" i="1" dirty="0"/>
              <a:t>r</a:t>
            </a:r>
            <a:r>
              <a:rPr lang="en-US" altLang="en-US" sz="1700" dirty="0"/>
              <a:t> on schema </a:t>
            </a:r>
            <a:r>
              <a:rPr lang="en-US" altLang="en-US" sz="1700" i="1" dirty="0"/>
              <a:t>R</a:t>
            </a:r>
          </a:p>
          <a:p>
            <a:pPr>
              <a:buFont typeface="Monotype Sorts" pitchFamily="-84" charset="2"/>
              <a:buNone/>
              <a:tabLst>
                <a:tab pos="2292350" algn="l"/>
                <a:tab pos="2976563" algn="l"/>
              </a:tabLst>
            </a:pPr>
            <a:r>
              <a:rPr lang="en-US" altLang="en-US" sz="1700" baseline="-25000" dirty="0"/>
              <a:t>		</a:t>
            </a:r>
            <a:r>
              <a:rPr lang="en-US" altLang="en-US" sz="1700" i="1" dirty="0"/>
              <a:t>r =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R1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   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R2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 is lossless decomposition  if at</a:t>
            </a:r>
            <a:r>
              <a:rPr lang="en-US" altLang="en-US" sz="1700" dirty="0"/>
              <a:t> least one of the following dependencies is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: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endParaRPr lang="en-US" altLang="en-US" sz="1700" dirty="0"/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above functional dependencies are a sufficient condition for lossless join decomposition; the dependencies are a necessary condition only if all constraints are functional dependencies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4192247" y="2517228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209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6910896" cy="4522787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     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Note: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 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</a:t>
            </a:r>
            <a:r>
              <a:rPr lang="en-US" altLang="en-US" sz="1700" dirty="0">
                <a:sym typeface="Monotype Sorts" pitchFamily="-84" charset="2"/>
              </a:rPr>
              <a:t>is a shorthand notation for 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B, C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endParaRPr lang="en-US" altLang="en-US" sz="17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3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4775"/>
            <a:ext cx="80772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113" y="1163638"/>
            <a:ext cx="6920103" cy="1847786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Features of Good Relational Design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Functional Dependencies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Decomposition Using Functional Dependencies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Normal Forms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Functional Dependency Theory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Algorithms for Decomposition using Functional Dependencies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Decomposition Using Multivalued Dependencies 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More Normal Form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Atomic Domains and First Normal Form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Database-Design Process</a:t>
            </a: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Modeling Temporal Data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52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96949"/>
            <a:ext cx="7993062" cy="441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396283" cy="3539172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Testing functional dependency constraints each time the database is updated can be costly</a:t>
            </a:r>
          </a:p>
          <a:p>
            <a:pPr>
              <a:defRPr/>
            </a:pPr>
            <a:r>
              <a:rPr lang="en-US" altLang="en-US" sz="1700" dirty="0"/>
              <a:t>It is useful to design the database in a way that constraints can be tested efficiently.  </a:t>
            </a:r>
          </a:p>
          <a:p>
            <a:pPr>
              <a:defRPr/>
            </a:pPr>
            <a:r>
              <a:rPr lang="en-US" altLang="en-US" sz="1700" dirty="0"/>
              <a:t>If testing a functional dependency can be done by considering just one relation, then the cost of testing this constraint is low</a:t>
            </a:r>
          </a:p>
          <a:p>
            <a:pPr>
              <a:defRPr/>
            </a:pPr>
            <a:r>
              <a:rPr lang="en-US" altLang="en-US" sz="1700" dirty="0"/>
              <a:t>When decomposing a relation it is possible that it is no longer possible to do the testing without having to perform a Cartesian Produced.</a:t>
            </a:r>
          </a:p>
          <a:p>
            <a:pPr>
              <a:defRPr/>
            </a:pPr>
            <a:r>
              <a:rPr lang="en-US" altLang="en-US" sz="1700" dirty="0"/>
              <a:t>A decomposition that makes it computationally hard to enforce functional dependency is said to be NOT </a:t>
            </a:r>
            <a:r>
              <a:rPr lang="en-US" altLang="en-US" sz="17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17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602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64699"/>
            <a:ext cx="7993062" cy="4976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472749" cy="4526724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/>
              <a:t>dept_advisor(s_ID, i_ID, 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In the above design we are forced to repeat the department name once for each time an instructor participates in a </a:t>
            </a:r>
            <a:r>
              <a:rPr lang="en-US" altLang="en-US" sz="1700" i="1" dirty="0">
                <a:sym typeface="Symbol" pitchFamily="18" charset="2"/>
              </a:rPr>
              <a:t>dept_advisor</a:t>
            </a:r>
            <a:r>
              <a:rPr lang="en-US" altLang="en-US" sz="1700" dirty="0">
                <a:sym typeface="Symbol" pitchFamily="18" charset="2"/>
              </a:rPr>
              <a:t> relationship.  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To fix this, we need to decompose </a:t>
            </a:r>
            <a:r>
              <a:rPr lang="en-US" altLang="en-US" sz="1700" i="1" dirty="0"/>
              <a:t>dept_advisor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 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1700" dirty="0">
              <a:sym typeface="Symbol" pitchFamily="18" charset="2"/>
            </a:endParaRP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2780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5243" y="2286000"/>
            <a:ext cx="3901320" cy="14795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Normal Forms</a:t>
            </a:r>
          </a:p>
        </p:txBody>
      </p:sp>
    </p:spTree>
    <p:extLst>
      <p:ext uri="{BB962C8B-B14F-4D97-AF65-F5344CB8AC3E}">
        <p14:creationId xmlns="" xmlns:p14="http://schemas.microsoft.com/office/powerpoint/2010/main" val="20158276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541149" cy="266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 with respect to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 dependencies if for all functional dependencies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 of the form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    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i="1" dirty="0">
                <a:sym typeface="Greek Symbols"/>
              </a:rPr>
              <a:t>      </a:t>
            </a:r>
            <a:r>
              <a:rPr lang="en-US" altLang="en-US" sz="1700" dirty="0">
                <a:sym typeface="Greek Symbols"/>
              </a:rPr>
              <a:t>where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and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at least one of the following holds: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3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 (Cont.)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74928" cy="3725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Example schema  that is </a:t>
            </a:r>
            <a:r>
              <a:rPr lang="en-US" altLang="en-US" sz="1700" b="1" i="1" dirty="0"/>
              <a:t>not</a:t>
            </a:r>
            <a:r>
              <a:rPr lang="en-US" altLang="en-US" sz="1700" dirty="0"/>
              <a:t>  in BCNF: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because :</a:t>
            </a:r>
          </a:p>
          <a:p>
            <a:pPr lvl="1"/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building, budget  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holds on </a:t>
            </a:r>
            <a:r>
              <a:rPr lang="en-US" altLang="en-US" sz="1700" i="1" dirty="0" err="1">
                <a:sym typeface="Monotype Sorts" pitchFamily="-84" charset="2"/>
              </a:rPr>
              <a:t>in_dep</a:t>
            </a:r>
            <a:endParaRPr lang="en-US" altLang="en-US" sz="1700" i="1" dirty="0">
              <a:sym typeface="Monotype Sorts" pitchFamily="-84" charset="2"/>
            </a:endParaRPr>
          </a:p>
          <a:p>
            <a:pPr lvl="2"/>
            <a:r>
              <a:rPr lang="en-US" altLang="en-US" sz="1700" dirty="0">
                <a:sym typeface="Monotype Sorts" pitchFamily="-84" charset="2"/>
              </a:rPr>
              <a:t>but </a:t>
            </a:r>
          </a:p>
          <a:p>
            <a:pPr lvl="1"/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When decompose  </a:t>
            </a:r>
            <a:r>
              <a:rPr lang="en-US" altLang="en-US" sz="1700" i="1" dirty="0" err="1">
                <a:sym typeface="Monotype Sorts" pitchFamily="-84" charset="2"/>
              </a:rPr>
              <a:t>in_dept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into</a:t>
            </a:r>
            <a:r>
              <a:rPr lang="en-US" altLang="en-US" sz="1700" i="1" dirty="0">
                <a:sym typeface="Monotype Sorts" pitchFamily="-84" charset="2"/>
              </a:rPr>
              <a:t> instructor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department 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instructor</a:t>
            </a:r>
            <a:r>
              <a:rPr lang="en-US" altLang="en-US" sz="1700" dirty="0">
                <a:sym typeface="Monotype Sorts" pitchFamily="-84" charset="2"/>
              </a:rPr>
              <a:t>  is in BCNF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department </a:t>
            </a:r>
            <a:r>
              <a:rPr lang="en-US" altLang="en-US" sz="1700" dirty="0">
                <a:sym typeface="Monotype Sorts" pitchFamily="-84" charset="2"/>
              </a:rPr>
              <a:t>is in BCNF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7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Decomposing a Schema into BCNF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399106" cy="43349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Let  R be a schema </a:t>
            </a:r>
            <a:r>
              <a:rPr lang="en-US" altLang="en-US" sz="1700" i="1" dirty="0"/>
              <a:t>R  </a:t>
            </a:r>
            <a:r>
              <a:rPr lang="en-US" altLang="en-US" sz="1700" dirty="0"/>
              <a:t>that is not in BCNF.  Let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kumimoji="0"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be the FD that </a:t>
            </a:r>
            <a:r>
              <a:rPr lang="en-US" altLang="en-US" sz="1700" dirty="0"/>
              <a:t>causes a violation of BCNF.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We decompose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into: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dirty="0"/>
              <a:t>In our example of </a:t>
            </a:r>
            <a:r>
              <a:rPr lang="en-US" altLang="en-US" sz="1700" i="1" dirty="0" err="1"/>
              <a:t>in_dep</a:t>
            </a:r>
            <a:r>
              <a:rPr lang="en-US" altLang="en-US" sz="17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 =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=</a:t>
            </a:r>
            <a:r>
              <a:rPr lang="en-US" altLang="en-US" sz="1700" i="1" dirty="0">
                <a:sym typeface="Symbol" panose="05050102010706020507" pitchFamily="18" charset="2"/>
              </a:rPr>
              <a:t> building, budget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700" dirty="0"/>
              <a:t>and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is replaced by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 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 = (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building, budget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 = ( </a:t>
            </a:r>
            <a:r>
              <a:rPr lang="en-US" altLang="en-US" sz="1700" i="1" dirty="0">
                <a:sym typeface="Symbol" panose="05050102010706020507" pitchFamily="18" charset="2"/>
              </a:rPr>
              <a:t>ID, name,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salary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</p:txBody>
      </p:sp>
    </p:spTree>
    <p:extLst>
      <p:ext uri="{BB962C8B-B14F-4D97-AF65-F5344CB8AC3E}">
        <p14:creationId xmlns="" xmlns:p14="http://schemas.microsoft.com/office/powerpoint/2010/main" val="3462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07554" cy="4502340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Dependency preserving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Not dependency preserving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(cannot check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 </a:t>
            </a:r>
            <a:r>
              <a:rPr lang="en-US" altLang="en-US" sz="1700" dirty="0">
                <a:sym typeface="Monotype Sorts" pitchFamily="-84" charset="2"/>
              </a:rPr>
              <a:t>without computing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dirty="0">
                <a:sym typeface="Monotype Sorts" pitchFamily="-84" charset="2"/>
              </a:rPr>
              <a:t>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6" y="447492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5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and Dependency Preservation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12170" cy="507500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It is not always possible to achieve both BCNF and dependency preservation </a:t>
            </a:r>
            <a:endParaRPr lang="en-US" altLang="en-US" sz="1700" dirty="0"/>
          </a:p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i="1" dirty="0"/>
              <a:t>dept_advisor </a:t>
            </a:r>
            <a:r>
              <a:rPr lang="en-US" altLang="en-US" sz="1700" dirty="0"/>
              <a:t>is not in BCNF </a:t>
            </a:r>
          </a:p>
          <a:p>
            <a:pPr lvl="1">
              <a:defRPr/>
            </a:pPr>
            <a:r>
              <a:rPr lang="en-US" altLang="en-US" sz="1700" dirty="0"/>
              <a:t>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 is not a superkey.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 of </a:t>
            </a:r>
            <a:r>
              <a:rPr lang="en-US" altLang="en-US" sz="1700" i="1" dirty="0"/>
              <a:t>dept_advisor </a:t>
            </a:r>
            <a:r>
              <a:rPr lang="en-US" altLang="en-US" sz="1700" dirty="0">
                <a:sym typeface="Symbol" pitchFamily="18" charset="2"/>
              </a:rPr>
              <a:t>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is 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</a:t>
            </a:r>
            <a:endParaRPr lang="en-US" alt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36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21048" cy="4903787"/>
          </a:xfrm>
        </p:spPr>
        <p:txBody>
          <a:bodyPr/>
          <a:lstStyle/>
          <a:p>
            <a:pPr>
              <a:tabLst>
                <a:tab pos="2738438" algn="l"/>
              </a:tabLst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en-US" altLang="en-US" sz="1700" b="1" dirty="0">
                <a:solidFill>
                  <a:srgbClr val="002060"/>
                </a:solidFill>
              </a:rPr>
              <a:t>third normal form (3NF)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if for all: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Monotype Sorts" pitchFamily="-84" charset="2"/>
              </a:rPr>
              <a:t> in </a:t>
            </a:r>
            <a:r>
              <a:rPr lang="en-US" altLang="en-US" sz="1700" i="1" dirty="0">
                <a:sym typeface="Monotype Sorts" pitchFamily="-84" charset="2"/>
              </a:rPr>
              <a:t>F</a:t>
            </a:r>
            <a:r>
              <a:rPr lang="en-US" altLang="en-US" sz="1700" baseline="30000" dirty="0">
                <a:sym typeface="Monotype Sorts" pitchFamily="-84" charset="2"/>
              </a:rPr>
              <a:t>+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8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/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at least one of the following holds: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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  <a:endParaRPr lang="en-US" altLang="en-US" sz="1700" dirty="0">
              <a:sym typeface="Greek Symbols"/>
            </a:endParaRP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Each attribute </a:t>
            </a:r>
            <a:r>
              <a:rPr lang="en-US" altLang="en-US" sz="1700" i="1" dirty="0">
                <a:sym typeface="Greek Symbols"/>
              </a:rPr>
              <a:t>A</a:t>
            </a:r>
            <a:r>
              <a:rPr lang="en-US" altLang="en-US" sz="1700" dirty="0">
                <a:sym typeface="Greek Symbols"/>
              </a:rPr>
              <a:t> in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–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contained in a candidate key for </a:t>
            </a:r>
            <a:r>
              <a:rPr lang="en-US" altLang="en-US" sz="1700" i="1" dirty="0">
                <a:sym typeface="Greek Symbols"/>
              </a:rPr>
              <a:t>R.</a:t>
            </a:r>
          </a:p>
          <a:p>
            <a:pPr lvl="1"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(</a:t>
            </a:r>
            <a:r>
              <a:rPr lang="en-US" altLang="en-US" sz="1700" b="1" dirty="0">
                <a:sym typeface="Greek Symbols"/>
              </a:rPr>
              <a:t>NOTE</a:t>
            </a:r>
            <a:r>
              <a:rPr lang="en-US" altLang="en-US" sz="1700" i="1" dirty="0">
                <a:sym typeface="Greek Symbols"/>
              </a:rPr>
              <a:t>: </a:t>
            </a:r>
            <a:r>
              <a:rPr lang="en-US" altLang="en-US" sz="1700" dirty="0">
                <a:sym typeface="Greek Symbols"/>
              </a:rPr>
              <a:t>each attribute may be in a different candidate key)</a:t>
            </a:r>
            <a:endParaRPr lang="en-US" altLang="en-US" sz="1700" i="1" dirty="0">
              <a:sym typeface="Greek Symbols"/>
            </a:endParaRPr>
          </a:p>
          <a:p>
            <a:pPr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If a relation is in BCNF it is in 3NF (since in BCNF one of the first two conditions above must hold).</a:t>
            </a:r>
          </a:p>
          <a:p>
            <a:pPr>
              <a:tabLst>
                <a:tab pos="2738438" algn="l"/>
              </a:tabLst>
            </a:pPr>
            <a:r>
              <a:rPr lang="en-US" altLang="en-US" sz="1700" dirty="0"/>
              <a:t>Third condition is a minimal relaxation of BCNF to ensure dependency preservation (will see why later).</a:t>
            </a:r>
          </a:p>
          <a:p>
            <a:pPr>
              <a:tabLst>
                <a:tab pos="2738438" algn="l"/>
              </a:tabLst>
            </a:pPr>
            <a:endParaRPr lang="en-US" altLang="en-US" sz="2000" dirty="0">
              <a:sym typeface="Greek Symbol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96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425"/>
            <a:ext cx="8015287" cy="6254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3NF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953" y="1093788"/>
            <a:ext cx="8015287" cy="4490148"/>
          </a:xfrm>
        </p:spPr>
        <p:txBody>
          <a:bodyPr/>
          <a:lstStyle/>
          <a:p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Two candidate keys = 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},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We have seen before that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</a:t>
            </a:r>
            <a:r>
              <a:rPr lang="en-US" altLang="en-US" sz="1700" dirty="0">
                <a:solidFill>
                  <a:srgbClr val="002060"/>
                </a:solidFill>
                <a:sym typeface="Monotype Sorts" pitchFamily="-84" charset="2"/>
              </a:rPr>
              <a:t>not</a:t>
            </a:r>
            <a:r>
              <a:rPr lang="en-US" altLang="en-US" sz="1700" dirty="0">
                <a:sym typeface="Monotype Sorts" pitchFamily="-84" charset="2"/>
              </a:rPr>
              <a:t> in BCNF</a:t>
            </a:r>
          </a:p>
          <a:p>
            <a:r>
              <a:rPr lang="en-US" altLang="en-US" sz="1700" i="1" dirty="0">
                <a:sym typeface="Monotype Sorts" pitchFamily="-84" charset="2"/>
              </a:rPr>
              <a:t>R,  </a:t>
            </a:r>
            <a:r>
              <a:rPr lang="en-US" altLang="en-US" sz="1700" dirty="0">
                <a:sym typeface="Monotype Sorts" pitchFamily="-84" charset="2"/>
              </a:rPr>
              <a:t>however, 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in  3NF</a:t>
            </a:r>
          </a:p>
          <a:p>
            <a:pPr lvl="1"/>
            <a:r>
              <a:rPr lang="en-US" altLang="en-US" sz="1700" i="1" dirty="0"/>
              <a:t>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pPr lvl="1"/>
            <a:r>
              <a:rPr lang="en-US" altLang="en-US" sz="1700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 and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r>
              <a:rPr lang="en-US" altLang="en-US" sz="1700" dirty="0">
                <a:sym typeface="Monotype Sorts" pitchFamily="-84" charset="2"/>
              </a:rPr>
              <a:t>, but: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{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} – {</a:t>
            </a:r>
            <a:r>
              <a:rPr lang="en-US" altLang="en-US" sz="1700" i="1" dirty="0" err="1"/>
              <a:t>i_ID</a:t>
            </a:r>
            <a:r>
              <a:rPr lang="en-US" altLang="en-US" sz="1700" dirty="0">
                <a:sym typeface="Monotype Sorts" pitchFamily="-84" charset="2"/>
              </a:rPr>
              <a:t> }  = 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} and</a:t>
            </a:r>
          </a:p>
          <a:p>
            <a:pPr lvl="2"/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Greek Symbols"/>
              </a:rPr>
              <a:t>is contained in a  candidate key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530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798064"/>
            <a:ext cx="5589587" cy="866274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Overview of Normalization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31231972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749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Redundancy in 3NF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1050" y="1130542"/>
            <a:ext cx="7716774" cy="5123954"/>
          </a:xfrm>
        </p:spPr>
        <p:txBody>
          <a:bodyPr/>
          <a:lstStyle/>
          <a:p>
            <a:r>
              <a:rPr lang="en-US" altLang="en-US" sz="1700" dirty="0"/>
              <a:t>Consider  the schema R below,  which is in 3NF</a:t>
            </a:r>
          </a:p>
          <a:p>
            <a:pPr marL="0" indent="0">
              <a:buNone/>
            </a:pP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800" dirty="0"/>
              <a:t>What is wrong with the table?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781051" y="1530989"/>
            <a:ext cx="671703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R = </a:t>
            </a:r>
            <a:r>
              <a:rPr lang="en-US" altLang="en-US" sz="1700" dirty="0"/>
              <a:t>(</a:t>
            </a:r>
            <a:r>
              <a:rPr lang="en-US" altLang="en-US" sz="1700" i="1" dirty="0"/>
              <a:t>J, K, L </a:t>
            </a:r>
            <a:r>
              <a:rPr lang="en-US" altLang="en-US" sz="1700" dirty="0"/>
              <a:t>)</a:t>
            </a:r>
            <a:endParaRPr lang="en-US" altLang="en-US" sz="1700" i="1" dirty="0"/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F = </a:t>
            </a:r>
            <a:r>
              <a:rPr lang="en-US" altLang="en-US" sz="1700" dirty="0"/>
              <a:t>{</a:t>
            </a:r>
            <a:r>
              <a:rPr lang="en-US" altLang="en-US" sz="1700" i="1" dirty="0"/>
              <a:t>JK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L, L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Monotype Sorts" pitchFamily="-84" charset="2"/>
              </a:rPr>
              <a:t>}</a:t>
            </a:r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sym typeface="Monotype Sorts" pitchFamily="-84" charset="2"/>
              </a:rPr>
              <a:t>And an instance table: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49" y="4316201"/>
            <a:ext cx="74729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Repetition of information</a:t>
            </a:r>
          </a:p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Need to use null values (e.g., to represent the relationship </a:t>
            </a:r>
            <a:r>
              <a:rPr lang="en-US" altLang="en-US" sz="1700" i="1" dirty="0">
                <a:sym typeface="Monotype Sorts" pitchFamily="-84" charset="2"/>
              </a:rPr>
              <a:t>l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, </a:t>
            </a: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 </a:t>
            </a:r>
          </a:p>
          <a:p>
            <a:pPr lvl="1">
              <a:buClr>
                <a:srgbClr val="F89108"/>
              </a:buClr>
              <a:buSzPct val="80000"/>
            </a:pPr>
            <a:r>
              <a:rPr lang="en-US" altLang="en-US" sz="1700" dirty="0">
                <a:sym typeface="Monotype Sorts" pitchFamily="-84" charset="2"/>
              </a:rPr>
              <a:t>     where there is no corresponding value for </a:t>
            </a:r>
            <a:r>
              <a:rPr lang="en-US" altLang="en-US" sz="1700" i="1" dirty="0">
                <a:sym typeface="Monotype Sorts" pitchFamily="-84" charset="2"/>
              </a:rPr>
              <a:t>J</a:t>
            </a:r>
            <a:r>
              <a:rPr lang="en-US" altLang="en-US" sz="1700" dirty="0">
                <a:sym typeface="Monotype Sorts" pitchFamily="-84" charset="2"/>
              </a:rPr>
              <a:t>)</a:t>
            </a:r>
            <a:endParaRPr lang="en-US" alt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43" y="2565463"/>
            <a:ext cx="933450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3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093788"/>
            <a:ext cx="7599285" cy="2661348"/>
          </a:xfrm>
        </p:spPr>
        <p:txBody>
          <a:bodyPr/>
          <a:lstStyle/>
          <a:p>
            <a:r>
              <a:rPr lang="en-US" altLang="en-US" sz="1700" dirty="0"/>
              <a:t>Advantages to 3NF over BCNF.  It is always possible to obtain a 3NF design without sacrificing </a:t>
            </a:r>
            <a:r>
              <a:rPr lang="en-US" altLang="en-US" sz="1700" dirty="0" err="1"/>
              <a:t>losslessness</a:t>
            </a:r>
            <a:r>
              <a:rPr lang="en-US" altLang="en-US" sz="1700" dirty="0"/>
              <a:t> or dependency preservation. </a:t>
            </a:r>
          </a:p>
          <a:p>
            <a:r>
              <a:rPr lang="en-US" altLang="en-US" sz="1700" dirty="0"/>
              <a:t>Disadvantages to 3NF. </a:t>
            </a:r>
          </a:p>
          <a:p>
            <a:pPr lvl="1"/>
            <a:r>
              <a:rPr lang="en-US" altLang="en-US" sz="1700" dirty="0"/>
              <a:t>We may have to use null values to represent some of the possible meaningful relationships among data items.</a:t>
            </a:r>
          </a:p>
          <a:p>
            <a:pPr lvl="1"/>
            <a:r>
              <a:rPr lang="en-US" altLang="en-US" sz="1700" dirty="0"/>
              <a:t> There is the problem of repetition of information.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9892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Goals of Normalization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3789"/>
            <a:ext cx="7401846" cy="2844227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scheme with a set</a:t>
            </a:r>
            <a:r>
              <a:rPr lang="en-US" altLang="en-US" sz="1700" i="1" dirty="0"/>
              <a:t> F</a:t>
            </a:r>
            <a:r>
              <a:rPr lang="en-US" altLang="en-US" sz="1700" dirty="0"/>
              <a:t> of functional dependencies.</a:t>
            </a:r>
          </a:p>
          <a:p>
            <a:r>
              <a:rPr lang="en-US" altLang="en-US" sz="1700" dirty="0"/>
              <a:t>Decide whether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need to decompose it into a set of relation scheme 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that:</a:t>
            </a:r>
          </a:p>
          <a:p>
            <a:pPr lvl="1"/>
            <a:r>
              <a:rPr lang="en-US" altLang="en-US" sz="1700" dirty="0"/>
              <a:t>Each relation scheme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pPr lvl="1"/>
            <a:r>
              <a:rPr lang="en-US" altLang="en-US" sz="1700" dirty="0"/>
              <a:t>Preferably, the decomposition should be dependency preserving.</a:t>
            </a:r>
          </a:p>
        </p:txBody>
      </p:sp>
    </p:spTree>
    <p:extLst>
      <p:ext uri="{BB962C8B-B14F-4D97-AF65-F5344CB8AC3E}">
        <p14:creationId xmlns="" xmlns:p14="http://schemas.microsoft.com/office/powerpoint/2010/main" val="85893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25766"/>
            <a:ext cx="7124700" cy="635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69436" cy="2454084"/>
          </a:xfrm>
        </p:spPr>
        <p:txBody>
          <a:bodyPr/>
          <a:lstStyle/>
          <a:p>
            <a:pPr>
              <a:tabLst>
                <a:tab pos="2976563" algn="ctr"/>
              </a:tabLst>
            </a:pPr>
            <a:r>
              <a:rPr lang="en-US" altLang="en-US" sz="1700" dirty="0"/>
              <a:t>There are database schemas in BCNF that do not seem to be sufficiently normalized </a:t>
            </a:r>
          </a:p>
          <a:p>
            <a:pPr>
              <a:tabLst>
                <a:tab pos="2976563" algn="ctr"/>
              </a:tabLst>
            </a:pPr>
            <a:r>
              <a:rPr lang="en-US" altLang="en-US" sz="1700" dirty="0"/>
              <a:t>Consider a relation </a:t>
            </a:r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(ID, </a:t>
            </a:r>
            <a:r>
              <a:rPr lang="en-US" altLang="en-US" sz="1700" i="1" dirty="0" err="1"/>
              <a:t>child_name</a:t>
            </a:r>
            <a:r>
              <a:rPr lang="en-US" altLang="en-US" sz="1700" i="1" dirty="0"/>
              <a:t>, phone)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where an instructor may have more than one phone and can have multiple children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Instance of </a:t>
            </a:r>
            <a:r>
              <a:rPr lang="en-US" altLang="en-US" sz="1700" i="1" dirty="0" err="1"/>
              <a:t>inst_info</a:t>
            </a:r>
            <a:endParaRPr lang="en-US" altLang="en-US" sz="1700" i="1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</p:txBody>
      </p:sp>
      <p:pic>
        <p:nvPicPr>
          <p:cNvPr id="37892" name="Picture 11" descr="C:\Users\as668\Desktop\Judi-Done\7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5" y="3648464"/>
            <a:ext cx="3536569" cy="15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95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594415" cy="2314575"/>
          </a:xfrm>
        </p:spPr>
        <p:txBody>
          <a:bodyPr/>
          <a:lstStyle/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There are no non-trivial functional dependencies and therefore the relation is in BCNF </a:t>
            </a:r>
          </a:p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Insertion anomalies – i.e., if we add a phone 981-992-3443 to 99999, we need to add two tuples</a:t>
            </a:r>
          </a:p>
          <a:p>
            <a:pPr>
              <a:buFont typeface="Monotype Sorts" pitchFamily="-84" charset="2"/>
              <a:buNone/>
              <a:tabLst>
                <a:tab pos="1993900" algn="l"/>
              </a:tabLst>
            </a:pPr>
            <a:r>
              <a:rPr kumimoji="0" lang="en-US" altLang="en-US" sz="1700" dirty="0"/>
              <a:t>		(99999, David,   981-992-3443)</a:t>
            </a:r>
            <a:br>
              <a:rPr kumimoji="0" lang="en-US" altLang="en-US" sz="1700" dirty="0"/>
            </a:br>
            <a:r>
              <a:rPr kumimoji="0" lang="en-US" altLang="en-US" sz="1700" dirty="0"/>
              <a:t>	(99999, William, 981-992-3443)</a:t>
            </a:r>
            <a:br>
              <a:rPr kumimoji="0" lang="en-US" altLang="en-US" sz="1700" dirty="0"/>
            </a:br>
            <a:endParaRPr kumimoji="0" lang="en-US" altLang="en-US" sz="17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 (Cont.)</a:t>
            </a:r>
          </a:p>
        </p:txBody>
      </p:sp>
    </p:spTree>
    <p:extLst>
      <p:ext uri="{BB962C8B-B14F-4D97-AF65-F5344CB8AC3E}">
        <p14:creationId xmlns="" xmlns:p14="http://schemas.microsoft.com/office/powerpoint/2010/main" val="223658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2359" y="1020763"/>
            <a:ext cx="7252558" cy="4646612"/>
          </a:xfrm>
        </p:spPr>
        <p:txBody>
          <a:bodyPr/>
          <a:lstStyle/>
          <a:p>
            <a:r>
              <a:rPr lang="en-US" altLang="en-US" sz="1700" dirty="0"/>
              <a:t>It is better to decompose 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</a:t>
            </a:r>
            <a:r>
              <a:rPr lang="en-US" altLang="en-US" sz="1700" dirty="0"/>
              <a:t>into:</a:t>
            </a:r>
          </a:p>
          <a:p>
            <a:pPr lvl="1"/>
            <a:r>
              <a:rPr lang="en-US" altLang="en-US" sz="1700" i="1" dirty="0" err="1"/>
              <a:t>inst_child</a:t>
            </a:r>
            <a:r>
              <a:rPr lang="en-US" altLang="en-US" sz="1700" dirty="0"/>
              <a:t>:</a:t>
            </a:r>
          </a:p>
          <a:p>
            <a:pPr lvl="1"/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/>
            <a:r>
              <a:rPr lang="en-US" altLang="en-US" sz="1700" i="1" dirty="0" err="1"/>
              <a:t>inst_phone</a:t>
            </a:r>
            <a:r>
              <a:rPr lang="en-US" altLang="en-US" sz="1700" i="1" dirty="0"/>
              <a:t>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This suggests the need for higher normal forms, such as Fourth Normal Form (4NF), which we shall see later</a:t>
            </a:r>
          </a:p>
        </p:txBody>
      </p:sp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958788" y="119063"/>
            <a:ext cx="7804212" cy="57626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Higher Normal Forms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835421"/>
            <a:ext cx="1975676" cy="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3299428"/>
            <a:ext cx="1939354" cy="7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727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067" y="2927700"/>
            <a:ext cx="6364461" cy="60798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Functional-Dependency Theory</a:t>
            </a:r>
          </a:p>
        </p:txBody>
      </p:sp>
    </p:spTree>
    <p:extLst>
      <p:ext uri="{BB962C8B-B14F-4D97-AF65-F5344CB8AC3E}">
        <p14:creationId xmlns="" xmlns:p14="http://schemas.microsoft.com/office/powerpoint/2010/main" val="225421901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93" y="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Functional-Dependency Theory Roadmap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3949"/>
            <a:ext cx="7827009" cy="365906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consider </a:t>
            </a:r>
            <a:r>
              <a:rPr lang="en-US" altLang="en-US" dirty="0"/>
              <a:t>the formal theory </a:t>
            </a:r>
            <a:r>
              <a:rPr lang="en-US" altLang="en-US" dirty="0" smtClean="0"/>
              <a:t>which </a:t>
            </a:r>
            <a:r>
              <a:rPr lang="en-US" altLang="en-US" dirty="0"/>
              <a:t>functional dependencies are implied logically by a given set of functional dependencies.</a:t>
            </a:r>
          </a:p>
          <a:p>
            <a:r>
              <a:rPr lang="en-US" altLang="en-US" dirty="0" smtClean="0"/>
              <a:t>develop </a:t>
            </a:r>
            <a:r>
              <a:rPr lang="en-US" altLang="en-US" dirty="0"/>
              <a:t>algorithms to generate lossless decompositions into BCNF and 3NF</a:t>
            </a:r>
          </a:p>
          <a:p>
            <a:r>
              <a:rPr lang="en-US" altLang="en-US" dirty="0" smtClean="0"/>
              <a:t>develop </a:t>
            </a:r>
            <a:r>
              <a:rPr lang="en-US" altLang="en-US" dirty="0"/>
              <a:t>algorithms to test if a decomposition is dependency-preserving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34" y="302796"/>
            <a:ext cx="79248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7711"/>
            <a:ext cx="7705817" cy="262046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Given a set </a:t>
            </a:r>
            <a:r>
              <a:rPr lang="en-US" altLang="en-US" i="1" dirty="0"/>
              <a:t>F</a:t>
            </a:r>
            <a:r>
              <a:rPr lang="en-US" altLang="en-US" dirty="0"/>
              <a:t> set of functional dependencies, there are certain other functional dependencies that are logically implied by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If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and 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r>
              <a:rPr lang="en-US" altLang="en-US" dirty="0">
                <a:sym typeface="Monotype Sorts" pitchFamily="-84" charset="2"/>
              </a:rPr>
              <a:t>,  then we can infer that 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dirty="0">
                <a:sym typeface="Monotype Sorts" pitchFamily="-84" charset="2"/>
              </a:rPr>
              <a:t>etc.</a:t>
            </a:r>
            <a:endParaRPr lang="en-US" altLang="en-US" dirty="0"/>
          </a:p>
          <a:p>
            <a:r>
              <a:rPr lang="en-US" altLang="en-US" dirty="0"/>
              <a:t>The set of </a:t>
            </a:r>
            <a:r>
              <a:rPr lang="en-US" altLang="en-US" b="1" dirty="0">
                <a:solidFill>
                  <a:srgbClr val="002060"/>
                </a:solidFill>
              </a:rPr>
              <a:t>all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functional dependencies logically implied by </a:t>
            </a:r>
            <a:r>
              <a:rPr lang="en-US" altLang="en-US" i="1" dirty="0"/>
              <a:t>F</a:t>
            </a:r>
            <a:r>
              <a:rPr lang="en-US" altLang="en-US" dirty="0"/>
              <a:t> is 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of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denote the </a:t>
            </a:r>
            <a:r>
              <a:rPr lang="en-US" altLang="en-US" i="1" dirty="0"/>
              <a:t>closure </a:t>
            </a: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 by </a:t>
            </a:r>
            <a:r>
              <a:rPr lang="en-US" altLang="en-US" b="1" i="1" dirty="0">
                <a:solidFill>
                  <a:srgbClr val="002060"/>
                </a:solidFill>
              </a:rPr>
              <a:t>F</a:t>
            </a:r>
            <a:r>
              <a:rPr lang="en-US" altLang="en-US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9248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24904"/>
            <a:ext cx="7741327" cy="310565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We can compute F</a:t>
            </a:r>
            <a:r>
              <a:rPr lang="en-US" altLang="en-US" i="1" baseline="30000" dirty="0"/>
              <a:t>+</a:t>
            </a:r>
            <a:r>
              <a:rPr lang="en-US" altLang="en-US" i="1" dirty="0"/>
              <a:t>,</a:t>
            </a:r>
            <a:r>
              <a:rPr lang="en-US" altLang="en-US" dirty="0"/>
              <a:t> the closure of F, by repeatedly applying </a:t>
            </a:r>
            <a:r>
              <a:rPr lang="en-US" altLang="en-US" b="1" dirty="0">
                <a:solidFill>
                  <a:srgbClr val="002060"/>
                </a:solidFill>
              </a:rPr>
              <a:t>Armstrong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002060"/>
                </a:solidFill>
              </a:rPr>
              <a:t>s Axioms</a:t>
            </a:r>
            <a:r>
              <a:rPr lang="en-US" altLang="ja-JP" b="1" dirty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Reflexive rule:</a:t>
            </a:r>
            <a:r>
              <a:rPr lang="en-US" altLang="en-US" dirty="0"/>
              <a:t> if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 , then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Augmentation 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then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Transitivity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 </a:t>
            </a:r>
            <a:r>
              <a:rPr lang="en-US" altLang="en-US" dirty="0">
                <a:sym typeface="Monotype Sorts" pitchFamily="-84" charset="2"/>
              </a:rPr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endParaRPr lang="en-US" altLang="en-US" b="1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These rules are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Sound</a:t>
            </a:r>
            <a:r>
              <a:rPr lang="en-US" altLang="en-US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-- generate only functional dependencies that actually hold,  and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Complete</a:t>
            </a:r>
            <a:r>
              <a:rPr lang="en-US" altLang="en-US" dirty="0">
                <a:sym typeface="Greek Symbols"/>
              </a:rPr>
              <a:t>  -- generate all functional dependencies that hold.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Features of Good Relational Designs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020" y="1111060"/>
            <a:ext cx="7661585" cy="5020788"/>
          </a:xfrm>
        </p:spPr>
        <p:txBody>
          <a:bodyPr/>
          <a:lstStyle/>
          <a:p>
            <a:r>
              <a:rPr lang="en-US" altLang="en-US" sz="1700" dirty="0"/>
              <a:t>Suppose we combine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into </a:t>
            </a:r>
            <a:r>
              <a:rPr lang="en-US" altLang="en-US" sz="1700" i="1" dirty="0"/>
              <a:t>in_dep, </a:t>
            </a:r>
            <a:r>
              <a:rPr lang="en-US" altLang="en-US" sz="1700" dirty="0"/>
              <a:t>which represents the natural join on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dirty="0" smtClean="0"/>
          </a:p>
          <a:p>
            <a:r>
              <a:rPr lang="en-US" altLang="en-US" sz="1700" dirty="0" smtClean="0"/>
              <a:t>There </a:t>
            </a:r>
            <a:r>
              <a:rPr lang="en-US" altLang="en-US" sz="1700" dirty="0"/>
              <a:t>is repetition of information</a:t>
            </a:r>
          </a:p>
          <a:p>
            <a:r>
              <a:rPr lang="en-US" altLang="en-US" sz="1700" dirty="0"/>
              <a:t>Need to use null values (if we add a new department with no instructors) </a:t>
            </a:r>
          </a:p>
          <a:p>
            <a:endParaRPr lang="en-US" altLang="en-US" sz="2000" dirty="0"/>
          </a:p>
          <a:p>
            <a:endParaRPr lang="en-US" altLang="en-US" sz="2000" i="1" dirty="0"/>
          </a:p>
        </p:txBody>
      </p:sp>
      <p:pic>
        <p:nvPicPr>
          <p:cNvPr id="819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889599"/>
            <a:ext cx="4553982" cy="27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7104" y="5882184"/>
            <a:ext cx="766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2242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</a:t>
            </a:r>
            <a:r>
              <a:rPr lang="en-US" altLang="en-US" dirty="0">
                <a:sym typeface="MS LineDraw"/>
              </a:rPr>
              <a:t>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7803"/>
            <a:ext cx="7873858" cy="4975225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803275" algn="l"/>
              </a:tabLst>
            </a:pPr>
            <a:r>
              <a:rPr lang="en-US" altLang="en-US" i="1" dirty="0"/>
              <a:t>R = (A, B, C, G, H, I)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r>
              <a:rPr lang="en-US" altLang="en-US" dirty="0">
                <a:sym typeface="Monotype Sorts" pitchFamily="-84" charset="2"/>
              </a:rPr>
              <a:t>}</a:t>
            </a:r>
            <a:endParaRPr lang="en-US" altLang="en-US" dirty="0">
              <a:sym typeface="MS LineDraw"/>
            </a:endParaRPr>
          </a:p>
          <a:p>
            <a:pPr>
              <a:tabLst>
                <a:tab pos="803275" algn="l"/>
              </a:tabLst>
            </a:pPr>
            <a:r>
              <a:rPr lang="en-US" altLang="en-US" dirty="0">
                <a:sym typeface="MS LineDraw"/>
              </a:rPr>
              <a:t>Some members of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sym typeface="MS LineDraw"/>
            </a:endParaRP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       </a:t>
            </a: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transitivity from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 and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 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 </a:t>
            </a:r>
            <a:r>
              <a:rPr lang="en-US" altLang="en-US" dirty="0">
                <a:sym typeface="Monotype Sorts" pitchFamily="-84" charset="2"/>
              </a:rPr>
              <a:t>with G, to get </a:t>
            </a:r>
            <a:r>
              <a:rPr lang="en-US" altLang="en-US" i="1" dirty="0">
                <a:sym typeface="Iconic Symbols Ext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CG 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           </a:t>
            </a:r>
            <a:r>
              <a:rPr lang="en-US" altLang="en-US" dirty="0">
                <a:sym typeface="Monotype Sorts" pitchFamily="-84" charset="2"/>
              </a:rPr>
              <a:t>and then transitivity with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  <a:r>
              <a:rPr lang="en-US" altLang="en-US" dirty="0">
                <a:sym typeface="Monotype Sorts" pitchFamily="-84" charset="2"/>
              </a:rPr>
              <a:t>to infer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CG</a:t>
            </a:r>
            <a:r>
              <a:rPr lang="en-US" altLang="en-US" i="1" dirty="0">
                <a:sym typeface="Monotype Sorts" pitchFamily="-84" charset="2"/>
              </a:rPr>
              <a:t>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    and augmenting of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</a:t>
            </a:r>
            <a:r>
              <a:rPr lang="en-US" altLang="en-US" dirty="0">
                <a:sym typeface="Monotype Sorts" pitchFamily="-84" charset="2"/>
              </a:rPr>
              <a:t>to infer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Iconic Symbols Ext"/>
              </a:rPr>
              <a:t>CGI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                         </a:t>
            </a:r>
            <a:r>
              <a:rPr lang="en-US" altLang="en-US" dirty="0">
                <a:sym typeface="Monotype Sorts" pitchFamily="-84" charset="2"/>
              </a:rPr>
              <a:t>and then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19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Functional Dependencies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18694"/>
            <a:ext cx="7285646" cy="246647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Additional rules: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Union rule</a:t>
            </a:r>
            <a:r>
              <a:rPr lang="en-US" altLang="en-US" dirty="0">
                <a:sym typeface="Symbol" panose="05050102010706020507" pitchFamily="18" charset="2"/>
              </a:rPr>
              <a:t>: 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holds.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Decomposition rule</a:t>
            </a:r>
            <a:r>
              <a:rPr lang="en-US" altLang="en-US" dirty="0">
                <a:sym typeface="Monotype Sorts" pitchFamily="-84" charset="2"/>
              </a:rPr>
              <a:t>:</a:t>
            </a:r>
            <a:r>
              <a:rPr lang="en-US" altLang="en-US" b="1" dirty="0">
                <a:sym typeface="Monotype Sorts" pitchFamily="-84" charset="2"/>
              </a:rPr>
              <a:t> </a:t>
            </a:r>
            <a:r>
              <a:rPr lang="en-US" altLang="en-US" dirty="0">
                <a:sym typeface="Greek Symbols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 and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holds.</a:t>
            </a:r>
          </a:p>
          <a:p>
            <a:pPr lvl="1"/>
            <a:r>
              <a:rPr lang="en-US" altLang="en-US" b="1" dirty="0" err="1">
                <a:sym typeface="Greek Symbols"/>
              </a:rPr>
              <a:t>Pseudotransitivity</a:t>
            </a:r>
            <a:r>
              <a:rPr lang="en-US" altLang="en-US" b="1" dirty="0">
                <a:sym typeface="Greek Symbols"/>
              </a:rPr>
              <a:t> </a:t>
            </a:r>
            <a:r>
              <a:rPr lang="en-US" altLang="en-US" b="1" dirty="0" err="1">
                <a:sym typeface="Greek Symbols"/>
              </a:rPr>
              <a:t>rule</a:t>
            </a:r>
            <a:r>
              <a:rPr lang="en-US" altLang="en-US" dirty="0" err="1">
                <a:sym typeface="Greek Symbols"/>
              </a:rPr>
              <a:t>:</a:t>
            </a:r>
            <a:r>
              <a:rPr lang="en-US" altLang="en-US" dirty="0" err="1">
                <a:sym typeface="Monotype Sorts" pitchFamily="-84" charset="2"/>
              </a:rPr>
              <a:t>If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</a:t>
            </a:r>
            <a:r>
              <a:rPr lang="en-US" altLang="en-US" b="1" dirty="0">
                <a:sym typeface="Greek Symbols"/>
              </a:rPr>
              <a:t>.</a:t>
            </a:r>
            <a:endParaRPr lang="en-US" altLang="en-US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 above rules can be inferred from Armstrong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’</a:t>
            </a:r>
            <a:r>
              <a:rPr lang="en-US" altLang="ja-JP" dirty="0">
                <a:sym typeface="Greek Symbols"/>
              </a:rPr>
              <a:t>s axioms.</a:t>
            </a: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Procedure for Computing F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2525"/>
            <a:ext cx="7709824" cy="3720264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To compute the closure of a set of functional dependencies F:</a:t>
            </a:r>
            <a:endParaRPr lang="en-US" altLang="en-US" i="1" dirty="0"/>
          </a:p>
          <a:p>
            <a:pPr>
              <a:buFont typeface="Monotype Sorts" pitchFamily="-84" charset="2"/>
              <a:buNone/>
            </a:pPr>
            <a:r>
              <a:rPr lang="en-US" altLang="en-US" i="1" dirty="0"/>
              <a:t>         F </a:t>
            </a:r>
            <a:r>
              <a:rPr lang="en-US" altLang="en-US" baseline="30000" dirty="0"/>
              <a:t>+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repeat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functional dependency </a:t>
            </a:r>
            <a:r>
              <a:rPr lang="en-US" altLang="en-US" i="1" dirty="0"/>
              <a:t>f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apply reflexivity and augmentation rules on </a:t>
            </a:r>
            <a:r>
              <a:rPr lang="en-US" altLang="en-US" i="1" dirty="0"/>
              <a:t>f</a:t>
            </a:r>
            <a:br>
              <a:rPr lang="en-US" altLang="en-US" i="1" dirty="0"/>
            </a:br>
            <a:r>
              <a:rPr lang="en-US" altLang="en-US" i="1" dirty="0"/>
              <a:t>	       </a:t>
            </a:r>
            <a:r>
              <a:rPr lang="en-US" altLang="en-US" dirty="0"/>
              <a:t>add the resulting functional dependencies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b="1" dirty="0"/>
              <a:t>for each </a:t>
            </a:r>
            <a:r>
              <a:rPr lang="en-US" altLang="en-US" dirty="0"/>
              <a:t>pair of functional dependencies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in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can be combined using transitivity</a:t>
            </a:r>
            <a:br>
              <a:rPr lang="en-US" altLang="en-US" dirty="0"/>
            </a:br>
            <a:r>
              <a:rPr lang="en-US" altLang="en-US" dirty="0"/>
              <a:t>	             </a:t>
            </a:r>
            <a:r>
              <a:rPr lang="en-US" altLang="en-US" b="1" dirty="0"/>
              <a:t>then</a:t>
            </a:r>
            <a:r>
              <a:rPr lang="en-US" altLang="en-US" dirty="0"/>
              <a:t> add the resulting functional dependency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       </a:t>
            </a:r>
            <a:r>
              <a:rPr lang="en-US" altLang="en-US" b="1" dirty="0"/>
              <a:t>until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 does not change any further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b="1" dirty="0"/>
              <a:t> NOTE</a:t>
            </a:r>
            <a:r>
              <a:rPr lang="en-US" altLang="en-US" dirty="0"/>
              <a:t>:  We shall see an alternative procedure for this task later</a:t>
            </a:r>
            <a:endParaRPr lang="en-US" altLang="en-US" i="1" baseline="-25000" dirty="0"/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Attribute Sets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2526"/>
            <a:ext cx="7674313" cy="2938212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Given a set of attributes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a,</a:t>
            </a:r>
            <a:r>
              <a:rPr lang="en-US" altLang="en-US" dirty="0"/>
              <a:t> define the </a:t>
            </a:r>
            <a:r>
              <a:rPr lang="en-US" altLang="en-US" b="1" i="1" dirty="0">
                <a:solidFill>
                  <a:srgbClr val="002060"/>
                </a:solidFill>
              </a:rPr>
              <a:t>closure</a:t>
            </a:r>
            <a:r>
              <a:rPr lang="en-US" altLang="en-US" i="1" dirty="0"/>
              <a:t> </a:t>
            </a:r>
            <a:r>
              <a:rPr lang="en-US" altLang="en-US" dirty="0"/>
              <a:t>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under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(denoted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) as the set of attributes that are functionally determined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>
                <a:sym typeface="Greek Symbols"/>
              </a:rPr>
              <a:t> Algorithm to compute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the closure 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i="1" dirty="0">
                <a:sym typeface="Greek Symbols"/>
              </a:rPr>
              <a:t>      	result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</a:t>
            </a:r>
            <a:r>
              <a:rPr lang="en-US" altLang="en-US" b="1" dirty="0">
                <a:sym typeface="Greek Symbols"/>
              </a:rPr>
              <a:t>while</a:t>
            </a:r>
            <a:r>
              <a:rPr lang="en-US" altLang="en-US" dirty="0">
                <a:sym typeface="Greek Symbols"/>
              </a:rPr>
              <a:t> (changes to </a:t>
            </a:r>
            <a:r>
              <a:rPr lang="en-US" altLang="en-US" i="1" dirty="0">
                <a:sym typeface="Greek Symbols"/>
              </a:rPr>
              <a:t>result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for each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in</a:t>
            </a:r>
            <a:r>
              <a:rPr lang="en-US" altLang="en-US" i="1" dirty="0">
                <a:sym typeface="Greek Symbols"/>
              </a:rPr>
              <a:t> F</a:t>
            </a:r>
            <a:r>
              <a:rPr lang="en-US" altLang="en-US" b="1" dirty="0">
                <a:sym typeface="Greek Symbols"/>
              </a:rPr>
              <a:t> 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if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b="1" dirty="0">
                <a:sym typeface="Symbol" panose="05050102010706020507" pitchFamily="18" charset="2"/>
              </a:rPr>
              <a:t> then </a:t>
            </a:r>
            <a:r>
              <a:rPr lang="en-US" altLang="en-US" i="1" dirty="0">
                <a:sym typeface="Symbol" panose="05050102010706020507" pitchFamily="18" charset="2"/>
              </a:rPr>
              <a:t> result </a:t>
            </a:r>
            <a:r>
              <a:rPr lang="en-US" altLang="en-US" dirty="0">
                <a:sym typeface="Symbol" panose="05050102010706020507" pitchFamily="18" charset="2"/>
              </a:rPr>
              <a:t>:=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Attribute Set Closure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136402" cy="529623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R = (A, B, C, G, H, I)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F = </a:t>
            </a:r>
            <a:r>
              <a:rPr lang="en-US" altLang="en-US" sz="1600" dirty="0"/>
              <a:t>{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dirty="0">
              <a:sym typeface="MS LineDraw"/>
            </a:endParaRP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(</a:t>
            </a:r>
            <a:r>
              <a:rPr lang="en-US" altLang="en-US" sz="1600" i="1" dirty="0">
                <a:sym typeface="MS LineDraw"/>
              </a:rPr>
              <a:t>AG)</a:t>
            </a:r>
            <a:r>
              <a:rPr lang="en-US" altLang="en-US" sz="1600" baseline="30000" dirty="0">
                <a:sym typeface="MS LineDraw"/>
              </a:rPr>
              <a:t>+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1.	</a:t>
            </a:r>
            <a:r>
              <a:rPr lang="en-US" altLang="en-US" sz="1600" i="1" dirty="0">
                <a:sym typeface="MS LineDraw"/>
              </a:rPr>
              <a:t>result = AG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2.	</a:t>
            </a:r>
            <a:r>
              <a:rPr lang="en-US" altLang="en-US" sz="1600" i="1" dirty="0">
                <a:sym typeface="MS LineDraw"/>
              </a:rPr>
              <a:t>result = ABCG	(A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 B)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3.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AGBC)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4.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HI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AGBCH)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</a:t>
            </a:r>
            <a:r>
              <a:rPr lang="en-US" altLang="en-US" sz="1600" i="1" dirty="0">
                <a:sym typeface="Symbol" panose="05050102010706020507" pitchFamily="18" charset="2"/>
              </a:rPr>
              <a:t>AG</a:t>
            </a:r>
            <a:r>
              <a:rPr lang="en-US" altLang="en-US" sz="1600" dirty="0">
                <a:sym typeface="Symbol" panose="05050102010706020507" pitchFamily="18" charset="2"/>
              </a:rPr>
              <a:t> a candidate key?  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AG a super key?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Does </a:t>
            </a:r>
            <a:r>
              <a:rPr lang="en-US" altLang="en-US" sz="1600" i="1" dirty="0">
                <a:sym typeface="Symbol" panose="05050102010706020507" pitchFamily="18" charset="2"/>
              </a:rPr>
              <a:t>AG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R? 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  <a:endParaRPr lang="en-US" altLang="en-US" sz="1600" i="1" dirty="0">
              <a:sym typeface="Monotype Sorts" pitchFamily="-84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 startAt="2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Is any subset of AG a </a:t>
            </a:r>
            <a:r>
              <a:rPr lang="en-US" altLang="en-US" sz="1600" dirty="0" err="1">
                <a:sym typeface="Monotype Sorts" pitchFamily="-84" charset="2"/>
              </a:rPr>
              <a:t>superkey</a:t>
            </a:r>
            <a:r>
              <a:rPr lang="en-US" altLang="en-US" sz="1600" dirty="0">
                <a:sym typeface="Monotype Sorts" pitchFamily="-84" charset="2"/>
              </a:rPr>
              <a:t>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</a:t>
            </a:r>
            <a:r>
              <a:rPr lang="en-US" altLang="en-US" sz="1600" i="1" dirty="0">
                <a:sym typeface="Monotype Sorts" pitchFamily="-84" charset="2"/>
              </a:rPr>
              <a:t>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(A)</a:t>
            </a:r>
            <a:r>
              <a:rPr lang="en-US" altLang="en-US" sz="1600" baseline="30000" dirty="0">
                <a:sym typeface="Monotype Sorts" pitchFamily="-84" charset="2"/>
              </a:rPr>
              <a:t>+   </a:t>
            </a:r>
            <a:endParaRPr lang="en-US" altLang="en-US" sz="1600" dirty="0">
              <a:sym typeface="Monotype Sorts" pitchFamily="-84" charset="2"/>
            </a:endParaRP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G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== Is </a:t>
            </a:r>
            <a:r>
              <a:rPr lang="en-US" altLang="en-US" sz="1600" dirty="0">
                <a:sym typeface="Symbol" panose="05050102010706020507" pitchFamily="18" charset="2"/>
              </a:rPr>
              <a:t>R  </a:t>
            </a:r>
            <a:r>
              <a:rPr lang="en-US" altLang="en-US" sz="1600" dirty="0">
                <a:sym typeface="Monotype Sorts" pitchFamily="-84" charset="2"/>
              </a:rPr>
              <a:t>(G)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In general: check for each subset of size </a:t>
            </a:r>
            <a:r>
              <a:rPr lang="en-US" altLang="en-US" sz="1600" i="1" dirty="0">
                <a:sym typeface="Monotype Sorts" pitchFamily="-84" charset="2"/>
              </a:rPr>
              <a:t>n-1</a:t>
            </a:r>
            <a:endParaRPr lang="en-US" altLang="en-US" sz="16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3988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Uses of Attribute Closure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114" y="1093788"/>
            <a:ext cx="7563774" cy="4488865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There are several uses of the attribute closure algorithm: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Testing for </a:t>
            </a:r>
            <a:r>
              <a:rPr lang="en-US" altLang="en-US" dirty="0" err="1"/>
              <a:t>superkey</a:t>
            </a:r>
            <a:r>
              <a:rPr lang="en-US" altLang="en-US" dirty="0"/>
              <a:t>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To test if </a:t>
            </a:r>
            <a:r>
              <a:rPr lang="en-US" altLang="en-US" dirty="0">
                <a:sym typeface="Symbol" panose="05050102010706020507" pitchFamily="18" charset="2"/>
              </a:rPr>
              <a:t> is a </a:t>
            </a:r>
            <a:r>
              <a:rPr lang="en-US" altLang="en-US" dirty="0" err="1">
                <a:sym typeface="Symbol" panose="05050102010706020507" pitchFamily="18" charset="2"/>
              </a:rPr>
              <a:t>superkey</a:t>
            </a:r>
            <a:r>
              <a:rPr lang="en-US" altLang="en-US" dirty="0">
                <a:sym typeface="Symbol" panose="05050102010706020507" pitchFamily="18" charset="2"/>
              </a:rPr>
              <a:t>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+,</a:t>
            </a:r>
            <a:r>
              <a:rPr lang="en-US" altLang="en-US" dirty="0">
                <a:sym typeface="Symbol" panose="05050102010706020507" pitchFamily="18" charset="2"/>
              </a:rPr>
              <a:t> and check if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contains all attributes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Testing functional dependencies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To check if a functional dependency    holds (or, in other words, is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), just check if   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That is,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by using attribute closure, and then check if it contains .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Is a simple and cheap test, and very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Computing closure of F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For each  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we find the closure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and for each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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we output a functional dependency   </a:t>
            </a:r>
            <a:r>
              <a:rPr lang="en-US" altLang="en-US" i="1" dirty="0">
                <a:sym typeface="Symbol" panose="05050102010706020507" pitchFamily="18" charset="2"/>
              </a:rPr>
              <a:t>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84910"/>
            <a:ext cx="7647680" cy="442555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dirty="0"/>
              <a:t>Suppose that we have a set of functional dependencies </a:t>
            </a:r>
            <a:r>
              <a:rPr lang="en-US" altLang="en-US" i="1" dirty="0"/>
              <a:t>F</a:t>
            </a:r>
            <a:r>
              <a:rPr lang="en-US" altLang="en-US" dirty="0"/>
              <a:t> on a relation schema. Whenever a user performs an update on the relation, the database system must ensure that the update does not violate any functional dependencies; that is, all the functional dependencies in </a:t>
            </a:r>
            <a:r>
              <a:rPr lang="en-US" altLang="en-US" i="1" dirty="0"/>
              <a:t>F</a:t>
            </a:r>
            <a:r>
              <a:rPr lang="en-US" altLang="en-US" dirty="0"/>
              <a:t> are satisfied in the new database state.</a:t>
            </a:r>
          </a:p>
          <a:p>
            <a:pPr>
              <a:defRPr/>
            </a:pPr>
            <a:r>
              <a:rPr lang="en-US" altLang="en-US" dirty="0"/>
              <a:t>If an update violates any functional dependencies in the set </a:t>
            </a:r>
            <a:r>
              <a:rPr lang="en-US" altLang="en-US" i="1" dirty="0"/>
              <a:t>F, </a:t>
            </a:r>
            <a:r>
              <a:rPr lang="en-US" altLang="en-US" dirty="0"/>
              <a:t>the system must roll back the update.</a:t>
            </a:r>
          </a:p>
          <a:p>
            <a:pPr>
              <a:defRPr/>
            </a:pPr>
            <a:r>
              <a:rPr lang="en-US" altLang="en-US" dirty="0"/>
              <a:t>We can reduce the effort spent in checking for violations by testing a simplified set of functional dependencies that has the same closure as the given set. </a:t>
            </a:r>
          </a:p>
          <a:p>
            <a:pPr>
              <a:defRPr/>
            </a:pPr>
            <a:r>
              <a:rPr lang="en-US" altLang="en-US" dirty="0"/>
              <a:t>This simplified set is termed the </a:t>
            </a:r>
            <a:r>
              <a:rPr lang="en-US" altLang="en-US" b="1" dirty="0">
                <a:solidFill>
                  <a:srgbClr val="002060"/>
                </a:solidFill>
              </a:rPr>
              <a:t>canonical cover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define canonical cover we must first define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</a:t>
            </a:r>
            <a:r>
              <a:rPr lang="en-US" altLang="en-US" b="1" dirty="0">
                <a:solidFill>
                  <a:srgbClr val="002060"/>
                </a:solidFill>
              </a:rPr>
              <a:t>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attributes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pPr lvl="1">
              <a:defRPr/>
            </a:pPr>
            <a:endParaRPr lang="en-US" altLang="en-US" b="1" dirty="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85537" cy="3673057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Removing an attribute from the left side of a functional dependency could make it a stronger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remove B, we get the possibly stronger result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C.  It may be stronger because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 logically implies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but 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does not, on its own, logically imply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But, depending on what our set F of functional dependencies happens to be, we may be able to remove B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/>
            <a:r>
              <a:rPr lang="en-US" altLang="en-US" dirty="0"/>
              <a:t>F =  {AB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D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C}</a:t>
            </a:r>
          </a:p>
          <a:p>
            <a:pPr lvl="1"/>
            <a:r>
              <a:rPr lang="en-US" altLang="en-US" dirty="0"/>
              <a:t>Then we can show that F logically implies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making extraneous in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47681" cy="3384299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Removing an attribute from the right side of a functional dependency could make it a weaker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and remove C, we get the possibly weaker result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D.  It may be weaker because using just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no longer infer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r>
              <a:rPr lang="en-US" altLang="en-US" dirty="0"/>
              <a:t>But, depending on what our set F of functional dependencies happens to be, we may be able to remove C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       F = {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CD, 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C.</a:t>
            </a:r>
          </a:p>
          <a:p>
            <a:pPr lvl="1"/>
            <a:r>
              <a:rPr lang="en-US" altLang="en-US" dirty="0"/>
              <a:t>Then we can show that even after replacing AB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CD by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still infer $AB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thus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076"/>
            <a:ext cx="7674314" cy="451160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Consider a set </a:t>
            </a:r>
            <a:r>
              <a:rPr lang="en-US" altLang="en-US" i="1" dirty="0"/>
              <a:t>F</a:t>
            </a:r>
            <a:r>
              <a:rPr lang="en-US" altLang="en-US" dirty="0"/>
              <a:t> of functional dependencies and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left side</a:t>
            </a:r>
            <a:r>
              <a:rPr lang="en-US" altLang="en-US" dirty="0">
                <a:sym typeface="Monotype Sorts" pitchFamily="-84" charset="2"/>
              </a:rPr>
              <a:t>: Attribute A is 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if</a:t>
            </a:r>
          </a:p>
          <a:p>
            <a:pPr lvl="2"/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Greek Symbols"/>
              </a:rPr>
              <a:t>  and </a:t>
            </a:r>
          </a:p>
          <a:p>
            <a:pPr lvl="2"/>
            <a:r>
              <a:rPr lang="en-US" altLang="en-US" i="1" dirty="0">
                <a:sym typeface="Greek Symbols"/>
              </a:rPr>
              <a:t>F </a:t>
            </a:r>
            <a:r>
              <a:rPr lang="en-US" altLang="en-US" dirty="0">
                <a:sym typeface="Greek Symbols"/>
              </a:rPr>
              <a:t> logically implies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{(</a:t>
            </a:r>
            <a:r>
              <a:rPr lang="en-US" altLang="en-US" dirty="0">
                <a:sym typeface="Greek Symbols"/>
              </a:rPr>
              <a:t>  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right side</a:t>
            </a:r>
            <a:r>
              <a:rPr lang="en-US" altLang="en-US" dirty="0">
                <a:sym typeface="Monotype Sorts" pitchFamily="-84" charset="2"/>
              </a:rPr>
              <a:t>: </a:t>
            </a:r>
            <a:r>
              <a:rPr lang="en-US" altLang="en-US" dirty="0">
                <a:sym typeface="Greek Symbols"/>
              </a:rPr>
              <a:t>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extraneous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dirty="0">
                <a:sym typeface="Symbol" panose="05050102010706020507" pitchFamily="18" charset="2"/>
              </a:rPr>
              <a:t> if</a:t>
            </a:r>
          </a:p>
          <a:p>
            <a:pPr lvl="2"/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and </a:t>
            </a:r>
          </a:p>
          <a:p>
            <a:pPr lvl="2"/>
            <a:r>
              <a:rPr lang="en-US" altLang="en-US" dirty="0">
                <a:sym typeface="Greek Symbols"/>
              </a:rPr>
              <a:t>The set of functional dependencies   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Greek Symbols"/>
              </a:rPr>
              <a:t>       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Greek Symbols"/>
              </a:rPr>
              <a:t>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)} logically implies </a:t>
            </a:r>
            <a:r>
              <a:rPr lang="en-US" altLang="en-US" i="1" dirty="0">
                <a:sym typeface="Greek Symbols"/>
              </a:rPr>
              <a:t>F.</a:t>
            </a:r>
          </a:p>
          <a:p>
            <a:r>
              <a:rPr lang="en-US" altLang="en-US" i="1" dirty="0">
                <a:sym typeface="Greek Symbols"/>
              </a:rPr>
              <a:t>Note: </a:t>
            </a:r>
            <a:r>
              <a:rPr lang="en-US" altLang="en-US" dirty="0">
                <a:sym typeface="Greek Symbols"/>
              </a:rPr>
              <a:t>implication in the opposite direction is trivial in each of the cases above, since a 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“</a:t>
            </a:r>
            <a:r>
              <a:rPr lang="en-US" altLang="ja-JP" dirty="0">
                <a:sym typeface="Greek Symbols"/>
              </a:rPr>
              <a:t>stronger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”</a:t>
            </a:r>
            <a:r>
              <a:rPr lang="en-US" altLang="ja-JP" dirty="0">
                <a:sym typeface="Greek Symbols"/>
              </a:rPr>
              <a:t> functional dependency always implies a weaker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078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Combined Schema Without Repetition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3" y="1648321"/>
            <a:ext cx="6884399" cy="2634921"/>
          </a:xfrm>
        </p:spPr>
        <p:txBody>
          <a:bodyPr/>
          <a:lstStyle/>
          <a:p>
            <a:r>
              <a:rPr lang="en-US" altLang="en-US" sz="1800" dirty="0"/>
              <a:t>Consider combining relations </a:t>
            </a:r>
          </a:p>
          <a:p>
            <a:pPr lvl="1"/>
            <a:r>
              <a:rPr lang="en-US" altLang="en-US" sz="1700" i="1" dirty="0" err="1"/>
              <a:t>sec_class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r>
              <a:rPr lang="en-US" altLang="en-US" sz="1700" dirty="0"/>
              <a:t> and 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1700" dirty="0"/>
              <a:t>into one relation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year, </a:t>
            </a:r>
            <a:br>
              <a:rPr lang="en-US" altLang="en-US" sz="1700" i="1" dirty="0"/>
            </a:br>
            <a:r>
              <a:rPr lang="en-US" altLang="en-US" sz="1700" i="1" dirty="0"/>
              <a:t>              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endParaRPr lang="en-US" altLang="en-US" sz="1700" dirty="0"/>
          </a:p>
          <a:p>
            <a:r>
              <a:rPr lang="en-US" altLang="en-US" sz="1800" dirty="0"/>
              <a:t>No repetition in this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480" y="1216944"/>
            <a:ext cx="6647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Not all combined schemas result in repetition of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888860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28821"/>
            <a:ext cx="7685088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if an Attribute is Extraneous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93339" cy="3706811"/>
          </a:xfrm>
        </p:spPr>
        <p:txBody>
          <a:bodyPr>
            <a:normAutofit fontScale="77500" lnSpcReduction="20000"/>
          </a:bodyPr>
          <a:lstStyle/>
          <a:p>
            <a:pPr marL="381000" indent="-381000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 be  a relation  schema and  let  </a:t>
            </a:r>
            <a:r>
              <a:rPr lang="en-US" altLang="en-US" i="1" dirty="0"/>
              <a:t>F </a:t>
            </a:r>
            <a:r>
              <a:rPr lang="en-US" altLang="en-US" dirty="0"/>
              <a:t> be  a set of functional dependencies that hold on </a:t>
            </a:r>
            <a:r>
              <a:rPr lang="en-US" altLang="en-US" i="1" dirty="0"/>
              <a:t>R</a:t>
            </a:r>
            <a:r>
              <a:rPr lang="en-US" altLang="en-US" dirty="0"/>
              <a:t> . Consider an attribute  in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.</a:t>
            </a:r>
          </a:p>
          <a:p>
            <a:pPr marL="381000" indent="-381000"/>
            <a:r>
              <a:rPr lang="en-US" altLang="en-US" dirty="0">
                <a:sym typeface="Greek Symbols"/>
              </a:rPr>
              <a:t>To test if 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 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Consider the set: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F</a:t>
            </a:r>
            <a:r>
              <a:rPr lang="en-US" altLang="ja-JP" dirty="0">
                <a:latin typeface="Arial" panose="020B0604020202020204" pitchFamily="34" charset="0"/>
                <a:sym typeface="Greek Symbols"/>
              </a:rPr>
              <a:t>'</a:t>
            </a:r>
            <a:r>
              <a:rPr lang="en-US" altLang="ja-JP" dirty="0">
                <a:sym typeface="Greek Symbols"/>
              </a:rPr>
              <a:t> = (</a:t>
            </a:r>
            <a:r>
              <a:rPr lang="en-US" altLang="ja-JP" i="1" dirty="0">
                <a:sym typeface="Greek Symbols"/>
              </a:rPr>
              <a:t>F</a:t>
            </a:r>
            <a:r>
              <a:rPr lang="en-US" altLang="ja-JP" dirty="0">
                <a:sym typeface="Greek Symbols"/>
              </a:rPr>
              <a:t>  – {</a:t>
            </a:r>
            <a:r>
              <a:rPr lang="en-US" altLang="ja-JP" dirty="0">
                <a:sym typeface="Symbol" panose="05050102010706020507" pitchFamily="18" charset="2"/>
              </a:rPr>
              <a:t>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dirty="0">
                <a:sym typeface="Greek Symbols"/>
              </a:rPr>
              <a:t>}) </a:t>
            </a:r>
            <a:r>
              <a:rPr lang="en-US" altLang="ja-JP" dirty="0">
                <a:sym typeface="Symbol" panose="05050102010706020507" pitchFamily="18" charset="2"/>
              </a:rPr>
              <a:t> {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i="1" dirty="0">
                <a:sym typeface="Greek Symbols"/>
              </a:rPr>
              <a:t>(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i="1" dirty="0">
                <a:sym typeface="Greek Symbols"/>
              </a:rPr>
              <a:t> </a:t>
            </a:r>
            <a:r>
              <a:rPr lang="en-US" altLang="ja-JP" dirty="0">
                <a:sym typeface="Greek Symbols"/>
              </a:rPr>
              <a:t>– </a:t>
            </a:r>
            <a:r>
              <a:rPr lang="en-US" altLang="ja-JP" i="1" dirty="0">
                <a:sym typeface="Greek Symbols"/>
              </a:rPr>
              <a:t>A</a:t>
            </a:r>
            <a:r>
              <a:rPr lang="en-US" altLang="ja-JP" dirty="0">
                <a:sym typeface="Greek Symbols"/>
              </a:rPr>
              <a:t>)},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Greek Symbols"/>
              </a:rPr>
              <a:t> contains </a:t>
            </a:r>
            <a:r>
              <a:rPr lang="en-US" altLang="en-US" i="1" dirty="0">
                <a:sym typeface="Greek Symbols"/>
              </a:rPr>
              <a:t>A; </a:t>
            </a:r>
            <a:r>
              <a:rPr lang="en-US" altLang="en-US" dirty="0">
                <a:sym typeface="Greek Symbols"/>
              </a:rPr>
              <a:t>if it does</a:t>
            </a:r>
            <a:r>
              <a:rPr lang="en-US" altLang="en-US" i="1" dirty="0">
                <a:sym typeface="Greek Symbols"/>
              </a:rPr>
              <a:t>, A </a:t>
            </a:r>
            <a:r>
              <a:rPr lang="en-US" altLang="en-US" dirty="0">
                <a:sym typeface="Greek Symbols"/>
              </a:rPr>
              <a:t>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381000" indent="-381000"/>
            <a:r>
              <a:rPr lang="en-US" altLang="en-US" dirty="0">
                <a:sym typeface="Monotype Sorts" pitchFamily="-84" charset="2"/>
              </a:rPr>
              <a:t>To test if attribute 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Monotype Sorts" pitchFamily="-84" charset="2"/>
              </a:rPr>
              <a:t> is 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Let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=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Greek Symbols"/>
              </a:rPr>
              <a:t>– {A</a:t>
            </a:r>
            <a:r>
              <a:rPr lang="en-US" altLang="en-US" dirty="0">
                <a:sym typeface="Symbol" panose="05050102010706020507" pitchFamily="18" charset="2"/>
              </a:rPr>
              <a:t>}. Check if  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 can be inferred  from </a:t>
            </a:r>
            <a:r>
              <a:rPr lang="en-US" altLang="en-US" i="1" dirty="0">
                <a:sym typeface="Symbol" panose="05050102010706020507" pitchFamily="18" charset="2"/>
              </a:rPr>
              <a:t>F. </a:t>
            </a: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Compute 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using the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</a:t>
            </a:r>
            <a:endParaRPr lang="en-US" altLang="en-US" dirty="0">
              <a:sym typeface="Symbol" panose="05050102010706020507" pitchFamily="18" charset="2"/>
            </a:endParaRP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If </a:t>
            </a:r>
            <a:r>
              <a:rPr lang="en-US" altLang="en-US" baseline="30000" dirty="0">
                <a:sym typeface="Greek Symbols"/>
              </a:rPr>
              <a:t>+  </a:t>
            </a:r>
            <a:r>
              <a:rPr lang="en-US" altLang="en-US" dirty="0">
                <a:sym typeface="Symbol" panose="05050102010706020507" pitchFamily="18" charset="2"/>
              </a:rPr>
              <a:t>includes all attributes in  then 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extraneous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endParaRPr lang="en-US" altLang="en-US" dirty="0">
              <a:sym typeface="Greek Symbols"/>
            </a:endParaRPr>
          </a:p>
          <a:p>
            <a:pPr marL="381000" indent="-381000"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 of 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09825" cy="226536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CD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}</a:t>
            </a:r>
          </a:p>
          <a:p>
            <a:r>
              <a:rPr lang="en-US" altLang="en-US" dirty="0"/>
              <a:t>To check if </a:t>
            </a:r>
            <a:r>
              <a:rPr lang="en-US" altLang="en-US" i="1" dirty="0"/>
              <a:t>C</a:t>
            </a:r>
            <a:r>
              <a:rPr lang="en-US" altLang="en-US" dirty="0"/>
              <a:t> is extraneous in 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CD, </a:t>
            </a:r>
            <a:r>
              <a:rPr lang="en-US" altLang="en-US" dirty="0"/>
              <a:t>we:</a:t>
            </a:r>
          </a:p>
          <a:p>
            <a:pPr lvl="1"/>
            <a:r>
              <a:rPr lang="en-US" altLang="en-US" i="1" dirty="0"/>
              <a:t> </a:t>
            </a:r>
            <a:r>
              <a:rPr lang="en-US" altLang="en-US" dirty="0"/>
              <a:t>Compute the attribute closure of AB under </a:t>
            </a:r>
            <a:r>
              <a:rPr lang="en-US" altLang="en-US" i="1" dirty="0"/>
              <a:t>F</a:t>
            </a:r>
            <a:r>
              <a:rPr lang="en-US" altLang="en-US" dirty="0"/>
              <a:t>'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D,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C}</a:t>
            </a:r>
          </a:p>
          <a:p>
            <a:pPr lvl="1"/>
            <a:r>
              <a:rPr lang="en-US" altLang="en-US" dirty="0"/>
              <a:t>The closure is </a:t>
            </a:r>
            <a:r>
              <a:rPr lang="en-US" altLang="en-US" i="1" dirty="0"/>
              <a:t>ABCDE, </a:t>
            </a:r>
            <a:r>
              <a:rPr lang="en-US" altLang="en-US" dirty="0"/>
              <a:t>which includes </a:t>
            </a:r>
            <a:r>
              <a:rPr lang="en-US" altLang="en-US" i="1" dirty="0"/>
              <a:t>CD</a:t>
            </a:r>
          </a:p>
          <a:p>
            <a:pPr lvl="1"/>
            <a:r>
              <a:rPr lang="en-US" altLang="en-US" dirty="0"/>
              <a:t>This implies tha</a:t>
            </a:r>
            <a:r>
              <a:rPr lang="en-US" altLang="en-US" i="1" dirty="0"/>
              <a:t>t C </a:t>
            </a:r>
            <a:r>
              <a:rPr lang="en-US" altLang="en-US" dirty="0"/>
              <a:t>is</a:t>
            </a:r>
            <a:r>
              <a:rPr lang="en-US" altLang="en-US" i="1" dirty="0"/>
              <a:t> </a:t>
            </a:r>
            <a:r>
              <a:rPr lang="en-US" altLang="en-US" dirty="0"/>
              <a:t>extraneous</a:t>
            </a:r>
            <a:endParaRPr lang="en-US" altLang="en-US" i="1" dirty="0"/>
          </a:p>
          <a:p>
            <a:pPr lvl="1"/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5" y="1524586"/>
            <a:ext cx="7378695" cy="25059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logically implies all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, and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logically implies all dependencies in </a:t>
            </a:r>
            <a:r>
              <a:rPr lang="en-US" altLang="en-US" i="1" dirty="0">
                <a:sym typeface="Greek Symbols"/>
              </a:rPr>
              <a:t>F,</a:t>
            </a:r>
            <a:r>
              <a:rPr lang="en-US" altLang="en-US" dirty="0">
                <a:sym typeface="Greek Symbols"/>
              </a:rPr>
              <a:t>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contains an extraneous attribute,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Each left side of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unique. That is, there are no two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endParaRPr lang="en-US" altLang="en-US" dirty="0">
              <a:sym typeface="Greek Symbols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such that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18934"/>
            <a:ext cx="6534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>
                <a:sym typeface="Greek Symbols"/>
              </a:rPr>
              <a:t>A </a:t>
            </a:r>
            <a:r>
              <a:rPr lang="en-US" altLang="en-US" sz="1700" b="1" dirty="0">
                <a:solidFill>
                  <a:srgbClr val="002060"/>
                </a:solidFill>
                <a:sym typeface="Greek Symbols"/>
              </a:rPr>
              <a:t>canonical cover</a:t>
            </a:r>
            <a:r>
              <a:rPr lang="en-US" altLang="en-US" sz="1700" i="1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for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dirty="0">
                <a:sym typeface="Greek Symbols"/>
              </a:rPr>
              <a:t> is a set of dependencies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i="1" baseline="-25000" dirty="0">
                <a:sym typeface="Greek Symbols"/>
              </a:rPr>
              <a:t>c </a:t>
            </a:r>
            <a:r>
              <a:rPr lang="en-US" altLang="en-US" sz="1700" dirty="0">
                <a:sym typeface="Greek Symbols"/>
              </a:rPr>
              <a:t>such that </a:t>
            </a: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4098"/>
            <a:ext cx="7603293" cy="41397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 compute a canonical cover for </a:t>
            </a:r>
            <a:r>
              <a:rPr lang="en-US" altLang="en-US" i="1" dirty="0"/>
              <a:t>F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/>
              <a:t>repeat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b="1" dirty="0"/>
              <a:t>	         </a:t>
            </a:r>
            <a:r>
              <a:rPr lang="en-US" altLang="en-US" dirty="0"/>
              <a:t>Use the union rule to replace any dependencies in </a:t>
            </a:r>
            <a:r>
              <a:rPr lang="en-US" altLang="en-US" i="1" dirty="0"/>
              <a:t>F </a:t>
            </a:r>
            <a:r>
              <a:rPr lang="en-US" altLang="en-US" dirty="0"/>
              <a:t>of the form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i="1" dirty="0"/>
              <a:t> 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		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with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Find a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with an extraneous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              attribute either 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or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Monotype Sorts" pitchFamily="-84" charset="2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/* Note: test for extraneous attributes done using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c,</a:t>
            </a:r>
            <a:r>
              <a:rPr lang="en-US" altLang="en-US" dirty="0">
                <a:sym typeface="Greek Symbols"/>
              </a:rPr>
              <a:t> not F*/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	If an extraneous attribute is found, delete it from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until  </a:t>
            </a:r>
            <a:r>
              <a:rPr lang="en-US" altLang="en-US" dirty="0">
                <a:sym typeface="Greek Symbols"/>
              </a:rPr>
              <a:t>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not change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Note: Union rule may become applicable after some extraneous attributes have been deleted, so it has to be re-applied</a:t>
            </a: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23838"/>
            <a:ext cx="82772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Example: Computing a Canonical Cover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029809"/>
            <a:ext cx="7688062" cy="5334896"/>
          </a:xfrm>
        </p:spPr>
        <p:txBody>
          <a:bodyPr/>
          <a:lstStyle/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/>
              <a:t>R </a:t>
            </a:r>
            <a:r>
              <a:rPr lang="en-US" altLang="en-US" sz="1600" dirty="0"/>
              <a:t>= (</a:t>
            </a:r>
            <a:r>
              <a:rPr lang="en-US" altLang="en-US" sz="1600" i="1" dirty="0"/>
              <a:t>A, B, C)</a:t>
            </a:r>
            <a:br>
              <a:rPr lang="en-US" altLang="en-US" sz="1600" i="1" dirty="0"/>
            </a:br>
            <a:r>
              <a:rPr lang="en-US" altLang="en-US" sz="1600" i="1" dirty="0"/>
              <a:t>F = 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/>
            </a:r>
            <a:br>
              <a:rPr lang="en-US" altLang="en-US" sz="1600" dirty="0">
                <a:sym typeface="Monotype Sorts" pitchFamily="-84" charset="2"/>
              </a:rPr>
            </a:br>
            <a:r>
              <a:rPr lang="en-US" altLang="en-US" sz="1600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Combine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into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C, 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the result of deleting A from 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 </a:t>
            </a:r>
            <a:r>
              <a:rPr lang="en-US" altLang="en-US" sz="1600" dirty="0">
                <a:sym typeface="Monotype Sorts" pitchFamily="-84" charset="2"/>
              </a:rPr>
              <a:t>is implied by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Yes: in fact, 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is already present!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i="1" dirty="0">
              <a:sym typeface="Monotype Sorts" pitchFamily="-84" charset="2"/>
            </a:endParaRP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r>
              <a:rPr lang="en-US" altLang="en-US" sz="1600" dirty="0">
                <a:sym typeface="Monotype Sorts" pitchFamily="-84" charset="2"/>
              </a:rPr>
              <a:t> 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logically implied by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and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</a:t>
            </a:r>
            <a:r>
              <a:rPr lang="en-US" altLang="en-US" sz="1600" i="1" dirty="0">
                <a:sym typeface="Monotype Sorts" pitchFamily="-84" charset="2"/>
              </a:rPr>
              <a:t>: </a:t>
            </a:r>
            <a:r>
              <a:rPr lang="en-US" altLang="en-US" sz="1600" dirty="0">
                <a:sym typeface="Monotype Sorts" pitchFamily="-84" charset="2"/>
              </a:rPr>
              <a:t>using transitivity on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 and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C. </a:t>
            </a:r>
          </a:p>
          <a:p>
            <a:pPr lvl="3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Can use attribute closure of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in more complex cases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The canonical cover is: 	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	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818190" cy="2696159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 Let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be the set of dependencies </a:t>
            </a:r>
            <a:r>
              <a:rPr lang="en-US" altLang="en-US" i="1" dirty="0"/>
              <a:t>F </a:t>
            </a:r>
            <a:r>
              <a:rPr lang="en-US" altLang="en-US" i="1" baseline="30000" dirty="0"/>
              <a:t>+</a:t>
            </a:r>
            <a:r>
              <a:rPr lang="en-US" altLang="en-US" dirty="0"/>
              <a:t> that include only attributes in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 </a:t>
            </a:r>
          </a:p>
          <a:p>
            <a:pPr lvl="1"/>
            <a:r>
              <a:rPr lang="en-US" altLang="en-US" dirty="0"/>
              <a:t> A  decomposition is </a:t>
            </a:r>
            <a:r>
              <a:rPr lang="en-US" altLang="en-US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dirty="0"/>
              <a:t>,  if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en-US" altLang="en-US" dirty="0"/>
              <a:t>           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…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Using the above definition,  testing for dependency preservation take exponential time.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 that if a decomposition is NOT dependency preserving </a:t>
            </a:r>
            <a:r>
              <a:rPr lang="en-US" altLang="en-US" dirty="0"/>
              <a:t>then checking updates for violation of functional dependencies may require computing joins, which is expensive.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688998" cy="346618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Let </a:t>
            </a:r>
            <a:r>
              <a:rPr lang="en-US" altLang="en-US" i="1" dirty="0"/>
              <a:t>F </a:t>
            </a:r>
            <a:r>
              <a:rPr lang="en-US" altLang="en-US" i="1" baseline="-25000" dirty="0"/>
              <a:t> </a:t>
            </a:r>
            <a:r>
              <a:rPr lang="en-US" altLang="en-US" dirty="0"/>
              <a:t>be the set of dependencies  on schema </a:t>
            </a:r>
            <a:r>
              <a:rPr lang="en-US" altLang="en-US" i="1" dirty="0"/>
              <a:t>R</a:t>
            </a:r>
            <a:r>
              <a:rPr lang="en-US" altLang="en-US" dirty="0"/>
              <a:t>  and let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R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i="1" dirty="0">
                <a:sym typeface="Symbol" panose="05050102010706020507" pitchFamily="18" charset="2"/>
              </a:rPr>
              <a:t>  .., R</a:t>
            </a:r>
            <a:r>
              <a:rPr lang="en-US" altLang="en-US" baseline="-25000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  be a decomposition of </a:t>
            </a:r>
            <a:r>
              <a:rPr lang="en-US" altLang="en-US" i="1" dirty="0">
                <a:sym typeface="Symbol" panose="05050102010706020507" pitchFamily="18" charset="2"/>
              </a:rPr>
              <a:t>R.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restriction of 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the set </a:t>
            </a:r>
            <a:r>
              <a:rPr lang="en-US" altLang="en-US" i="1" dirty="0"/>
              <a:t>F</a:t>
            </a:r>
            <a:r>
              <a:rPr lang="en-US" altLang="en-US" baseline="-25000" dirty="0"/>
              <a:t>i  </a:t>
            </a:r>
            <a:r>
              <a:rPr lang="en-US" altLang="en-US" dirty="0">
                <a:sym typeface="Symbol" panose="05050102010706020507" pitchFamily="18" charset="2"/>
              </a:rPr>
              <a:t>of all  functional dependencies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that include </a:t>
            </a:r>
            <a:r>
              <a:rPr lang="en-US" altLang="en-US" b="1" dirty="0">
                <a:sym typeface="Symbol" panose="05050102010706020507" pitchFamily="18" charset="2"/>
              </a:rPr>
              <a:t>only</a:t>
            </a:r>
            <a:r>
              <a:rPr lang="en-US" altLang="en-US" dirty="0">
                <a:sym typeface="Symbol" panose="05050102010706020507" pitchFamily="18" charset="2"/>
              </a:rPr>
              <a:t> attributes 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Since all functional dependencies in a restriction involve attributes of only one relation schema, it is possible to test such a dependency for satisfaction by checking only one relation.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Note that the definition of restriction uses all dependencies in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ym typeface="Symbol" panose="05050102010706020507" pitchFamily="18" charset="2"/>
              </a:rPr>
              <a:t>not just those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/>
              <a:t>The set of restrictions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 .. ,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is the set of functional  dependencies that can be checked efficiently.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00013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Dependency Preservation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5641" y="1100831"/>
            <a:ext cx="7739564" cy="4590106"/>
          </a:xfrm>
        </p:spPr>
        <p:txBody>
          <a:bodyPr>
            <a:normAutofit fontScale="70000" lnSpcReduction="20000"/>
          </a:bodyPr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To check if a dependency    is preserved in a decomposition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into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…,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, we apply the following test (with attribute closure done with respect to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i="1" dirty="0"/>
              <a:t>result </a:t>
            </a:r>
            <a:r>
              <a:rPr lang="en-US" altLang="en-US" dirty="0"/>
              <a:t>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repeat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for each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in the decomposition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 =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br>
              <a:rPr lang="en-US" altLang="en-US" i="1" baseline="-25000" dirty="0">
                <a:sym typeface="Symbol" panose="05050102010706020507" pitchFamily="18" charset="2"/>
              </a:rPr>
            </a:br>
            <a:r>
              <a:rPr lang="en-US" altLang="en-US" i="1" baseline="-25000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result  =  result 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</a:p>
          <a:p>
            <a:pPr marL="457200" lvl="1" indent="0">
              <a:buSzPct val="110000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   </a:t>
            </a:r>
            <a:r>
              <a:rPr lang="en-US" altLang="en-US" b="1" dirty="0">
                <a:sym typeface="Symbol" panose="05050102010706020507" pitchFamily="18" charset="2"/>
              </a:rPr>
              <a:t>until 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does not change)</a:t>
            </a:r>
            <a:endParaRPr lang="en-US" altLang="en-US" i="1" dirty="0">
              <a:sym typeface="Symbol" panose="05050102010706020507" pitchFamily="18" charset="2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dirty="0">
                <a:sym typeface="Symbol" panose="05050102010706020507" pitchFamily="18" charset="2"/>
              </a:rPr>
              <a:t> contains all attributes in , then the functional dependency     is preserved.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We apply the test on all dependencies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 to check if a decomposition is dependency preserving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This procedure takes polynomial time, instead of the exponential time required to compute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…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9575"/>
            <a:ext cx="7585537" cy="2951162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744538" algn="l"/>
              </a:tabLst>
            </a:pPr>
            <a:r>
              <a:rPr lang="en-US" altLang="en-US" i="1" dirty="0"/>
              <a:t>R = </a:t>
            </a:r>
            <a:r>
              <a:rPr lang="en-US" altLang="en-US" dirty="0"/>
              <a:t>(</a:t>
            </a:r>
            <a:r>
              <a:rPr lang="en-US" altLang="en-US" i="1" dirty="0"/>
              <a:t>A, B, C </a:t>
            </a:r>
            <a:r>
              <a:rPr lang="en-US" altLang="en-US" dirty="0"/>
              <a:t>)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C</a:t>
            </a:r>
            <a:r>
              <a:rPr lang="en-US" altLang="en-US" dirty="0">
                <a:sym typeface="Monotype Sorts" pitchFamily="-84" charset="2"/>
              </a:rPr>
              <a:t>}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Key = {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not in BCNF</a:t>
            </a:r>
          </a:p>
          <a:p>
            <a:pPr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Decomposition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= (</a:t>
            </a:r>
            <a:r>
              <a:rPr lang="en-US" altLang="en-US" i="1" dirty="0">
                <a:sym typeface="Monotype Sorts" pitchFamily="-84" charset="2"/>
              </a:rPr>
              <a:t>A, B),  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= </a:t>
            </a:r>
            <a:r>
              <a:rPr lang="en-US" altLang="en-US" i="1" dirty="0">
                <a:sym typeface="Monotype Sorts" pitchFamily="-84" charset="2"/>
              </a:rPr>
              <a:t>(B, C)</a:t>
            </a:r>
          </a:p>
          <a:p>
            <a:pPr lvl="1"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baseline="-25000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in BCNF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Lossless-join decomposition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Dependency preserving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3" y="2255838"/>
            <a:ext cx="7378947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Algorithm for Decomposition Using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      Functional Dependencies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594414" cy="5178425"/>
          </a:xfrm>
        </p:spPr>
        <p:txBody>
          <a:bodyPr/>
          <a:lstStyle/>
          <a:p>
            <a:r>
              <a:rPr lang="en-US" altLang="en-US" sz="1700" dirty="0"/>
              <a:t>The only way to avoid the repetition-of-information problem in the </a:t>
            </a:r>
            <a:r>
              <a:rPr lang="en-US" altLang="en-US" sz="1700" dirty="0" err="1"/>
              <a:t>i</a:t>
            </a:r>
            <a:r>
              <a:rPr lang="en-US" altLang="en-US" sz="1700" i="1" dirty="0" err="1"/>
              <a:t>n_dep</a:t>
            </a:r>
            <a:r>
              <a:rPr lang="en-US" altLang="en-US" sz="1700" dirty="0"/>
              <a:t> schema is to decompose it into two schemas – instructor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schemas.</a:t>
            </a:r>
          </a:p>
          <a:p>
            <a:r>
              <a:rPr lang="en-US" altLang="en-US" sz="1700" dirty="0"/>
              <a:t>Not all decompositions are good.  Suppose we decompose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i="1" dirty="0"/>
              <a:t>employee(ID, name, street, city, salary)</a:t>
            </a:r>
            <a:r>
              <a:rPr lang="en-US" altLang="en-US" sz="1700" dirty="0"/>
              <a:t>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into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employee1</a:t>
            </a:r>
            <a:r>
              <a:rPr lang="en-US" altLang="en-US" sz="1700" dirty="0"/>
              <a:t> (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employee2</a:t>
            </a:r>
            <a:r>
              <a:rPr lang="en-US" altLang="en-US" sz="1700" dirty="0"/>
              <a:t> (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street, city, salary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endParaRPr lang="en-US" altLang="en-US" sz="1700" dirty="0"/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The problem arises when we have two employees with the same name</a:t>
            </a:r>
          </a:p>
          <a:p>
            <a:r>
              <a:rPr lang="en-US" altLang="en-US" sz="1700" dirty="0"/>
              <a:t>The next slide shows how we lose information -- we cannot reconstruct the original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relation -- and so, this is a </a:t>
            </a:r>
            <a:r>
              <a:rPr lang="en-US" altLang="en-US" sz="1700" b="1" dirty="0">
                <a:solidFill>
                  <a:srgbClr val="002060"/>
                </a:solidFill>
              </a:rPr>
              <a:t>lossy decomposition</a:t>
            </a:r>
            <a:r>
              <a:rPr lang="en-US" altLang="en-US" sz="1700" dirty="0"/>
              <a:t>.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73203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BCNF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2201"/>
            <a:ext cx="7665436" cy="49476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 check if a non-trivial dependency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kumimoji="0"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/>
              <a:t>causes a violation of BCNF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  compute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), and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  verify that it includes all attributes of </a:t>
            </a:r>
            <a:r>
              <a:rPr lang="en-US" altLang="en-US" i="1" dirty="0"/>
              <a:t>R</a:t>
            </a:r>
            <a:r>
              <a:rPr lang="en-US" altLang="en-US" dirty="0"/>
              <a:t>, that is, it is a </a:t>
            </a:r>
            <a:r>
              <a:rPr lang="en-US" altLang="en-US" dirty="0" err="1"/>
              <a:t>superkey</a:t>
            </a:r>
            <a:r>
              <a:rPr lang="en-US" altLang="en-US" dirty="0"/>
              <a:t> of </a:t>
            </a:r>
            <a:r>
              <a:rPr lang="en-US" altLang="en-US" i="1" dirty="0"/>
              <a:t>R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Simplified test</a:t>
            </a:r>
            <a:r>
              <a:rPr lang="en-US" altLang="en-US" dirty="0"/>
              <a:t>: To check if 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BCNF, it suffices to check only the dependencies in the given set </a:t>
            </a:r>
            <a:r>
              <a:rPr lang="en-US" altLang="en-US" i="1" dirty="0"/>
              <a:t>F</a:t>
            </a:r>
            <a:r>
              <a:rPr lang="en-US" altLang="en-US" dirty="0"/>
              <a:t> for violation of BCNF, rather than checking all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none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causes a violation of BCNF, then none of the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will cause a violation of BCNF either.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However, </a:t>
            </a:r>
            <a:r>
              <a:rPr lang="en-US" altLang="en-US" b="1" dirty="0">
                <a:solidFill>
                  <a:srgbClr val="002060"/>
                </a:solidFill>
              </a:rPr>
              <a:t>simplified test </a:t>
            </a:r>
            <a:r>
              <a:rPr lang="en-US" altLang="en-US" dirty="0"/>
              <a:t>using only F is incorrect when testing a relation in a decomposition of 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Consider </a:t>
            </a:r>
            <a:r>
              <a:rPr lang="en-US" altLang="en-US" i="1" dirty="0"/>
              <a:t>R =</a:t>
            </a:r>
            <a:r>
              <a:rPr lang="en-US" altLang="en-US" dirty="0"/>
              <a:t> (</a:t>
            </a:r>
            <a:r>
              <a:rPr lang="en-US" altLang="en-US" i="1" dirty="0"/>
              <a:t>A, B, C, D, E</a:t>
            </a:r>
            <a:r>
              <a:rPr lang="en-US" altLang="en-US" dirty="0"/>
              <a:t>), with </a:t>
            </a:r>
            <a:r>
              <a:rPr lang="en-US" altLang="en-US" i="1" dirty="0"/>
              <a:t>F</a:t>
            </a:r>
            <a:r>
              <a:rPr lang="en-US" altLang="en-US" dirty="0"/>
              <a:t> = { </a:t>
            </a:r>
            <a:r>
              <a:rPr lang="en-US" altLang="en-US" i="1" dirty="0"/>
              <a:t>A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B, BC </a:t>
            </a:r>
            <a:r>
              <a:rPr lang="en-US" altLang="en-US" i="1" dirty="0">
                <a:sym typeface="Symbol" panose="05050102010706020507" pitchFamily="18" charset="2"/>
              </a:rPr>
              <a:t> D</a:t>
            </a:r>
            <a:r>
              <a:rPr lang="en-US" altLang="en-US" dirty="0"/>
              <a:t>}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Decompose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A,B</a:t>
            </a:r>
            <a:r>
              <a:rPr lang="en-US" altLang="en-US" dirty="0"/>
              <a:t>) 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A,C,D, E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Neither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contain only attributes from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/>
              <a:t>A,C,D,E</a:t>
            </a:r>
            <a:r>
              <a:rPr lang="en-US" altLang="en-US" dirty="0"/>
              <a:t>) so we might be mislead into thinking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satisfies BCNF.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fact, dependency </a:t>
            </a:r>
            <a:r>
              <a:rPr lang="en-US" altLang="en-US" i="1" dirty="0"/>
              <a:t>AC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shows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not in BCNF.</a:t>
            </a:r>
            <a:r>
              <a:rPr lang="en-US" alt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Decomposition for BCNF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811" y="1636297"/>
            <a:ext cx="7306322" cy="358540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Either test R</a:t>
            </a:r>
            <a:r>
              <a:rPr lang="en-US" altLang="en-US" baseline="-25000" dirty="0"/>
              <a:t>i </a:t>
            </a:r>
            <a:r>
              <a:rPr lang="en-US" altLang="en-US" dirty="0"/>
              <a:t>for BCNF with respect to the </a:t>
            </a:r>
            <a:r>
              <a:rPr lang="en-US" altLang="en-US" b="1" dirty="0">
                <a:solidFill>
                  <a:srgbClr val="002060"/>
                </a:solidFill>
              </a:rPr>
              <a:t>restriction</a:t>
            </a:r>
            <a:r>
              <a:rPr lang="en-US" altLang="en-US" dirty="0"/>
              <a:t> of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  <a:r>
              <a:rPr lang="en-US" altLang="en-US" dirty="0"/>
              <a:t>  (that is, all FDs in F</a:t>
            </a:r>
            <a:r>
              <a:rPr lang="en-US" altLang="en-US" baseline="30000" dirty="0"/>
              <a:t>+</a:t>
            </a:r>
            <a:r>
              <a:rPr lang="en-US" altLang="en-US" dirty="0"/>
              <a:t> that contain only attributes from 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Or use the original set of dependencies </a:t>
            </a:r>
            <a:r>
              <a:rPr lang="en-US" altLang="en-US" i="1" dirty="0"/>
              <a:t>F</a:t>
            </a:r>
            <a:r>
              <a:rPr lang="en-US" altLang="en-US" dirty="0"/>
              <a:t> that hold on </a:t>
            </a:r>
            <a:r>
              <a:rPr lang="en-US" altLang="en-US" i="1" dirty="0"/>
              <a:t>R</a:t>
            </a:r>
            <a:r>
              <a:rPr lang="en-US" altLang="en-US" dirty="0"/>
              <a:t>, but with the following test:</a:t>
            </a:r>
          </a:p>
          <a:p>
            <a:pPr lvl="2"/>
            <a:r>
              <a:rPr lang="en-US" altLang="en-US" dirty="0"/>
              <a:t>for every set of attributes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either includes no attribute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, or includes all attributes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condition is violated by some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 in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, the dependency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(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- ) 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baseline="30000" dirty="0"/>
              <a:t/>
            </a:r>
            <a:br>
              <a:rPr lang="en-US" altLang="en-US" baseline="30000" dirty="0"/>
            </a:br>
            <a:r>
              <a:rPr lang="en-US" altLang="en-US" dirty="0"/>
              <a:t>can be shown to hold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and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violates BCNF.</a:t>
            </a:r>
          </a:p>
          <a:p>
            <a:pPr lvl="1"/>
            <a:r>
              <a:rPr lang="en-US" altLang="en-US" dirty="0"/>
              <a:t>We use above dependency to decompose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43000"/>
            <a:ext cx="7077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To check if a relation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dirty="0"/>
              <a:t> in 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</a:t>
            </a:r>
            <a:endParaRPr lang="en-US" sz="1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9350"/>
            <a:ext cx="7763091" cy="4291013"/>
          </a:xfrm>
        </p:spPr>
        <p:txBody>
          <a:bodyPr>
            <a:normAutofit fontScale="70000" lnSpcReduction="20000"/>
          </a:bodyPr>
          <a:lstStyle/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i="1" dirty="0"/>
              <a:t>	result </a:t>
            </a:r>
            <a:r>
              <a:rPr lang="en-US" altLang="en-US" dirty="0"/>
              <a:t>:= {</a:t>
            </a:r>
            <a:r>
              <a:rPr lang="en-US" altLang="en-US" i="1" dirty="0"/>
              <a:t>R 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 </a:t>
            </a:r>
            <a:r>
              <a:rPr lang="en-US" altLang="en-US" dirty="0"/>
              <a:t>:= false;</a:t>
            </a:r>
            <a:br>
              <a:rPr lang="en-US" altLang="en-US" dirty="0"/>
            </a:br>
            <a:r>
              <a:rPr lang="en-US" altLang="en-US" dirty="0"/>
              <a:t>compute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b="1" dirty="0"/>
              <a:t>while (not </a:t>
            </a:r>
            <a:r>
              <a:rPr lang="en-US" altLang="en-US" i="1" dirty="0"/>
              <a:t>done) </a:t>
            </a:r>
            <a:r>
              <a:rPr lang="en-US" altLang="en-US" b="1" dirty="0"/>
              <a:t>do</a:t>
            </a:r>
            <a:br>
              <a:rPr lang="en-US" altLang="en-US" b="1" dirty="0"/>
            </a:br>
            <a:r>
              <a:rPr lang="en-US" altLang="en-US" b="1" dirty="0"/>
              <a:t>	if </a:t>
            </a:r>
            <a:r>
              <a:rPr lang="en-US" altLang="en-US" dirty="0"/>
              <a:t>(there is a schema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 </a:t>
            </a:r>
            <a:r>
              <a:rPr lang="en-US" altLang="en-US" i="1" dirty="0"/>
              <a:t>result </a:t>
            </a:r>
            <a:r>
              <a:rPr lang="en-US" altLang="en-US" dirty="0"/>
              <a:t> that is not in BCNF)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b="1" dirty="0"/>
              <a:t>then begin</a:t>
            </a:r>
            <a:br>
              <a:rPr lang="en-US" altLang="en-US" b="1" dirty="0"/>
            </a:br>
            <a:r>
              <a:rPr lang="en-US" altLang="en-US" b="1" dirty="0"/>
              <a:t>			</a:t>
            </a:r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 be a nontrivial functional dependency that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       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>
                <a:sym typeface="Greek Symbols"/>
              </a:rPr>
              <a:t>such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not in </a:t>
            </a:r>
            <a:r>
              <a:rPr lang="en-US" altLang="en-US" i="1" dirty="0">
                <a:sym typeface="Greek Symbols"/>
              </a:rPr>
              <a:t>F 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  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= </a:t>
            </a:r>
            <a:r>
              <a:rPr lang="en-US" altLang="en-US" dirty="0">
                <a:sym typeface="Symbol" panose="05050102010706020507" pitchFamily="18" charset="2"/>
              </a:rPr>
              <a:t>;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(</a:t>
            </a:r>
            <a:r>
              <a:rPr lang="en-US" altLang="en-US" i="1" dirty="0">
                <a:sym typeface="Symbol" panose="05050102010706020507" pitchFamily="18" charset="2"/>
              </a:rPr>
              <a:t>result – R</a:t>
            </a:r>
            <a:r>
              <a:rPr lang="en-US" altLang="en-US" i="1" baseline="-25000" dirty="0">
                <a:sym typeface="Symbol" panose="05050102010706020507" pitchFamily="18" charset="2"/>
              </a:rPr>
              <a:t>i </a:t>
            </a:r>
            <a:r>
              <a:rPr lang="en-US" altLang="en-US" i="1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– 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(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);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    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else</a:t>
            </a:r>
            <a:r>
              <a:rPr lang="en-US" altLang="en-US" i="1" dirty="0">
                <a:sym typeface="Greek Symbols"/>
              </a:rPr>
              <a:t> done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b="1" dirty="0">
                <a:sym typeface="Greek Symbols"/>
              </a:rPr>
              <a:t>true; </a:t>
            </a: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dirty="0">
                <a:sym typeface="Greek Symbols"/>
              </a:rPr>
              <a:t>     Note:  each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in BCNF, and decomposition is lossless-join.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BCNF Decomposition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94415" cy="46332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Functional dependencies: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endParaRPr lang="en-US" altLang="en-US" i="1" dirty="0"/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 err="1"/>
              <a:t>year</a:t>
            </a:r>
            <a:r>
              <a:rPr lang="en-US" altLang="en-US" dirty="0" err="1"/>
              <a:t>→</a:t>
            </a:r>
            <a:r>
              <a:rPr lang="en-US" altLang="en-US" i="1" dirty="0" err="1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endParaRPr lang="en-US" altLang="en-US" i="1" dirty="0"/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A candidate key {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}.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BCNF Decomposition: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  </a:t>
            </a:r>
            <a:r>
              <a:rPr lang="en-US" altLang="en-US" dirty="0"/>
              <a:t>holds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but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 We replace </a:t>
            </a:r>
            <a:r>
              <a:rPr lang="en-US" altLang="en-US" i="1" dirty="0"/>
              <a:t>class </a:t>
            </a:r>
            <a:r>
              <a:rPr lang="en-US" altLang="en-US" dirty="0"/>
              <a:t>by: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class-1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          </a:t>
            </a:r>
            <a:br>
              <a:rPr lang="en-US" altLang="en-US" dirty="0"/>
            </a:br>
            <a:r>
              <a:rPr lang="en-US" altLang="en-US" dirty="0"/>
              <a:t>            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>, 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(Cont.)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05638" cy="323758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i="1" dirty="0"/>
              <a:t>course </a:t>
            </a:r>
            <a:r>
              <a:rPr lang="en-US" altLang="en-US" dirty="0"/>
              <a:t>is in BCNF</a:t>
            </a:r>
          </a:p>
          <a:p>
            <a:pPr lvl="1"/>
            <a:r>
              <a:rPr lang="en-US" altLang="en-US" dirty="0"/>
              <a:t>How do we know this?</a:t>
            </a:r>
          </a:p>
          <a:p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r>
              <a:rPr lang="en-US" altLang="en-US" i="1" dirty="0"/>
              <a:t>  </a:t>
            </a:r>
            <a:r>
              <a:rPr lang="en-US" altLang="en-US" dirty="0"/>
              <a:t>holds on </a:t>
            </a:r>
            <a:r>
              <a:rPr lang="en-US" altLang="en-US" i="1" dirty="0"/>
              <a:t>class-1</a:t>
            </a:r>
            <a:endParaRPr lang="en-US" altLang="en-US" dirty="0"/>
          </a:p>
          <a:p>
            <a:pPr lvl="1"/>
            <a:r>
              <a:rPr lang="en-US" altLang="en-US" dirty="0"/>
              <a:t> but {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}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class-1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We replace </a:t>
            </a:r>
            <a:r>
              <a:rPr lang="en-US" altLang="en-US" i="1" dirty="0"/>
              <a:t>class-1 </a:t>
            </a:r>
            <a:r>
              <a:rPr lang="en-US" altLang="en-US" dirty="0"/>
              <a:t>by:</a:t>
            </a:r>
          </a:p>
          <a:p>
            <a:pPr lvl="2"/>
            <a:r>
              <a:rPr lang="en-US" altLang="en-US" i="1" dirty="0"/>
              <a:t>classroom </a:t>
            </a:r>
            <a:r>
              <a:rPr lang="en-US" altLang="en-US" dirty="0"/>
              <a:t>(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i="1" dirty="0"/>
              <a:t>section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r>
              <a:rPr lang="en-US" altLang="en-US" i="1" dirty="0"/>
              <a:t>classroom </a:t>
            </a:r>
            <a:r>
              <a:rPr lang="en-US" altLang="en-US" dirty="0"/>
              <a:t>and </a:t>
            </a:r>
            <a:r>
              <a:rPr lang="en-US" altLang="en-US" i="1" dirty="0"/>
              <a:t>section </a:t>
            </a:r>
            <a:r>
              <a:rPr lang="en-US" altLang="en-US" dirty="0"/>
              <a:t>are in BCNF.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38803" cy="329773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There are some situations where </a:t>
            </a:r>
          </a:p>
          <a:p>
            <a:pPr lvl="1"/>
            <a:r>
              <a:rPr lang="en-US" altLang="en-US" dirty="0"/>
              <a:t>BCNF is not dependency preserving, and </a:t>
            </a:r>
          </a:p>
          <a:p>
            <a:pPr lvl="1"/>
            <a:r>
              <a:rPr lang="en-US" altLang="en-US" dirty="0"/>
              <a:t>efficient checking for FD violation on updates is important</a:t>
            </a:r>
          </a:p>
          <a:p>
            <a:r>
              <a:rPr lang="en-US" altLang="en-US" dirty="0"/>
              <a:t>Solution: define a weaker normal form, called Third Normal Form (3NF)</a:t>
            </a:r>
          </a:p>
          <a:p>
            <a:pPr lvl="1"/>
            <a:r>
              <a:rPr lang="en-US" altLang="en-US" dirty="0"/>
              <a:t>Allows some redundancy (with resultant problems; we </a:t>
            </a:r>
            <a:r>
              <a:rPr lang="en-US" altLang="en-US" dirty="0">
                <a:sym typeface="Greek Symbols"/>
              </a:rPr>
              <a:t>will see examples later)</a:t>
            </a:r>
            <a:endParaRPr lang="en-US" altLang="en-US" dirty="0"/>
          </a:p>
          <a:p>
            <a:pPr lvl="1"/>
            <a:r>
              <a:rPr lang="en-US" altLang="en-US" dirty="0"/>
              <a:t>But functional dependencies can be checked on individual relations without computing a join.</a:t>
            </a:r>
          </a:p>
          <a:p>
            <a:pPr lvl="1"/>
            <a:r>
              <a:rPr lang="en-US" altLang="en-US" dirty="0"/>
              <a:t>There is always a lossless-join, dependency-preserving decomposition into 3NF.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Example -- </a:t>
            </a:r>
            <a:r>
              <a:rPr lang="en-US" altLang="en-US" dirty="0"/>
              <a:t>Relation </a:t>
            </a:r>
            <a:r>
              <a:rPr lang="en-US" altLang="en-US" i="1" dirty="0"/>
              <a:t>dept_advisor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3948"/>
            <a:ext cx="7558904" cy="3285707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/>
              <a:t>dept_advisor </a:t>
            </a:r>
            <a:r>
              <a:rPr lang="en-US" altLang="en-US" dirty="0"/>
              <a:t>(</a:t>
            </a:r>
            <a:r>
              <a:rPr lang="en-US" altLang="en-US" i="1" dirty="0"/>
              <a:t>s_ID, i_ID, dept_name)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s_ID, dept_name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i_ID,  i_ID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dept_name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Two candidate keys: 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i_ID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in 3NF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i="1" dirty="0" err="1"/>
              <a:t>s_ID</a:t>
            </a:r>
            <a:r>
              <a:rPr lang="en-US" altLang="en-US" i="1" dirty="0"/>
              <a:t>,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</a:t>
            </a:r>
            <a:r>
              <a:rPr lang="en-US" altLang="en-US" i="1" dirty="0" err="1"/>
              <a:t>i_ID</a:t>
            </a:r>
            <a:r>
              <a:rPr lang="en-US" altLang="en-US" i="1" dirty="0">
                <a:sym typeface="Monotype Sorts" pitchFamily="-84" charset="2"/>
              </a:rPr>
              <a:t>   </a:t>
            </a:r>
            <a:r>
              <a:rPr lang="en-US" altLang="en-US" i="1" dirty="0" err="1"/>
              <a:t>s_ID</a:t>
            </a:r>
            <a:endParaRPr lang="en-US" altLang="en-US" i="1" dirty="0"/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/>
              <a:t>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Monotype Sorts" pitchFamily="-84" charset="2"/>
              </a:rPr>
              <a:t>is a </a:t>
            </a:r>
            <a:r>
              <a:rPr lang="en-US" altLang="en-US" dirty="0" err="1">
                <a:sym typeface="Monotype Sorts" pitchFamily="-84" charset="2"/>
              </a:rPr>
              <a:t>superkey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/>
              <a:t>i_ID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	</a:t>
            </a: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is contained in a candidate key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245586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endParaRPr lang="en-US" altLang="en-US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3NF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559" cy="314132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Need to check only FDs in </a:t>
            </a:r>
            <a:r>
              <a:rPr lang="en-US" altLang="en-US" i="1" dirty="0"/>
              <a:t>F</a:t>
            </a:r>
            <a:r>
              <a:rPr lang="en-US" altLang="en-US" dirty="0"/>
              <a:t>, need not check all FDs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Use attribute closure to check for each dependency </a:t>
            </a:r>
            <a:r>
              <a:rPr lang="en-US" altLang="en-US" dirty="0">
                <a:sym typeface="Symbol" panose="05050102010706020507" pitchFamily="18" charset="2"/>
              </a:rPr>
              <a:t>  , if 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, we have to verify if each attribute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contained in a candidate key of </a:t>
            </a:r>
            <a:r>
              <a:rPr lang="en-US" altLang="en-US" i="1" dirty="0"/>
              <a:t>R</a:t>
            </a:r>
          </a:p>
          <a:p>
            <a:pPr lvl="1"/>
            <a:r>
              <a:rPr lang="en-US" altLang="en-US" dirty="0"/>
              <a:t>This test is rather more expensive, since it involve finding candidate keys</a:t>
            </a:r>
          </a:p>
          <a:p>
            <a:pPr lvl="1"/>
            <a:r>
              <a:rPr lang="en-US" altLang="en-US" dirty="0"/>
              <a:t>Testing for 3NF has been shown to be NP-hard</a:t>
            </a:r>
          </a:p>
          <a:p>
            <a:pPr lvl="1"/>
            <a:r>
              <a:rPr lang="en-US" altLang="en-US" dirty="0"/>
              <a:t>Interestingly, decomposition into third normal form (described shortly) can be done in polynomial time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81791" cy="49243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dirty="0"/>
              <a:t>	Let </a:t>
            </a:r>
            <a:r>
              <a:rPr lang="en-US" altLang="en-US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i="1" dirty="0"/>
              <a:t> </a:t>
            </a:r>
            <a:r>
              <a:rPr lang="en-US" altLang="en-US" dirty="0"/>
              <a:t>be a canonical cover for </a:t>
            </a:r>
            <a:r>
              <a:rPr lang="en-US" altLang="en-US" i="1" dirty="0"/>
              <a:t>F;</a:t>
            </a:r>
            <a:br>
              <a:rPr lang="en-US" altLang="en-US" i="1" dirty="0"/>
            </a:b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:= 0;</a:t>
            </a:r>
            <a:br>
              <a:rPr lang="en-US" altLang="en-US" dirty="0"/>
            </a:br>
            <a:r>
              <a:rPr lang="en-US" altLang="en-US" b="1" dirty="0"/>
              <a:t>for each </a:t>
            </a:r>
            <a:r>
              <a:rPr lang="en-US" altLang="en-US" dirty="0"/>
              <a:t>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if </a:t>
            </a:r>
            <a:r>
              <a:rPr lang="en-US" altLang="en-US" dirty="0">
                <a:sym typeface="Greek Symbols"/>
              </a:rPr>
              <a:t>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</a:t>
            </a:r>
            <a:r>
              <a:rPr lang="en-US" altLang="en-US" b="1" dirty="0">
                <a:sym typeface="Greek Symbols"/>
              </a:rPr>
              <a:t>then 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+ </a:t>
            </a:r>
            <a:r>
              <a:rPr lang="en-US" altLang="en-US" dirty="0">
                <a:sym typeface="Greek Symbols"/>
              </a:rPr>
              <a:t>1;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 </a:t>
            </a:r>
            <a:r>
              <a:rPr lang="en-US" altLang="en-US" dirty="0">
                <a:sym typeface="Greek Symbols"/>
              </a:rPr>
              <a:t> :=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if</a:t>
            </a:r>
            <a:r>
              <a:rPr lang="en-US" altLang="en-US" dirty="0">
                <a:sym typeface="Greek Symbols"/>
              </a:rPr>
              <a:t> 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sz="2400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a candidate key for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then begin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+ 1;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:= any candidate key for </a:t>
            </a:r>
            <a:r>
              <a:rPr lang="en-US" altLang="en-US" i="1" dirty="0">
                <a:sym typeface="Symbol" panose="05050102010706020507" pitchFamily="18" charset="2"/>
              </a:rPr>
              <a:t>R;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	</a:t>
            </a:r>
            <a:r>
              <a:rPr lang="en-US" altLang="en-US" b="1" dirty="0">
                <a:sym typeface="Symbol" panose="05050102010706020507" pitchFamily="18" charset="2"/>
              </a:rPr>
              <a:t>end 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/* Optionally, remove redundant relations 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b="1" dirty="0">
                <a:sym typeface="Symbol" panose="05050102010706020507" pitchFamily="18" charset="2"/>
              </a:rPr>
              <a:t>      repeat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any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contained in another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/>
            </a:r>
            <a:br>
              <a:rPr lang="en-US" altLang="en-US" sz="2400" i="1" baseline="-25000" dirty="0">
                <a:sym typeface="Symbol" panose="05050102010706020507" pitchFamily="18" charset="2"/>
              </a:rPr>
            </a:br>
            <a:r>
              <a:rPr lang="en-US" altLang="en-US" sz="2400" i="1" baseline="-25000" dirty="0">
                <a:sym typeface="Symbol" panose="05050102010706020507" pitchFamily="18" charset="2"/>
              </a:rPr>
              <a:t>        </a:t>
            </a:r>
            <a:r>
              <a:rPr lang="en-US" altLang="en-US" b="1" dirty="0">
                <a:sym typeface="Greek Symbols"/>
              </a:rPr>
              <a:t>then /* </a:t>
            </a:r>
            <a:r>
              <a:rPr lang="en-US" altLang="en-US" dirty="0">
                <a:sym typeface="Greek Symbols"/>
              </a:rPr>
              <a:t>delete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 </a:t>
            </a:r>
            <a:r>
              <a:rPr lang="en-US" altLang="en-US" b="1" dirty="0">
                <a:sym typeface="Greek Symbols"/>
              </a:rPr>
              <a:t>*/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= R;;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=i-1;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b="1" dirty="0">
                <a:sym typeface="Symbol" panose="05050102010706020507" pitchFamily="18" charset="2"/>
              </a:rPr>
              <a:t>return </a:t>
            </a:r>
            <a:r>
              <a:rPr lang="en-US" altLang="en-US" i="1" dirty="0">
                <a:sym typeface="Symbol" panose="05050102010706020507" pitchFamily="18" charset="2"/>
              </a:rPr>
              <a:t>(R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...,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Greek Symbols"/>
              </a:rPr>
              <a:t>	</a:t>
            </a:r>
            <a:r>
              <a:rPr lang="en-US" altLang="en-US" sz="1600" i="1" dirty="0">
                <a:sym typeface="Greek Symbols"/>
              </a:rPr>
              <a:t>	 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 (Cont.)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4" y="1612221"/>
            <a:ext cx="7315199" cy="1335516"/>
          </a:xfrm>
          <a:extLst/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Each relation schema </a:t>
            </a:r>
            <a:r>
              <a:rPr lang="en-US" i="1" dirty="0">
                <a:ea typeface="+mn-ea"/>
                <a:sym typeface="Monotype Sorts" charset="0"/>
              </a:rPr>
              <a:t>R</a:t>
            </a:r>
            <a:r>
              <a:rPr lang="en-US" i="1" baseline="-25000" dirty="0">
                <a:ea typeface="+mn-ea"/>
                <a:sym typeface="Monotype Sorts" charset="0"/>
              </a:rPr>
              <a:t>i</a:t>
            </a:r>
            <a:r>
              <a:rPr lang="en-US" i="1" dirty="0">
                <a:ea typeface="+mn-ea"/>
                <a:sym typeface="Monotype Sorts" charset="0"/>
              </a:rPr>
              <a:t> </a:t>
            </a:r>
            <a:r>
              <a:rPr lang="en-US" dirty="0">
                <a:ea typeface="+mn-ea"/>
                <a:sym typeface="Monotype Sorts" charset="0"/>
              </a:rPr>
              <a:t>is in 3NF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Decomposition is dependency preserving and lossless-join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Proof of correctness is at end of this presentation (click 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357" y="1191121"/>
            <a:ext cx="4942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ym typeface="Monotype Sorts" charset="0"/>
              </a:rPr>
              <a:t>Above algorithm ensures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Lossy Decomposition</a:t>
            </a:r>
          </a:p>
        </p:txBody>
      </p:sp>
      <p:pic>
        <p:nvPicPr>
          <p:cNvPr id="1126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1093475"/>
            <a:ext cx="5716016" cy="52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5644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Decomposition: An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5510"/>
            <a:ext cx="7567782" cy="4202446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Relation schema: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cust_banker_branch</a:t>
            </a:r>
            <a:r>
              <a:rPr lang="en-US" altLang="en-US" i="1" dirty="0"/>
              <a:t> = </a:t>
            </a:r>
            <a:r>
              <a:rPr lang="en-US" altLang="en-US" dirty="0"/>
              <a:t>(</a:t>
            </a:r>
            <a:r>
              <a:rPr lang="en-US" altLang="en-US" i="1" u="sng" dirty="0" err="1"/>
              <a:t>customer_id</a:t>
            </a:r>
            <a:r>
              <a:rPr lang="en-US" altLang="en-US" i="1" u="sng" dirty="0"/>
              <a:t>, 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  <a:endParaRPr lang="en-US" altLang="en-US" i="1" dirty="0"/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The functional dependencies for this relation schema are: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, type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endParaRPr lang="en-US" altLang="en-US" i="1" dirty="0">
              <a:sym typeface="Monotype Sorts" pitchFamily="-84" charset="2"/>
            </a:endParaRP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We first compute a canonical cover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Wingdings" panose="05000000000000000000" pitchFamily="2" charset="2"/>
              </a:rPr>
              <a:t>branch_name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is extraneous in the </a:t>
            </a:r>
            <a:r>
              <a:rPr lang="en-US" altLang="en-US" dirty="0" err="1">
                <a:sym typeface="Wingdings" panose="05000000000000000000" pitchFamily="2" charset="2"/>
              </a:rPr>
              <a:t>r.h.s</a:t>
            </a:r>
            <a:r>
              <a:rPr lang="en-US" altLang="en-US" dirty="0">
                <a:sym typeface="Wingdings" panose="05000000000000000000" pitchFamily="2" charset="2"/>
              </a:rPr>
              <a:t>. of the 1</a:t>
            </a:r>
            <a:r>
              <a:rPr lang="en-US" altLang="en-US" baseline="30000" dirty="0">
                <a:sym typeface="Wingdings" panose="05000000000000000000" pitchFamily="2" charset="2"/>
              </a:rPr>
              <a:t>st</a:t>
            </a:r>
            <a:r>
              <a:rPr lang="en-US" altLang="en-US" dirty="0">
                <a:sym typeface="Wingdings" panose="05000000000000000000" pitchFamily="2" charset="2"/>
              </a:rPr>
              <a:t> dependency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No other attribute is extraneous, so we get F</a:t>
            </a:r>
            <a:r>
              <a:rPr lang="en-US" altLang="en-US" baseline="-25000" dirty="0">
                <a:sym typeface="Wingdings" panose="05000000000000000000" pitchFamily="2" charset="2"/>
              </a:rPr>
              <a:t>C </a:t>
            </a:r>
            <a:r>
              <a:rPr lang="en-US" altLang="en-US" dirty="0">
                <a:sym typeface="Wingdings" panose="05000000000000000000" pitchFamily="2" charset="2"/>
              </a:rPr>
              <a:t>=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/>
              <a:t>             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type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   </a:t>
            </a: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/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</a:t>
            </a: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endParaRPr lang="en-US" alt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Decompsition Example (Cont.)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1852"/>
            <a:ext cx="7617661" cy="443486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>
                <a:sym typeface="Monotype Sorts" pitchFamily="-84" charset="2"/>
              </a:rPr>
              <a:t>The </a:t>
            </a:r>
            <a:r>
              <a:rPr lang="en-US" altLang="en-US" b="1" dirty="0">
                <a:sym typeface="Monotype Sorts" pitchFamily="-84" charset="2"/>
              </a:rPr>
              <a:t>for</a:t>
            </a:r>
            <a:r>
              <a:rPr lang="en-US" altLang="en-US" dirty="0">
                <a:sym typeface="Monotype Sorts" pitchFamily="-84" charset="2"/>
              </a:rPr>
              <a:t> loop generates following 3NF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	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Observe that</a:t>
            </a:r>
            <a:r>
              <a:rPr lang="en-US" altLang="en-US" dirty="0">
                <a:sym typeface="Monotype Sorts" pitchFamily="-84" charset="2"/>
              </a:rPr>
              <a:t>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 contains a candidate key of the original schema, so no further relation schema needs be added</a:t>
            </a:r>
          </a:p>
          <a:p>
            <a:r>
              <a:rPr lang="en-US" altLang="en-US" dirty="0"/>
              <a:t>At end of for loop, detect and delete schemas, such as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), which are subsets of other schemas</a:t>
            </a:r>
          </a:p>
          <a:p>
            <a:pPr lvl="1"/>
            <a:r>
              <a:rPr lang="en-US" altLang="en-US" dirty="0"/>
              <a:t>result will not depend on the order in which FDs are considered</a:t>
            </a:r>
          </a:p>
          <a:p>
            <a:r>
              <a:rPr lang="en-US" altLang="en-US" dirty="0"/>
              <a:t>The resultant simplified 3NF schema is: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 		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692" cy="29702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It is always possible to decompose a relation into a set of  relations that are in 3NF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The dependencies are preserved</a:t>
            </a:r>
          </a:p>
          <a:p>
            <a:r>
              <a:rPr lang="en-US" altLang="en-US" dirty="0"/>
              <a:t>It is always possible to decompose a relation into a set of relations that are in BCNF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It may not be possible to preserve dependencies.</a:t>
            </a:r>
          </a:p>
          <a:p>
            <a:pPr lvl="1"/>
            <a:endParaRPr lang="en-US" altLang="en-US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96900" y="4064000"/>
            <a:ext cx="7283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</a:pPr>
            <a:endParaRPr kumimoji="1" lang="en-US" altLang="en-US" sz="1800" i="1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Design Goals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509376" cy="469340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Goal for a relational database design is:</a:t>
            </a:r>
          </a:p>
          <a:p>
            <a:pPr lvl="1"/>
            <a:r>
              <a:rPr lang="en-US" altLang="en-US" dirty="0"/>
              <a:t>BCNF.</a:t>
            </a:r>
          </a:p>
          <a:p>
            <a:pPr lvl="1"/>
            <a:r>
              <a:rPr lang="en-US" altLang="en-US" dirty="0"/>
              <a:t>Lossless join.</a:t>
            </a:r>
          </a:p>
          <a:p>
            <a:pPr lvl="1"/>
            <a:r>
              <a:rPr lang="en-US" altLang="en-US" dirty="0"/>
              <a:t>Dependency preservation.</a:t>
            </a:r>
          </a:p>
          <a:p>
            <a:r>
              <a:rPr lang="en-US" altLang="en-US" dirty="0"/>
              <a:t>If we cannot achieve this, we accept one of</a:t>
            </a:r>
          </a:p>
          <a:p>
            <a:pPr lvl="1"/>
            <a:r>
              <a:rPr lang="en-US" altLang="en-US" dirty="0"/>
              <a:t>Lack of dependency preservation </a:t>
            </a:r>
          </a:p>
          <a:p>
            <a:pPr lvl="1"/>
            <a:r>
              <a:rPr lang="en-US" altLang="en-US" dirty="0"/>
              <a:t>Redundancy due to use of 3NF</a:t>
            </a:r>
          </a:p>
          <a:p>
            <a:r>
              <a:rPr lang="en-US" altLang="en-US" dirty="0"/>
              <a:t>Interestingly, SQL does not provide a direct way of specifying functional dependencies other than </a:t>
            </a:r>
            <a:r>
              <a:rPr lang="en-US" altLang="en-US" dirty="0" err="1"/>
              <a:t>superkeys</a:t>
            </a:r>
            <a:r>
              <a:rPr lang="en-US" altLang="en-US" dirty="0"/>
              <a:t>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Can specify FDs using assertions, but they are expensive to test, (and currently not supported by any of the widely used databases!)</a:t>
            </a:r>
          </a:p>
          <a:p>
            <a:r>
              <a:rPr lang="en-US" altLang="en-US" dirty="0"/>
              <a:t>Even if we had a dependency preserving decomposition, using SQL we would not be able to efficiently test a functional dependency whose left hand side is not a key.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400300"/>
            <a:ext cx="5773737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Multivalued Dependencies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 (MVDs)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85536" cy="410385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Suppose we record names of children, and phone numbers for instructors:</a:t>
            </a:r>
          </a:p>
          <a:p>
            <a:pPr lvl="1"/>
            <a:r>
              <a:rPr lang="en-US" altLang="en-US" i="1" dirty="0" err="1"/>
              <a:t>inst_child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 err="1"/>
              <a:t>inst_phone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If we were to combine these schemas to get</a:t>
            </a:r>
          </a:p>
          <a:p>
            <a:pPr lvl="1"/>
            <a:r>
              <a:rPr lang="en-US" altLang="en-US" i="1" dirty="0" err="1"/>
              <a:t>inst_info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Example data:</a:t>
            </a:r>
            <a:br>
              <a:rPr lang="en-US" altLang="en-US" dirty="0"/>
            </a:br>
            <a:r>
              <a:rPr lang="en-US" altLang="en-US" dirty="0"/>
              <a:t>(99999, David, 512-555-1234)</a:t>
            </a:r>
            <a:br>
              <a:rPr lang="en-US" altLang="en-US" dirty="0"/>
            </a:br>
            <a:r>
              <a:rPr lang="en-US" altLang="en-US" dirty="0"/>
              <a:t>(99999, David, 512-555-4321)</a:t>
            </a:r>
            <a:br>
              <a:rPr lang="en-US" altLang="en-US" dirty="0"/>
            </a:br>
            <a:r>
              <a:rPr lang="en-US" altLang="en-US" dirty="0"/>
              <a:t>(99999, William, 512-555-1234)</a:t>
            </a:r>
            <a:br>
              <a:rPr lang="en-US" altLang="en-US" dirty="0"/>
            </a:br>
            <a:r>
              <a:rPr lang="en-US" altLang="en-US" dirty="0"/>
              <a:t>(99999, William, 512-555-4321)</a:t>
            </a:r>
          </a:p>
          <a:p>
            <a:r>
              <a:rPr lang="en-US" altLang="en-US" dirty="0"/>
              <a:t>This relation is in BCNF</a:t>
            </a:r>
          </a:p>
          <a:p>
            <a:pPr lvl="1"/>
            <a:r>
              <a:rPr lang="en-US" altLang="en-US" dirty="0"/>
              <a:t>Why?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2688"/>
            <a:ext cx="7603293" cy="3184775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1890713" algn="l"/>
                <a:tab pos="2798763" algn="l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and let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r>
              <a:rPr lang="en-US" altLang="en-US" dirty="0">
                <a:sym typeface="Symbol" panose="05050102010706020507" pitchFamily="18" charset="2"/>
              </a:rPr>
              <a:t> 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multivalued dependency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endParaRPr lang="en-US" altLang="en-US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i="1" dirty="0">
                <a:sym typeface="Greek Symbols"/>
              </a:rPr>
              <a:t>	</a:t>
            </a:r>
            <a:r>
              <a:rPr lang="en-US" altLang="en-US" dirty="0">
                <a:sym typeface="Greek Symbols"/>
              </a:rPr>
              <a:t>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if in any legal relation </a:t>
            </a:r>
            <a:r>
              <a:rPr lang="en-US" altLang="en-US" i="1" dirty="0">
                <a:sym typeface="Greek Symbols"/>
              </a:rPr>
              <a:t>r(R),</a:t>
            </a:r>
            <a:r>
              <a:rPr lang="en-US" altLang="en-US" dirty="0">
                <a:sym typeface="Greek Symbols"/>
              </a:rPr>
              <a:t> for all pairs for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such that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], there exist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 </a:t>
            </a:r>
            <a:r>
              <a:rPr lang="en-US" altLang="en-US" dirty="0">
                <a:sym typeface="Greek Symbols"/>
              </a:rPr>
              <a:t>such that: </a:t>
            </a: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i="1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--</a:t>
            </a:r>
            <a:r>
              <a:rPr lang="en-US" altLang="en-US" dirty="0"/>
              <a:t> Tabular representation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703267" cy="50641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Tabular representation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</a:p>
        </p:txBody>
      </p:sp>
      <p:pic>
        <p:nvPicPr>
          <p:cNvPr id="82948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847206"/>
            <a:ext cx="4532730" cy="1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(Cont.)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189"/>
            <a:ext cx="7593596" cy="3416716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with a set of attributes that are partitioned into 3 nonempty subsets.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Y, Z, W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We say that </a:t>
            </a:r>
            <a:r>
              <a:rPr lang="en-US" altLang="en-US" i="1" dirty="0"/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sym typeface="Monotype Sorts" pitchFamily="-84" charset="2"/>
              </a:rPr>
              <a:t>multidetermines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)</a:t>
            </a:r>
            <a:r>
              <a:rPr lang="en-US" altLang="en-US" i="1" dirty="0">
                <a:sym typeface="Monotype Sorts" pitchFamily="-84" charset="2"/>
              </a:rPr>
              <a:t/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if and only if for all possible relations 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)</a:t>
            </a:r>
            <a:endParaRPr lang="en-US" altLang="en-US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Monotype Sorts" pitchFamily="-84" charset="2"/>
              </a:rPr>
              <a:t>		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then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Monotype Sorts" pitchFamily="-84" charset="2"/>
              </a:rPr>
              <a:t>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Note that since the behavior of </a:t>
            </a:r>
            <a:r>
              <a:rPr lang="en-US" altLang="en-US" i="1" dirty="0">
                <a:sym typeface="Symbol" panose="05050102010706020507" pitchFamily="18" charset="2"/>
              </a:rPr>
              <a:t>Z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i="1" dirty="0">
                <a:sym typeface="Symbol" panose="05050102010706020507" pitchFamily="18" charset="2"/>
              </a:rPr>
              <a:t>W</a:t>
            </a:r>
            <a:r>
              <a:rPr lang="en-US" altLang="en-US" dirty="0">
                <a:sym typeface="Symbol" panose="05050102010706020507" pitchFamily="18" charset="2"/>
              </a:rPr>
              <a:t> are identical it follows that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W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3789"/>
            <a:ext cx="7594415" cy="3430085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2463800" algn="l"/>
              </a:tabLst>
            </a:pPr>
            <a:r>
              <a:rPr lang="en-US" altLang="en-US" dirty="0"/>
              <a:t>In our example:</a:t>
            </a:r>
          </a:p>
          <a:p>
            <a:pPr>
              <a:buFont typeface="Monotype Sorts" pitchFamily="-84" charset="2"/>
              <a:buNone/>
              <a:tabLst>
                <a:tab pos="2463800" algn="l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dirty="0">
                <a:sym typeface="Monotype Sorts" pitchFamily="-84" charset="2"/>
              </a:rPr>
              <a:t>	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Monotype Sorts" pitchFamily="-84" charset="2"/>
              </a:rPr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The above formal definition is supposed to formalize the notion that given a particular value of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ID</a:t>
            </a:r>
            <a:r>
              <a:rPr lang="en-US" altLang="en-US" dirty="0">
                <a:sym typeface="Monotype Sorts" pitchFamily="-84" charset="2"/>
              </a:rPr>
              <a:t>) it has associated with it a set of values of </a:t>
            </a:r>
            <a:r>
              <a:rPr lang="en-US" altLang="en-US" i="1" dirty="0">
                <a:sym typeface="Monotype Sorts" pitchFamily="-84" charset="2"/>
              </a:rPr>
              <a:t>Z (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i="1" dirty="0">
                <a:sym typeface="Monotype Sorts" pitchFamily="-84" charset="2"/>
              </a:rPr>
              <a:t>) </a:t>
            </a:r>
            <a:r>
              <a:rPr lang="en-US" altLang="en-US" dirty="0">
                <a:sym typeface="Monotype Sorts" pitchFamily="-84" charset="2"/>
              </a:rPr>
              <a:t>and a set of values of </a:t>
            </a:r>
            <a:r>
              <a:rPr lang="en-US" altLang="en-US" i="1" dirty="0">
                <a:sym typeface="Monotype Sorts" pitchFamily="-84" charset="2"/>
              </a:rPr>
              <a:t>W (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r>
              <a:rPr lang="en-US" altLang="en-US" i="1" dirty="0">
                <a:sym typeface="Monotype Sorts" pitchFamily="-84" charset="2"/>
              </a:rPr>
              <a:t>)</a:t>
            </a:r>
            <a:r>
              <a:rPr lang="en-US" altLang="en-US" dirty="0">
                <a:sym typeface="Monotype Sorts" pitchFamily="-84" charset="2"/>
              </a:rPr>
              <a:t>, and these two sets are in some sense independent of each other.</a:t>
            </a: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Note: </a:t>
            </a: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 then 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Indeed we have (in above notation)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dirty="0">
                <a:sym typeface="Monotype Sorts" pitchFamily="-84" charset="2"/>
              </a:rPr>
              <a:t> = 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br>
              <a:rPr lang="en-US" altLang="en-US" baseline="-25000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The claim follows.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22210" cy="4160964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 and let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 </a:t>
            </a:r>
            <a:r>
              <a:rPr lang="en-US" altLang="en-US" sz="1700" dirty="0"/>
              <a:t>form a decomposition of R . That is R =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endParaRPr lang="en-US" altLang="en-US" sz="1700" dirty="0"/>
          </a:p>
          <a:p>
            <a:r>
              <a:rPr lang="en-US" altLang="en-US" sz="1700" dirty="0"/>
              <a:t>We say that the decomposition is a </a:t>
            </a:r>
            <a:r>
              <a:rPr lang="en-US" altLang="en-US" sz="1700" b="1" dirty="0">
                <a:solidFill>
                  <a:srgbClr val="002060"/>
                </a:solidFill>
              </a:rPr>
              <a:t>lossless decomposition  </a:t>
            </a:r>
            <a:r>
              <a:rPr lang="en-US" altLang="en-US" sz="1700" dirty="0"/>
              <a:t>if there is no loss of information by replacing  R with the two relation schemas</a:t>
            </a:r>
            <a:r>
              <a:rPr lang="en-US" altLang="en-US" sz="1700" i="1" dirty="0"/>
              <a:t> 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Formally,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And,  conversely a decomposition is lossy if</a:t>
            </a:r>
            <a:endParaRPr lang="en-US" altLang="en-US" sz="17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r  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700" dirty="0"/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>
            <a:off x="2289585" y="3039061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2763951" y="3736955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780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Multivalued Dependencies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38802" cy="2900696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We use multivalued dependencies in two ways: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1.	To test relations to </a:t>
            </a:r>
            <a:r>
              <a:rPr lang="en-US" altLang="en-US" b="1" dirty="0">
                <a:solidFill>
                  <a:srgbClr val="002060"/>
                </a:solidFill>
              </a:rPr>
              <a:t>determine</a:t>
            </a:r>
            <a:r>
              <a:rPr lang="en-US" altLang="en-US" dirty="0"/>
              <a:t> whether they are legal under a given set of functional and multivalued dependencies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2.	To specify </a:t>
            </a:r>
            <a:r>
              <a:rPr lang="en-US" altLang="en-US" b="1" dirty="0">
                <a:solidFill>
                  <a:srgbClr val="002060"/>
                </a:solidFill>
              </a:rPr>
              <a:t>constraints</a:t>
            </a:r>
            <a:r>
              <a:rPr lang="en-US" altLang="en-US" dirty="0"/>
              <a:t> on the set of legal relations.  We shall concern ourselves </a:t>
            </a:r>
            <a:r>
              <a:rPr lang="en-US" altLang="en-US" i="1" dirty="0"/>
              <a:t>only</a:t>
            </a:r>
            <a:r>
              <a:rPr lang="en-US" altLang="en-US" dirty="0"/>
              <a:t> with relations that satisfy a given set of functional and multivalued dependencies.</a:t>
            </a:r>
          </a:p>
          <a:p>
            <a:r>
              <a:rPr lang="en-US" altLang="en-US" dirty="0"/>
              <a:t>If a relation </a:t>
            </a:r>
            <a:r>
              <a:rPr lang="en-US" altLang="en-US" i="1" dirty="0"/>
              <a:t>r</a:t>
            </a:r>
            <a:r>
              <a:rPr lang="en-US" altLang="en-US" dirty="0"/>
              <a:t> fails to satisfy a given multivalued dependency, we can construct a relations </a:t>
            </a:r>
            <a:r>
              <a:rPr lang="en-US" altLang="en-US" i="1" dirty="0"/>
              <a:t>r</a:t>
            </a:r>
            <a:r>
              <a:rPr lang="en-US" altLang="en-US" i="1" dirty="0">
                <a:sym typeface="Symbol" panose="05050102010706020507" pitchFamily="18" charset="2"/>
              </a:rPr>
              <a:t></a:t>
            </a:r>
            <a:r>
              <a:rPr lang="en-US" altLang="en-US" dirty="0">
                <a:sym typeface="Symbol" panose="05050102010706020507" pitchFamily="18" charset="2"/>
              </a:rPr>
              <a:t>  that does satisfy the multivalued dependency by adding tuples to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Theory of MVDs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49"/>
            <a:ext cx="7621048" cy="395639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From the definition of multivalued dependency, we can derive the following rule: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r>
              <a:rPr lang="en-US" altLang="en-US" dirty="0"/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That is, every functional dependency is also a multivalued dependency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D</a:t>
            </a:r>
            <a:r>
              <a:rPr lang="en-US" altLang="en-US" baseline="30000" dirty="0"/>
              <a:t>+</a:t>
            </a:r>
            <a:r>
              <a:rPr lang="en-US" altLang="en-US" dirty="0"/>
              <a:t> of </a:t>
            </a:r>
            <a:r>
              <a:rPr lang="en-US" altLang="en-US" i="1" dirty="0"/>
              <a:t>D</a:t>
            </a:r>
            <a:r>
              <a:rPr lang="en-US" altLang="en-US" dirty="0"/>
              <a:t> is the set of all functional and multivalued dependencies logically implied by </a:t>
            </a:r>
            <a:r>
              <a:rPr lang="en-US" altLang="en-US" i="1" dirty="0"/>
              <a:t>D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We can compute D</a:t>
            </a:r>
            <a:r>
              <a:rPr lang="en-US" altLang="en-US" baseline="30000" dirty="0"/>
              <a:t>+</a:t>
            </a:r>
            <a:r>
              <a:rPr lang="en-US" altLang="en-US" dirty="0"/>
              <a:t> from </a:t>
            </a:r>
            <a:r>
              <a:rPr lang="en-US" altLang="en-US" i="1" dirty="0"/>
              <a:t>D</a:t>
            </a:r>
            <a:r>
              <a:rPr lang="en-US" altLang="en-US" dirty="0"/>
              <a:t>, using the formal definitions of functional dependencies and multivalued dependencies.</a:t>
            </a:r>
          </a:p>
          <a:p>
            <a:pPr lvl="1"/>
            <a:r>
              <a:rPr lang="en-US" altLang="en-US" dirty="0"/>
              <a:t>We can manage with such reasoning for very simple multivalued dependencies, which seem to be most common in practice</a:t>
            </a:r>
          </a:p>
          <a:p>
            <a:pPr lvl="1"/>
            <a:r>
              <a:rPr lang="en-US" altLang="en-US" dirty="0"/>
              <a:t>For complex dependencies, it is better to reason about sets of dependencies using a system of inference rules (Appendix C).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Fourth Normal Form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2614"/>
            <a:ext cx="7594415" cy="224129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</a:t>
            </a:r>
            <a:r>
              <a:rPr lang="en-US" altLang="en-US" b="1" dirty="0">
                <a:solidFill>
                  <a:srgbClr val="002060"/>
                </a:solidFill>
              </a:rPr>
              <a:t>4NF</a:t>
            </a:r>
            <a:r>
              <a:rPr lang="en-US" altLang="en-US" dirty="0"/>
              <a:t> with respect to a set </a:t>
            </a:r>
            <a:r>
              <a:rPr lang="en-US" altLang="en-US" i="1" dirty="0"/>
              <a:t>D</a:t>
            </a:r>
            <a:r>
              <a:rPr lang="en-US" altLang="en-US" dirty="0"/>
              <a:t> of functional and multivalued dependencies if for all multivalued dependencies in </a:t>
            </a:r>
            <a:r>
              <a:rPr lang="en-US" altLang="en-US" i="1" dirty="0"/>
              <a:t>D</a:t>
            </a:r>
            <a:r>
              <a:rPr lang="en-US" altLang="en-US" baseline="30000" dirty="0"/>
              <a:t>+</a:t>
            </a:r>
            <a:r>
              <a:rPr lang="en-US" altLang="en-US" dirty="0"/>
              <a:t> of the form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,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at least one of the following hold: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is trivial (i.e.,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</a:t>
            </a:r>
            <a:r>
              <a:rPr lang="en-US" altLang="en-US" dirty="0">
                <a:sym typeface="Greek Symbols"/>
              </a:rPr>
              <a:t> or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 </a:t>
            </a:r>
            <a:r>
              <a:rPr lang="en-US" altLang="en-US" i="1" dirty="0">
                <a:sym typeface="Greek Symbols"/>
              </a:rPr>
              <a:t> = R)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is a </a:t>
            </a:r>
            <a:r>
              <a:rPr lang="en-US" altLang="en-US" dirty="0" err="1">
                <a:sym typeface="Greek Symbols"/>
              </a:rPr>
              <a:t>superkey</a:t>
            </a:r>
            <a:r>
              <a:rPr lang="en-US" altLang="en-US" dirty="0">
                <a:sym typeface="Greek Symbols"/>
              </a:rPr>
              <a:t> for schema </a:t>
            </a:r>
            <a:r>
              <a:rPr lang="en-US" altLang="en-US" i="1" dirty="0">
                <a:sym typeface="Greek Symbols"/>
              </a:rPr>
              <a:t>R</a:t>
            </a:r>
          </a:p>
          <a:p>
            <a:r>
              <a:rPr lang="en-US" altLang="en-US" dirty="0">
                <a:sym typeface="Greek Symbols"/>
              </a:rPr>
              <a:t>If a relation is in 4NF it is in BCNF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7937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Restriction of Multivalued Dependencies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093788"/>
            <a:ext cx="7964851" cy="23592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restriction of  D to R</a:t>
            </a:r>
            <a:r>
              <a:rPr lang="en-US" altLang="en-US" baseline="-25000" dirty="0"/>
              <a:t>i</a:t>
            </a:r>
            <a:r>
              <a:rPr lang="en-US" altLang="en-US" dirty="0"/>
              <a:t> is the set D</a:t>
            </a:r>
            <a:r>
              <a:rPr lang="en-US" altLang="en-US" baseline="-25000" dirty="0"/>
              <a:t>i</a:t>
            </a:r>
            <a:r>
              <a:rPr lang="en-US" altLang="en-US" dirty="0"/>
              <a:t> consisting of</a:t>
            </a:r>
          </a:p>
          <a:p>
            <a:pPr lvl="1"/>
            <a:r>
              <a:rPr lang="en-US" altLang="en-US" dirty="0"/>
              <a:t>All functional dependencies in D</a:t>
            </a:r>
            <a:r>
              <a:rPr lang="en-US" altLang="en-US" baseline="30000" dirty="0"/>
              <a:t>+</a:t>
            </a:r>
            <a:r>
              <a:rPr lang="en-US" altLang="en-US" dirty="0"/>
              <a:t> that include only attributes of R</a:t>
            </a:r>
            <a:r>
              <a:rPr lang="en-US" altLang="en-US" baseline="-25000" dirty="0"/>
              <a:t>i</a:t>
            </a:r>
          </a:p>
          <a:p>
            <a:pPr lvl="1"/>
            <a:r>
              <a:rPr lang="en-US" altLang="en-US" dirty="0"/>
              <a:t>All multivalued dependencies of the form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(</a:t>
            </a:r>
            <a:r>
              <a:rPr lang="en-US" altLang="en-US" dirty="0">
                <a:sym typeface="Symbol" panose="05050102010706020507" pitchFamily="18" charset="2"/>
              </a:rPr>
              <a:t> 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  <a:endParaRPr lang="en-US" altLang="en-US" baseline="-25000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R</a:t>
            </a:r>
            <a:r>
              <a:rPr lang="en-US" altLang="en-US" baseline="-25000" dirty="0"/>
              <a:t>i </a:t>
            </a:r>
            <a:r>
              <a:rPr lang="en-US" altLang="en-US" dirty="0"/>
              <a:t> and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in D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4NF Decomposition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96761" cy="3901657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 i="1" dirty="0"/>
              <a:t>     result: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</a:t>
            </a:r>
            <a:r>
              <a:rPr lang="en-US" altLang="en-US" dirty="0"/>
              <a:t> := false;</a:t>
            </a:r>
            <a:br>
              <a:rPr lang="en-US" altLang="en-US" dirty="0"/>
            </a:br>
            <a:r>
              <a:rPr lang="en-US" altLang="en-US" i="1" dirty="0"/>
              <a:t>compute D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Let D</a:t>
            </a:r>
            <a:r>
              <a:rPr lang="en-US" altLang="en-US" baseline="-25000" dirty="0"/>
              <a:t>i</a:t>
            </a:r>
            <a:r>
              <a:rPr lang="en-US" altLang="en-US" dirty="0"/>
              <a:t> denote the restriction of D</a:t>
            </a:r>
            <a:r>
              <a:rPr lang="en-US" altLang="en-US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/>
              <a:t>      while </a:t>
            </a:r>
            <a:r>
              <a:rPr lang="en-US" altLang="en-US" dirty="0"/>
              <a:t>(</a:t>
            </a:r>
            <a:r>
              <a:rPr lang="en-US" altLang="en-US" b="1" dirty="0"/>
              <a:t>not </a:t>
            </a:r>
            <a:r>
              <a:rPr lang="en-US" altLang="en-US" i="1" dirty="0"/>
              <a:t>done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if </a:t>
            </a:r>
            <a:r>
              <a:rPr lang="en-US" altLang="en-US" dirty="0"/>
              <a:t>(there is a schema </a:t>
            </a:r>
            <a:r>
              <a:rPr lang="en-US" altLang="en-US" b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in </a:t>
            </a:r>
            <a:r>
              <a:rPr lang="en-US" altLang="en-US" i="1" dirty="0"/>
              <a:t>result </a:t>
            </a:r>
            <a:r>
              <a:rPr lang="en-US" altLang="en-US" dirty="0"/>
              <a:t>that is not in 4NF) </a:t>
            </a:r>
            <a:r>
              <a:rPr lang="en-US" altLang="en-US" b="1" dirty="0"/>
              <a:t>then</a:t>
            </a:r>
            <a:br>
              <a:rPr lang="en-US" altLang="en-US" b="1" dirty="0"/>
            </a:br>
            <a:r>
              <a:rPr lang="en-US" altLang="en-US" b="1" dirty="0"/>
              <a:t>       begin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 let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 be a nontrivial multivalued dependency that holds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  on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such that  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  </a:t>
            </a:r>
            <a:r>
              <a:rPr lang="en-US" altLang="en-US" dirty="0">
                <a:sym typeface="Symbol" panose="05050102010706020507" pitchFamily="18" charset="2"/>
              </a:rPr>
              <a:t>is not in </a:t>
            </a:r>
            <a:r>
              <a:rPr lang="en-US" altLang="en-US" i="1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, and </a:t>
            </a:r>
            <a:r>
              <a:rPr lang="en-US" altLang="en-US" dirty="0">
                <a:sym typeface="Symbol" panose="05050102010706020507" pitchFamily="18" charset="2"/>
              </a:rPr>
              <a:t>;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-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 )   (, );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   end</a:t>
            </a: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else </a:t>
            </a:r>
            <a:r>
              <a:rPr lang="en-US" altLang="en-US" i="1" dirty="0">
                <a:sym typeface="Symbol" panose="05050102010706020507" pitchFamily="18" charset="2"/>
              </a:rPr>
              <a:t>done</a:t>
            </a:r>
            <a:r>
              <a:rPr lang="en-US" altLang="en-US" dirty="0">
                <a:sym typeface="Symbol" panose="05050102010706020507" pitchFamily="18" charset="2"/>
              </a:rPr>
              <a:t>:= true;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 Note: each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in 4NF, and decomposition is lossless-join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48663" y="6477000"/>
            <a:ext cx="317500" cy="4763"/>
            <a:chOff x="2640" y="1301"/>
            <a:chExt cx="200" cy="3"/>
          </a:xfrm>
        </p:grpSpPr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830" y="1163638"/>
            <a:ext cx="8258917" cy="48160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=(</a:t>
            </a:r>
            <a:r>
              <a:rPr lang="en-US" altLang="en-US" i="1" dirty="0"/>
              <a:t>A, B, C, G, H, I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F </a:t>
            </a:r>
            <a:r>
              <a:rPr lang="en-US" altLang="en-US" dirty="0"/>
              <a:t>={ </a:t>
            </a:r>
            <a:r>
              <a:rPr lang="en-US" altLang="en-US" i="1" dirty="0"/>
              <a:t>A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CG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</a:t>
            </a:r>
            <a:r>
              <a:rPr lang="en-US" altLang="en-US" dirty="0"/>
              <a:t> }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is not in 4NF since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Decomposition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a)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= (</a:t>
            </a:r>
            <a:r>
              <a:rPr lang="en-US" altLang="en-US" i="1" dirty="0"/>
              <a:t>A, B</a:t>
            </a:r>
            <a:r>
              <a:rPr lang="en-US" altLang="en-US" dirty="0"/>
              <a:t>)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b)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= (</a:t>
            </a:r>
            <a:r>
              <a:rPr lang="en-US" altLang="en-US" i="1" dirty="0"/>
              <a:t>A, C, G, H,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3 </a:t>
            </a:r>
            <a:r>
              <a:rPr lang="en-US" altLang="en-US" dirty="0"/>
              <a:t>and R</a:t>
            </a:r>
            <a:r>
              <a:rPr lang="en-US" altLang="en-US" baseline="-25000" dirty="0"/>
              <a:t>4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c) 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= (</a:t>
            </a:r>
            <a:r>
              <a:rPr lang="en-US" altLang="en-US" i="1" dirty="0"/>
              <a:t>C, G, H</a:t>
            </a:r>
            <a:r>
              <a:rPr lang="en-US" altLang="en-US" dirty="0"/>
              <a:t>) 		(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d)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= (</a:t>
            </a:r>
            <a:r>
              <a:rPr lang="en-US" altLang="en-US" i="1" dirty="0"/>
              <a:t>A, C, G,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5 </a:t>
            </a:r>
            <a:r>
              <a:rPr lang="en-US" altLang="en-US" dirty="0"/>
              <a:t>and R</a:t>
            </a:r>
            <a:r>
              <a:rPr lang="en-US" altLang="en-US" baseline="-25000" dirty="0"/>
              <a:t>6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 </a:t>
            </a:r>
            <a:r>
              <a:rPr lang="en-US" altLang="en-US" i="1" dirty="0">
                <a:sym typeface="Wingdings" panose="05000000000000000000" pitchFamily="2" charset="2"/>
              </a:rPr>
              <a:t>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HI</a:t>
            </a:r>
            <a:r>
              <a:rPr lang="en-US" altLang="en-US" dirty="0"/>
              <a:t>, (MVD transitivity), and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hence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I (MVD restriction to R</a:t>
            </a:r>
            <a:r>
              <a:rPr lang="en-US" altLang="en-US" i="1" baseline="-25000" dirty="0"/>
              <a:t>4</a:t>
            </a:r>
            <a:r>
              <a:rPr lang="en-US" altLang="en-US" i="1" dirty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e)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= (</a:t>
            </a:r>
            <a:r>
              <a:rPr lang="en-US" altLang="en-US" i="1" dirty="0"/>
              <a:t>A, I</a:t>
            </a:r>
            <a:r>
              <a:rPr lang="en-US" altLang="en-US" dirty="0"/>
              <a:t>) 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f)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6</a:t>
            </a:r>
            <a:r>
              <a:rPr lang="en-US" altLang="en-US" dirty="0"/>
              <a:t> = (A, C, G)  		(R</a:t>
            </a:r>
            <a:r>
              <a:rPr lang="en-US" altLang="en-US" baseline="-25000" dirty="0"/>
              <a:t>6</a:t>
            </a:r>
            <a:r>
              <a:rPr lang="en-US" altLang="en-US" dirty="0"/>
              <a:t> is in  4NF)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402" y="2400300"/>
            <a:ext cx="5544598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Additional issues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572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Further Normal Forms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79" y="1141917"/>
            <a:ext cx="7714695" cy="279240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Join dependencies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generalize multivalued dependencies</a:t>
            </a:r>
          </a:p>
          <a:p>
            <a:pPr lvl="1"/>
            <a:r>
              <a:rPr lang="en-US" altLang="en-US" dirty="0"/>
              <a:t>lead to </a:t>
            </a:r>
            <a:r>
              <a:rPr lang="en-US" altLang="en-US" b="1" dirty="0">
                <a:solidFill>
                  <a:srgbClr val="002060"/>
                </a:solidFill>
              </a:rPr>
              <a:t>project-join normal form (PJNF)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(also called </a:t>
            </a:r>
            <a:r>
              <a:rPr lang="en-US" altLang="en-US" b="1" dirty="0">
                <a:solidFill>
                  <a:srgbClr val="002060"/>
                </a:solidFill>
              </a:rPr>
              <a:t>fifth normal form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 class of even more general constraints, leads to a normal form called </a:t>
            </a:r>
            <a:r>
              <a:rPr lang="en-US" altLang="en-US" b="1" dirty="0">
                <a:solidFill>
                  <a:srgbClr val="002060"/>
                </a:solidFill>
              </a:rPr>
              <a:t>domain-key normal form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Problem with these generalized constraints:  are hard to reason with, and no set of sound and complete set of inference rules exists.</a:t>
            </a:r>
          </a:p>
          <a:p>
            <a:r>
              <a:rPr lang="en-US" altLang="en-US" dirty="0"/>
              <a:t>Hence rarely used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Overall Database Design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832" y="1680990"/>
            <a:ext cx="7280770" cy="256615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i="1" dirty="0"/>
              <a:t>R</a:t>
            </a:r>
            <a:r>
              <a:rPr lang="en-US" altLang="en-US" dirty="0"/>
              <a:t> could have been generated when converting E-R diagram to a set of tables.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a single relation containing </a:t>
            </a:r>
            <a:r>
              <a:rPr lang="en-US" altLang="en-US" i="1" dirty="0"/>
              <a:t>all</a:t>
            </a:r>
            <a:r>
              <a:rPr lang="en-US" altLang="en-US" dirty="0"/>
              <a:t> attributes that are of interest (called </a:t>
            </a:r>
            <a:r>
              <a:rPr lang="en-US" altLang="en-US" b="1" dirty="0">
                <a:solidFill>
                  <a:srgbClr val="002060"/>
                </a:solidFill>
              </a:rPr>
              <a:t>universal relation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Normalization breaks </a:t>
            </a:r>
            <a:r>
              <a:rPr lang="en-US" altLang="en-US" i="1" dirty="0"/>
              <a:t>R</a:t>
            </a:r>
            <a:r>
              <a:rPr lang="en-US" altLang="en-US" dirty="0"/>
              <a:t> into smaller relations.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the result of some ad hoc design of relations, which we then test/convert to normal 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350" y="1299408"/>
            <a:ext cx="72807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We have assumed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given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ER Model and Normalization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0110"/>
            <a:ext cx="7713913" cy="438425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When an E-R diagram is carefully designed, identifying all entities correctly, the tables generated from the E-R diagram should not need further normalization.</a:t>
            </a:r>
          </a:p>
          <a:p>
            <a:r>
              <a:rPr lang="en-US" altLang="en-US" dirty="0"/>
              <a:t>However, in a real (imperfect) design, there can be functional dependencies from non-key attributes of an entity to other attributes of the entity</a:t>
            </a:r>
          </a:p>
          <a:p>
            <a:pPr lvl="1"/>
            <a:r>
              <a:rPr lang="en-US" altLang="en-US" dirty="0"/>
              <a:t>Example:  an </a:t>
            </a:r>
            <a:r>
              <a:rPr lang="en-US" altLang="en-US" i="1" dirty="0"/>
              <a:t>employee</a:t>
            </a:r>
            <a:r>
              <a:rPr lang="en-US" altLang="en-US" dirty="0"/>
              <a:t> entity with</a:t>
            </a:r>
          </a:p>
          <a:p>
            <a:pPr lvl="2"/>
            <a:r>
              <a:rPr lang="en-US" altLang="en-US" dirty="0"/>
              <a:t> attributes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</a:p>
          <a:p>
            <a:pPr lvl="2"/>
            <a:r>
              <a:rPr lang="en-US" altLang="en-US" dirty="0"/>
              <a:t> functional dependency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building</a:t>
            </a:r>
          </a:p>
          <a:p>
            <a:pPr lvl="2"/>
            <a:r>
              <a:rPr lang="en-US" altLang="en-US" dirty="0"/>
              <a:t>Good design would have made department an entity</a:t>
            </a:r>
          </a:p>
          <a:p>
            <a:r>
              <a:rPr lang="en-US" altLang="en-US" dirty="0"/>
              <a:t>Functional dependencies from non-key attributes of a relationship set possible, but rare --- most relationships are binary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413"/>
            <a:ext cx="8534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Lossless Decomposition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5375"/>
            <a:ext cx="7541522" cy="830961"/>
          </a:xfrm>
        </p:spPr>
        <p:txBody>
          <a:bodyPr/>
          <a:lstStyle/>
          <a:p>
            <a:pPr>
              <a:tabLst>
                <a:tab pos="2336800" algn="l"/>
                <a:tab pos="3765550" algn="l"/>
              </a:tabLst>
            </a:pPr>
            <a:r>
              <a:rPr lang="en-US" altLang="en-US" sz="1700" dirty="0"/>
              <a:t>Decomposition of </a:t>
            </a: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	R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 = (A, B)	R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 = (B, C)</a:t>
            </a:r>
            <a:endParaRPr lang="en-US" altLang="en-US" sz="1700" dirty="0"/>
          </a:p>
        </p:txBody>
      </p:sp>
      <p:pic>
        <p:nvPicPr>
          <p:cNvPr id="13316" name="Picture 30" descr="C:\Users\as668\Desktop\Judi\7_02 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2015512"/>
            <a:ext cx="4100004" cy="27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0401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Denormalization for Performance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4588"/>
            <a:ext cx="7629926" cy="412524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May want to use non-normalized schema for performance</a:t>
            </a:r>
          </a:p>
          <a:p>
            <a:r>
              <a:rPr lang="en-US" altLang="en-US" dirty="0"/>
              <a:t>For example, displaying </a:t>
            </a:r>
            <a:r>
              <a:rPr lang="en-US" altLang="en-US" i="1" dirty="0" err="1"/>
              <a:t>prereqs</a:t>
            </a:r>
            <a:r>
              <a:rPr lang="en-US" altLang="en-US" dirty="0"/>
              <a:t> along with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dirty="0"/>
              <a:t> and </a:t>
            </a:r>
            <a:r>
              <a:rPr lang="en-US" altLang="en-US" i="1" dirty="0"/>
              <a:t>title</a:t>
            </a:r>
            <a:r>
              <a:rPr lang="en-US" altLang="en-US" dirty="0"/>
              <a:t> requires join of </a:t>
            </a:r>
            <a:r>
              <a:rPr lang="en-US" altLang="en-US" i="1" dirty="0"/>
              <a:t>course</a:t>
            </a:r>
            <a:r>
              <a:rPr lang="en-US" altLang="en-US" dirty="0"/>
              <a:t> with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r>
              <a:rPr lang="en-US" altLang="en-US" dirty="0"/>
              <a:t>Alternative 1:  Use </a:t>
            </a:r>
            <a:r>
              <a:rPr lang="en-US" altLang="en-US" dirty="0" err="1"/>
              <a:t>denormalized</a:t>
            </a:r>
            <a:r>
              <a:rPr lang="en-US" altLang="en-US" dirty="0"/>
              <a:t> relation containing attributes of </a:t>
            </a:r>
            <a:r>
              <a:rPr lang="en-US" altLang="en-US" i="1" dirty="0"/>
              <a:t>course</a:t>
            </a:r>
            <a:r>
              <a:rPr lang="en-US" altLang="en-US" dirty="0"/>
              <a:t> as well as </a:t>
            </a:r>
            <a:r>
              <a:rPr lang="en-US" altLang="en-US" i="1" dirty="0" err="1"/>
              <a:t>prereq</a:t>
            </a:r>
            <a:r>
              <a:rPr lang="en-US" altLang="en-US" dirty="0"/>
              <a:t> with all above attributes</a:t>
            </a:r>
          </a:p>
          <a:p>
            <a:pPr lvl="1"/>
            <a:r>
              <a:rPr lang="en-US" altLang="en-US" dirty="0"/>
              <a:t>faster lookup</a:t>
            </a:r>
          </a:p>
          <a:p>
            <a:pPr lvl="1"/>
            <a:r>
              <a:rPr lang="en-US" altLang="en-US" dirty="0"/>
              <a:t>extra space and extra execution time for updates</a:t>
            </a:r>
          </a:p>
          <a:p>
            <a:pPr lvl="1"/>
            <a:r>
              <a:rPr lang="en-US" altLang="en-US" dirty="0"/>
              <a:t>extra coding work for programmer and possibility of error in extra code</a:t>
            </a:r>
          </a:p>
          <a:p>
            <a:r>
              <a:rPr lang="en-US" altLang="en-US" dirty="0"/>
              <a:t>Alternative 2: use a materialized view defined a </a:t>
            </a:r>
            <a:r>
              <a:rPr lang="en-US" altLang="en-US" i="1" dirty="0"/>
              <a:t>course</a:t>
            </a:r>
            <a:r>
              <a:rPr lang="en-US" altLang="en-US" dirty="0"/>
              <a:t>     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pPr lvl="1"/>
            <a:r>
              <a:rPr lang="en-US" altLang="en-US" dirty="0"/>
              <a:t>Benefits and drawbacks same as above, except no extra coding work for programmer and avoids possible errors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6556026" y="4146413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Other Design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683192" cy="488590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Some aspects of database design are not caught by normalization</a:t>
            </a:r>
          </a:p>
          <a:p>
            <a:r>
              <a:rPr lang="en-US" altLang="en-US" dirty="0"/>
              <a:t>Examples of bad database design, to be avoided: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Instead of </a:t>
            </a:r>
            <a:r>
              <a:rPr lang="en-US" altLang="en-US" i="1" dirty="0"/>
              <a:t>earnings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year, amount </a:t>
            </a:r>
            <a:r>
              <a:rPr lang="en-US" altLang="en-US" dirty="0"/>
              <a:t>), use </a:t>
            </a:r>
          </a:p>
          <a:p>
            <a:pPr lvl="1"/>
            <a:r>
              <a:rPr lang="en-US" altLang="en-US" i="1" dirty="0"/>
              <a:t>earnings_2004, earnings_2005, earnings_2006</a:t>
            </a:r>
            <a:r>
              <a:rPr lang="en-US" altLang="en-US" dirty="0"/>
              <a:t>, etc., all on the schema 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</a:t>
            </a:r>
            <a:r>
              <a:rPr lang="en-US" altLang="en-US" dirty="0"/>
              <a:t>).</a:t>
            </a:r>
          </a:p>
          <a:p>
            <a:pPr lvl="2"/>
            <a:r>
              <a:rPr lang="en-US" altLang="en-US" dirty="0"/>
              <a:t>Above are in BCNF, but make querying across years difficult and needs new table each year</a:t>
            </a:r>
          </a:p>
          <a:p>
            <a:pPr lvl="1"/>
            <a:r>
              <a:rPr lang="en-US" altLang="en-US" i="1" dirty="0" err="1"/>
              <a:t>company_year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earnings_2004, earnings_2005,  </a:t>
            </a:r>
            <a:br>
              <a:rPr lang="en-US" altLang="en-US" i="1" dirty="0"/>
            </a:br>
            <a:r>
              <a:rPr lang="en-US" altLang="en-US" i="1" dirty="0"/>
              <a:t>earnings_2006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Also in BCNF, but also makes querying across years difficult and requires new attribute each year.</a:t>
            </a:r>
          </a:p>
          <a:p>
            <a:pPr lvl="2"/>
            <a:r>
              <a:rPr lang="en-US" altLang="en-US" dirty="0"/>
              <a:t>Is an example of a </a:t>
            </a:r>
            <a:r>
              <a:rPr lang="en-US" altLang="en-US" b="1" dirty="0"/>
              <a:t>crosstab</a:t>
            </a:r>
            <a:r>
              <a:rPr lang="en-US" altLang="en-US" dirty="0"/>
              <a:t>, where values for one attribute become column names</a:t>
            </a:r>
          </a:p>
          <a:p>
            <a:pPr lvl="2"/>
            <a:r>
              <a:rPr lang="en-US" altLang="en-US" dirty="0"/>
              <a:t>Used in spreadsheets, and in data analysis tools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77818" cy="46452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Temporal data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have an association time interval during which the data are </a:t>
            </a:r>
            <a:r>
              <a:rPr lang="en-US" altLang="en-US" i="1" dirty="0"/>
              <a:t>valid.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snapshot</a:t>
            </a:r>
            <a:r>
              <a:rPr lang="en-US" altLang="en-US" dirty="0"/>
              <a:t> is the value of the data at a particular point in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Several proposals to extend ER model by adding valid time to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attributes, e.g., address of an instructor at different points in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entities, e.g., time duration when a student entity exists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relationships, e.g., time during which an instructor was associated with a student as an advisor.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no accepted standard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Adding a temporal component results in functional dependencies like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street, city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not holding, because the address varies over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temporal functional dependency</a:t>
            </a:r>
            <a:r>
              <a:rPr lang="en-US" altLang="en-US" i="1" dirty="0">
                <a:solidFill>
                  <a:srgbClr val="002060"/>
                </a:solidFill>
              </a:rPr>
              <a:t>  </a:t>
            </a:r>
            <a:r>
              <a:rPr lang="en-US" altLang="en-US" dirty="0"/>
              <a:t>X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 Y </a:t>
            </a:r>
            <a:r>
              <a:rPr lang="en-US" altLang="en-US" dirty="0"/>
              <a:t>holds on schema </a:t>
            </a:r>
            <a:r>
              <a:rPr lang="en-US" altLang="en-US" i="1" dirty="0"/>
              <a:t>R</a:t>
            </a:r>
            <a:r>
              <a:rPr lang="en-US" altLang="en-US" dirty="0"/>
              <a:t> if the functional dependency X </a:t>
            </a:r>
            <a:r>
              <a:rPr lang="en-US" altLang="en-US" dirty="0">
                <a:sym typeface="Wingdings" panose="05000000000000000000" pitchFamily="2" charset="2"/>
              </a:rPr>
              <a:t> Y </a:t>
            </a:r>
            <a:r>
              <a:rPr lang="en-US" altLang="en-US" dirty="0"/>
              <a:t>holds on all snapshots for all legal instances r 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13913" cy="347821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In practice, database designers may add start and end time attributes to relations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dirty="0"/>
              <a:t>) </a:t>
            </a:r>
            <a:r>
              <a:rPr lang="en-US" altLang="en-US" dirty="0">
                <a:sym typeface="Wingdings" panose="05000000000000000000" pitchFamily="2" charset="2"/>
              </a:rPr>
              <a:t>is replaced by</a:t>
            </a:r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 dirty="0"/>
              <a:t>     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i="1" dirty="0"/>
              <a:t>, start, end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Constraint: no two tuples can have overlapping valid times</a:t>
            </a:r>
          </a:p>
          <a:p>
            <a:pPr lvl="2"/>
            <a:r>
              <a:rPr lang="en-US" altLang="en-US" dirty="0"/>
              <a:t>Hard to enforce efficiently</a:t>
            </a:r>
          </a:p>
          <a:p>
            <a:r>
              <a:rPr lang="en-US" altLang="en-US" dirty="0"/>
              <a:t>Foreign key references may be to current version of data, or to data at a point in time</a:t>
            </a:r>
          </a:p>
          <a:p>
            <a:pPr lvl="1"/>
            <a:r>
              <a:rPr lang="en-US" altLang="en-US" dirty="0"/>
              <a:t>E.g., student transcript should refer to course information at the time the course was taken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27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PART – I Two Mark Question Bank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meant by normalization of data?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It is a process of analyzing the given relation schemas based on their Functional Dependencies (FDs) and primary key to achieve the properties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Minimizing redundancy o Minimizing insertion, deletion and updating anomalies.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meant by functional dependencies?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a relation schema R and α C R and β C R. The functional dependency α β holds on relational schema R if in any legal relation r(R), for all pairs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t1 and t2 in r such that t1 [α] =t1 [α], and also t1 [β] =t2 [β].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uses of functional dependencies?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test relations to see whether they are legal under a given set of functional dependencies.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specify constraints on the set of legal relations.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Boyce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normal form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relation schema R is in BCNF with respect to a set F of functional dependencies if, for all functional dependencies in F of the form. α-&gt;β, where 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 the disadvantages of relational database system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Repetition of data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Inability to represent certain information.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is first normal form?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domain of attribute must include only atomic (simple, indivisible) values.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Explain trivial dependency?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Functional dependency of the form α β is trivial if β C α. Trivial functional dependencies are satisfied by all the relations.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are axioms?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Axioms or rules of inference provide a simpler technique for reasoning about functional dependencies.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Define canonical cover?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canonical cover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F is a set of dependencies such that F logically implies all dependencies in FC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logically implies all dependencies in 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must have the following properties.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0" y="-1"/>
            <a:ext cx="9144000" cy="66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 the properties of canonical cover.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must have the following properties.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No functional dependency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contains an extraneous attribute.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Each left side of 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functional dependency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unique.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is meant by normalization of data?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It is a process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analysing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the given relation schemas based on their Functional Dependencies (FDs) and primary key to achieve the properties  Minimizing redundancy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Minimizing insertion, deletion and updating anomalies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List out the desirable properties of decomposition.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Lossless-join decomposition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Dependency preservation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Repetition of information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What is 2NF?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 relation schema R is in 2NF if it is in 1NF and every non-prime attribute A in R is fully functionally dependent on primary key.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Define instance.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instance of a relation that satisfies all such real-world constraints is called a legal instance of the relation; a legal instance of a database is one where all the relation instances are legal instances.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does Boyce-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Normal Form (BCNF) mean?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Boyce-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Normal Form (BCNF) is one of the forms of database normalization. A database table is in BCNF if and only if there are no non-trivial functional dependencies of attributes on anything other than a superset of a candidate key.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Define third normal form.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relation schema R is in third normal form with respect to a set F of functional dependencies if, for all functional dependencies in F + of the form α→ β, where α ⊆ R and β ⊆ R, at least one of the following holds:  α→ β is a trivial functional dependency.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α is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superkey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for R.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Each attribute A in β − α is contained in a candidate key for R.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What is meant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Dependencies?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dependencies, do not rule out the existence of certain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Instead, they require that other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a certain form be present in the relation. For this reason, functional dependencies sometimes are referred to as equality-generating dependencies,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dependencies are referred to as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-generating dependencies.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0" y="0"/>
            <a:ext cx="9144000" cy="46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 – II Big Questions(Answer: Ref PPT Content)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1.Discuss about Decomposition Using Functional Dependencies.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Explain about First Normal Form.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Discuss about Boyce–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Normal Form.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Explain about Third Normal Form.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Describe about Lossless Decomposition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Explain about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Multivalued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Dependencies.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Discuss about Fourth Normal Form.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Explain about E-R Model and Normalization.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Explain about Normal Form.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 Describe about Database-Design Process.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1392702"/>
            <a:ext cx="8131126" cy="292607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6102</Words>
  <Application>Microsoft Office PowerPoint</Application>
  <PresentationFormat>On-screen Show (4:3)</PresentationFormat>
  <Paragraphs>875</Paragraphs>
  <Slides>99</Slides>
  <Notes>92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DATABASE SYTEMS UNIT V</vt:lpstr>
      <vt:lpstr>Outline</vt:lpstr>
      <vt:lpstr>Slide 3</vt:lpstr>
      <vt:lpstr>Features of Good Relational Designs</vt:lpstr>
      <vt:lpstr>A Combined Schema Without Repetition</vt:lpstr>
      <vt:lpstr>Decomposition</vt:lpstr>
      <vt:lpstr>A Lossy Decomposition</vt:lpstr>
      <vt:lpstr>Lossless Decomposition</vt:lpstr>
      <vt:lpstr>Example of Lossless Decomposition </vt:lpstr>
      <vt:lpstr>Normalization Theory</vt:lpstr>
      <vt:lpstr>Functional Dependencies</vt:lpstr>
      <vt:lpstr>Functional Dependencies (Cont.)</vt:lpstr>
      <vt:lpstr>Functional Dependencies Definition </vt:lpstr>
      <vt:lpstr>Closure of a Set of Functional Dependencies</vt:lpstr>
      <vt:lpstr>Keys and Functional Dependencies</vt:lpstr>
      <vt:lpstr>Use of Functional Dependencies</vt:lpstr>
      <vt:lpstr>Trivial Functional Dependencies</vt:lpstr>
      <vt:lpstr>Lossless Decomposition</vt:lpstr>
      <vt:lpstr>Example</vt:lpstr>
      <vt:lpstr>Dependency Preservation</vt:lpstr>
      <vt:lpstr>Dependency Preservation Example</vt:lpstr>
      <vt:lpstr>Slide 22</vt:lpstr>
      <vt:lpstr>Boyce-Codd Normal Form</vt:lpstr>
      <vt:lpstr>Boyce-Codd Normal Form (Cont.)</vt:lpstr>
      <vt:lpstr>Decomposing a Schema into BCNF</vt:lpstr>
      <vt:lpstr>Example</vt:lpstr>
      <vt:lpstr>BCNF and Dependency Preservation</vt:lpstr>
      <vt:lpstr>Third Normal Form</vt:lpstr>
      <vt:lpstr>3NF Example</vt:lpstr>
      <vt:lpstr>Redundancy in 3NF</vt:lpstr>
      <vt:lpstr>Comparison of BCNF and 3NF</vt:lpstr>
      <vt:lpstr>Goals of Normalization</vt:lpstr>
      <vt:lpstr>How good is BCNF?</vt:lpstr>
      <vt:lpstr>How good is BCNF? (Cont.)</vt:lpstr>
      <vt:lpstr>Higher Normal Forms </vt:lpstr>
      <vt:lpstr>Slide 36</vt:lpstr>
      <vt:lpstr>Functional-Dependency Theory Roadmap</vt:lpstr>
      <vt:lpstr>Closure of a Set of Functional Dependencies</vt:lpstr>
      <vt:lpstr>Closure of a Set of Functional Dependencies</vt:lpstr>
      <vt:lpstr>Example of  F+</vt:lpstr>
      <vt:lpstr>Closure of Functional Dependencies (Cont.)</vt:lpstr>
      <vt:lpstr>Procedure for Computing F+</vt:lpstr>
      <vt:lpstr>Closure of Attribute Sets</vt:lpstr>
      <vt:lpstr>Example of Attribute Set Closure</vt:lpstr>
      <vt:lpstr>Uses of Attribute Closure</vt:lpstr>
      <vt:lpstr>Canonical Cover</vt:lpstr>
      <vt:lpstr>Extraneous Attributes</vt:lpstr>
      <vt:lpstr>Extraneous Attributes (Cont.)</vt:lpstr>
      <vt:lpstr>Extraneous Attributes</vt:lpstr>
      <vt:lpstr>Testing if an Attribute is Extraneous</vt:lpstr>
      <vt:lpstr>Examples of Extraneous Attributes</vt:lpstr>
      <vt:lpstr>Canonical Cover</vt:lpstr>
      <vt:lpstr>Canonical Cover</vt:lpstr>
      <vt:lpstr>Example: Computing a Canonical Cover</vt:lpstr>
      <vt:lpstr>Dependency Preservation</vt:lpstr>
      <vt:lpstr>Dependency Preservation (Cont.)</vt:lpstr>
      <vt:lpstr>Testing for Dependency Preservation</vt:lpstr>
      <vt:lpstr>Example</vt:lpstr>
      <vt:lpstr>Slide 59</vt:lpstr>
      <vt:lpstr>Testing for BCNF</vt:lpstr>
      <vt:lpstr>Testing Decomposition for BCNF</vt:lpstr>
      <vt:lpstr>BCNF Decomposition Algorithm</vt:lpstr>
      <vt:lpstr>Example of BCNF Decomposition</vt:lpstr>
      <vt:lpstr>BCNF Decomposition (Cont.)</vt:lpstr>
      <vt:lpstr>Third Normal Form</vt:lpstr>
      <vt:lpstr>3NF Example -- Relation dept_advisor</vt:lpstr>
      <vt:lpstr>Testing for 3NF</vt:lpstr>
      <vt:lpstr>3NF Decomposition Algorithm</vt:lpstr>
      <vt:lpstr>3NF Decomposition Algorithm (Cont.)</vt:lpstr>
      <vt:lpstr>3NF Decomposition: An Example</vt:lpstr>
      <vt:lpstr>3NF Decompsition Example (Cont.)</vt:lpstr>
      <vt:lpstr>Comparison of BCNF and 3NF</vt:lpstr>
      <vt:lpstr>Design Goals</vt:lpstr>
      <vt:lpstr>Slide 74</vt:lpstr>
      <vt:lpstr>Multivalued Dependencies (MVDs)</vt:lpstr>
      <vt:lpstr>Multivalued Dependencies</vt:lpstr>
      <vt:lpstr>MVD -- Tabular representation </vt:lpstr>
      <vt:lpstr>MVD (Cont.)</vt:lpstr>
      <vt:lpstr>Example</vt:lpstr>
      <vt:lpstr>Use of Multivalued Dependencies</vt:lpstr>
      <vt:lpstr>Theory of MVDs</vt:lpstr>
      <vt:lpstr>Fourth Normal Form</vt:lpstr>
      <vt:lpstr>Restriction of Multivalued Dependencies</vt:lpstr>
      <vt:lpstr>4NF Decomposition Algorithm</vt:lpstr>
      <vt:lpstr>Example</vt:lpstr>
      <vt:lpstr>Slide 86</vt:lpstr>
      <vt:lpstr>Further Normal Forms</vt:lpstr>
      <vt:lpstr>Overall Database Design Process</vt:lpstr>
      <vt:lpstr>ER Model and Normalization</vt:lpstr>
      <vt:lpstr>Denormalization for Performance</vt:lpstr>
      <vt:lpstr>Other Design Issues</vt:lpstr>
      <vt:lpstr>Modeling Temporal Data</vt:lpstr>
      <vt:lpstr>Modeling Temporal Data (Cont.)</vt:lpstr>
      <vt:lpstr>Slide 94</vt:lpstr>
      <vt:lpstr>Slide 95</vt:lpstr>
      <vt:lpstr>Slide 96</vt:lpstr>
      <vt:lpstr>Slide 97</vt:lpstr>
      <vt:lpstr>Slide 98</vt:lpstr>
      <vt:lpstr>Thank You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SYTEMS UNIT V</dc:title>
  <dc:creator>admin</dc:creator>
  <cp:lastModifiedBy>admin</cp:lastModifiedBy>
  <cp:revision>3</cp:revision>
  <dcterms:created xsi:type="dcterms:W3CDTF">2020-05-25T14:30:06Z</dcterms:created>
  <dcterms:modified xsi:type="dcterms:W3CDTF">2020-05-25T18:54:21Z</dcterms:modified>
</cp:coreProperties>
</file>