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4" r:id="rId3"/>
    <p:sldId id="269" r:id="rId4"/>
    <p:sldId id="271" r:id="rId5"/>
    <p:sldId id="258" r:id="rId6"/>
    <p:sldId id="259" r:id="rId7"/>
    <p:sldId id="270" r:id="rId8"/>
    <p:sldId id="260" r:id="rId9"/>
    <p:sldId id="261" r:id="rId10"/>
    <p:sldId id="262" r:id="rId11"/>
    <p:sldId id="263" r:id="rId12"/>
    <p:sldId id="265" r:id="rId13"/>
    <p:sldId id="266" r:id="rId14"/>
    <p:sldId id="267" r:id="rId15"/>
    <p:sldId id="268"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4" r:id="rId47"/>
    <p:sldId id="302" r:id="rId48"/>
    <p:sldId id="305" r:id="rId49"/>
    <p:sldId id="303" r:id="rId50"/>
    <p:sldId id="306"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45522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3" autoAdjust="0"/>
    <p:restoredTop sz="94607" autoAdjust="0"/>
  </p:normalViewPr>
  <p:slideViewPr>
    <p:cSldViewPr snapToGrid="0">
      <p:cViewPr varScale="1">
        <p:scale>
          <a:sx n="69" d="100"/>
          <a:sy n="69" d="100"/>
        </p:scale>
        <p:origin x="-1416" y="-102"/>
      </p:cViewPr>
      <p:guideLst>
        <p:guide orient="horz" pos="2160"/>
        <p:guide pos="2880"/>
      </p:guideLst>
    </p:cSldViewPr>
  </p:slideViewPr>
  <p:outlineViewPr>
    <p:cViewPr>
      <p:scale>
        <a:sx n="33" d="100"/>
        <a:sy n="33" d="100"/>
      </p:scale>
      <p:origin x="0" y="953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B3C696-2A41-42E2-9627-E30F94D8904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90ED732-1DAD-44F6-B762-806FAE693B41}">
      <dgm:prSet custT="1"/>
      <dgm:spPr/>
      <dgm:t>
        <a:bodyPr/>
        <a:lstStyle/>
        <a:p>
          <a:pPr algn="ctr" rtl="0"/>
          <a:r>
            <a:rPr lang="en-US" sz="4800" dirty="0" smtClean="0">
              <a:solidFill>
                <a:srgbClr val="FFFF00"/>
              </a:solidFill>
              <a:latin typeface="Times New Roman" pitchFamily="18" charset="0"/>
              <a:cs typeface="Times New Roman" pitchFamily="18" charset="0"/>
            </a:rPr>
            <a:t>Big Data Analytics</a:t>
          </a:r>
          <a:endParaRPr lang="en-US" sz="4800" dirty="0">
            <a:solidFill>
              <a:srgbClr val="FFFF00"/>
            </a:solidFill>
            <a:latin typeface="Times New Roman" pitchFamily="18" charset="0"/>
            <a:cs typeface="Times New Roman" pitchFamily="18" charset="0"/>
          </a:endParaRPr>
        </a:p>
      </dgm:t>
    </dgm:pt>
    <dgm:pt modelId="{C36D70E0-C321-4F91-9C27-DE32C97D526E}" type="parTrans" cxnId="{15553322-610D-4B76-BC2B-57AF4062032F}">
      <dgm:prSet/>
      <dgm:spPr/>
      <dgm:t>
        <a:bodyPr/>
        <a:lstStyle/>
        <a:p>
          <a:endParaRPr lang="en-US"/>
        </a:p>
      </dgm:t>
    </dgm:pt>
    <dgm:pt modelId="{0DBA5ABD-E312-4A78-A1D5-3F916C731618}" type="sibTrans" cxnId="{15553322-610D-4B76-BC2B-57AF4062032F}">
      <dgm:prSet/>
      <dgm:spPr/>
      <dgm:t>
        <a:bodyPr/>
        <a:lstStyle/>
        <a:p>
          <a:endParaRPr lang="en-US"/>
        </a:p>
      </dgm:t>
    </dgm:pt>
    <dgm:pt modelId="{F2AB3173-C149-476A-89C1-51D72193C13D}" type="pres">
      <dgm:prSet presAssocID="{CBB3C696-2A41-42E2-9627-E30F94D8904A}" presName="linear" presStyleCnt="0">
        <dgm:presLayoutVars>
          <dgm:animLvl val="lvl"/>
          <dgm:resizeHandles val="exact"/>
        </dgm:presLayoutVars>
      </dgm:prSet>
      <dgm:spPr/>
      <dgm:t>
        <a:bodyPr/>
        <a:lstStyle/>
        <a:p>
          <a:endParaRPr lang="en-US"/>
        </a:p>
      </dgm:t>
    </dgm:pt>
    <dgm:pt modelId="{8864551F-A948-4655-A417-65F555DA66DA}" type="pres">
      <dgm:prSet presAssocID="{690ED732-1DAD-44F6-B762-806FAE693B41}" presName="parentText" presStyleLbl="node1" presStyleIdx="0" presStyleCnt="1">
        <dgm:presLayoutVars>
          <dgm:chMax val="0"/>
          <dgm:bulletEnabled val="1"/>
        </dgm:presLayoutVars>
      </dgm:prSet>
      <dgm:spPr/>
      <dgm:t>
        <a:bodyPr/>
        <a:lstStyle/>
        <a:p>
          <a:endParaRPr lang="en-US"/>
        </a:p>
      </dgm:t>
    </dgm:pt>
  </dgm:ptLst>
  <dgm:cxnLst>
    <dgm:cxn modelId="{8E5DFACE-379B-493D-B049-2B24322F207C}" type="presOf" srcId="{CBB3C696-2A41-42E2-9627-E30F94D8904A}" destId="{F2AB3173-C149-476A-89C1-51D72193C13D}" srcOrd="0" destOrd="0" presId="urn:microsoft.com/office/officeart/2005/8/layout/vList2"/>
    <dgm:cxn modelId="{15553322-610D-4B76-BC2B-57AF4062032F}" srcId="{CBB3C696-2A41-42E2-9627-E30F94D8904A}" destId="{690ED732-1DAD-44F6-B762-806FAE693B41}" srcOrd="0" destOrd="0" parTransId="{C36D70E0-C321-4F91-9C27-DE32C97D526E}" sibTransId="{0DBA5ABD-E312-4A78-A1D5-3F916C731618}"/>
    <dgm:cxn modelId="{82CFED03-63AF-4E75-9B78-BAC758AF5D1A}" type="presOf" srcId="{690ED732-1DAD-44F6-B762-806FAE693B41}" destId="{8864551F-A948-4655-A417-65F555DA66DA}" srcOrd="0" destOrd="0" presId="urn:microsoft.com/office/officeart/2005/8/layout/vList2"/>
    <dgm:cxn modelId="{442E3892-8960-4DE9-9708-24163DE7EEB0}" type="presParOf" srcId="{F2AB3173-C149-476A-89C1-51D72193C13D}" destId="{8864551F-A948-4655-A417-65F555DA66DA}" srcOrd="0"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7488D558-0B44-42D4-9BC3-95740148F462}"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B2B719B1-7F78-4F41-A538-3EE78D5BA51A}">
      <dgm:prSet custT="1"/>
      <dgm:spPr/>
      <dgm:t>
        <a:bodyPr/>
        <a:lstStyle/>
        <a:p>
          <a:pPr rtl="0"/>
          <a:r>
            <a:rPr lang="en-US" sz="2400" b="1" dirty="0" smtClean="0">
              <a:solidFill>
                <a:srgbClr val="002060"/>
              </a:solidFill>
              <a:latin typeface="Times New Roman" pitchFamily="18" charset="0"/>
              <a:cs typeface="Times New Roman" pitchFamily="18" charset="0"/>
            </a:rPr>
            <a:t>Unit V : Hadoop </a:t>
          </a:r>
          <a:r>
            <a:rPr lang="en-US" sz="2400" b="1" dirty="0" err="1" smtClean="0">
              <a:solidFill>
                <a:srgbClr val="002060"/>
              </a:solidFill>
              <a:latin typeface="Times New Roman" pitchFamily="18" charset="0"/>
              <a:cs typeface="Times New Roman" pitchFamily="18" charset="0"/>
            </a:rPr>
            <a:t>MapReduce</a:t>
          </a:r>
          <a:r>
            <a:rPr lang="en-US" sz="2400" b="1" dirty="0" smtClean="0">
              <a:solidFill>
                <a:srgbClr val="002060"/>
              </a:solidFill>
              <a:latin typeface="Times New Roman" pitchFamily="18" charset="0"/>
              <a:cs typeface="Times New Roman" pitchFamily="18" charset="0"/>
            </a:rPr>
            <a:t> and YARN framework</a:t>
          </a:r>
          <a:endParaRPr lang="en-US" sz="2400" b="1" dirty="0">
            <a:solidFill>
              <a:srgbClr val="002060"/>
            </a:solidFill>
            <a:latin typeface="Times New Roman" pitchFamily="18" charset="0"/>
            <a:cs typeface="Times New Roman" pitchFamily="18" charset="0"/>
          </a:endParaRPr>
        </a:p>
      </dgm:t>
    </dgm:pt>
    <dgm:pt modelId="{D70986AD-8151-4EE7-8488-4343A99F2C0D}" type="parTrans" cxnId="{9569162D-7514-443B-9980-99092B54047F}">
      <dgm:prSet/>
      <dgm:spPr/>
      <dgm:t>
        <a:bodyPr/>
        <a:lstStyle/>
        <a:p>
          <a:endParaRPr lang="en-US"/>
        </a:p>
      </dgm:t>
    </dgm:pt>
    <dgm:pt modelId="{E9117EE5-6F3C-4B93-95F4-D65FA52BDE42}" type="sibTrans" cxnId="{9569162D-7514-443B-9980-99092B54047F}">
      <dgm:prSet/>
      <dgm:spPr/>
      <dgm:t>
        <a:bodyPr/>
        <a:lstStyle/>
        <a:p>
          <a:endParaRPr lang="en-US"/>
        </a:p>
      </dgm:t>
    </dgm:pt>
    <dgm:pt modelId="{659B80B9-F999-4C26-B9B2-57BE63293E19}" type="pres">
      <dgm:prSet presAssocID="{7488D558-0B44-42D4-9BC3-95740148F462}" presName="CompostProcess" presStyleCnt="0">
        <dgm:presLayoutVars>
          <dgm:dir/>
          <dgm:resizeHandles val="exact"/>
        </dgm:presLayoutVars>
      </dgm:prSet>
      <dgm:spPr/>
      <dgm:t>
        <a:bodyPr/>
        <a:lstStyle/>
        <a:p>
          <a:endParaRPr lang="en-US"/>
        </a:p>
      </dgm:t>
    </dgm:pt>
    <dgm:pt modelId="{25ACF984-09CC-4D78-B881-31127D6A43B5}" type="pres">
      <dgm:prSet presAssocID="{7488D558-0B44-42D4-9BC3-95740148F462}" presName="arrow" presStyleLbl="bgShp" presStyleIdx="0" presStyleCnt="1"/>
      <dgm:spPr/>
    </dgm:pt>
    <dgm:pt modelId="{25132D46-446E-45EC-98DF-A80C6B2FC1BC}" type="pres">
      <dgm:prSet presAssocID="{7488D558-0B44-42D4-9BC3-95740148F462}" presName="linearProcess" presStyleCnt="0"/>
      <dgm:spPr/>
    </dgm:pt>
    <dgm:pt modelId="{12711CC1-0845-4F0F-A45E-A0356841B5B7}" type="pres">
      <dgm:prSet presAssocID="{B2B719B1-7F78-4F41-A538-3EE78D5BA51A}" presName="textNode" presStyleLbl="node1" presStyleIdx="0" presStyleCnt="1">
        <dgm:presLayoutVars>
          <dgm:bulletEnabled val="1"/>
        </dgm:presLayoutVars>
      </dgm:prSet>
      <dgm:spPr/>
      <dgm:t>
        <a:bodyPr/>
        <a:lstStyle/>
        <a:p>
          <a:endParaRPr lang="en-US"/>
        </a:p>
      </dgm:t>
    </dgm:pt>
  </dgm:ptLst>
  <dgm:cxnLst>
    <dgm:cxn modelId="{9569162D-7514-443B-9980-99092B54047F}" srcId="{7488D558-0B44-42D4-9BC3-95740148F462}" destId="{B2B719B1-7F78-4F41-A538-3EE78D5BA51A}" srcOrd="0" destOrd="0" parTransId="{D70986AD-8151-4EE7-8488-4343A99F2C0D}" sibTransId="{E9117EE5-6F3C-4B93-95F4-D65FA52BDE42}"/>
    <dgm:cxn modelId="{ED56F714-21C6-4232-A4D9-77EE356CC3CE}" type="presOf" srcId="{B2B719B1-7F78-4F41-A538-3EE78D5BA51A}" destId="{12711CC1-0845-4F0F-A45E-A0356841B5B7}" srcOrd="0" destOrd="0" presId="urn:microsoft.com/office/officeart/2005/8/layout/hProcess9"/>
    <dgm:cxn modelId="{E537EC7F-7BC2-4221-A76E-4FD3D1719B1A}" type="presOf" srcId="{7488D558-0B44-42D4-9BC3-95740148F462}" destId="{659B80B9-F999-4C26-B9B2-57BE63293E19}" srcOrd="0" destOrd="0" presId="urn:microsoft.com/office/officeart/2005/8/layout/hProcess9"/>
    <dgm:cxn modelId="{6C3BD2F5-DD75-4CAC-965C-97E45F3F82B8}" type="presParOf" srcId="{659B80B9-F999-4C26-B9B2-57BE63293E19}" destId="{25ACF984-09CC-4D78-B881-31127D6A43B5}" srcOrd="0" destOrd="0" presId="urn:microsoft.com/office/officeart/2005/8/layout/hProcess9"/>
    <dgm:cxn modelId="{2E0FA5D1-A30F-4A4B-9156-1EDE8739BA4F}" type="presParOf" srcId="{659B80B9-F999-4C26-B9B2-57BE63293E19}" destId="{25132D46-446E-45EC-98DF-A80C6B2FC1BC}" srcOrd="1" destOrd="0" presId="urn:microsoft.com/office/officeart/2005/8/layout/hProcess9"/>
    <dgm:cxn modelId="{0563952D-8044-4721-BAD4-AB7C02C71752}" type="presParOf" srcId="{25132D46-446E-45EC-98DF-A80C6B2FC1BC}" destId="{12711CC1-0845-4F0F-A45E-A0356841B5B7}" srcOrd="0" destOrd="0" presId="urn:microsoft.com/office/officeart/2005/8/layout/hProcess9"/>
  </dgm:cxnLst>
  <dgm:bg/>
  <dgm:whole/>
</dgm:dataModel>
</file>

<file path=ppt/diagrams/data3.xml><?xml version="1.0" encoding="utf-8"?>
<dgm:dataModel xmlns:dgm="http://schemas.openxmlformats.org/drawingml/2006/diagram" xmlns:a="http://schemas.openxmlformats.org/drawingml/2006/main">
  <dgm:ptLst>
    <dgm:pt modelId="{5C01509E-3626-444D-8D30-C28393E4A35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B512659-317F-47B2-8443-80F7DB06B787}">
      <dgm:prSet custT="1"/>
      <dgm:spPr/>
      <dgm:t>
        <a:bodyPr/>
        <a:lstStyle/>
        <a:p>
          <a:pPr algn="ctr" rtl="0"/>
          <a:r>
            <a:rPr lang="en-US" sz="3400" b="1" dirty="0" smtClean="0">
              <a:solidFill>
                <a:srgbClr val="FFFF00"/>
              </a:solidFill>
              <a:latin typeface="Times New Roman" pitchFamily="18" charset="0"/>
              <a:cs typeface="Times New Roman" pitchFamily="18" charset="0"/>
            </a:rPr>
            <a:t>Syllabus in Unit V    </a:t>
          </a:r>
        </a:p>
        <a:p>
          <a:pPr algn="ctr" rtl="0"/>
          <a:r>
            <a:rPr lang="en-US" sz="3400" b="1" dirty="0" err="1" smtClean="0">
              <a:solidFill>
                <a:srgbClr val="FFFF00"/>
              </a:solidFill>
              <a:latin typeface="Times New Roman" pitchFamily="18" charset="0"/>
              <a:cs typeface="Times New Roman" pitchFamily="18" charset="0"/>
            </a:rPr>
            <a:t>Hadoop</a:t>
          </a:r>
          <a:r>
            <a:rPr lang="en-US" sz="3400" b="1" dirty="0" smtClean="0">
              <a:solidFill>
                <a:srgbClr val="FFFF00"/>
              </a:solidFill>
              <a:latin typeface="Times New Roman" pitchFamily="18" charset="0"/>
              <a:cs typeface="Times New Roman" pitchFamily="18" charset="0"/>
            </a:rPr>
            <a:t> </a:t>
          </a:r>
          <a:r>
            <a:rPr lang="en-US" sz="3400" b="1" dirty="0" err="1" smtClean="0">
              <a:solidFill>
                <a:srgbClr val="FFFF00"/>
              </a:solidFill>
              <a:latin typeface="Times New Roman" pitchFamily="18" charset="0"/>
              <a:cs typeface="Times New Roman" pitchFamily="18" charset="0"/>
            </a:rPr>
            <a:t>MapReduce</a:t>
          </a:r>
          <a:r>
            <a:rPr lang="en-US" sz="3400" b="1" dirty="0" smtClean="0">
              <a:solidFill>
                <a:srgbClr val="FFFF00"/>
              </a:solidFill>
              <a:latin typeface="Times New Roman" pitchFamily="18" charset="0"/>
              <a:cs typeface="Times New Roman" pitchFamily="18" charset="0"/>
            </a:rPr>
            <a:t> and YARN framework</a:t>
          </a:r>
          <a:endParaRPr lang="en-US" sz="3400" b="1" dirty="0">
            <a:solidFill>
              <a:srgbClr val="FFFF00"/>
            </a:solidFill>
            <a:latin typeface="Times New Roman" pitchFamily="18" charset="0"/>
            <a:cs typeface="Times New Roman" pitchFamily="18" charset="0"/>
          </a:endParaRPr>
        </a:p>
      </dgm:t>
    </dgm:pt>
    <dgm:pt modelId="{8CD5D70F-9E7E-4DEE-9C5E-76E3229695C5}" type="parTrans" cxnId="{DFDEAFB7-7A04-4112-90E0-0E0595A58AAA}">
      <dgm:prSet/>
      <dgm:spPr/>
      <dgm:t>
        <a:bodyPr/>
        <a:lstStyle/>
        <a:p>
          <a:pPr algn="ctr"/>
          <a:endParaRPr lang="en-US">
            <a:latin typeface="Times New Roman" pitchFamily="18" charset="0"/>
            <a:cs typeface="Times New Roman" pitchFamily="18" charset="0"/>
          </a:endParaRPr>
        </a:p>
      </dgm:t>
    </dgm:pt>
    <dgm:pt modelId="{887C78C0-C44C-47D3-BFAD-D217564F63B8}" type="sibTrans" cxnId="{DFDEAFB7-7A04-4112-90E0-0E0595A58AAA}">
      <dgm:prSet/>
      <dgm:spPr/>
      <dgm:t>
        <a:bodyPr/>
        <a:lstStyle/>
        <a:p>
          <a:pPr algn="ctr"/>
          <a:endParaRPr lang="en-US">
            <a:latin typeface="Times New Roman" pitchFamily="18" charset="0"/>
            <a:cs typeface="Times New Roman" pitchFamily="18" charset="0"/>
          </a:endParaRPr>
        </a:p>
      </dgm:t>
    </dgm:pt>
    <dgm:pt modelId="{972E5F33-5F82-49FF-A06F-79005C6EE13B}" type="pres">
      <dgm:prSet presAssocID="{5C01509E-3626-444D-8D30-C28393E4A350}" presName="linear" presStyleCnt="0">
        <dgm:presLayoutVars>
          <dgm:animLvl val="lvl"/>
          <dgm:resizeHandles val="exact"/>
        </dgm:presLayoutVars>
      </dgm:prSet>
      <dgm:spPr/>
      <dgm:t>
        <a:bodyPr/>
        <a:lstStyle/>
        <a:p>
          <a:endParaRPr lang="en-US"/>
        </a:p>
      </dgm:t>
    </dgm:pt>
    <dgm:pt modelId="{C027B648-7FDB-4857-906C-FD3884428D48}" type="pres">
      <dgm:prSet presAssocID="{0B512659-317F-47B2-8443-80F7DB06B787}" presName="parentText" presStyleLbl="node1" presStyleIdx="0" presStyleCnt="1">
        <dgm:presLayoutVars>
          <dgm:chMax val="0"/>
          <dgm:bulletEnabled val="1"/>
        </dgm:presLayoutVars>
      </dgm:prSet>
      <dgm:spPr/>
      <dgm:t>
        <a:bodyPr/>
        <a:lstStyle/>
        <a:p>
          <a:endParaRPr lang="en-US"/>
        </a:p>
      </dgm:t>
    </dgm:pt>
  </dgm:ptLst>
  <dgm:cxnLst>
    <dgm:cxn modelId="{28A145E7-B656-465D-B65E-B7D629734B63}" type="presOf" srcId="{5C01509E-3626-444D-8D30-C28393E4A350}" destId="{972E5F33-5F82-49FF-A06F-79005C6EE13B}" srcOrd="0" destOrd="0" presId="urn:microsoft.com/office/officeart/2005/8/layout/vList2"/>
    <dgm:cxn modelId="{DFDEAFB7-7A04-4112-90E0-0E0595A58AAA}" srcId="{5C01509E-3626-444D-8D30-C28393E4A350}" destId="{0B512659-317F-47B2-8443-80F7DB06B787}" srcOrd="0" destOrd="0" parTransId="{8CD5D70F-9E7E-4DEE-9C5E-76E3229695C5}" sibTransId="{887C78C0-C44C-47D3-BFAD-D217564F63B8}"/>
    <dgm:cxn modelId="{E1526605-0218-412E-9A13-1FB8FC933D9A}" type="presOf" srcId="{0B512659-317F-47B2-8443-80F7DB06B787}" destId="{C027B648-7FDB-4857-906C-FD3884428D48}" srcOrd="0" destOrd="0" presId="urn:microsoft.com/office/officeart/2005/8/layout/vList2"/>
    <dgm:cxn modelId="{91483F32-D015-4D4D-993C-D6ECE3810BC4}" type="presParOf" srcId="{972E5F33-5F82-49FF-A06F-79005C6EE13B}" destId="{C027B648-7FDB-4857-906C-FD3884428D48}" srcOrd="0"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68B00AEF-E660-4B9D-AD3A-C98C44325883}"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en-US"/>
        </a:p>
      </dgm:t>
    </dgm:pt>
    <dgm:pt modelId="{7407C008-A92D-43F6-A649-E69060FF8EAC}">
      <dgm:prSet custT="1"/>
      <dgm:spPr/>
      <dgm:t>
        <a:bodyPr/>
        <a:lstStyle/>
        <a:p>
          <a:pPr algn="ctr" rtl="0"/>
          <a:r>
            <a:rPr lang="en-US" sz="3400" b="1" dirty="0" smtClean="0">
              <a:solidFill>
                <a:srgbClr val="FFFF00"/>
              </a:solidFill>
              <a:latin typeface="Times New Roman" pitchFamily="18" charset="0"/>
              <a:cs typeface="Times New Roman" pitchFamily="18" charset="0"/>
            </a:rPr>
            <a:t>Introduction to </a:t>
          </a:r>
          <a:r>
            <a:rPr lang="en-US" sz="3400" b="1" dirty="0" err="1" smtClean="0">
              <a:solidFill>
                <a:srgbClr val="FFFF00"/>
              </a:solidFill>
              <a:latin typeface="Times New Roman" pitchFamily="18" charset="0"/>
              <a:cs typeface="Times New Roman" pitchFamily="18" charset="0"/>
            </a:rPr>
            <a:t>MapReduce</a:t>
          </a:r>
          <a:endParaRPr lang="en-US" sz="3400" b="1" dirty="0">
            <a:solidFill>
              <a:srgbClr val="FFFF00"/>
            </a:solidFill>
            <a:latin typeface="Times New Roman" pitchFamily="18" charset="0"/>
            <a:cs typeface="Times New Roman" pitchFamily="18" charset="0"/>
          </a:endParaRPr>
        </a:p>
      </dgm:t>
    </dgm:pt>
    <dgm:pt modelId="{8A379B4D-5275-409B-84DC-1D82EB806739}" type="parTrans" cxnId="{2F0E4CE8-A968-4DE6-8A6D-2E51037817CD}">
      <dgm:prSet/>
      <dgm:spPr/>
      <dgm:t>
        <a:bodyPr/>
        <a:lstStyle/>
        <a:p>
          <a:pPr algn="ctr"/>
          <a:endParaRPr lang="en-US" sz="3400" b="1">
            <a:solidFill>
              <a:srgbClr val="FFFF00"/>
            </a:solidFill>
            <a:latin typeface="Times New Roman" pitchFamily="18" charset="0"/>
            <a:cs typeface="Times New Roman" pitchFamily="18" charset="0"/>
          </a:endParaRPr>
        </a:p>
      </dgm:t>
    </dgm:pt>
    <dgm:pt modelId="{66EA3502-CF09-4295-AB61-9E52C76BE075}" type="sibTrans" cxnId="{2F0E4CE8-A968-4DE6-8A6D-2E51037817CD}">
      <dgm:prSet/>
      <dgm:spPr/>
      <dgm:t>
        <a:bodyPr/>
        <a:lstStyle/>
        <a:p>
          <a:pPr algn="ctr"/>
          <a:endParaRPr lang="en-US" sz="3400" b="1">
            <a:solidFill>
              <a:srgbClr val="FFFF00"/>
            </a:solidFill>
            <a:latin typeface="Times New Roman" pitchFamily="18" charset="0"/>
            <a:cs typeface="Times New Roman" pitchFamily="18" charset="0"/>
          </a:endParaRPr>
        </a:p>
      </dgm:t>
    </dgm:pt>
    <dgm:pt modelId="{689B9137-6056-4F54-9025-9B3272A83DE8}" type="pres">
      <dgm:prSet presAssocID="{68B00AEF-E660-4B9D-AD3A-C98C44325883}" presName="linear" presStyleCnt="0">
        <dgm:presLayoutVars>
          <dgm:animLvl val="lvl"/>
          <dgm:resizeHandles val="exact"/>
        </dgm:presLayoutVars>
      </dgm:prSet>
      <dgm:spPr/>
      <dgm:t>
        <a:bodyPr/>
        <a:lstStyle/>
        <a:p>
          <a:endParaRPr lang="en-US"/>
        </a:p>
      </dgm:t>
    </dgm:pt>
    <dgm:pt modelId="{5195E1EA-F361-4802-BED5-6EB304B559B7}" type="pres">
      <dgm:prSet presAssocID="{7407C008-A92D-43F6-A649-E69060FF8EAC}" presName="parentText" presStyleLbl="node1" presStyleIdx="0" presStyleCnt="1" custLinFactNeighborX="26000" custLinFactNeighborY="-19109">
        <dgm:presLayoutVars>
          <dgm:chMax val="0"/>
          <dgm:bulletEnabled val="1"/>
        </dgm:presLayoutVars>
      </dgm:prSet>
      <dgm:spPr/>
      <dgm:t>
        <a:bodyPr/>
        <a:lstStyle/>
        <a:p>
          <a:endParaRPr lang="en-US"/>
        </a:p>
      </dgm:t>
    </dgm:pt>
  </dgm:ptLst>
  <dgm:cxnLst>
    <dgm:cxn modelId="{3CA1D036-BEA7-4A0A-B0EC-8F249EC86AAE}" type="presOf" srcId="{7407C008-A92D-43F6-A649-E69060FF8EAC}" destId="{5195E1EA-F361-4802-BED5-6EB304B559B7}" srcOrd="0" destOrd="0" presId="urn:microsoft.com/office/officeart/2005/8/layout/vList2"/>
    <dgm:cxn modelId="{2F0E4CE8-A968-4DE6-8A6D-2E51037817CD}" srcId="{68B00AEF-E660-4B9D-AD3A-C98C44325883}" destId="{7407C008-A92D-43F6-A649-E69060FF8EAC}" srcOrd="0" destOrd="0" parTransId="{8A379B4D-5275-409B-84DC-1D82EB806739}" sibTransId="{66EA3502-CF09-4295-AB61-9E52C76BE075}"/>
    <dgm:cxn modelId="{E7728019-3DCB-4B1F-A4E5-2B344E292387}" type="presOf" srcId="{68B00AEF-E660-4B9D-AD3A-C98C44325883}" destId="{689B9137-6056-4F54-9025-9B3272A83DE8}" srcOrd="0" destOrd="0" presId="urn:microsoft.com/office/officeart/2005/8/layout/vList2"/>
    <dgm:cxn modelId="{D8D3A6E6-459C-4E32-B561-4EBA6219BDFB}" type="presParOf" srcId="{689B9137-6056-4F54-9025-9B3272A83DE8}" destId="{5195E1EA-F361-4802-BED5-6EB304B559B7}" srcOrd="0" destOrd="0" presId="urn:microsoft.com/office/officeart/2005/8/layout/vList2"/>
  </dgm:cxnLst>
  <dgm:bg/>
  <dgm:whole/>
</dgm:dataModel>
</file>

<file path=ppt/diagrams/data5.xml><?xml version="1.0" encoding="utf-8"?>
<dgm:dataModel xmlns:dgm="http://schemas.openxmlformats.org/drawingml/2006/diagram" xmlns:a="http://schemas.openxmlformats.org/drawingml/2006/main">
  <dgm:ptLst>
    <dgm:pt modelId="{1F8AF75E-130E-4079-AE3A-E5299DD60015}"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en-US"/>
        </a:p>
      </dgm:t>
    </dgm:pt>
    <dgm:pt modelId="{F25EE6DE-A1EE-4837-88A3-910E6539FC06}">
      <dgm:prSet/>
      <dgm:spPr/>
      <dgm:t>
        <a:bodyPr/>
        <a:lstStyle/>
        <a:p>
          <a:pPr algn="ctr" rtl="0"/>
          <a:r>
            <a:rPr lang="en-US" dirty="0" smtClean="0">
              <a:latin typeface="Times New Roman" pitchFamily="18" charset="0"/>
              <a:cs typeface="Times New Roman" pitchFamily="18" charset="0"/>
            </a:rPr>
            <a:t>MAPPER</a:t>
          </a:r>
          <a:endParaRPr lang="en-US" dirty="0">
            <a:latin typeface="Times New Roman" pitchFamily="18" charset="0"/>
            <a:cs typeface="Times New Roman" pitchFamily="18" charset="0"/>
          </a:endParaRPr>
        </a:p>
      </dgm:t>
    </dgm:pt>
    <dgm:pt modelId="{8157AE71-CBA7-47B6-838C-4F0B5F033935}" type="parTrans" cxnId="{3B84BB4D-E12B-43A6-891E-83AE7E541A1E}">
      <dgm:prSet/>
      <dgm:spPr/>
      <dgm:t>
        <a:bodyPr/>
        <a:lstStyle/>
        <a:p>
          <a:endParaRPr lang="en-US"/>
        </a:p>
      </dgm:t>
    </dgm:pt>
    <dgm:pt modelId="{7DA0FFDC-C90C-42CC-AA47-CB2A5BAAC3DD}" type="sibTrans" cxnId="{3B84BB4D-E12B-43A6-891E-83AE7E541A1E}">
      <dgm:prSet/>
      <dgm:spPr/>
      <dgm:t>
        <a:bodyPr/>
        <a:lstStyle/>
        <a:p>
          <a:endParaRPr lang="en-US"/>
        </a:p>
      </dgm:t>
    </dgm:pt>
    <dgm:pt modelId="{72FC9A1E-B0FC-4979-9C07-60ACC1BE875E}" type="pres">
      <dgm:prSet presAssocID="{1F8AF75E-130E-4079-AE3A-E5299DD60015}" presName="linear" presStyleCnt="0">
        <dgm:presLayoutVars>
          <dgm:animLvl val="lvl"/>
          <dgm:resizeHandles val="exact"/>
        </dgm:presLayoutVars>
      </dgm:prSet>
      <dgm:spPr/>
      <dgm:t>
        <a:bodyPr/>
        <a:lstStyle/>
        <a:p>
          <a:endParaRPr lang="en-US"/>
        </a:p>
      </dgm:t>
    </dgm:pt>
    <dgm:pt modelId="{4EB5E2A3-2727-4873-A0E3-DEEE68F79A9F}" type="pres">
      <dgm:prSet presAssocID="{F25EE6DE-A1EE-4837-88A3-910E6539FC06}" presName="parentText" presStyleLbl="node1" presStyleIdx="0" presStyleCnt="1">
        <dgm:presLayoutVars>
          <dgm:chMax val="0"/>
          <dgm:bulletEnabled val="1"/>
        </dgm:presLayoutVars>
      </dgm:prSet>
      <dgm:spPr/>
      <dgm:t>
        <a:bodyPr/>
        <a:lstStyle/>
        <a:p>
          <a:endParaRPr lang="en-US"/>
        </a:p>
      </dgm:t>
    </dgm:pt>
  </dgm:ptLst>
  <dgm:cxnLst>
    <dgm:cxn modelId="{3B84BB4D-E12B-43A6-891E-83AE7E541A1E}" srcId="{1F8AF75E-130E-4079-AE3A-E5299DD60015}" destId="{F25EE6DE-A1EE-4837-88A3-910E6539FC06}" srcOrd="0" destOrd="0" parTransId="{8157AE71-CBA7-47B6-838C-4F0B5F033935}" sibTransId="{7DA0FFDC-C90C-42CC-AA47-CB2A5BAAC3DD}"/>
    <dgm:cxn modelId="{E9BBE1B4-B763-477A-856F-1848305BEB38}" type="presOf" srcId="{1F8AF75E-130E-4079-AE3A-E5299DD60015}" destId="{72FC9A1E-B0FC-4979-9C07-60ACC1BE875E}" srcOrd="0" destOrd="0" presId="urn:microsoft.com/office/officeart/2005/8/layout/vList2"/>
    <dgm:cxn modelId="{2CE098FD-62A0-4660-9AA9-19F6932BA070}" type="presOf" srcId="{F25EE6DE-A1EE-4837-88A3-910E6539FC06}" destId="{4EB5E2A3-2727-4873-A0E3-DEEE68F79A9F}" srcOrd="0" destOrd="0" presId="urn:microsoft.com/office/officeart/2005/8/layout/vList2"/>
    <dgm:cxn modelId="{3B599401-3DAD-43B6-A534-C0D4EC5B6525}" type="presParOf" srcId="{72FC9A1E-B0FC-4979-9C07-60ACC1BE875E}" destId="{4EB5E2A3-2727-4873-A0E3-DEEE68F79A9F}" srcOrd="0" destOrd="0" presId="urn:microsoft.com/office/officeart/2005/8/layout/vList2"/>
  </dgm:cxnLst>
  <dgm:bg/>
  <dgm:whole/>
</dgm:dataModel>
</file>

<file path=ppt/diagrams/data6.xml><?xml version="1.0" encoding="utf-8"?>
<dgm:dataModel xmlns:dgm="http://schemas.openxmlformats.org/drawingml/2006/diagram" xmlns:a="http://schemas.openxmlformats.org/drawingml/2006/main">
  <dgm:ptLst>
    <dgm:pt modelId="{AC1EE909-5185-4FC3-8AB9-BB8CA53F9D1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CBFD6B0-72A1-4095-B7AF-8E0578F1080C}">
      <dgm:prSet/>
      <dgm:spPr/>
      <dgm:t>
        <a:bodyPr/>
        <a:lstStyle/>
        <a:p>
          <a:pPr algn="ctr" rtl="0"/>
          <a:r>
            <a:rPr lang="en-US" b="1" dirty="0" smtClean="0">
              <a:solidFill>
                <a:srgbClr val="FFFF00"/>
              </a:solidFill>
              <a:latin typeface="Times New Roman" pitchFamily="18" charset="0"/>
              <a:cs typeface="Times New Roman" pitchFamily="18" charset="0"/>
            </a:rPr>
            <a:t>COMBINER</a:t>
          </a:r>
          <a:r>
            <a:rPr lang="en-US" dirty="0" smtClean="0">
              <a:solidFill>
                <a:srgbClr val="FFFF00"/>
              </a:solidFill>
              <a:latin typeface="Times New Roman" pitchFamily="18" charset="0"/>
              <a:cs typeface="Times New Roman" pitchFamily="18" charset="0"/>
            </a:rPr>
            <a:t> </a:t>
          </a:r>
        </a:p>
        <a:p>
          <a:pPr algn="ctr" rtl="0"/>
          <a:r>
            <a:rPr lang="en-US" dirty="0" smtClean="0">
              <a:solidFill>
                <a:srgbClr val="FFFF00"/>
              </a:solidFill>
              <a:latin typeface="Times New Roman" pitchFamily="18" charset="0"/>
              <a:cs typeface="Times New Roman" pitchFamily="18" charset="0"/>
            </a:rPr>
            <a:t>(Optimization techniques)</a:t>
          </a:r>
          <a:endParaRPr lang="en-US" dirty="0">
            <a:solidFill>
              <a:srgbClr val="FFFF00"/>
            </a:solidFill>
            <a:latin typeface="Times New Roman" pitchFamily="18" charset="0"/>
            <a:cs typeface="Times New Roman" pitchFamily="18" charset="0"/>
          </a:endParaRPr>
        </a:p>
      </dgm:t>
    </dgm:pt>
    <dgm:pt modelId="{85C85EBD-667E-4E4A-8D54-D39103F182C1}" type="parTrans" cxnId="{717859FD-5FC5-4D4A-B864-D9C47C5F5C5C}">
      <dgm:prSet/>
      <dgm:spPr/>
      <dgm:t>
        <a:bodyPr/>
        <a:lstStyle/>
        <a:p>
          <a:endParaRPr lang="en-US">
            <a:latin typeface="Times New Roman" pitchFamily="18" charset="0"/>
            <a:cs typeface="Times New Roman" pitchFamily="18" charset="0"/>
          </a:endParaRPr>
        </a:p>
      </dgm:t>
    </dgm:pt>
    <dgm:pt modelId="{ED9DA1E8-F185-4E30-9089-6D7394C21C86}" type="sibTrans" cxnId="{717859FD-5FC5-4D4A-B864-D9C47C5F5C5C}">
      <dgm:prSet/>
      <dgm:spPr/>
      <dgm:t>
        <a:bodyPr/>
        <a:lstStyle/>
        <a:p>
          <a:endParaRPr lang="en-US">
            <a:latin typeface="Times New Roman" pitchFamily="18" charset="0"/>
            <a:cs typeface="Times New Roman" pitchFamily="18" charset="0"/>
          </a:endParaRPr>
        </a:p>
      </dgm:t>
    </dgm:pt>
    <dgm:pt modelId="{6BB829CA-DD9E-40A9-BFB0-1C82A2F85782}" type="pres">
      <dgm:prSet presAssocID="{AC1EE909-5185-4FC3-8AB9-BB8CA53F9D19}" presName="linear" presStyleCnt="0">
        <dgm:presLayoutVars>
          <dgm:animLvl val="lvl"/>
          <dgm:resizeHandles val="exact"/>
        </dgm:presLayoutVars>
      </dgm:prSet>
      <dgm:spPr/>
      <dgm:t>
        <a:bodyPr/>
        <a:lstStyle/>
        <a:p>
          <a:endParaRPr lang="en-US"/>
        </a:p>
      </dgm:t>
    </dgm:pt>
    <dgm:pt modelId="{84DF4A60-FDBB-4055-9A5A-184DE74239BE}" type="pres">
      <dgm:prSet presAssocID="{4CBFD6B0-72A1-4095-B7AF-8E0578F1080C}" presName="parentText" presStyleLbl="node1" presStyleIdx="0" presStyleCnt="1" custScaleY="102009" custLinFactNeighborY="-1945">
        <dgm:presLayoutVars>
          <dgm:chMax val="0"/>
          <dgm:bulletEnabled val="1"/>
        </dgm:presLayoutVars>
      </dgm:prSet>
      <dgm:spPr/>
      <dgm:t>
        <a:bodyPr/>
        <a:lstStyle/>
        <a:p>
          <a:endParaRPr lang="en-US"/>
        </a:p>
      </dgm:t>
    </dgm:pt>
  </dgm:ptLst>
  <dgm:cxnLst>
    <dgm:cxn modelId="{717859FD-5FC5-4D4A-B864-D9C47C5F5C5C}" srcId="{AC1EE909-5185-4FC3-8AB9-BB8CA53F9D19}" destId="{4CBFD6B0-72A1-4095-B7AF-8E0578F1080C}" srcOrd="0" destOrd="0" parTransId="{85C85EBD-667E-4E4A-8D54-D39103F182C1}" sibTransId="{ED9DA1E8-F185-4E30-9089-6D7394C21C86}"/>
    <dgm:cxn modelId="{8DE3210B-6688-40C7-8A5E-61E76D1A2C3C}" type="presOf" srcId="{AC1EE909-5185-4FC3-8AB9-BB8CA53F9D19}" destId="{6BB829CA-DD9E-40A9-BFB0-1C82A2F85782}" srcOrd="0" destOrd="0" presId="urn:microsoft.com/office/officeart/2005/8/layout/vList2"/>
    <dgm:cxn modelId="{74F2CC95-E7B4-485D-8AC4-0840F51C0508}" type="presOf" srcId="{4CBFD6B0-72A1-4095-B7AF-8E0578F1080C}" destId="{84DF4A60-FDBB-4055-9A5A-184DE74239BE}" srcOrd="0" destOrd="0" presId="urn:microsoft.com/office/officeart/2005/8/layout/vList2"/>
    <dgm:cxn modelId="{4482D51F-4C02-4A81-9633-E2540A61CBC9}" type="presParOf" srcId="{6BB829CA-DD9E-40A9-BFB0-1C82A2F85782}" destId="{84DF4A60-FDBB-4055-9A5A-184DE74239BE}" srcOrd="0" destOrd="0" presId="urn:microsoft.com/office/officeart/2005/8/layout/vList2"/>
  </dgm:cxnLst>
  <dgm:bg/>
  <dgm:whole/>
</dgm:dataModel>
</file>

<file path=ppt/diagrams/data7.xml><?xml version="1.0" encoding="utf-8"?>
<dgm:dataModel xmlns:dgm="http://schemas.openxmlformats.org/drawingml/2006/diagram" xmlns:a="http://schemas.openxmlformats.org/drawingml/2006/main">
  <dgm:ptLst>
    <dgm:pt modelId="{C9923E01-7F1E-4CE6-B7B3-9BB6D8F39CF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A2EFFF7-F7B0-494C-B9B9-44BD3AC908AB}">
      <dgm:prSet custT="1"/>
      <dgm:spPr/>
      <dgm:t>
        <a:bodyPr/>
        <a:lstStyle/>
        <a:p>
          <a:pPr algn="ctr" rtl="0"/>
          <a:r>
            <a:rPr lang="en-US" sz="3400" b="1" dirty="0" smtClean="0">
              <a:solidFill>
                <a:srgbClr val="FFFF00"/>
              </a:solidFill>
              <a:latin typeface="Times New Roman" pitchFamily="18" charset="0"/>
              <a:cs typeface="Times New Roman" pitchFamily="18" charset="0"/>
            </a:rPr>
            <a:t>Partitioner </a:t>
          </a:r>
        </a:p>
        <a:p>
          <a:pPr algn="ctr" rtl="0"/>
          <a:r>
            <a:rPr lang="en-US" sz="3400" b="1" dirty="0" smtClean="0">
              <a:solidFill>
                <a:srgbClr val="FFFF00"/>
              </a:solidFill>
              <a:latin typeface="Times New Roman" pitchFamily="18" charset="0"/>
              <a:cs typeface="Times New Roman" pitchFamily="18" charset="0"/>
            </a:rPr>
            <a:t>(Optimization Technique)</a:t>
          </a:r>
          <a:br>
            <a:rPr lang="en-US" sz="3400" b="1" dirty="0" smtClean="0">
              <a:solidFill>
                <a:srgbClr val="FFFF00"/>
              </a:solidFill>
              <a:latin typeface="Times New Roman" pitchFamily="18" charset="0"/>
              <a:cs typeface="Times New Roman" pitchFamily="18" charset="0"/>
            </a:rPr>
          </a:br>
          <a:endParaRPr lang="en-US" sz="3400" b="1" dirty="0">
            <a:solidFill>
              <a:srgbClr val="FFFF00"/>
            </a:solidFill>
            <a:latin typeface="Times New Roman" pitchFamily="18" charset="0"/>
            <a:cs typeface="Times New Roman" pitchFamily="18" charset="0"/>
          </a:endParaRPr>
        </a:p>
      </dgm:t>
    </dgm:pt>
    <dgm:pt modelId="{866DAFE6-3572-486B-8019-E8750A62A7EA}" type="parTrans" cxnId="{D33F562B-CED9-4DA2-93D3-E1B2225E2AB5}">
      <dgm:prSet/>
      <dgm:spPr/>
      <dgm:t>
        <a:bodyPr/>
        <a:lstStyle/>
        <a:p>
          <a:endParaRPr lang="en-US" sz="3600" b="1">
            <a:latin typeface="Times New Roman" pitchFamily="18" charset="0"/>
            <a:cs typeface="Times New Roman" pitchFamily="18" charset="0"/>
          </a:endParaRPr>
        </a:p>
      </dgm:t>
    </dgm:pt>
    <dgm:pt modelId="{D5D706A4-DA3E-47D2-A42D-7CC4530D9F44}" type="sibTrans" cxnId="{D33F562B-CED9-4DA2-93D3-E1B2225E2AB5}">
      <dgm:prSet/>
      <dgm:spPr/>
      <dgm:t>
        <a:bodyPr/>
        <a:lstStyle/>
        <a:p>
          <a:endParaRPr lang="en-US" sz="3600" b="1">
            <a:latin typeface="Times New Roman" pitchFamily="18" charset="0"/>
            <a:cs typeface="Times New Roman" pitchFamily="18" charset="0"/>
          </a:endParaRPr>
        </a:p>
      </dgm:t>
    </dgm:pt>
    <dgm:pt modelId="{70758401-C788-46C2-A317-1CB3B189712B}" type="pres">
      <dgm:prSet presAssocID="{C9923E01-7F1E-4CE6-B7B3-9BB6D8F39CF5}" presName="linear" presStyleCnt="0">
        <dgm:presLayoutVars>
          <dgm:animLvl val="lvl"/>
          <dgm:resizeHandles val="exact"/>
        </dgm:presLayoutVars>
      </dgm:prSet>
      <dgm:spPr/>
      <dgm:t>
        <a:bodyPr/>
        <a:lstStyle/>
        <a:p>
          <a:endParaRPr lang="en-US"/>
        </a:p>
      </dgm:t>
    </dgm:pt>
    <dgm:pt modelId="{1E650117-9717-4193-A5CC-098CAF8E1BBA}" type="pres">
      <dgm:prSet presAssocID="{CA2EFFF7-F7B0-494C-B9B9-44BD3AC908AB}" presName="parentText" presStyleLbl="node1" presStyleIdx="0" presStyleCnt="1" custScaleY="311352" custLinFactNeighborX="171">
        <dgm:presLayoutVars>
          <dgm:chMax val="0"/>
          <dgm:bulletEnabled val="1"/>
        </dgm:presLayoutVars>
      </dgm:prSet>
      <dgm:spPr/>
      <dgm:t>
        <a:bodyPr/>
        <a:lstStyle/>
        <a:p>
          <a:endParaRPr lang="en-US"/>
        </a:p>
      </dgm:t>
    </dgm:pt>
  </dgm:ptLst>
  <dgm:cxnLst>
    <dgm:cxn modelId="{00A38398-7388-4F0E-8C4B-C4DDD8AA8D4F}" type="presOf" srcId="{C9923E01-7F1E-4CE6-B7B3-9BB6D8F39CF5}" destId="{70758401-C788-46C2-A317-1CB3B189712B}" srcOrd="0" destOrd="0" presId="urn:microsoft.com/office/officeart/2005/8/layout/vList2"/>
    <dgm:cxn modelId="{A54CFA48-8414-48A7-93E4-BE090EF1A77A}" type="presOf" srcId="{CA2EFFF7-F7B0-494C-B9B9-44BD3AC908AB}" destId="{1E650117-9717-4193-A5CC-098CAF8E1BBA}" srcOrd="0" destOrd="0" presId="urn:microsoft.com/office/officeart/2005/8/layout/vList2"/>
    <dgm:cxn modelId="{D33F562B-CED9-4DA2-93D3-E1B2225E2AB5}" srcId="{C9923E01-7F1E-4CE6-B7B3-9BB6D8F39CF5}" destId="{CA2EFFF7-F7B0-494C-B9B9-44BD3AC908AB}" srcOrd="0" destOrd="0" parTransId="{866DAFE6-3572-486B-8019-E8750A62A7EA}" sibTransId="{D5D706A4-DA3E-47D2-A42D-7CC4530D9F44}"/>
    <dgm:cxn modelId="{89BDED34-C8C9-4CBD-88DC-27B82E1E3315}" type="presParOf" srcId="{70758401-C788-46C2-A317-1CB3B189712B}" destId="{1E650117-9717-4193-A5CC-098CAF8E1BBA}" srcOrd="0" destOrd="0" presId="urn:microsoft.com/office/officeart/2005/8/layout/vList2"/>
  </dgm:cxnLst>
  <dgm:bg/>
  <dgm:whole/>
</dgm:dataModel>
</file>

<file path=ppt/diagrams/data8.xml><?xml version="1.0" encoding="utf-8"?>
<dgm:dataModel xmlns:dgm="http://schemas.openxmlformats.org/drawingml/2006/diagram" xmlns:a="http://schemas.openxmlformats.org/drawingml/2006/main">
  <dgm:ptLst>
    <dgm:pt modelId="{FCAC6420-645B-4DE0-BD5A-A82E6AB88D4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FF09E60F-0504-43A6-9BA0-D9C8493A204E}">
      <dgm:prSet custT="1"/>
      <dgm:spPr/>
      <dgm:t>
        <a:bodyPr/>
        <a:lstStyle/>
        <a:p>
          <a:pPr algn="ctr" rtl="0"/>
          <a:r>
            <a:rPr lang="en-US" sz="3400" b="1" dirty="0" smtClean="0">
              <a:solidFill>
                <a:srgbClr val="FFFF00"/>
              </a:solidFill>
              <a:latin typeface="Times New Roman" pitchFamily="18" charset="0"/>
              <a:cs typeface="Times New Roman" pitchFamily="18" charset="0"/>
            </a:rPr>
            <a:t>COMPRESSION</a:t>
          </a:r>
          <a:endParaRPr lang="en-US" sz="3400" b="1" dirty="0">
            <a:solidFill>
              <a:srgbClr val="FFFF00"/>
            </a:solidFill>
            <a:latin typeface="Times New Roman" pitchFamily="18" charset="0"/>
            <a:cs typeface="Times New Roman" pitchFamily="18" charset="0"/>
          </a:endParaRPr>
        </a:p>
      </dgm:t>
    </dgm:pt>
    <dgm:pt modelId="{6582E82E-6B7E-49BF-9802-F0A3920A0477}" type="parTrans" cxnId="{73C15FD6-88BA-40BC-B468-E36BBF86CC38}">
      <dgm:prSet/>
      <dgm:spPr/>
      <dgm:t>
        <a:bodyPr/>
        <a:lstStyle/>
        <a:p>
          <a:endParaRPr lang="en-US"/>
        </a:p>
      </dgm:t>
    </dgm:pt>
    <dgm:pt modelId="{E59B3CF3-1883-4EDF-9D3D-1B7225E89EAC}" type="sibTrans" cxnId="{73C15FD6-88BA-40BC-B468-E36BBF86CC38}">
      <dgm:prSet/>
      <dgm:spPr/>
      <dgm:t>
        <a:bodyPr/>
        <a:lstStyle/>
        <a:p>
          <a:endParaRPr lang="en-US"/>
        </a:p>
      </dgm:t>
    </dgm:pt>
    <dgm:pt modelId="{EB25FDD0-23AB-4259-82F9-90BF28FE5D3D}" type="pres">
      <dgm:prSet presAssocID="{FCAC6420-645B-4DE0-BD5A-A82E6AB88D42}" presName="linear" presStyleCnt="0">
        <dgm:presLayoutVars>
          <dgm:animLvl val="lvl"/>
          <dgm:resizeHandles val="exact"/>
        </dgm:presLayoutVars>
      </dgm:prSet>
      <dgm:spPr/>
      <dgm:t>
        <a:bodyPr/>
        <a:lstStyle/>
        <a:p>
          <a:endParaRPr lang="en-US"/>
        </a:p>
      </dgm:t>
    </dgm:pt>
    <dgm:pt modelId="{2E2BF80B-CC29-41E3-992D-605EA62D0592}" type="pres">
      <dgm:prSet presAssocID="{FF09E60F-0504-43A6-9BA0-D9C8493A204E}" presName="parentText" presStyleLbl="node1" presStyleIdx="0" presStyleCnt="1">
        <dgm:presLayoutVars>
          <dgm:chMax val="0"/>
          <dgm:bulletEnabled val="1"/>
        </dgm:presLayoutVars>
      </dgm:prSet>
      <dgm:spPr/>
      <dgm:t>
        <a:bodyPr/>
        <a:lstStyle/>
        <a:p>
          <a:endParaRPr lang="en-US"/>
        </a:p>
      </dgm:t>
    </dgm:pt>
  </dgm:ptLst>
  <dgm:cxnLst>
    <dgm:cxn modelId="{8D4E1713-000F-495D-B6BC-0269A99FE133}" type="presOf" srcId="{FF09E60F-0504-43A6-9BA0-D9C8493A204E}" destId="{2E2BF80B-CC29-41E3-992D-605EA62D0592}" srcOrd="0" destOrd="0" presId="urn:microsoft.com/office/officeart/2005/8/layout/vList2"/>
    <dgm:cxn modelId="{73C15FD6-88BA-40BC-B468-E36BBF86CC38}" srcId="{FCAC6420-645B-4DE0-BD5A-A82E6AB88D42}" destId="{FF09E60F-0504-43A6-9BA0-D9C8493A204E}" srcOrd="0" destOrd="0" parTransId="{6582E82E-6B7E-49BF-9802-F0A3920A0477}" sibTransId="{E59B3CF3-1883-4EDF-9D3D-1B7225E89EAC}"/>
    <dgm:cxn modelId="{517D9539-80A0-4EEE-969C-8F8DD725E856}" type="presOf" srcId="{FCAC6420-645B-4DE0-BD5A-A82E6AB88D42}" destId="{EB25FDD0-23AB-4259-82F9-90BF28FE5D3D}" srcOrd="0" destOrd="0" presId="urn:microsoft.com/office/officeart/2005/8/layout/vList2"/>
    <dgm:cxn modelId="{B7507B6F-146B-4988-8CC4-24D04F40CCCF}" type="presParOf" srcId="{EB25FDD0-23AB-4259-82F9-90BF28FE5D3D}" destId="{2E2BF80B-CC29-41E3-992D-605EA62D0592}" srcOrd="0" destOrd="0" presId="urn:microsoft.com/office/officeart/2005/8/layout/vList2"/>
  </dgm:cxnLst>
  <dgm:bg/>
  <dgm:whole/>
</dgm:dataModel>
</file>

<file path=ppt/diagrams/data9.xml><?xml version="1.0" encoding="utf-8"?>
<dgm:dataModel xmlns:dgm="http://schemas.openxmlformats.org/drawingml/2006/diagram" xmlns:a="http://schemas.openxmlformats.org/drawingml/2006/main">
  <dgm:ptLst>
    <dgm:pt modelId="{E105A1C6-0D58-4959-B086-CBB842E6B9F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610E000-9415-4BA4-BC5F-60A8A7C9024A}">
      <dgm:prSet custT="1"/>
      <dgm:spPr/>
      <dgm:t>
        <a:bodyPr/>
        <a:lstStyle/>
        <a:p>
          <a:pPr rtl="0"/>
          <a:r>
            <a:rPr lang="en-US" sz="3400" dirty="0" smtClean="0"/>
            <a:t>Processing data with </a:t>
          </a:r>
          <a:r>
            <a:rPr lang="en-US" sz="3400" dirty="0" err="1" smtClean="0"/>
            <a:t>Hadoop</a:t>
          </a:r>
          <a:r>
            <a:rPr lang="en-US" sz="3400" dirty="0" smtClean="0"/>
            <a:t> using </a:t>
          </a:r>
          <a:r>
            <a:rPr lang="en-US" sz="3400" dirty="0" err="1" smtClean="0"/>
            <a:t>MapReduce</a:t>
          </a:r>
          <a:endParaRPr lang="en-US" sz="3400" dirty="0"/>
        </a:p>
      </dgm:t>
    </dgm:pt>
    <dgm:pt modelId="{8194734D-98DE-449D-B825-7EC66624CB8F}" type="parTrans" cxnId="{6016A4A5-CD79-4A50-8B7C-0A54EA902B74}">
      <dgm:prSet/>
      <dgm:spPr/>
      <dgm:t>
        <a:bodyPr/>
        <a:lstStyle/>
        <a:p>
          <a:endParaRPr lang="en-US"/>
        </a:p>
      </dgm:t>
    </dgm:pt>
    <dgm:pt modelId="{3A317CB3-73B8-40D5-9383-434C006CFE8D}" type="sibTrans" cxnId="{6016A4A5-CD79-4A50-8B7C-0A54EA902B74}">
      <dgm:prSet/>
      <dgm:spPr/>
      <dgm:t>
        <a:bodyPr/>
        <a:lstStyle/>
        <a:p>
          <a:endParaRPr lang="en-US"/>
        </a:p>
      </dgm:t>
    </dgm:pt>
    <dgm:pt modelId="{2ACB3ECF-3D14-41D5-BF25-EF61C8D7BE39}" type="pres">
      <dgm:prSet presAssocID="{E105A1C6-0D58-4959-B086-CBB842E6B9F4}" presName="linear" presStyleCnt="0">
        <dgm:presLayoutVars>
          <dgm:animLvl val="lvl"/>
          <dgm:resizeHandles val="exact"/>
        </dgm:presLayoutVars>
      </dgm:prSet>
      <dgm:spPr/>
      <dgm:t>
        <a:bodyPr/>
        <a:lstStyle/>
        <a:p>
          <a:endParaRPr lang="en-US"/>
        </a:p>
      </dgm:t>
    </dgm:pt>
    <dgm:pt modelId="{B8DE3CCE-0F84-417A-A66D-1C4691ABE795}" type="pres">
      <dgm:prSet presAssocID="{7610E000-9415-4BA4-BC5F-60A8A7C9024A}" presName="parentText" presStyleLbl="node1" presStyleIdx="0" presStyleCnt="1">
        <dgm:presLayoutVars>
          <dgm:chMax val="0"/>
          <dgm:bulletEnabled val="1"/>
        </dgm:presLayoutVars>
      </dgm:prSet>
      <dgm:spPr/>
      <dgm:t>
        <a:bodyPr/>
        <a:lstStyle/>
        <a:p>
          <a:endParaRPr lang="en-US"/>
        </a:p>
      </dgm:t>
    </dgm:pt>
  </dgm:ptLst>
  <dgm:cxnLst>
    <dgm:cxn modelId="{2A576CD5-14A8-48CC-878E-998EDE5FE6B1}" type="presOf" srcId="{E105A1C6-0D58-4959-B086-CBB842E6B9F4}" destId="{2ACB3ECF-3D14-41D5-BF25-EF61C8D7BE39}" srcOrd="0" destOrd="0" presId="urn:microsoft.com/office/officeart/2005/8/layout/vList2"/>
    <dgm:cxn modelId="{6016A4A5-CD79-4A50-8B7C-0A54EA902B74}" srcId="{E105A1C6-0D58-4959-B086-CBB842E6B9F4}" destId="{7610E000-9415-4BA4-BC5F-60A8A7C9024A}" srcOrd="0" destOrd="0" parTransId="{8194734D-98DE-449D-B825-7EC66624CB8F}" sibTransId="{3A317CB3-73B8-40D5-9383-434C006CFE8D}"/>
    <dgm:cxn modelId="{D8B5EE3F-0245-4417-A5FC-C5DC432754D8}" type="presOf" srcId="{7610E000-9415-4BA4-BC5F-60A8A7C9024A}" destId="{B8DE3CCE-0F84-417A-A66D-1C4691ABE795}" srcOrd="0" destOrd="0" presId="urn:microsoft.com/office/officeart/2005/8/layout/vList2"/>
    <dgm:cxn modelId="{78BA1470-F0B2-4B12-8610-DBCBDC2D0D5C}" type="presParOf" srcId="{2ACB3ECF-3D14-41D5-BF25-EF61C8D7BE39}" destId="{B8DE3CCE-0F84-417A-A66D-1C4691ABE795}" srcOrd="0"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C8F353-9476-4ED3-B77C-4CEEFFE57D72}"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AAA14-5954-4697-9EC0-9B19537F8E5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C8F353-9476-4ED3-B77C-4CEEFFE57D72}"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AAA14-5954-4697-9EC0-9B19537F8E5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C8F353-9476-4ED3-B77C-4CEEFFE57D72}"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AAA14-5954-4697-9EC0-9B19537F8E5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C8F353-9476-4ED3-B77C-4CEEFFE57D72}"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AAA14-5954-4697-9EC0-9B19537F8E5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C8F353-9476-4ED3-B77C-4CEEFFE57D72}" type="datetimeFigureOut">
              <a:rPr lang="en-US" smtClean="0"/>
              <a:pPr/>
              <a:t>5/26/2020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5AAA14-5954-4697-9EC0-9B19537F8E5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C8F353-9476-4ED3-B77C-4CEEFFE57D72}" type="datetimeFigureOut">
              <a:rPr lang="en-US" smtClean="0"/>
              <a:pPr/>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AAA14-5954-4697-9EC0-9B19537F8E5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C8F353-9476-4ED3-B77C-4CEEFFE57D72}" type="datetimeFigureOut">
              <a:rPr lang="en-US" smtClean="0"/>
              <a:pPr/>
              <a:t>5/26/2020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5AAA14-5954-4697-9EC0-9B19537F8E5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C8F353-9476-4ED3-B77C-4CEEFFE57D72}" type="datetimeFigureOut">
              <a:rPr lang="en-US" smtClean="0"/>
              <a:pPr/>
              <a:t>5/26/2020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5AAA14-5954-4697-9EC0-9B19537F8E5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C8F353-9476-4ED3-B77C-4CEEFFE57D72}" type="datetimeFigureOut">
              <a:rPr lang="en-US" smtClean="0"/>
              <a:pPr/>
              <a:t>5/26/2020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5AAA14-5954-4697-9EC0-9B19537F8E5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C8F353-9476-4ED3-B77C-4CEEFFE57D72}" type="datetimeFigureOut">
              <a:rPr lang="en-US" smtClean="0"/>
              <a:pPr/>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AAA14-5954-4697-9EC0-9B19537F8E5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C8F353-9476-4ED3-B77C-4CEEFFE57D72}" type="datetimeFigureOut">
              <a:rPr lang="en-US" smtClean="0"/>
              <a:pPr/>
              <a:t>5/26/2020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5AAA14-5954-4697-9EC0-9B19537F8E5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C8F353-9476-4ED3-B77C-4CEEFFE57D72}" type="datetimeFigureOut">
              <a:rPr lang="en-US" smtClean="0"/>
              <a:pPr/>
              <a:t>5/26/2020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5AAA14-5954-4697-9EC0-9B19537F8E5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diagramLayout" Target="../diagrams/layout1.xml"/><Relationship Id="rId7" Type="http://schemas.openxmlformats.org/officeDocument/2006/relationships/diagramLayout" Target="../diagrams/layout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openxmlformats.org/officeDocument/2006/relationships/diagramData" Target="../diagrams/data2.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533400" y="0"/>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nvGraphicFramePr>
        <p:xfrm>
          <a:off x="1143000" y="1828800"/>
          <a:ext cx="7086600" cy="22098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6" name="TextBox 5"/>
          <p:cNvSpPr txBox="1"/>
          <p:nvPr/>
        </p:nvSpPr>
        <p:spPr>
          <a:xfrm>
            <a:off x="4572000" y="4343400"/>
            <a:ext cx="4267200" cy="2126864"/>
          </a:xfrm>
          <a:prstGeom prst="rect">
            <a:avLst/>
          </a:prstGeom>
          <a:noFill/>
        </p:spPr>
        <p:txBody>
          <a:bodyPr wrap="square" rtlCol="0">
            <a:spAutoFit/>
          </a:bodyPr>
          <a:lstStyle/>
          <a:p>
            <a:pPr>
              <a:lnSpc>
                <a:spcPct val="150000"/>
              </a:lnSpc>
            </a:pPr>
            <a:r>
              <a:rPr lang="en-US" b="1" dirty="0" err="1" smtClean="0">
                <a:solidFill>
                  <a:srgbClr val="C00000"/>
                </a:solidFill>
              </a:rPr>
              <a:t>Dr.S.Chitra</a:t>
            </a:r>
            <a:r>
              <a:rPr lang="en-US" b="1" dirty="0" smtClean="0">
                <a:solidFill>
                  <a:srgbClr val="C00000"/>
                </a:solidFill>
              </a:rPr>
              <a:t>,</a:t>
            </a:r>
          </a:p>
          <a:p>
            <a:pPr>
              <a:lnSpc>
                <a:spcPct val="150000"/>
              </a:lnSpc>
            </a:pPr>
            <a:r>
              <a:rPr lang="en-US" b="1" dirty="0" smtClean="0">
                <a:solidFill>
                  <a:srgbClr val="C00000"/>
                </a:solidFill>
              </a:rPr>
              <a:t>Assistant Professor,</a:t>
            </a:r>
          </a:p>
          <a:p>
            <a:pPr>
              <a:lnSpc>
                <a:spcPct val="150000"/>
              </a:lnSpc>
            </a:pPr>
            <a:r>
              <a:rPr lang="en-US" b="1" dirty="0" smtClean="0">
                <a:solidFill>
                  <a:srgbClr val="C00000"/>
                </a:solidFill>
              </a:rPr>
              <a:t>Department of Computer Science,</a:t>
            </a:r>
          </a:p>
          <a:p>
            <a:pPr>
              <a:lnSpc>
                <a:spcPct val="150000"/>
              </a:lnSpc>
            </a:pPr>
            <a:r>
              <a:rPr lang="en-US" b="1" dirty="0" err="1" smtClean="0">
                <a:solidFill>
                  <a:srgbClr val="C00000"/>
                </a:solidFill>
              </a:rPr>
              <a:t>Annai</a:t>
            </a:r>
            <a:r>
              <a:rPr lang="en-US" b="1" dirty="0" smtClean="0">
                <a:solidFill>
                  <a:srgbClr val="C00000"/>
                </a:solidFill>
              </a:rPr>
              <a:t> </a:t>
            </a:r>
            <a:r>
              <a:rPr lang="en-US" b="1" dirty="0" err="1" smtClean="0">
                <a:solidFill>
                  <a:srgbClr val="C00000"/>
                </a:solidFill>
              </a:rPr>
              <a:t>Vailankanni</a:t>
            </a:r>
            <a:r>
              <a:rPr lang="en-US" b="1" dirty="0" smtClean="0">
                <a:solidFill>
                  <a:srgbClr val="C00000"/>
                </a:solidFill>
              </a:rPr>
              <a:t> Arts and Science College, </a:t>
            </a:r>
            <a:r>
              <a:rPr lang="en-US" b="1" dirty="0" err="1" smtClean="0">
                <a:solidFill>
                  <a:srgbClr val="C00000"/>
                </a:solidFill>
              </a:rPr>
              <a:t>Thanjavur</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1354" y="211015"/>
            <a:ext cx="8412480" cy="6386733"/>
          </a:xfrm>
        </p:spPr>
        <p:txBody>
          <a:bodyPr>
            <a:normAutofit/>
          </a:bodyPr>
          <a:lstStyle/>
          <a:p>
            <a:pPr algn="l">
              <a:lnSpc>
                <a:spcPct val="150000"/>
              </a:lnSpc>
            </a:pPr>
            <a:r>
              <a:rPr lang="en-US" sz="2400" b="1" dirty="0" smtClean="0">
                <a:solidFill>
                  <a:schemeClr val="tx1"/>
                </a:solidFill>
                <a:latin typeface="Times New Roman" pitchFamily="18" charset="0"/>
                <a:cs typeface="Times New Roman" pitchFamily="18" charset="0"/>
              </a:rPr>
              <a:t>4. Partitioner :</a:t>
            </a:r>
          </a:p>
          <a:p>
            <a:pPr lvl="1" algn="l">
              <a:lnSpc>
                <a:spcPct val="150000"/>
              </a:lnSpc>
              <a:buFont typeface="Arial" pitchFamily="34" charset="0"/>
              <a:buChar char="•"/>
            </a:pPr>
            <a:r>
              <a:rPr lang="en-US" sz="2400" dirty="0" smtClean="0">
                <a:solidFill>
                  <a:schemeClr val="tx1"/>
                </a:solidFill>
                <a:latin typeface="Times New Roman" pitchFamily="18" charset="0"/>
                <a:cs typeface="Times New Roman" pitchFamily="18" charset="0"/>
              </a:rPr>
              <a:t>It splits the key-value pairs into </a:t>
            </a:r>
            <a:r>
              <a:rPr lang="en-US" sz="2400" dirty="0" smtClean="0">
                <a:solidFill>
                  <a:srgbClr val="FF0000"/>
                </a:solidFill>
                <a:latin typeface="Times New Roman" pitchFamily="18" charset="0"/>
                <a:cs typeface="Times New Roman" pitchFamily="18" charset="0"/>
              </a:rPr>
              <a:t>shards </a:t>
            </a:r>
            <a:r>
              <a:rPr lang="en-US" sz="2400" dirty="0" smtClean="0">
                <a:solidFill>
                  <a:schemeClr val="tx1"/>
                </a:solidFill>
                <a:latin typeface="Times New Roman" pitchFamily="18" charset="0"/>
                <a:cs typeface="Times New Roman" pitchFamily="18" charset="0"/>
              </a:rPr>
              <a:t>and send the shards to the reducer as per the user-specific code.</a:t>
            </a:r>
          </a:p>
          <a:p>
            <a:pPr lvl="1" algn="l">
              <a:lnSpc>
                <a:spcPct val="150000"/>
              </a:lnSpc>
              <a:buFont typeface="Arial" pitchFamily="34" charset="0"/>
              <a:buChar char="•"/>
            </a:pPr>
            <a:r>
              <a:rPr lang="en-US" sz="2400" dirty="0" smtClean="0">
                <a:solidFill>
                  <a:schemeClr val="tx1"/>
                </a:solidFill>
                <a:latin typeface="Times New Roman" pitchFamily="18" charset="0"/>
                <a:cs typeface="Times New Roman" pitchFamily="18" charset="0"/>
              </a:rPr>
              <a:t>The partitioned data of each map and is written to the local disk of that machine and pulled by the respective reducer.</a:t>
            </a:r>
          </a:p>
          <a:p>
            <a:pPr lvl="1" algn="l">
              <a:lnSpc>
                <a:spcPct val="150000"/>
              </a:lnSpc>
              <a:buFont typeface="Arial" pitchFamily="34" charset="0"/>
              <a:buChar char="•"/>
            </a:pPr>
            <a:endParaRPr lang="en-US" sz="2400" dirty="0">
              <a:solidFill>
                <a:schemeClr val="tx1"/>
              </a:solidFill>
              <a:latin typeface="Times New Roman" pitchFamily="18" charset="0"/>
              <a:cs typeface="Times New Roman" pitchFamily="18" charset="0"/>
            </a:endParaRPr>
          </a:p>
          <a:p>
            <a:pPr lvl="1" algn="l">
              <a:lnSpc>
                <a:spcPct val="150000"/>
              </a:lnSpc>
              <a:buFont typeface="Arial" pitchFamily="34" charset="0"/>
              <a:buChar char="•"/>
            </a:pPr>
            <a:endParaRPr lang="en-US" sz="2400" dirty="0" smtClean="0">
              <a:solidFill>
                <a:schemeClr val="tx1"/>
              </a:solidFill>
              <a:latin typeface="Times New Roman" pitchFamily="18" charset="0"/>
              <a:cs typeface="Times New Roman" pitchFamily="18" charset="0"/>
            </a:endParaRPr>
          </a:p>
          <a:p>
            <a:pPr lvl="1" algn="l">
              <a:lnSpc>
                <a:spcPct val="150000"/>
              </a:lnSpc>
              <a:buFont typeface="Arial" pitchFamily="34" charset="0"/>
              <a:buChar char="•"/>
            </a:pPr>
            <a:endParaRPr lang="en-US" sz="2400" dirty="0" smtClean="0">
              <a:solidFill>
                <a:schemeClr val="tx1"/>
              </a:solidFill>
              <a:latin typeface="Times New Roman" pitchFamily="18" charset="0"/>
              <a:cs typeface="Times New Roman" pitchFamily="18" charset="0"/>
            </a:endParaRPr>
          </a:p>
          <a:p>
            <a:pPr lvl="1" algn="l">
              <a:lnSpc>
                <a:spcPct val="150000"/>
              </a:lnSpc>
              <a:buFont typeface="Arial" pitchFamily="34" charset="0"/>
              <a:buChar char="•"/>
            </a:pPr>
            <a:endParaRPr lang="en-US" sz="2400" dirty="0">
              <a:solidFill>
                <a:schemeClr val="tx1"/>
              </a:solidFill>
              <a:latin typeface="Times New Roman" pitchFamily="18" charset="0"/>
              <a:cs typeface="Times New Roman" pitchFamily="18" charset="0"/>
            </a:endParaRPr>
          </a:p>
          <a:p>
            <a:pPr lvl="1" algn="l">
              <a:lnSpc>
                <a:spcPct val="150000"/>
              </a:lnSpc>
            </a:pPr>
            <a:r>
              <a:rPr lang="en-US" sz="2400" dirty="0" smtClean="0">
                <a:solidFill>
                  <a:schemeClr val="tx1"/>
                </a:solidFill>
                <a:latin typeface="Times New Roman" pitchFamily="18" charset="0"/>
                <a:cs typeface="Times New Roman" pitchFamily="18" charset="0"/>
              </a:rPr>
              <a:t>							 	</a:t>
            </a:r>
          </a:p>
          <a:p>
            <a:pPr lvl="1" algn="l">
              <a:lnSpc>
                <a:spcPct val="150000"/>
              </a:lnSpc>
              <a:buFont typeface="Arial" pitchFamily="34" charset="0"/>
              <a:buChar char="•"/>
            </a:pPr>
            <a:endParaRPr lang="en-US" sz="2400" dirty="0">
              <a:solidFill>
                <a:schemeClr val="tx1"/>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83212"/>
            <a:ext cx="8229600" cy="5401994"/>
          </a:xfrm>
        </p:spPr>
        <p:txBody>
          <a:bodyPr>
            <a:normAutofit fontScale="92500" lnSpcReduction="10000"/>
          </a:bodyPr>
          <a:lstStyle/>
          <a:p>
            <a:pPr>
              <a:lnSpc>
                <a:spcPct val="150000"/>
              </a:lnSpc>
            </a:pPr>
            <a:r>
              <a:rPr lang="en-US" sz="2400" dirty="0" smtClean="0">
                <a:latin typeface="Times New Roman" pitchFamily="18" charset="0"/>
                <a:cs typeface="Times New Roman" pitchFamily="18" charset="0"/>
              </a:rPr>
              <a:t>Chore  (responsibility) : reduce a set of intermediate values into a smaller set of values.</a:t>
            </a:r>
          </a:p>
          <a:p>
            <a:pPr marL="514350" indent="-514350">
              <a:lnSpc>
                <a:spcPct val="150000"/>
              </a:lnSpc>
              <a:buAutoNum type="arabicPeriod"/>
            </a:pPr>
            <a:r>
              <a:rPr lang="en-US" sz="2400" dirty="0" smtClean="0">
                <a:latin typeface="Times New Roman" pitchFamily="18" charset="0"/>
                <a:cs typeface="Times New Roman" pitchFamily="18" charset="0"/>
              </a:rPr>
              <a:t>Shuffle and Sort : </a:t>
            </a:r>
          </a:p>
          <a:p>
            <a:pPr marL="914400" lvl="1" indent="-514350">
              <a:lnSpc>
                <a:spcPct val="150000"/>
              </a:lnSpc>
            </a:pPr>
            <a:r>
              <a:rPr lang="en-US" sz="2400" dirty="0" smtClean="0">
                <a:latin typeface="Times New Roman" pitchFamily="18" charset="0"/>
                <a:cs typeface="Times New Roman" pitchFamily="18" charset="0"/>
              </a:rPr>
              <a:t>It takes output of all </a:t>
            </a:r>
            <a:r>
              <a:rPr lang="en-US" sz="2400" dirty="0" err="1" smtClean="0">
                <a:latin typeface="Times New Roman" pitchFamily="18" charset="0"/>
                <a:cs typeface="Times New Roman" pitchFamily="18" charset="0"/>
              </a:rPr>
              <a:t>partitioners</a:t>
            </a:r>
            <a:r>
              <a:rPr lang="en-US" sz="2400" dirty="0" smtClean="0">
                <a:latin typeface="Times New Roman" pitchFamily="18" charset="0"/>
                <a:cs typeface="Times New Roman" pitchFamily="18" charset="0"/>
              </a:rPr>
              <a:t> and downloads them into the local machine where the reducer is running.</a:t>
            </a:r>
          </a:p>
          <a:p>
            <a:pPr marL="914400" lvl="1" indent="-514350">
              <a:lnSpc>
                <a:spcPct val="150000"/>
              </a:lnSpc>
            </a:pPr>
            <a:r>
              <a:rPr lang="en-US" sz="2400" dirty="0" smtClean="0">
                <a:latin typeface="Times New Roman" pitchFamily="18" charset="0"/>
                <a:cs typeface="Times New Roman" pitchFamily="18" charset="0"/>
              </a:rPr>
              <a:t>These individual data pipes are sorted by keys which produce large data list.</a:t>
            </a:r>
          </a:p>
          <a:p>
            <a:pPr marL="914400" lvl="1" indent="-514350">
              <a:lnSpc>
                <a:spcPct val="150000"/>
              </a:lnSpc>
            </a:pPr>
            <a:r>
              <a:rPr lang="en-US" sz="2400" dirty="0" smtClean="0">
                <a:latin typeface="Times New Roman" pitchFamily="18" charset="0"/>
                <a:cs typeface="Times New Roman" pitchFamily="18" charset="0"/>
              </a:rPr>
              <a:t>Purpose of sort : </a:t>
            </a:r>
            <a:r>
              <a:rPr lang="en-US" sz="2400" dirty="0" smtClean="0">
                <a:solidFill>
                  <a:srgbClr val="FF0000"/>
                </a:solidFill>
                <a:latin typeface="Times New Roman" pitchFamily="18" charset="0"/>
                <a:cs typeface="Times New Roman" pitchFamily="18" charset="0"/>
              </a:rPr>
              <a:t>grouping similar words </a:t>
            </a:r>
          </a:p>
          <a:p>
            <a:pPr marL="514350" indent="-514350">
              <a:lnSpc>
                <a:spcPct val="150000"/>
              </a:lnSpc>
              <a:buNone/>
            </a:pPr>
            <a:r>
              <a:rPr lang="en-US" sz="2400" dirty="0" smtClean="0">
                <a:solidFill>
                  <a:srgbClr val="002060"/>
                </a:solidFill>
                <a:latin typeface="Times New Roman" pitchFamily="18" charset="0"/>
                <a:cs typeface="Times New Roman" pitchFamily="18" charset="0"/>
              </a:rPr>
              <a:t>								</a:t>
            </a:r>
          </a:p>
          <a:p>
            <a:pPr marL="514350" indent="-514350">
              <a:lnSpc>
                <a:spcPct val="150000"/>
              </a:lnSpc>
              <a:buNone/>
            </a:pPr>
            <a:r>
              <a:rPr lang="en-US" sz="2400" dirty="0" smtClean="0">
                <a:solidFill>
                  <a:srgbClr val="002060"/>
                </a:solidFill>
                <a:latin typeface="Times New Roman" pitchFamily="18" charset="0"/>
                <a:cs typeface="Times New Roman" pitchFamily="18" charset="0"/>
              </a:rPr>
              <a:t>								(Contd..)</a:t>
            </a:r>
            <a:endParaRPr lang="en-US" sz="2400" dirty="0">
              <a:latin typeface="Times New Roman" pitchFamily="18" charset="0"/>
              <a:cs typeface="Times New Roman" pitchFamily="18" charset="0"/>
            </a:endParaRPr>
          </a:p>
        </p:txBody>
      </p:sp>
      <p:grpSp>
        <p:nvGrpSpPr>
          <p:cNvPr id="4" name="Group 3"/>
          <p:cNvGrpSpPr/>
          <p:nvPr/>
        </p:nvGrpSpPr>
        <p:grpSpPr>
          <a:xfrm>
            <a:off x="418514" y="0"/>
            <a:ext cx="7772400" cy="815490"/>
            <a:chOff x="0" y="217"/>
            <a:chExt cx="7772400" cy="815490"/>
          </a:xfrm>
        </p:grpSpPr>
        <p:sp>
          <p:nvSpPr>
            <p:cNvPr id="5" name="Rounded Rectangle 4"/>
            <p:cNvSpPr/>
            <p:nvPr/>
          </p:nvSpPr>
          <p:spPr>
            <a:xfrm>
              <a:off x="0" y="217"/>
              <a:ext cx="7772400" cy="815490"/>
            </a:xfrm>
            <a:prstGeom prst="roundRect">
              <a:avLst/>
            </a:prstGeom>
            <a:solidFill>
              <a:schemeClr val="tx2"/>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6" name="Rounded Rectangle 4"/>
            <p:cNvSpPr/>
            <p:nvPr/>
          </p:nvSpPr>
          <p:spPr>
            <a:xfrm>
              <a:off x="39809" y="40026"/>
              <a:ext cx="7692782" cy="7358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n-US" sz="3400" b="1" kern="1200" dirty="0" smtClean="0">
                  <a:solidFill>
                    <a:srgbClr val="FFFF00"/>
                  </a:solidFill>
                  <a:latin typeface="Times New Roman" pitchFamily="18" charset="0"/>
                  <a:cs typeface="Times New Roman" pitchFamily="18" charset="0"/>
                </a:rPr>
                <a:t>REDUCER</a:t>
              </a:r>
              <a:endParaRPr lang="en-US" sz="3400" b="1" kern="1200" dirty="0">
                <a:solidFill>
                  <a:srgbClr val="FFFF00"/>
                </a:solidFill>
                <a:latin typeface="Times New Roman" pitchFamily="18" charset="0"/>
                <a:cs typeface="Times New Roman" pitchFamily="18" charset="0"/>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1354"/>
            <a:ext cx="8229600" cy="6274191"/>
          </a:xfrm>
        </p:spPr>
        <p:txBody>
          <a:bodyPr>
            <a:normAutofit lnSpcReduction="10000"/>
          </a:bodyPr>
          <a:lstStyle/>
          <a:p>
            <a:pPr>
              <a:lnSpc>
                <a:spcPct val="150000"/>
              </a:lnSpc>
              <a:buNone/>
            </a:pPr>
            <a:r>
              <a:rPr lang="en-US" sz="2400" dirty="0" smtClean="0">
                <a:latin typeface="Times New Roman" pitchFamily="18" charset="0"/>
                <a:cs typeface="Times New Roman" pitchFamily="18" charset="0"/>
              </a:rPr>
              <a:t>2. Reduce : </a:t>
            </a:r>
          </a:p>
          <a:p>
            <a:pPr lvl="1">
              <a:lnSpc>
                <a:spcPct val="150000"/>
              </a:lnSpc>
            </a:pPr>
            <a:r>
              <a:rPr lang="en-US" sz="2400" dirty="0" smtClean="0">
                <a:latin typeface="Times New Roman" pitchFamily="18" charset="0"/>
                <a:cs typeface="Times New Roman" pitchFamily="18" charset="0"/>
              </a:rPr>
              <a:t>It takes the grouped data from the previous step</a:t>
            </a:r>
          </a:p>
          <a:p>
            <a:pPr lvl="1">
              <a:lnSpc>
                <a:spcPct val="150000"/>
              </a:lnSpc>
            </a:pPr>
            <a:r>
              <a:rPr lang="en-US" sz="2400" dirty="0" smtClean="0">
                <a:latin typeface="Times New Roman" pitchFamily="18" charset="0"/>
                <a:cs typeface="Times New Roman" pitchFamily="18" charset="0"/>
              </a:rPr>
              <a:t>It applies reduce function and processes one group at a time</a:t>
            </a:r>
          </a:p>
          <a:p>
            <a:pPr lvl="1">
              <a:lnSpc>
                <a:spcPct val="150000"/>
              </a:lnSpc>
            </a:pPr>
            <a:r>
              <a:rPr lang="en-US" sz="2400" dirty="0" smtClean="0">
                <a:latin typeface="Times New Roman" pitchFamily="18" charset="0"/>
                <a:cs typeface="Times New Roman" pitchFamily="18" charset="0"/>
              </a:rPr>
              <a:t>It iterates all the values associated with that key.</a:t>
            </a:r>
          </a:p>
          <a:p>
            <a:pPr lvl="1">
              <a:lnSpc>
                <a:spcPct val="150000"/>
              </a:lnSpc>
            </a:pPr>
            <a:r>
              <a:rPr lang="en-US" sz="2400" dirty="0" smtClean="0">
                <a:latin typeface="Times New Roman" pitchFamily="18" charset="0"/>
                <a:cs typeface="Times New Roman" pitchFamily="18" charset="0"/>
              </a:rPr>
              <a:t>It provides various operations such as aggregation, filtering and combining data.</a:t>
            </a:r>
          </a:p>
          <a:p>
            <a:pPr lvl="1">
              <a:lnSpc>
                <a:spcPct val="150000"/>
              </a:lnSpc>
            </a:pPr>
            <a:r>
              <a:rPr lang="en-US" sz="2400" dirty="0" smtClean="0">
                <a:latin typeface="Times New Roman" pitchFamily="18" charset="0"/>
                <a:cs typeface="Times New Roman" pitchFamily="18" charset="0"/>
              </a:rPr>
              <a:t>Once it is done , the output of reducer is sent to the output format.</a:t>
            </a:r>
          </a:p>
          <a:p>
            <a:pPr>
              <a:lnSpc>
                <a:spcPct val="150000"/>
              </a:lnSpc>
              <a:buNone/>
            </a:pPr>
            <a:r>
              <a:rPr lang="en-US" sz="2400" dirty="0" smtClean="0">
                <a:latin typeface="Times New Roman" pitchFamily="18" charset="0"/>
                <a:cs typeface="Times New Roman" pitchFamily="18" charset="0"/>
              </a:rPr>
              <a:t>3. Output Format :</a:t>
            </a:r>
          </a:p>
          <a:p>
            <a:pPr lvl="1">
              <a:lnSpc>
                <a:spcPct val="150000"/>
              </a:lnSpc>
            </a:pPr>
            <a:r>
              <a:rPr lang="en-US" sz="2400" dirty="0" smtClean="0">
                <a:latin typeface="Times New Roman" pitchFamily="18" charset="0"/>
                <a:cs typeface="Times New Roman" pitchFamily="18" charset="0"/>
              </a:rPr>
              <a:t>It separates key-value pair with tab and write it out to a file using record writer.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82880" y="190232"/>
          <a:ext cx="8764172" cy="15260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57200" y="2022231"/>
            <a:ext cx="8229600" cy="4525963"/>
          </a:xfrm>
        </p:spPr>
        <p:txBody>
          <a:bodyPr>
            <a:normAutofit/>
          </a:bodyPr>
          <a:lstStyle/>
          <a:p>
            <a:pPr>
              <a:lnSpc>
                <a:spcPct val="150000"/>
              </a:lnSpc>
            </a:pPr>
            <a:r>
              <a:rPr lang="en-US" sz="2400" dirty="0" smtClean="0">
                <a:latin typeface="Times New Roman" pitchFamily="18" charset="0"/>
                <a:cs typeface="Times New Roman" pitchFamily="18" charset="0"/>
              </a:rPr>
              <a:t>It is an </a:t>
            </a:r>
            <a:r>
              <a:rPr lang="en-US" sz="2400" dirty="0" smtClean="0">
                <a:solidFill>
                  <a:srgbClr val="FF0000"/>
                </a:solidFill>
                <a:latin typeface="Times New Roman" pitchFamily="18" charset="0"/>
                <a:cs typeface="Times New Roman" pitchFamily="18" charset="0"/>
              </a:rPr>
              <a:t>optimization technique </a:t>
            </a:r>
            <a:r>
              <a:rPr lang="en-US" sz="2400" dirty="0" smtClean="0">
                <a:latin typeface="Times New Roman" pitchFamily="18" charset="0"/>
                <a:cs typeface="Times New Roman" pitchFamily="18" charset="0"/>
              </a:rPr>
              <a:t>for </a:t>
            </a:r>
            <a:r>
              <a:rPr lang="en-US" sz="2400" dirty="0" err="1" smtClean="0">
                <a:latin typeface="Times New Roman" pitchFamily="18" charset="0"/>
                <a:cs typeface="Times New Roman" pitchFamily="18" charset="0"/>
              </a:rPr>
              <a:t>MapReduce</a:t>
            </a:r>
            <a:r>
              <a:rPr lang="en-US" sz="2400" dirty="0" smtClean="0">
                <a:latin typeface="Times New Roman" pitchFamily="18" charset="0"/>
                <a:cs typeface="Times New Roman" pitchFamily="18" charset="0"/>
              </a:rPr>
              <a:t> job.</a:t>
            </a:r>
          </a:p>
          <a:p>
            <a:pPr>
              <a:lnSpc>
                <a:spcPct val="150000"/>
              </a:lnSpc>
            </a:pPr>
            <a:r>
              <a:rPr lang="en-US" sz="2400" dirty="0" smtClean="0">
                <a:latin typeface="Times New Roman" pitchFamily="18" charset="0"/>
                <a:cs typeface="Times New Roman" pitchFamily="18" charset="0"/>
              </a:rPr>
              <a:t>The </a:t>
            </a:r>
            <a:r>
              <a:rPr lang="en-US" sz="2400" dirty="0" err="1" smtClean="0">
                <a:latin typeface="Times New Roman" pitchFamily="18" charset="0"/>
                <a:cs typeface="Times New Roman" pitchFamily="18" charset="0"/>
              </a:rPr>
              <a:t>ouput</a:t>
            </a:r>
            <a:r>
              <a:rPr lang="en-US" sz="2400" dirty="0" smtClean="0">
                <a:latin typeface="Times New Roman" pitchFamily="18" charset="0"/>
                <a:cs typeface="Times New Roman" pitchFamily="18" charset="0"/>
              </a:rPr>
              <a:t> generated by combiner is intermediate data and it is passed to the reducer</a:t>
            </a:r>
          </a:p>
          <a:p>
            <a:pPr>
              <a:lnSpc>
                <a:spcPct val="150000"/>
              </a:lnSpc>
            </a:pPr>
            <a:r>
              <a:rPr lang="en-US" sz="2400" dirty="0" smtClean="0">
                <a:latin typeface="Times New Roman" pitchFamily="18" charset="0"/>
                <a:cs typeface="Times New Roman" pitchFamily="18" charset="0"/>
              </a:rPr>
              <a:t>Output of the reducer is passed to the </a:t>
            </a:r>
            <a:r>
              <a:rPr lang="en-US" sz="2400" dirty="0" smtClean="0">
                <a:solidFill>
                  <a:srgbClr val="FF0000"/>
                </a:solidFill>
                <a:latin typeface="Times New Roman" pitchFamily="18" charset="0"/>
                <a:cs typeface="Times New Roman" pitchFamily="18" charset="0"/>
              </a:rPr>
              <a:t>output file on disk</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0" y="-1"/>
          <a:ext cx="9144000" cy="15708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339969" y="2003791"/>
            <a:ext cx="8229600" cy="4525963"/>
          </a:xfrm>
        </p:spPr>
        <p:txBody>
          <a:bodyPr>
            <a:normAutofit/>
          </a:bodyPr>
          <a:lstStyle/>
          <a:p>
            <a:pPr>
              <a:lnSpc>
                <a:spcPct val="150000"/>
              </a:lnSpc>
            </a:pPr>
            <a:r>
              <a:rPr lang="en-US" sz="2400" dirty="0" smtClean="0">
                <a:latin typeface="Times New Roman" pitchFamily="18" charset="0"/>
                <a:cs typeface="Times New Roman" pitchFamily="18" charset="0"/>
              </a:rPr>
              <a:t>It happens after map phase and before reduce phase.</a:t>
            </a:r>
          </a:p>
          <a:p>
            <a:pPr>
              <a:lnSpc>
                <a:spcPct val="150000"/>
              </a:lnSpc>
            </a:pPr>
            <a:r>
              <a:rPr lang="en-US" sz="2400" dirty="0" smtClean="0">
                <a:latin typeface="Times New Roman" pitchFamily="18" charset="0"/>
                <a:cs typeface="Times New Roman" pitchFamily="18" charset="0"/>
              </a:rPr>
              <a:t>The </a:t>
            </a:r>
            <a:r>
              <a:rPr lang="en-US" sz="2400" dirty="0" smtClean="0">
                <a:solidFill>
                  <a:srgbClr val="FF0000"/>
                </a:solidFill>
                <a:latin typeface="Times New Roman" pitchFamily="18" charset="0"/>
                <a:cs typeface="Times New Roman" pitchFamily="18" charset="0"/>
              </a:rPr>
              <a:t>number of partitions </a:t>
            </a:r>
            <a:r>
              <a:rPr lang="en-US" sz="2400" dirty="0" smtClean="0">
                <a:latin typeface="Times New Roman" pitchFamily="18" charset="0"/>
                <a:cs typeface="Times New Roman" pitchFamily="18" charset="0"/>
              </a:rPr>
              <a:t>are equal to the </a:t>
            </a:r>
            <a:r>
              <a:rPr lang="en-US" sz="2400" dirty="0" smtClean="0">
                <a:solidFill>
                  <a:srgbClr val="FF0000"/>
                </a:solidFill>
                <a:latin typeface="Times New Roman" pitchFamily="18" charset="0"/>
                <a:cs typeface="Times New Roman" pitchFamily="18" charset="0"/>
              </a:rPr>
              <a:t>number of reducers.</a:t>
            </a:r>
          </a:p>
          <a:p>
            <a:pPr>
              <a:lnSpc>
                <a:spcPct val="150000"/>
              </a:lnSpc>
            </a:pPr>
            <a:r>
              <a:rPr lang="en-US" sz="2400" dirty="0" smtClean="0">
                <a:latin typeface="Times New Roman" pitchFamily="18" charset="0"/>
                <a:cs typeface="Times New Roman" pitchFamily="18" charset="0"/>
              </a:rPr>
              <a:t>The default partitioner is </a:t>
            </a:r>
            <a:r>
              <a:rPr lang="en-US" sz="2400" dirty="0" smtClean="0">
                <a:solidFill>
                  <a:srgbClr val="FF0000"/>
                </a:solidFill>
                <a:latin typeface="Times New Roman" pitchFamily="18" charset="0"/>
                <a:cs typeface="Times New Roman" pitchFamily="18" charset="0"/>
              </a:rPr>
              <a:t>hash partitioner</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txBody>
          <a:bodyPr>
            <a:normAutofit/>
          </a:bodyPr>
          <a:lstStyle/>
          <a:p>
            <a:pPr>
              <a:lnSpc>
                <a:spcPct val="150000"/>
              </a:lnSpc>
            </a:pPr>
            <a:r>
              <a:rPr lang="en-US" sz="2400" dirty="0" smtClean="0">
                <a:latin typeface="Times New Roman" pitchFamily="18" charset="0"/>
                <a:cs typeface="Times New Roman" pitchFamily="18" charset="0"/>
              </a:rPr>
              <a:t>It can compress </a:t>
            </a:r>
            <a:r>
              <a:rPr lang="en-US" sz="2400" dirty="0" err="1" smtClean="0">
                <a:latin typeface="Times New Roman" pitchFamily="18" charset="0"/>
                <a:cs typeface="Times New Roman" pitchFamily="18" charset="0"/>
              </a:rPr>
              <a:t>MapReduce</a:t>
            </a:r>
            <a:r>
              <a:rPr lang="en-US" sz="2400" dirty="0" smtClean="0">
                <a:latin typeface="Times New Roman" pitchFamily="18" charset="0"/>
                <a:cs typeface="Times New Roman" pitchFamily="18" charset="0"/>
              </a:rPr>
              <a:t> output file</a:t>
            </a:r>
          </a:p>
          <a:p>
            <a:pPr>
              <a:lnSpc>
                <a:spcPct val="150000"/>
              </a:lnSpc>
            </a:pPr>
            <a:r>
              <a:rPr lang="en-US" sz="2400" dirty="0" smtClean="0">
                <a:latin typeface="Times New Roman" pitchFamily="18" charset="0"/>
                <a:cs typeface="Times New Roman" pitchFamily="18" charset="0"/>
              </a:rPr>
              <a:t>It provides two benefits</a:t>
            </a:r>
          </a:p>
          <a:p>
            <a:pPr lvl="1">
              <a:lnSpc>
                <a:spcPct val="150000"/>
              </a:lnSpc>
            </a:pPr>
            <a:r>
              <a:rPr lang="en-US" sz="2400" dirty="0" smtClean="0">
                <a:latin typeface="Times New Roman" pitchFamily="18" charset="0"/>
                <a:cs typeface="Times New Roman" pitchFamily="18" charset="0"/>
              </a:rPr>
              <a:t>Reduce the space to store files.</a:t>
            </a:r>
          </a:p>
          <a:p>
            <a:pPr lvl="1">
              <a:lnSpc>
                <a:spcPct val="150000"/>
              </a:lnSpc>
            </a:pPr>
            <a:r>
              <a:rPr lang="en-US" sz="2400" dirty="0" smtClean="0">
                <a:latin typeface="Times New Roman" pitchFamily="18" charset="0"/>
                <a:cs typeface="Times New Roman" pitchFamily="18" charset="0"/>
              </a:rPr>
              <a:t>Speeds up data transfer across the network.</a:t>
            </a:r>
          </a:p>
          <a:p>
            <a:pPr>
              <a:lnSpc>
                <a:spcPct val="150000"/>
              </a:lnSpc>
            </a:pPr>
            <a:r>
              <a:rPr lang="en-US" sz="2400" dirty="0" smtClean="0">
                <a:latin typeface="Times New Roman" pitchFamily="18" charset="0"/>
                <a:cs typeface="Times New Roman" pitchFamily="18" charset="0"/>
              </a:rPr>
              <a:t>Codec : compression and decompression algorithm</a:t>
            </a:r>
          </a:p>
          <a:p>
            <a:pPr>
              <a:lnSpc>
                <a:spcPct val="150000"/>
              </a:lnSpc>
            </a:pPr>
            <a:r>
              <a:rPr lang="en-US" sz="2400" dirty="0" err="1" smtClean="0">
                <a:latin typeface="Times New Roman" pitchFamily="18" charset="0"/>
                <a:cs typeface="Times New Roman" pitchFamily="18" charset="0"/>
              </a:rPr>
              <a:t>GzipCodec</a:t>
            </a:r>
            <a:r>
              <a:rPr lang="en-US" sz="2400" dirty="0" smtClean="0">
                <a:latin typeface="Times New Roman" pitchFamily="18" charset="0"/>
                <a:cs typeface="Times New Roman" pitchFamily="18" charset="0"/>
              </a:rPr>
              <a:t> : algorithm for </a:t>
            </a:r>
            <a:r>
              <a:rPr lang="en-US" sz="2400" dirty="0" err="1" smtClean="0">
                <a:latin typeface="Times New Roman" pitchFamily="18" charset="0"/>
                <a:cs typeface="Times New Roman" pitchFamily="18" charset="0"/>
              </a:rPr>
              <a:t>gzip</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662354" y="266456"/>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ubtitle 3"/>
          <p:cNvSpPr>
            <a:spLocks noGrp="1"/>
          </p:cNvSpPr>
          <p:nvPr>
            <p:ph type="subTitle" idx="1"/>
          </p:nvPr>
        </p:nvSpPr>
        <p:spPr>
          <a:xfrm>
            <a:off x="691662" y="2543907"/>
            <a:ext cx="7080738" cy="3563815"/>
          </a:xfrm>
        </p:spPr>
        <p:txBody>
          <a:bodyPr/>
          <a:lstStyle/>
          <a:p>
            <a:pPr algn="l">
              <a:buFont typeface="Arial" pitchFamily="34" charset="0"/>
              <a:buChar char="•"/>
            </a:pPr>
            <a:r>
              <a:rPr lang="en-US" dirty="0" err="1" smtClean="0"/>
              <a:t>MapReduce</a:t>
            </a:r>
            <a:r>
              <a:rPr lang="en-US" dirty="0" smtClean="0"/>
              <a:t> is a </a:t>
            </a:r>
            <a:r>
              <a:rPr lang="en-US" smtClean="0"/>
              <a:t>software framework</a:t>
            </a:r>
          </a:p>
          <a:p>
            <a:pPr algn="l">
              <a:buFont typeface="Arial" pitchFamily="34" charset="0"/>
              <a:buChar cha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68812" y="0"/>
            <a:ext cx="8975187" cy="1470025"/>
          </a:xfrm>
        </p:spPr>
        <p:txBody>
          <a:bodyPr/>
          <a:lstStyle/>
          <a:p>
            <a:r>
              <a:rPr lang="en-US" b="1" u="sng" dirty="0" smtClean="0">
                <a:solidFill>
                  <a:srgbClr val="7030A0"/>
                </a:solidFill>
                <a:latin typeface="Times New Roman" pitchFamily="18" charset="0"/>
                <a:cs typeface="Times New Roman" pitchFamily="18" charset="0"/>
              </a:rPr>
              <a:t>Introduction : YARN (Yet Another Resource Negotiator)</a:t>
            </a:r>
            <a:endParaRPr lang="en-US" b="1" u="sng" dirty="0">
              <a:solidFill>
                <a:srgbClr val="7030A0"/>
              </a:solidFill>
              <a:latin typeface="Times New Roman" pitchFamily="18" charset="0"/>
              <a:cs typeface="Times New Roman" pitchFamily="18" charset="0"/>
            </a:endParaRPr>
          </a:p>
        </p:txBody>
      </p:sp>
      <p:sp>
        <p:nvSpPr>
          <p:cNvPr id="7" name="Subtitle 6"/>
          <p:cNvSpPr>
            <a:spLocks noGrp="1"/>
          </p:cNvSpPr>
          <p:nvPr>
            <p:ph type="subTitle" idx="1"/>
          </p:nvPr>
        </p:nvSpPr>
        <p:spPr>
          <a:xfrm>
            <a:off x="1892105" y="1603717"/>
            <a:ext cx="7012744" cy="4586068"/>
          </a:xfrm>
        </p:spPr>
        <p:txBody>
          <a:bodyPr anchor="ctr">
            <a:normAutofit/>
          </a:bodyPr>
          <a:lstStyle/>
          <a:p>
            <a:pPr algn="just">
              <a:lnSpc>
                <a:spcPct val="150000"/>
              </a:lnSpc>
              <a:buFont typeface="Arial" pitchFamily="34" charset="0"/>
              <a:buChar char="•"/>
            </a:pPr>
            <a:r>
              <a:rPr lang="en-US" sz="2400" dirty="0" smtClean="0">
                <a:solidFill>
                  <a:srgbClr val="7030A0"/>
                </a:solidFill>
                <a:latin typeface="Times New Roman" pitchFamily="18" charset="0"/>
                <a:cs typeface="Times New Roman" pitchFamily="18" charset="0"/>
              </a:rPr>
              <a:t>Apache </a:t>
            </a:r>
            <a:r>
              <a:rPr lang="en-US" sz="2400" dirty="0" err="1" smtClean="0">
                <a:solidFill>
                  <a:srgbClr val="7030A0"/>
                </a:solidFill>
                <a:latin typeface="Times New Roman" pitchFamily="18" charset="0"/>
                <a:cs typeface="Times New Roman" pitchFamily="18" charset="0"/>
              </a:rPr>
              <a:t>Hadoop</a:t>
            </a:r>
            <a:r>
              <a:rPr lang="en-US" sz="2400" dirty="0" smtClean="0">
                <a:solidFill>
                  <a:srgbClr val="7030A0"/>
                </a:solidFill>
                <a:latin typeface="Times New Roman" pitchFamily="18" charset="0"/>
                <a:cs typeface="Times New Roman" pitchFamily="18" charset="0"/>
              </a:rPr>
              <a:t> YARN : sub-project of </a:t>
            </a:r>
            <a:r>
              <a:rPr lang="en-US" sz="2400" dirty="0" err="1" smtClean="0">
                <a:solidFill>
                  <a:srgbClr val="7030A0"/>
                </a:solidFill>
                <a:latin typeface="Times New Roman" pitchFamily="18" charset="0"/>
                <a:cs typeface="Times New Roman" pitchFamily="18" charset="0"/>
              </a:rPr>
              <a:t>Hadoop</a:t>
            </a:r>
            <a:r>
              <a:rPr lang="en-US" sz="2400" dirty="0" smtClean="0">
                <a:solidFill>
                  <a:srgbClr val="7030A0"/>
                </a:solidFill>
                <a:latin typeface="Times New Roman" pitchFamily="18" charset="0"/>
                <a:cs typeface="Times New Roman" pitchFamily="18" charset="0"/>
              </a:rPr>
              <a:t> 2.x</a:t>
            </a:r>
          </a:p>
          <a:p>
            <a:pPr algn="just">
              <a:lnSpc>
                <a:spcPct val="150000"/>
              </a:lnSpc>
              <a:buFont typeface="Arial" pitchFamily="34" charset="0"/>
              <a:buChar char="•"/>
            </a:pPr>
            <a:r>
              <a:rPr lang="en-US" sz="2400" dirty="0" err="1" smtClean="0">
                <a:solidFill>
                  <a:srgbClr val="7030A0"/>
                </a:solidFill>
                <a:latin typeface="Times New Roman" pitchFamily="18" charset="0"/>
                <a:cs typeface="Times New Roman" pitchFamily="18" charset="0"/>
              </a:rPr>
              <a:t>Hadoop</a:t>
            </a:r>
            <a:r>
              <a:rPr lang="en-US" sz="2400" dirty="0" smtClean="0">
                <a:solidFill>
                  <a:srgbClr val="7030A0"/>
                </a:solidFill>
                <a:latin typeface="Times New Roman" pitchFamily="18" charset="0"/>
                <a:cs typeface="Times New Roman" pitchFamily="18" charset="0"/>
              </a:rPr>
              <a:t> 2.x : YARN based Architecture, general processing platform.</a:t>
            </a:r>
          </a:p>
          <a:p>
            <a:pPr algn="just">
              <a:lnSpc>
                <a:spcPct val="150000"/>
              </a:lnSpc>
              <a:buFont typeface="Arial" pitchFamily="34" charset="0"/>
              <a:buChar char="•"/>
            </a:pPr>
            <a:r>
              <a:rPr lang="en-US" sz="2400" dirty="0" smtClean="0">
                <a:solidFill>
                  <a:srgbClr val="7030A0"/>
                </a:solidFill>
                <a:latin typeface="Times New Roman" pitchFamily="18" charset="0"/>
                <a:cs typeface="Times New Roman" pitchFamily="18" charset="0"/>
              </a:rPr>
              <a:t>It can run multiple applications parallel but it share a common resource management.</a:t>
            </a:r>
          </a:p>
          <a:p>
            <a:pPr algn="just">
              <a:lnSpc>
                <a:spcPct val="150000"/>
              </a:lnSpc>
              <a:buFont typeface="Arial" pitchFamily="34" charset="0"/>
              <a:buChar char="•"/>
            </a:pPr>
            <a:endParaRPr lang="en-US" sz="2400" dirty="0">
              <a:solidFill>
                <a:srgbClr val="7030A0"/>
              </a:solidFill>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728003" y="0"/>
            <a:ext cx="7772400" cy="1470025"/>
          </a:xfrm>
        </p:spPr>
        <p:txBody>
          <a:bodyPr/>
          <a:lstStyle/>
          <a:p>
            <a:r>
              <a:rPr lang="en-US" b="1" u="sng" dirty="0" smtClean="0">
                <a:solidFill>
                  <a:srgbClr val="7030A0"/>
                </a:solidFill>
                <a:latin typeface="Times New Roman" pitchFamily="18" charset="0"/>
                <a:cs typeface="Times New Roman" pitchFamily="18" charset="0"/>
              </a:rPr>
              <a:t>Hadoop 1.0</a:t>
            </a:r>
            <a:endParaRPr lang="en-US" b="1" u="sng" dirty="0">
              <a:solidFill>
                <a:srgbClr val="7030A0"/>
              </a:solidFill>
              <a:latin typeface="Times New Roman" pitchFamily="18" charset="0"/>
              <a:cs typeface="Times New Roman" pitchFamily="18" charset="0"/>
            </a:endParaRPr>
          </a:p>
        </p:txBody>
      </p:sp>
      <p:sp>
        <p:nvSpPr>
          <p:cNvPr id="7" name="Subtitle 6"/>
          <p:cNvSpPr>
            <a:spLocks noGrp="1"/>
          </p:cNvSpPr>
          <p:nvPr>
            <p:ph type="subTitle" idx="1"/>
          </p:nvPr>
        </p:nvSpPr>
        <p:spPr>
          <a:xfrm>
            <a:off x="1491175" y="1603717"/>
            <a:ext cx="7413674" cy="4586068"/>
          </a:xfrm>
        </p:spPr>
        <p:txBody>
          <a:bodyPr anchor="ctr">
            <a:normAutofit fontScale="92500" lnSpcReduction="20000"/>
          </a:bodyPr>
          <a:lstStyle/>
          <a:p>
            <a:pPr algn="just">
              <a:lnSpc>
                <a:spcPct val="150000"/>
              </a:lnSpc>
              <a:buFont typeface="Arial" pitchFamily="34" charset="0"/>
              <a:buChar char="•"/>
            </a:pPr>
            <a:r>
              <a:rPr lang="en-US" sz="2400" dirty="0" smtClean="0">
                <a:solidFill>
                  <a:srgbClr val="7030A0"/>
                </a:solidFill>
                <a:latin typeface="Times New Roman" pitchFamily="18" charset="0"/>
                <a:cs typeface="Times New Roman" pitchFamily="18" charset="0"/>
              </a:rPr>
              <a:t>HDFS and </a:t>
            </a:r>
            <a:r>
              <a:rPr lang="en-US" sz="2400" dirty="0" err="1" smtClean="0">
                <a:solidFill>
                  <a:srgbClr val="7030A0"/>
                </a:solidFill>
                <a:latin typeface="Times New Roman" pitchFamily="18" charset="0"/>
                <a:cs typeface="Times New Roman" pitchFamily="18" charset="0"/>
              </a:rPr>
              <a:t>MapReduce</a:t>
            </a:r>
            <a:r>
              <a:rPr lang="en-US" sz="2400" dirty="0" smtClean="0">
                <a:solidFill>
                  <a:srgbClr val="7030A0"/>
                </a:solidFill>
                <a:latin typeface="Times New Roman" pitchFamily="18" charset="0"/>
                <a:cs typeface="Times New Roman" pitchFamily="18" charset="0"/>
              </a:rPr>
              <a:t> : Core Components</a:t>
            </a:r>
          </a:p>
          <a:p>
            <a:pPr algn="just">
              <a:lnSpc>
                <a:spcPct val="150000"/>
              </a:lnSpc>
              <a:buFont typeface="Arial" pitchFamily="34" charset="0"/>
              <a:buChar char="•"/>
            </a:pPr>
            <a:r>
              <a:rPr lang="en-US" sz="2400" dirty="0" smtClean="0">
                <a:solidFill>
                  <a:srgbClr val="7030A0"/>
                </a:solidFill>
                <a:latin typeface="Times New Roman" pitchFamily="18" charset="0"/>
                <a:cs typeface="Times New Roman" pitchFamily="18" charset="0"/>
              </a:rPr>
              <a:t> </a:t>
            </a:r>
            <a:r>
              <a:rPr lang="en-US" sz="2400" dirty="0" err="1">
                <a:solidFill>
                  <a:srgbClr val="7030A0"/>
                </a:solidFill>
                <a:latin typeface="Times New Roman" pitchFamily="18" charset="0"/>
                <a:cs typeface="Times New Roman" pitchFamily="18" charset="0"/>
              </a:rPr>
              <a:t>Hadoop</a:t>
            </a:r>
            <a:r>
              <a:rPr lang="en-US" sz="2400" dirty="0">
                <a:solidFill>
                  <a:srgbClr val="7030A0"/>
                </a:solidFill>
                <a:latin typeface="Times New Roman" pitchFamily="18" charset="0"/>
                <a:cs typeface="Times New Roman" pitchFamily="18" charset="0"/>
              </a:rPr>
              <a:t> version 1.0 </a:t>
            </a:r>
            <a:r>
              <a:rPr lang="en-US" sz="2400" dirty="0" smtClean="0">
                <a:solidFill>
                  <a:srgbClr val="7030A0"/>
                </a:solidFill>
                <a:latin typeface="Times New Roman" pitchFamily="18" charset="0"/>
                <a:cs typeface="Times New Roman" pitchFamily="18" charset="0"/>
              </a:rPr>
              <a:t>: MRV1(</a:t>
            </a:r>
            <a:r>
              <a:rPr lang="en-US" sz="2400" dirty="0" err="1" smtClean="0">
                <a:solidFill>
                  <a:srgbClr val="7030A0"/>
                </a:solidFill>
                <a:latin typeface="Times New Roman" pitchFamily="18" charset="0"/>
                <a:cs typeface="Times New Roman" pitchFamily="18" charset="0"/>
              </a:rPr>
              <a:t>MapReduce</a:t>
            </a:r>
            <a:r>
              <a:rPr lang="en-US" sz="2400" dirty="0" smtClean="0">
                <a:solidFill>
                  <a:srgbClr val="7030A0"/>
                </a:solidFill>
                <a:latin typeface="Times New Roman" pitchFamily="18" charset="0"/>
                <a:cs typeface="Times New Roman" pitchFamily="18" charset="0"/>
              </a:rPr>
              <a:t> </a:t>
            </a:r>
            <a:r>
              <a:rPr lang="en-US" sz="2400" dirty="0">
                <a:solidFill>
                  <a:srgbClr val="7030A0"/>
                </a:solidFill>
                <a:latin typeface="Times New Roman" pitchFamily="18" charset="0"/>
                <a:cs typeface="Times New Roman" pitchFamily="18" charset="0"/>
              </a:rPr>
              <a:t>Version 1</a:t>
            </a:r>
            <a:r>
              <a:rPr lang="en-US" sz="2400" dirty="0" smtClean="0">
                <a:solidFill>
                  <a:srgbClr val="7030A0"/>
                </a:solidFill>
                <a:latin typeface="Times New Roman" pitchFamily="18" charset="0"/>
                <a:cs typeface="Times New Roman" pitchFamily="18" charset="0"/>
              </a:rPr>
              <a:t>),</a:t>
            </a:r>
          </a:p>
          <a:p>
            <a:pPr algn="just">
              <a:lnSpc>
                <a:spcPct val="150000"/>
              </a:lnSpc>
              <a:buFont typeface="Arial" pitchFamily="34" charset="0"/>
              <a:buChar char="•"/>
            </a:pPr>
            <a:r>
              <a:rPr lang="en-US" sz="2400" dirty="0">
                <a:solidFill>
                  <a:srgbClr val="7030A0"/>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It </a:t>
            </a:r>
            <a:r>
              <a:rPr lang="en-US" sz="2400" dirty="0">
                <a:solidFill>
                  <a:srgbClr val="7030A0"/>
                </a:solidFill>
                <a:latin typeface="Times New Roman" pitchFamily="18" charset="0"/>
                <a:cs typeface="Times New Roman" pitchFamily="18" charset="0"/>
              </a:rPr>
              <a:t>performed both processing and resource management functions. </a:t>
            </a:r>
            <a:endParaRPr lang="en-US" sz="2400" dirty="0" smtClean="0">
              <a:solidFill>
                <a:srgbClr val="7030A0"/>
              </a:solidFill>
              <a:latin typeface="Times New Roman" pitchFamily="18" charset="0"/>
              <a:cs typeface="Times New Roman" pitchFamily="18" charset="0"/>
            </a:endParaRPr>
          </a:p>
          <a:p>
            <a:pPr algn="just">
              <a:lnSpc>
                <a:spcPct val="150000"/>
              </a:lnSpc>
              <a:buFont typeface="Arial" pitchFamily="34" charset="0"/>
              <a:buChar char="•"/>
            </a:pPr>
            <a:r>
              <a:rPr lang="en-US" sz="2400" dirty="0" smtClean="0">
                <a:solidFill>
                  <a:srgbClr val="7030A0"/>
                </a:solidFill>
                <a:latin typeface="Times New Roman" pitchFamily="18" charset="0"/>
                <a:cs typeface="Times New Roman" pitchFamily="18" charset="0"/>
              </a:rPr>
              <a:t> Job Tracker : single master, allocated </a:t>
            </a:r>
            <a:r>
              <a:rPr lang="en-US" sz="2400" dirty="0">
                <a:solidFill>
                  <a:srgbClr val="7030A0"/>
                </a:solidFill>
                <a:latin typeface="Times New Roman" pitchFamily="18" charset="0"/>
                <a:cs typeface="Times New Roman" pitchFamily="18" charset="0"/>
              </a:rPr>
              <a:t>the resources, performed scheduling and monitored the processing jobs</a:t>
            </a:r>
            <a:r>
              <a:rPr lang="en-US" sz="2400" dirty="0" smtClean="0">
                <a:solidFill>
                  <a:srgbClr val="7030A0"/>
                </a:solidFill>
                <a:latin typeface="Times New Roman" pitchFamily="18" charset="0"/>
                <a:cs typeface="Times New Roman" pitchFamily="18" charset="0"/>
              </a:rPr>
              <a:t>.</a:t>
            </a:r>
          </a:p>
          <a:p>
            <a:pPr algn="just">
              <a:lnSpc>
                <a:spcPct val="150000"/>
              </a:lnSpc>
              <a:buFont typeface="Arial" pitchFamily="34" charset="0"/>
              <a:buChar char="•"/>
            </a:pPr>
            <a:r>
              <a:rPr lang="en-US" sz="2400" dirty="0" smtClean="0">
                <a:solidFill>
                  <a:srgbClr val="7030A0"/>
                </a:solidFill>
                <a:latin typeface="Times New Roman" pitchFamily="18" charset="0"/>
                <a:cs typeface="Times New Roman" pitchFamily="18" charset="0"/>
              </a:rPr>
              <a:t> </a:t>
            </a:r>
            <a:r>
              <a:rPr lang="en-US" sz="2400" dirty="0">
                <a:solidFill>
                  <a:srgbClr val="7030A0"/>
                </a:solidFill>
                <a:latin typeface="Times New Roman" pitchFamily="18" charset="0"/>
                <a:cs typeface="Times New Roman" pitchFamily="18" charset="0"/>
              </a:rPr>
              <a:t>It assigned map and reduce tasks on a number of subordinate processes called the Task Trackers. </a:t>
            </a:r>
            <a:endParaRPr lang="en-US" sz="2400" dirty="0" smtClean="0">
              <a:solidFill>
                <a:srgbClr val="7030A0"/>
              </a:solidFill>
              <a:latin typeface="Times New Roman" pitchFamily="18" charset="0"/>
              <a:cs typeface="Times New Roman" pitchFamily="18" charset="0"/>
            </a:endParaRPr>
          </a:p>
          <a:p>
            <a:pPr algn="just">
              <a:lnSpc>
                <a:spcPct val="150000"/>
              </a:lnSpc>
              <a:buFont typeface="Arial" pitchFamily="34" charset="0"/>
              <a:buChar char="•"/>
            </a:pPr>
            <a:r>
              <a:rPr lang="en-US" sz="2400" dirty="0" smtClean="0">
                <a:solidFill>
                  <a:srgbClr val="7030A0"/>
                </a:solidFill>
                <a:latin typeface="Times New Roman" pitchFamily="18" charset="0"/>
                <a:cs typeface="Times New Roman" pitchFamily="18" charset="0"/>
              </a:rPr>
              <a:t>It periodically </a:t>
            </a:r>
            <a:r>
              <a:rPr lang="en-US" sz="2400" dirty="0">
                <a:solidFill>
                  <a:srgbClr val="7030A0"/>
                </a:solidFill>
                <a:latin typeface="Times New Roman" pitchFamily="18" charset="0"/>
                <a:cs typeface="Times New Roman" pitchFamily="18" charset="0"/>
              </a:rPr>
              <a:t>reported their progress to the Job Tracker.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b="1" u="sng" dirty="0" smtClean="0">
                <a:solidFill>
                  <a:srgbClr val="7030A0"/>
                </a:solidFill>
                <a:latin typeface="Times New Roman" pitchFamily="18" charset="0"/>
                <a:cs typeface="Times New Roman" pitchFamily="18" charset="0"/>
              </a:rPr>
              <a:t>Hadoop 1.0 Architecture</a:t>
            </a:r>
            <a:endParaRPr lang="en-US" b="1" u="sng" dirty="0">
              <a:solidFill>
                <a:srgbClr val="7030A0"/>
              </a:solidFill>
              <a:latin typeface="Times New Roman" pitchFamily="18" charset="0"/>
              <a:cs typeface="Times New Roman" pitchFamily="18" charset="0"/>
            </a:endParaRPr>
          </a:p>
        </p:txBody>
      </p:sp>
      <p:pic>
        <p:nvPicPr>
          <p:cNvPr id="3074" name="Picture 2"/>
          <p:cNvPicPr>
            <a:picLocks noGrp="1" noChangeAspect="1" noChangeArrowheads="1"/>
          </p:cNvPicPr>
          <p:nvPr>
            <p:ph idx="1"/>
          </p:nvPr>
        </p:nvPicPr>
        <p:blipFill>
          <a:blip r:embed="rId2"/>
          <a:srcRect/>
          <a:stretch>
            <a:fillRect/>
          </a:stretch>
        </p:blipFill>
        <p:spPr bwMode="auto">
          <a:xfrm>
            <a:off x="1477108" y="1586132"/>
            <a:ext cx="7659078" cy="4308231"/>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96948" y="0"/>
          <a:ext cx="8736037" cy="1294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0" y="1463039"/>
            <a:ext cx="9144000" cy="5620043"/>
          </a:xfrm>
        </p:spPr>
        <p:txBody>
          <a:bodyPr>
            <a:noAutofit/>
          </a:bodyPr>
          <a:lstStyle/>
          <a:p>
            <a:pPr>
              <a:lnSpc>
                <a:spcPct val="170000"/>
              </a:lnSpc>
            </a:pPr>
            <a:r>
              <a:rPr lang="en-US" sz="2400" dirty="0" smtClean="0">
                <a:solidFill>
                  <a:srgbClr val="C00000"/>
                </a:solidFill>
                <a:latin typeface="Times New Roman" pitchFamily="18" charset="0"/>
                <a:cs typeface="Times New Roman" pitchFamily="18" charset="0"/>
              </a:rPr>
              <a:t>Introduction to </a:t>
            </a:r>
            <a:r>
              <a:rPr lang="en-US" sz="2400" dirty="0" err="1" smtClean="0">
                <a:solidFill>
                  <a:srgbClr val="C00000"/>
                </a:solidFill>
                <a:latin typeface="Times New Roman" pitchFamily="18" charset="0"/>
                <a:cs typeface="Times New Roman" pitchFamily="18" charset="0"/>
              </a:rPr>
              <a:t>MapReduce</a:t>
            </a:r>
            <a:r>
              <a:rPr lang="en-US" sz="2400" dirty="0" smtClean="0">
                <a:solidFill>
                  <a:srgbClr val="C00000"/>
                </a:solidFill>
                <a:latin typeface="Times New Roman" pitchFamily="18" charset="0"/>
                <a:cs typeface="Times New Roman" pitchFamily="18" charset="0"/>
              </a:rPr>
              <a:t> </a:t>
            </a:r>
          </a:p>
          <a:p>
            <a:pPr>
              <a:lnSpc>
                <a:spcPct val="170000"/>
              </a:lnSpc>
            </a:pPr>
            <a:r>
              <a:rPr lang="en-US" sz="2400" dirty="0" smtClean="0">
                <a:solidFill>
                  <a:srgbClr val="C00000"/>
                </a:solidFill>
                <a:latin typeface="Times New Roman" pitchFamily="18" charset="0"/>
                <a:cs typeface="Times New Roman" pitchFamily="18" charset="0"/>
              </a:rPr>
              <a:t>Processing data with </a:t>
            </a:r>
            <a:r>
              <a:rPr lang="en-US" sz="2400" dirty="0" err="1" smtClean="0">
                <a:solidFill>
                  <a:srgbClr val="C00000"/>
                </a:solidFill>
                <a:latin typeface="Times New Roman" pitchFamily="18" charset="0"/>
                <a:cs typeface="Times New Roman" pitchFamily="18" charset="0"/>
              </a:rPr>
              <a:t>Hadoop</a:t>
            </a:r>
            <a:r>
              <a:rPr lang="en-US" sz="2400" dirty="0" smtClean="0">
                <a:solidFill>
                  <a:srgbClr val="C00000"/>
                </a:solidFill>
                <a:latin typeface="Times New Roman" pitchFamily="18" charset="0"/>
                <a:cs typeface="Times New Roman" pitchFamily="18" charset="0"/>
              </a:rPr>
              <a:t> using </a:t>
            </a:r>
            <a:r>
              <a:rPr lang="en-US" sz="2400" dirty="0" err="1" smtClean="0">
                <a:solidFill>
                  <a:srgbClr val="C00000"/>
                </a:solidFill>
                <a:latin typeface="Times New Roman" pitchFamily="18" charset="0"/>
                <a:cs typeface="Times New Roman" pitchFamily="18" charset="0"/>
              </a:rPr>
              <a:t>MapReduce</a:t>
            </a:r>
            <a:endParaRPr lang="en-US" sz="2400" dirty="0" smtClean="0">
              <a:solidFill>
                <a:srgbClr val="C00000"/>
              </a:solidFill>
              <a:latin typeface="Times New Roman" pitchFamily="18" charset="0"/>
              <a:cs typeface="Times New Roman" pitchFamily="18" charset="0"/>
            </a:endParaRPr>
          </a:p>
          <a:p>
            <a:pPr>
              <a:lnSpc>
                <a:spcPct val="170000"/>
              </a:lnSpc>
            </a:pPr>
            <a:r>
              <a:rPr lang="en-US" sz="2400" dirty="0" smtClean="0">
                <a:solidFill>
                  <a:srgbClr val="C00000"/>
                </a:solidFill>
                <a:latin typeface="Times New Roman" pitchFamily="18" charset="0"/>
                <a:cs typeface="Times New Roman" pitchFamily="18" charset="0"/>
              </a:rPr>
              <a:t>Introduction to YARN</a:t>
            </a:r>
          </a:p>
          <a:p>
            <a:pPr>
              <a:lnSpc>
                <a:spcPct val="170000"/>
              </a:lnSpc>
            </a:pPr>
            <a:r>
              <a:rPr lang="en-US" sz="2400" dirty="0" smtClean="0">
                <a:solidFill>
                  <a:srgbClr val="C00000"/>
                </a:solidFill>
                <a:latin typeface="Times New Roman" pitchFamily="18" charset="0"/>
                <a:cs typeface="Times New Roman" pitchFamily="18" charset="0"/>
              </a:rPr>
              <a:t>YARN Components</a:t>
            </a:r>
          </a:p>
          <a:p>
            <a:pPr>
              <a:lnSpc>
                <a:spcPct val="170000"/>
              </a:lnSpc>
            </a:pPr>
            <a:r>
              <a:rPr lang="en-US" sz="2400" dirty="0" smtClean="0">
                <a:solidFill>
                  <a:srgbClr val="C00000"/>
                </a:solidFill>
                <a:latin typeface="Times New Roman" pitchFamily="18" charset="0"/>
                <a:cs typeface="Times New Roman" pitchFamily="18" charset="0"/>
              </a:rPr>
              <a:t>Needs of YARN </a:t>
            </a:r>
          </a:p>
          <a:p>
            <a:pPr>
              <a:lnSpc>
                <a:spcPct val="170000"/>
              </a:lnSpc>
            </a:pPr>
            <a:r>
              <a:rPr lang="en-US" sz="2400" dirty="0" smtClean="0">
                <a:solidFill>
                  <a:srgbClr val="C00000"/>
                </a:solidFill>
                <a:latin typeface="Times New Roman" pitchFamily="18" charset="0"/>
                <a:cs typeface="Times New Roman" pitchFamily="18" charset="0"/>
              </a:rPr>
              <a:t>Challenges of YARN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b="1" u="sng" dirty="0" smtClean="0">
                <a:solidFill>
                  <a:srgbClr val="7030A0"/>
                </a:solidFill>
                <a:latin typeface="Times New Roman" pitchFamily="18" charset="0"/>
                <a:cs typeface="Times New Roman" pitchFamily="18" charset="0"/>
              </a:rPr>
              <a:t>Comparison of Hadoop 1.0 </a:t>
            </a:r>
            <a:r>
              <a:rPr lang="en-US" b="1" u="sng" dirty="0" err="1" smtClean="0">
                <a:solidFill>
                  <a:srgbClr val="7030A0"/>
                </a:solidFill>
                <a:latin typeface="Times New Roman" pitchFamily="18" charset="0"/>
                <a:cs typeface="Times New Roman" pitchFamily="18" charset="0"/>
              </a:rPr>
              <a:t>vs</a:t>
            </a:r>
            <a:r>
              <a:rPr lang="en-US" b="1" u="sng" dirty="0" smtClean="0">
                <a:solidFill>
                  <a:srgbClr val="7030A0"/>
                </a:solidFill>
                <a:latin typeface="Times New Roman" pitchFamily="18" charset="0"/>
                <a:cs typeface="Times New Roman" pitchFamily="18" charset="0"/>
              </a:rPr>
              <a:t> Hadoop 2.0</a:t>
            </a:r>
            <a:endParaRPr lang="en-US" b="1" u="sng" dirty="0">
              <a:solidFill>
                <a:srgbClr val="7030A0"/>
              </a:solidFill>
              <a:latin typeface="Times New Roman" pitchFamily="18" charset="0"/>
              <a:cs typeface="Times New Roman" pitchFamily="18" charset="0"/>
            </a:endParaRPr>
          </a:p>
        </p:txBody>
      </p:sp>
      <p:pic>
        <p:nvPicPr>
          <p:cNvPr id="5123" name="Picture 3"/>
          <p:cNvPicPr>
            <a:picLocks noGrp="1" noChangeAspect="1" noChangeArrowheads="1"/>
          </p:cNvPicPr>
          <p:nvPr>
            <p:ph idx="1"/>
          </p:nvPr>
        </p:nvPicPr>
        <p:blipFill>
          <a:blip r:embed="rId2"/>
          <a:srcRect/>
          <a:stretch>
            <a:fillRect/>
          </a:stretch>
        </p:blipFill>
        <p:spPr bwMode="auto">
          <a:xfrm>
            <a:off x="1463304" y="1672770"/>
            <a:ext cx="7192634" cy="4045857"/>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728003" y="0"/>
            <a:ext cx="7772400" cy="1470025"/>
          </a:xfrm>
        </p:spPr>
        <p:txBody>
          <a:bodyPr/>
          <a:lstStyle/>
          <a:p>
            <a:r>
              <a:rPr lang="en-US" b="1" u="sng" dirty="0" smtClean="0">
                <a:solidFill>
                  <a:srgbClr val="7030A0"/>
                </a:solidFill>
                <a:latin typeface="Times New Roman" pitchFamily="18" charset="0"/>
                <a:cs typeface="Times New Roman" pitchFamily="18" charset="0"/>
              </a:rPr>
              <a:t>Limitations of Hadoop 1.0 </a:t>
            </a:r>
            <a:endParaRPr lang="en-US" b="1" u="sng" dirty="0">
              <a:solidFill>
                <a:srgbClr val="7030A0"/>
              </a:solidFill>
              <a:latin typeface="Times New Roman" pitchFamily="18" charset="0"/>
              <a:cs typeface="Times New Roman" pitchFamily="18" charset="0"/>
            </a:endParaRPr>
          </a:p>
        </p:txBody>
      </p:sp>
      <p:sp>
        <p:nvSpPr>
          <p:cNvPr id="7" name="Subtitle 6"/>
          <p:cNvSpPr>
            <a:spLocks noGrp="1"/>
          </p:cNvSpPr>
          <p:nvPr>
            <p:ph type="subTitle" idx="1"/>
          </p:nvPr>
        </p:nvSpPr>
        <p:spPr>
          <a:xfrm>
            <a:off x="1463040" y="2011680"/>
            <a:ext cx="7413674" cy="4586068"/>
          </a:xfrm>
        </p:spPr>
        <p:txBody>
          <a:bodyPr anchor="ctr">
            <a:noAutofit/>
          </a:bodyPr>
          <a:lstStyle/>
          <a:p>
            <a:pPr algn="just">
              <a:lnSpc>
                <a:spcPct val="150000"/>
              </a:lnSpc>
              <a:buFont typeface="Arial" pitchFamily="34" charset="0"/>
              <a:buChar char="•"/>
            </a:pPr>
            <a:r>
              <a:rPr lang="en-US" sz="2200" b="1" dirty="0" smtClean="0">
                <a:solidFill>
                  <a:srgbClr val="7030A0"/>
                </a:solidFill>
                <a:latin typeface="Times New Roman" pitchFamily="18" charset="0"/>
                <a:cs typeface="Times New Roman" pitchFamily="18" charset="0"/>
              </a:rPr>
              <a:t>Scalability :</a:t>
            </a:r>
            <a:r>
              <a:rPr lang="en-US" sz="2200" dirty="0" smtClean="0">
                <a:solidFill>
                  <a:srgbClr val="7030A0"/>
                </a:solidFill>
                <a:latin typeface="Times New Roman" pitchFamily="18" charset="0"/>
                <a:cs typeface="Times New Roman" pitchFamily="18" charset="0"/>
              </a:rPr>
              <a:t> The cluster size will not be exceed more than 4000 nodes. it cannot run more than 40000 concurrent task.</a:t>
            </a:r>
          </a:p>
          <a:p>
            <a:pPr algn="just">
              <a:lnSpc>
                <a:spcPct val="150000"/>
              </a:lnSpc>
              <a:buFont typeface="Arial" pitchFamily="34" charset="0"/>
              <a:buChar char="•"/>
            </a:pPr>
            <a:r>
              <a:rPr lang="en-US" sz="2200" b="1" dirty="0" smtClean="0">
                <a:solidFill>
                  <a:srgbClr val="7030A0"/>
                </a:solidFill>
                <a:latin typeface="Times New Roman" pitchFamily="18" charset="0"/>
                <a:cs typeface="Times New Roman" pitchFamily="18" charset="0"/>
              </a:rPr>
              <a:t>Availability issues</a:t>
            </a:r>
            <a:r>
              <a:rPr lang="en-US" sz="2200" dirty="0" smtClean="0">
                <a:solidFill>
                  <a:srgbClr val="7030A0"/>
                </a:solidFill>
                <a:latin typeface="Times New Roman" pitchFamily="18" charset="0"/>
                <a:cs typeface="Times New Roman" pitchFamily="18" charset="0"/>
              </a:rPr>
              <a:t>: if job tracker fails then it kills all queued and running jobs.</a:t>
            </a:r>
          </a:p>
          <a:p>
            <a:pPr algn="just">
              <a:lnSpc>
                <a:spcPct val="150000"/>
              </a:lnSpc>
              <a:buFont typeface="Arial" pitchFamily="34" charset="0"/>
              <a:buChar char="•"/>
            </a:pPr>
            <a:r>
              <a:rPr lang="en-US" sz="2200" b="1" dirty="0" smtClean="0">
                <a:solidFill>
                  <a:srgbClr val="7030A0"/>
                </a:solidFill>
                <a:latin typeface="Times New Roman" pitchFamily="18" charset="0"/>
                <a:cs typeface="Times New Roman" pitchFamily="18" charset="0"/>
              </a:rPr>
              <a:t>Resource utilization</a:t>
            </a:r>
            <a:r>
              <a:rPr lang="en-US" sz="2200" dirty="0" smtClean="0">
                <a:solidFill>
                  <a:srgbClr val="7030A0"/>
                </a:solidFill>
                <a:latin typeface="Times New Roman" pitchFamily="18" charset="0"/>
                <a:cs typeface="Times New Roman" pitchFamily="18" charset="0"/>
              </a:rPr>
              <a:t> :due to </a:t>
            </a:r>
            <a:r>
              <a:rPr lang="en-US" sz="2200" dirty="0" err="1" smtClean="0">
                <a:solidFill>
                  <a:srgbClr val="7030A0"/>
                </a:solidFill>
                <a:latin typeface="Times New Roman" pitchFamily="18" charset="0"/>
                <a:cs typeface="Times New Roman" pitchFamily="18" charset="0"/>
              </a:rPr>
              <a:t>prredefined</a:t>
            </a:r>
            <a:r>
              <a:rPr lang="en-US" sz="2200" dirty="0" smtClean="0">
                <a:solidFill>
                  <a:srgbClr val="7030A0"/>
                </a:solidFill>
                <a:latin typeface="Times New Roman" pitchFamily="18" charset="0"/>
                <a:cs typeface="Times New Roman" pitchFamily="18" charset="0"/>
              </a:rPr>
              <a:t> number of map and reduce slots for each task tracker, resource utilization issues occur.</a:t>
            </a:r>
          </a:p>
          <a:p>
            <a:pPr algn="just">
              <a:lnSpc>
                <a:spcPct val="150000"/>
              </a:lnSpc>
              <a:buFont typeface="Arial" pitchFamily="34" charset="0"/>
              <a:buChar char="•"/>
            </a:pPr>
            <a:r>
              <a:rPr lang="en-US" sz="2200" b="1" dirty="0" smtClean="0">
                <a:solidFill>
                  <a:srgbClr val="7030A0"/>
                </a:solidFill>
                <a:latin typeface="Times New Roman" pitchFamily="18" charset="0"/>
                <a:cs typeface="Times New Roman" pitchFamily="18" charset="0"/>
              </a:rPr>
              <a:t>Limitations in running non-</a:t>
            </a:r>
            <a:r>
              <a:rPr lang="en-US" sz="2200" b="1" dirty="0" err="1" smtClean="0">
                <a:solidFill>
                  <a:srgbClr val="7030A0"/>
                </a:solidFill>
                <a:latin typeface="Times New Roman" pitchFamily="18" charset="0"/>
                <a:cs typeface="Times New Roman" pitchFamily="18" charset="0"/>
              </a:rPr>
              <a:t>MapReduce</a:t>
            </a:r>
            <a:r>
              <a:rPr lang="en-US" sz="2200" b="1" dirty="0" smtClean="0">
                <a:solidFill>
                  <a:srgbClr val="7030A0"/>
                </a:solidFill>
                <a:latin typeface="Times New Roman" pitchFamily="18" charset="0"/>
                <a:cs typeface="Times New Roman" pitchFamily="18" charset="0"/>
              </a:rPr>
              <a:t> applications </a:t>
            </a:r>
            <a:r>
              <a:rPr lang="en-US" sz="2200" dirty="0" smtClean="0">
                <a:solidFill>
                  <a:srgbClr val="7030A0"/>
                </a:solidFill>
                <a:latin typeface="Times New Roman" pitchFamily="18" charset="0"/>
                <a:cs typeface="Times New Roman" pitchFamily="18" charset="0"/>
              </a:rPr>
              <a:t>: it supports only batch processing</a:t>
            </a:r>
          </a:p>
          <a:p>
            <a:pPr algn="just">
              <a:lnSpc>
                <a:spcPct val="150000"/>
              </a:lnSpc>
              <a:buFont typeface="Arial" pitchFamily="34" charset="0"/>
              <a:buChar char="•"/>
            </a:pPr>
            <a:endParaRPr lang="en-US" sz="2200" dirty="0" smtClean="0">
              <a:solidFill>
                <a:srgbClr val="7030A0"/>
              </a:solidFill>
              <a:latin typeface="Times New Roman" pitchFamily="18" charset="0"/>
              <a:cs typeface="Times New Roman" pitchFamily="18" charset="0"/>
            </a:endParaRPr>
          </a:p>
          <a:p>
            <a:pPr algn="just">
              <a:lnSpc>
                <a:spcPct val="150000"/>
              </a:lnSpc>
              <a:buFont typeface="Arial" pitchFamily="34" charset="0"/>
              <a:buChar char="•"/>
            </a:pPr>
            <a:endParaRPr lang="en-US" sz="2200" dirty="0">
              <a:solidFill>
                <a:srgbClr val="7030A0"/>
              </a:solidFill>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728003" y="0"/>
            <a:ext cx="7772400" cy="1252025"/>
          </a:xfrm>
        </p:spPr>
        <p:txBody>
          <a:bodyPr/>
          <a:lstStyle/>
          <a:p>
            <a:r>
              <a:rPr lang="en-US" b="1" u="sng" dirty="0" smtClean="0">
                <a:solidFill>
                  <a:srgbClr val="7030A0"/>
                </a:solidFill>
                <a:latin typeface="Times New Roman" pitchFamily="18" charset="0"/>
                <a:cs typeface="Times New Roman" pitchFamily="18" charset="0"/>
              </a:rPr>
              <a:t>Need for YARN</a:t>
            </a:r>
            <a:endParaRPr lang="en-US" b="1" u="sng" dirty="0">
              <a:solidFill>
                <a:srgbClr val="7030A0"/>
              </a:solidFill>
              <a:latin typeface="Times New Roman" pitchFamily="18" charset="0"/>
              <a:cs typeface="Times New Roman" pitchFamily="18" charset="0"/>
            </a:endParaRPr>
          </a:p>
        </p:txBody>
      </p:sp>
      <p:sp>
        <p:nvSpPr>
          <p:cNvPr id="5" name="Subtitle 4"/>
          <p:cNvSpPr>
            <a:spLocks noGrp="1"/>
          </p:cNvSpPr>
          <p:nvPr>
            <p:ph type="subTitle" idx="1"/>
          </p:nvPr>
        </p:nvSpPr>
        <p:spPr>
          <a:xfrm>
            <a:off x="1139483" y="1097280"/>
            <a:ext cx="8004517" cy="5233181"/>
          </a:xfrm>
        </p:spPr>
        <p:txBody>
          <a:bodyPr>
            <a:noAutofit/>
          </a:bodyPr>
          <a:lstStyle/>
          <a:p>
            <a:pPr algn="just" fontAlgn="base">
              <a:lnSpc>
                <a:spcPct val="170000"/>
              </a:lnSpc>
              <a:buFont typeface="Arial" pitchFamily="34" charset="0"/>
              <a:buChar char="•"/>
            </a:pPr>
            <a:r>
              <a:rPr lang="en-US" sz="2400" b="1" dirty="0" smtClean="0">
                <a:solidFill>
                  <a:srgbClr val="7030A0"/>
                </a:solidFill>
                <a:latin typeface="Times New Roman" pitchFamily="18" charset="0"/>
                <a:cs typeface="Times New Roman" pitchFamily="18" charset="0"/>
              </a:rPr>
              <a:t> Scalability</a:t>
            </a:r>
            <a:r>
              <a:rPr lang="en-US" sz="2400" b="1" dirty="0">
                <a:solidFill>
                  <a:srgbClr val="7030A0"/>
                </a:solidFill>
                <a:latin typeface="Times New Roman" pitchFamily="18" charset="0"/>
                <a:cs typeface="Times New Roman" pitchFamily="18" charset="0"/>
              </a:rPr>
              <a:t>:</a:t>
            </a:r>
            <a:r>
              <a:rPr lang="en-US" sz="2400" dirty="0">
                <a:solidFill>
                  <a:srgbClr val="7030A0"/>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it can have a cluster size of more than 10,000 nodes and can run more than 1,00,000 concurrent tasks.</a:t>
            </a:r>
          </a:p>
          <a:p>
            <a:pPr algn="just" fontAlgn="base">
              <a:lnSpc>
                <a:spcPct val="170000"/>
              </a:lnSpc>
              <a:buFont typeface="Arial" pitchFamily="34" charset="0"/>
              <a:buChar char="•"/>
            </a:pPr>
            <a:r>
              <a:rPr lang="en-US" sz="2400" b="1" dirty="0" err="1" smtClean="0">
                <a:solidFill>
                  <a:srgbClr val="7030A0"/>
                </a:solidFill>
                <a:latin typeface="Times New Roman" pitchFamily="18" charset="0"/>
                <a:cs typeface="Times New Roman" pitchFamily="18" charset="0"/>
              </a:rPr>
              <a:t>Compatability</a:t>
            </a:r>
            <a:r>
              <a:rPr lang="en-US" sz="2400" b="1" dirty="0">
                <a:solidFill>
                  <a:srgbClr val="7030A0"/>
                </a:solidFill>
                <a:latin typeface="Times New Roman" pitchFamily="18" charset="0"/>
                <a:cs typeface="Times New Roman" pitchFamily="18" charset="0"/>
              </a:rPr>
              <a:t>:</a:t>
            </a:r>
            <a:r>
              <a:rPr lang="en-US" sz="2400" dirty="0">
                <a:solidFill>
                  <a:srgbClr val="7030A0"/>
                </a:solidFill>
                <a:latin typeface="Times New Roman" pitchFamily="18" charset="0"/>
                <a:cs typeface="Times New Roman" pitchFamily="18" charset="0"/>
              </a:rPr>
              <a:t> YARN supports the existing map-reduce applications without </a:t>
            </a:r>
            <a:r>
              <a:rPr lang="en-US" sz="2400" dirty="0" smtClean="0">
                <a:solidFill>
                  <a:srgbClr val="7030A0"/>
                </a:solidFill>
                <a:latin typeface="Times New Roman" pitchFamily="18" charset="0"/>
                <a:cs typeface="Times New Roman" pitchFamily="18" charset="0"/>
              </a:rPr>
              <a:t>disruptions.</a:t>
            </a:r>
          </a:p>
          <a:p>
            <a:pPr algn="just" fontAlgn="base">
              <a:lnSpc>
                <a:spcPct val="170000"/>
              </a:lnSpc>
              <a:buFont typeface="Arial" pitchFamily="34" charset="0"/>
              <a:buChar char="•"/>
            </a:pPr>
            <a:r>
              <a:rPr lang="en-US" sz="2400" dirty="0" smtClean="0">
                <a:solidFill>
                  <a:srgbClr val="7030A0"/>
                </a:solidFill>
                <a:latin typeface="Times New Roman" pitchFamily="18" charset="0"/>
                <a:cs typeface="Times New Roman" pitchFamily="18" charset="0"/>
              </a:rPr>
              <a:t> </a:t>
            </a:r>
            <a:r>
              <a:rPr lang="en-US" sz="2400" b="1" dirty="0" smtClean="0">
                <a:solidFill>
                  <a:srgbClr val="7030A0"/>
                </a:solidFill>
                <a:latin typeface="Times New Roman" pitchFamily="18" charset="0"/>
                <a:cs typeface="Times New Roman" pitchFamily="18" charset="0"/>
              </a:rPr>
              <a:t>Cluster </a:t>
            </a:r>
            <a:r>
              <a:rPr lang="en-US" sz="2400" b="1" dirty="0">
                <a:solidFill>
                  <a:srgbClr val="7030A0"/>
                </a:solidFill>
                <a:latin typeface="Times New Roman" pitchFamily="18" charset="0"/>
                <a:cs typeface="Times New Roman" pitchFamily="18" charset="0"/>
              </a:rPr>
              <a:t>Utilization</a:t>
            </a:r>
            <a:r>
              <a:rPr lang="en-US" sz="2400" b="1" dirty="0" smtClean="0">
                <a:solidFill>
                  <a:srgbClr val="7030A0"/>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allows dynamic allocation of cluster resources to improve resource utilization.</a:t>
            </a:r>
          </a:p>
          <a:p>
            <a:pPr algn="just" fontAlgn="base">
              <a:lnSpc>
                <a:spcPct val="170000"/>
              </a:lnSpc>
              <a:buFont typeface="Arial" pitchFamily="34" charset="0"/>
              <a:buChar char="•"/>
            </a:pPr>
            <a:r>
              <a:rPr lang="en-US" sz="2400" b="1" dirty="0" smtClean="0">
                <a:solidFill>
                  <a:srgbClr val="7030A0"/>
                </a:solidFill>
                <a:latin typeface="Times New Roman" pitchFamily="18" charset="0"/>
                <a:cs typeface="Times New Roman" pitchFamily="18" charset="0"/>
              </a:rPr>
              <a:t>Multi-tenancy</a:t>
            </a:r>
            <a:r>
              <a:rPr lang="en-US" sz="2400" b="1" dirty="0">
                <a:solidFill>
                  <a:srgbClr val="7030A0"/>
                </a:solidFill>
                <a:latin typeface="Times New Roman" pitchFamily="18" charset="0"/>
                <a:cs typeface="Times New Roman" pitchFamily="18" charset="0"/>
              </a:rPr>
              <a:t>:</a:t>
            </a:r>
            <a:r>
              <a:rPr lang="en-US" sz="2400" dirty="0">
                <a:solidFill>
                  <a:srgbClr val="7030A0"/>
                </a:solidFill>
                <a:latin typeface="Times New Roman" pitchFamily="18" charset="0"/>
                <a:cs typeface="Times New Roman" pitchFamily="18" charset="0"/>
              </a:rPr>
              <a:t> It allows multiple engine </a:t>
            </a:r>
            <a:r>
              <a:rPr lang="en-US" sz="2400" dirty="0" smtClean="0">
                <a:solidFill>
                  <a:srgbClr val="7030A0"/>
                </a:solidFill>
                <a:latin typeface="Times New Roman" pitchFamily="18" charset="0"/>
                <a:cs typeface="Times New Roman" pitchFamily="18" charset="0"/>
              </a:rPr>
              <a:t>access and perform real time analysis and running </a:t>
            </a:r>
            <a:r>
              <a:rPr lang="en-US" sz="2400" dirty="0" err="1" smtClean="0">
                <a:solidFill>
                  <a:srgbClr val="7030A0"/>
                </a:solidFill>
                <a:latin typeface="Times New Roman" pitchFamily="18" charset="0"/>
                <a:cs typeface="Times New Roman" pitchFamily="18" charset="0"/>
              </a:rPr>
              <a:t>adhoc</a:t>
            </a:r>
            <a:r>
              <a:rPr lang="en-US" sz="2400" dirty="0" smtClean="0">
                <a:solidFill>
                  <a:srgbClr val="7030A0"/>
                </a:solidFill>
                <a:latin typeface="Times New Roman" pitchFamily="18" charset="0"/>
                <a:cs typeface="Times New Roman" pitchFamily="18" charset="0"/>
              </a:rPr>
              <a:t> query. </a:t>
            </a:r>
            <a:br>
              <a:rPr lang="en-US" sz="2400" dirty="0" smtClean="0">
                <a:solidFill>
                  <a:srgbClr val="7030A0"/>
                </a:solidFill>
                <a:latin typeface="Times New Roman" pitchFamily="18" charset="0"/>
                <a:cs typeface="Times New Roman" pitchFamily="18" charset="0"/>
              </a:rPr>
            </a:br>
            <a:endParaRPr lang="en-US" sz="2400" dirty="0">
              <a:solidFill>
                <a:srgbClr val="7030A0"/>
              </a:solidFill>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728003" y="0"/>
            <a:ext cx="7772400" cy="1252025"/>
          </a:xfrm>
        </p:spPr>
        <p:txBody>
          <a:bodyPr/>
          <a:lstStyle/>
          <a:p>
            <a:r>
              <a:rPr lang="en-US" b="1" u="sng" dirty="0" smtClean="0">
                <a:solidFill>
                  <a:srgbClr val="7030A0"/>
                </a:solidFill>
                <a:latin typeface="Times New Roman" pitchFamily="18" charset="0"/>
                <a:cs typeface="Times New Roman" pitchFamily="18" charset="0"/>
              </a:rPr>
              <a:t>Need for YARN</a:t>
            </a:r>
            <a:endParaRPr lang="en-US" b="1" u="sng" dirty="0">
              <a:solidFill>
                <a:srgbClr val="7030A0"/>
              </a:solidFill>
              <a:latin typeface="Times New Roman" pitchFamily="18" charset="0"/>
              <a:cs typeface="Times New Roman" pitchFamily="18" charset="0"/>
            </a:endParaRPr>
          </a:p>
        </p:txBody>
      </p:sp>
      <p:pic>
        <p:nvPicPr>
          <p:cNvPr id="8" name="Picture 2" descr="What are the advantages of YARN"/>
          <p:cNvPicPr>
            <a:picLocks noChangeAspect="1" noChangeArrowheads="1"/>
          </p:cNvPicPr>
          <p:nvPr/>
        </p:nvPicPr>
        <p:blipFill>
          <a:blip r:embed="rId2"/>
          <a:srcRect/>
          <a:stretch>
            <a:fillRect/>
          </a:stretch>
        </p:blipFill>
        <p:spPr bwMode="auto">
          <a:xfrm>
            <a:off x="1295059" y="1692594"/>
            <a:ext cx="7620000" cy="2571751"/>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728003" y="0"/>
            <a:ext cx="7772400" cy="1252025"/>
          </a:xfrm>
        </p:spPr>
        <p:txBody>
          <a:bodyPr/>
          <a:lstStyle/>
          <a:p>
            <a:r>
              <a:rPr lang="en-US" b="1" u="sng" dirty="0" smtClean="0">
                <a:solidFill>
                  <a:srgbClr val="7030A0"/>
                </a:solidFill>
                <a:latin typeface="Times New Roman" pitchFamily="18" charset="0"/>
                <a:cs typeface="Times New Roman" pitchFamily="18" charset="0"/>
              </a:rPr>
              <a:t>What is YARN?</a:t>
            </a:r>
            <a:endParaRPr lang="en-US" b="1" u="sng" dirty="0">
              <a:solidFill>
                <a:srgbClr val="7030A0"/>
              </a:solidFill>
              <a:latin typeface="Times New Roman" pitchFamily="18" charset="0"/>
              <a:cs typeface="Times New Roman" pitchFamily="18" charset="0"/>
            </a:endParaRPr>
          </a:p>
        </p:txBody>
      </p:sp>
      <p:sp>
        <p:nvSpPr>
          <p:cNvPr id="5" name="Subtitle 4"/>
          <p:cNvSpPr>
            <a:spLocks noGrp="1"/>
          </p:cNvSpPr>
          <p:nvPr>
            <p:ph type="subTitle" idx="1"/>
          </p:nvPr>
        </p:nvSpPr>
        <p:spPr>
          <a:xfrm>
            <a:off x="1139483" y="1097280"/>
            <a:ext cx="8004517" cy="5233181"/>
          </a:xfrm>
        </p:spPr>
        <p:txBody>
          <a:bodyPr>
            <a:noAutofit/>
          </a:bodyPr>
          <a:lstStyle/>
          <a:p>
            <a:pPr algn="just" fontAlgn="base">
              <a:lnSpc>
                <a:spcPct val="170000"/>
              </a:lnSpc>
              <a:buFont typeface="Arial" pitchFamily="34" charset="0"/>
              <a:buChar char="•"/>
            </a:pPr>
            <a:r>
              <a:rPr lang="en-US" sz="2400" b="1" dirty="0" smtClean="0">
                <a:solidFill>
                  <a:srgbClr val="7030A0"/>
                </a:solidFill>
                <a:latin typeface="Times New Roman" pitchFamily="18" charset="0"/>
                <a:cs typeface="Times New Roman" pitchFamily="18" charset="0"/>
              </a:rPr>
              <a:t> Yet Another Resource Negotiator</a:t>
            </a:r>
          </a:p>
          <a:p>
            <a:pPr algn="just" fontAlgn="base">
              <a:lnSpc>
                <a:spcPct val="170000"/>
              </a:lnSpc>
              <a:buFont typeface="Arial" pitchFamily="34" charset="0"/>
              <a:buChar char="•"/>
            </a:pPr>
            <a:r>
              <a:rPr lang="en-US" sz="2400" b="1" dirty="0" smtClean="0">
                <a:solidFill>
                  <a:srgbClr val="7030A0"/>
                </a:solidFill>
                <a:latin typeface="Times New Roman" pitchFamily="18" charset="0"/>
                <a:cs typeface="Times New Roman" pitchFamily="18" charset="0"/>
              </a:rPr>
              <a:t>It is the cluster resource management layer of the Apache </a:t>
            </a:r>
            <a:r>
              <a:rPr lang="en-US" sz="2400" b="1" dirty="0" err="1" smtClean="0">
                <a:solidFill>
                  <a:srgbClr val="7030A0"/>
                </a:solidFill>
                <a:latin typeface="Times New Roman" pitchFamily="18" charset="0"/>
                <a:cs typeface="Times New Roman" pitchFamily="18" charset="0"/>
              </a:rPr>
              <a:t>Hadoop</a:t>
            </a:r>
            <a:r>
              <a:rPr lang="en-US" sz="2400" b="1" dirty="0" smtClean="0">
                <a:solidFill>
                  <a:srgbClr val="7030A0"/>
                </a:solidFill>
                <a:latin typeface="Times New Roman" pitchFamily="18" charset="0"/>
                <a:cs typeface="Times New Roman" pitchFamily="18" charset="0"/>
              </a:rPr>
              <a:t> Ecosystem, which schedules jobs and assigns resources.</a:t>
            </a:r>
            <a:endParaRPr lang="en-US" sz="2400" dirty="0">
              <a:solidFill>
                <a:srgbClr val="7030A0"/>
              </a:solidFill>
              <a:latin typeface="Times New Roman" pitchFamily="18" charset="0"/>
              <a:cs typeface="Times New Roman" pitchFamily="18" charset="0"/>
            </a:endParaRPr>
          </a:p>
        </p:txBody>
      </p:sp>
      <p:pic>
        <p:nvPicPr>
          <p:cNvPr id="2050" name="Picture 2" descr="Hadoop Yarn Tutorial for Beginners - DataFlair"/>
          <p:cNvPicPr>
            <a:picLocks noChangeAspect="1" noChangeArrowheads="1"/>
          </p:cNvPicPr>
          <p:nvPr/>
        </p:nvPicPr>
        <p:blipFill>
          <a:blip r:embed="rId2"/>
          <a:srcRect/>
          <a:stretch>
            <a:fillRect/>
          </a:stretch>
        </p:blipFill>
        <p:spPr bwMode="auto">
          <a:xfrm>
            <a:off x="858960" y="3397078"/>
            <a:ext cx="8001000" cy="2695576"/>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728003" y="0"/>
            <a:ext cx="7772400" cy="1252025"/>
          </a:xfrm>
        </p:spPr>
        <p:txBody>
          <a:bodyPr/>
          <a:lstStyle/>
          <a:p>
            <a:r>
              <a:rPr lang="en-US" b="1" u="sng" dirty="0" smtClean="0">
                <a:solidFill>
                  <a:srgbClr val="7030A0"/>
                </a:solidFill>
                <a:latin typeface="Times New Roman" pitchFamily="18" charset="0"/>
                <a:cs typeface="Times New Roman" pitchFamily="18" charset="0"/>
              </a:rPr>
              <a:t>Components of YARN</a:t>
            </a:r>
            <a:endParaRPr lang="en-US" b="1" u="sng" dirty="0">
              <a:solidFill>
                <a:srgbClr val="7030A0"/>
              </a:solidFill>
              <a:latin typeface="Times New Roman" pitchFamily="18" charset="0"/>
              <a:cs typeface="Times New Roman" pitchFamily="18" charset="0"/>
            </a:endParaRPr>
          </a:p>
        </p:txBody>
      </p:sp>
      <p:sp>
        <p:nvSpPr>
          <p:cNvPr id="5" name="Subtitle 4"/>
          <p:cNvSpPr>
            <a:spLocks noGrp="1"/>
          </p:cNvSpPr>
          <p:nvPr>
            <p:ph type="subTitle" idx="1"/>
          </p:nvPr>
        </p:nvSpPr>
        <p:spPr>
          <a:xfrm>
            <a:off x="1139483" y="1097280"/>
            <a:ext cx="8004517" cy="5233181"/>
          </a:xfrm>
        </p:spPr>
        <p:txBody>
          <a:bodyPr>
            <a:noAutofit/>
          </a:bodyPr>
          <a:lstStyle/>
          <a:p>
            <a:pPr algn="just" fontAlgn="base">
              <a:lnSpc>
                <a:spcPct val="170000"/>
              </a:lnSpc>
              <a:buFont typeface="Arial" pitchFamily="34" charset="0"/>
              <a:buChar char="•"/>
            </a:pPr>
            <a:r>
              <a:rPr lang="en-US" sz="2400" b="1" dirty="0" smtClean="0">
                <a:solidFill>
                  <a:srgbClr val="7030A0"/>
                </a:solidFill>
                <a:latin typeface="Times New Roman" pitchFamily="18" charset="0"/>
                <a:cs typeface="Times New Roman" pitchFamily="18" charset="0"/>
              </a:rPr>
              <a:t>  General overview of YARN architecture</a:t>
            </a:r>
            <a:endParaRPr lang="en-US" sz="2400" dirty="0">
              <a:solidFill>
                <a:srgbClr val="7030A0"/>
              </a:solidFill>
              <a:latin typeface="Times New Roman" pitchFamily="18" charset="0"/>
              <a:cs typeface="Times New Roman" pitchFamily="18" charset="0"/>
            </a:endParaRPr>
          </a:p>
        </p:txBody>
      </p:sp>
      <p:sp>
        <p:nvSpPr>
          <p:cNvPr id="23554" name="AutoShape 2" descr="Hadoop Yarn Tutorial for Beginners - DataFlai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3557" name="Picture 5"/>
          <p:cNvPicPr>
            <a:picLocks noChangeAspect="1" noChangeArrowheads="1"/>
          </p:cNvPicPr>
          <p:nvPr/>
        </p:nvPicPr>
        <p:blipFill>
          <a:blip r:embed="rId2"/>
          <a:srcRect/>
          <a:stretch>
            <a:fillRect/>
          </a:stretch>
        </p:blipFill>
        <p:spPr bwMode="auto">
          <a:xfrm>
            <a:off x="1434897" y="1772514"/>
            <a:ext cx="7385549" cy="4154371"/>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728003" y="0"/>
            <a:ext cx="7772400" cy="1252025"/>
          </a:xfrm>
        </p:spPr>
        <p:txBody>
          <a:bodyPr>
            <a:normAutofit fontScale="90000"/>
          </a:bodyPr>
          <a:lstStyle/>
          <a:p>
            <a:r>
              <a:rPr lang="en-US" b="1" u="sng" dirty="0" smtClean="0">
                <a:solidFill>
                  <a:srgbClr val="7030A0"/>
                </a:solidFill>
                <a:latin typeface="Times New Roman" pitchFamily="18" charset="0"/>
                <a:cs typeface="Times New Roman" pitchFamily="18" charset="0"/>
              </a:rPr>
              <a:t>Components of YARN : </a:t>
            </a:r>
            <a:br>
              <a:rPr lang="en-US" b="1" u="sng" dirty="0" smtClean="0">
                <a:solidFill>
                  <a:srgbClr val="7030A0"/>
                </a:solidFill>
                <a:latin typeface="Times New Roman" pitchFamily="18" charset="0"/>
                <a:cs typeface="Times New Roman" pitchFamily="18" charset="0"/>
              </a:rPr>
            </a:br>
            <a:r>
              <a:rPr lang="en-US" b="1" u="sng" dirty="0" smtClean="0">
                <a:solidFill>
                  <a:srgbClr val="7030A0"/>
                </a:solidFill>
                <a:latin typeface="Times New Roman" pitchFamily="18" charset="0"/>
                <a:cs typeface="Times New Roman" pitchFamily="18" charset="0"/>
              </a:rPr>
              <a:t>1. Resource  Manager</a:t>
            </a:r>
            <a:endParaRPr lang="en-US" b="1" u="sng" dirty="0">
              <a:solidFill>
                <a:srgbClr val="7030A0"/>
              </a:solidFill>
              <a:latin typeface="Times New Roman" pitchFamily="18" charset="0"/>
              <a:cs typeface="Times New Roman" pitchFamily="18" charset="0"/>
            </a:endParaRPr>
          </a:p>
        </p:txBody>
      </p:sp>
      <p:sp>
        <p:nvSpPr>
          <p:cNvPr id="8" name="Rectangle 7"/>
          <p:cNvSpPr/>
          <p:nvPr/>
        </p:nvSpPr>
        <p:spPr>
          <a:xfrm>
            <a:off x="2489982" y="1364559"/>
            <a:ext cx="4923692" cy="2138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Resource Manager</a:t>
            </a:r>
          </a:p>
          <a:p>
            <a:pPr algn="ctr"/>
            <a:endParaRPr lang="en-US" dirty="0" smtClean="0"/>
          </a:p>
          <a:p>
            <a:pPr algn="ctr"/>
            <a:endParaRPr lang="en-US" dirty="0" smtClean="0"/>
          </a:p>
          <a:p>
            <a:pPr algn="ctr"/>
            <a:endParaRPr lang="en-US" dirty="0" smtClean="0"/>
          </a:p>
          <a:p>
            <a:pPr algn="ctr"/>
            <a:endParaRPr lang="en-US" dirty="0"/>
          </a:p>
        </p:txBody>
      </p:sp>
      <p:sp>
        <p:nvSpPr>
          <p:cNvPr id="9" name="Oval 8"/>
          <p:cNvSpPr/>
          <p:nvPr/>
        </p:nvSpPr>
        <p:spPr>
          <a:xfrm>
            <a:off x="2602500" y="2166419"/>
            <a:ext cx="2166447" cy="106914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Scheduler</a:t>
            </a:r>
            <a:endParaRPr lang="en-US" sz="2400" dirty="0">
              <a:solidFill>
                <a:schemeClr val="tx1"/>
              </a:solidFill>
              <a:latin typeface="Times New Roman" pitchFamily="18" charset="0"/>
              <a:cs typeface="Times New Roman" pitchFamily="18" charset="0"/>
            </a:endParaRPr>
          </a:p>
        </p:txBody>
      </p:sp>
      <p:sp>
        <p:nvSpPr>
          <p:cNvPr id="10" name="Oval 9"/>
          <p:cNvSpPr/>
          <p:nvPr/>
        </p:nvSpPr>
        <p:spPr>
          <a:xfrm>
            <a:off x="4811135" y="2206275"/>
            <a:ext cx="2504050" cy="1127761"/>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Applications Manager</a:t>
            </a:r>
            <a:endParaRPr lang="en-US" sz="2400" dirty="0">
              <a:solidFill>
                <a:schemeClr val="tx1"/>
              </a:solidFill>
              <a:latin typeface="Times New Roman" pitchFamily="18" charset="0"/>
              <a:cs typeface="Times New Roman" pitchFamily="18" charset="0"/>
            </a:endParaRPr>
          </a:p>
        </p:txBody>
      </p:sp>
      <p:sp>
        <p:nvSpPr>
          <p:cNvPr id="11" name="Rectangle 10"/>
          <p:cNvSpPr/>
          <p:nvPr/>
        </p:nvSpPr>
        <p:spPr>
          <a:xfrm>
            <a:off x="-37" y="3671657"/>
            <a:ext cx="4220309" cy="3172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Arial" pitchFamily="34" charset="0"/>
              <a:buChar char="•"/>
            </a:pPr>
            <a:r>
              <a:rPr lang="en-US" sz="2400" dirty="0" smtClean="0">
                <a:solidFill>
                  <a:schemeClr val="bg1"/>
                </a:solidFill>
                <a:latin typeface="Times New Roman" pitchFamily="18" charset="0"/>
                <a:cs typeface="Times New Roman" pitchFamily="18" charset="0"/>
              </a:rPr>
              <a:t>Responsible for allocating resources to various running applications</a:t>
            </a:r>
          </a:p>
          <a:p>
            <a:pPr algn="just">
              <a:buFont typeface="Arial" pitchFamily="34" charset="0"/>
              <a:buChar char="•"/>
            </a:pPr>
            <a:r>
              <a:rPr lang="en-US" sz="2400" dirty="0" smtClean="0">
                <a:solidFill>
                  <a:schemeClr val="bg1"/>
                </a:solidFill>
                <a:latin typeface="Times New Roman" pitchFamily="18" charset="0"/>
                <a:cs typeface="Times New Roman" pitchFamily="18" charset="0"/>
              </a:rPr>
              <a:t>Does not perform monitoring or tracking of status for the applications.</a:t>
            </a:r>
          </a:p>
          <a:p>
            <a:pPr algn="just">
              <a:buFont typeface="Arial" pitchFamily="34" charset="0"/>
              <a:buChar char="•"/>
            </a:pPr>
            <a:r>
              <a:rPr lang="en-US" sz="2400" dirty="0" smtClean="0">
                <a:solidFill>
                  <a:schemeClr val="bg1"/>
                </a:solidFill>
                <a:latin typeface="Times New Roman" pitchFamily="18" charset="0"/>
                <a:cs typeface="Times New Roman" pitchFamily="18" charset="0"/>
              </a:rPr>
              <a:t>Offers no </a:t>
            </a:r>
            <a:r>
              <a:rPr lang="en-US" sz="2400" dirty="0" err="1" smtClean="0">
                <a:solidFill>
                  <a:schemeClr val="bg1"/>
                </a:solidFill>
                <a:latin typeface="Times New Roman" pitchFamily="18" charset="0"/>
                <a:cs typeface="Times New Roman" pitchFamily="18" charset="0"/>
              </a:rPr>
              <a:t>gurantee</a:t>
            </a:r>
            <a:r>
              <a:rPr lang="en-US" sz="2400" dirty="0" smtClean="0">
                <a:solidFill>
                  <a:schemeClr val="bg1"/>
                </a:solidFill>
                <a:latin typeface="Times New Roman" pitchFamily="18" charset="0"/>
                <a:cs typeface="Times New Roman" pitchFamily="18" charset="0"/>
              </a:rPr>
              <a:t> about restarting failed task due to hardware or application failures</a:t>
            </a:r>
            <a:endParaRPr lang="en-US" sz="2400" dirty="0">
              <a:solidFill>
                <a:schemeClr val="bg1"/>
              </a:solidFill>
              <a:latin typeface="Times New Roman" pitchFamily="18" charset="0"/>
              <a:cs typeface="Times New Roman" pitchFamily="18" charset="0"/>
            </a:endParaRPr>
          </a:p>
        </p:txBody>
      </p:sp>
      <p:cxnSp>
        <p:nvCxnSpPr>
          <p:cNvPr id="19" name="Shape 18"/>
          <p:cNvCxnSpPr>
            <a:stCxn id="9" idx="2"/>
          </p:cNvCxnSpPr>
          <p:nvPr/>
        </p:nvCxnSpPr>
        <p:spPr>
          <a:xfrm rot="10800000" flipV="1">
            <a:off x="2222696" y="2700992"/>
            <a:ext cx="379805" cy="942540"/>
          </a:xfrm>
          <a:prstGeom prst="bentConnector2">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600135" y="3657601"/>
            <a:ext cx="4543865" cy="3200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Arial" pitchFamily="34" charset="0"/>
              <a:buChar char="•"/>
            </a:pPr>
            <a:r>
              <a:rPr lang="en-US" sz="2400" dirty="0" smtClean="0">
                <a:latin typeface="Times New Roman" pitchFamily="18" charset="0"/>
                <a:cs typeface="Times New Roman" pitchFamily="18" charset="0"/>
              </a:rPr>
              <a:t> responsible for accepting job submissions</a:t>
            </a:r>
          </a:p>
          <a:p>
            <a:pPr algn="just">
              <a:buFont typeface="Arial" pitchFamily="34" charset="0"/>
              <a:buChar char="•"/>
            </a:pPr>
            <a:r>
              <a:rPr lang="en-US" sz="2400" dirty="0" smtClean="0">
                <a:latin typeface="Times New Roman" pitchFamily="18" charset="0"/>
                <a:cs typeface="Times New Roman" pitchFamily="18" charset="0"/>
              </a:rPr>
              <a:t>Negotiates the first container for executing the application specific Application master</a:t>
            </a:r>
          </a:p>
          <a:p>
            <a:pPr algn="just">
              <a:buFont typeface="Arial" pitchFamily="34" charset="0"/>
              <a:buChar char="•"/>
            </a:pPr>
            <a:r>
              <a:rPr lang="en-US" sz="2400" dirty="0" smtClean="0">
                <a:latin typeface="Times New Roman" pitchFamily="18" charset="0"/>
                <a:cs typeface="Times New Roman" pitchFamily="18" charset="0"/>
              </a:rPr>
              <a:t>Provides the service for restarting the application master container on failure.</a:t>
            </a:r>
            <a:endParaRPr lang="en-US" sz="2400" dirty="0">
              <a:latin typeface="Times New Roman" pitchFamily="18" charset="0"/>
              <a:cs typeface="Times New Roman" pitchFamily="18" charset="0"/>
            </a:endParaRPr>
          </a:p>
        </p:txBody>
      </p:sp>
      <p:cxnSp>
        <p:nvCxnSpPr>
          <p:cNvPr id="24" name="Shape 23"/>
          <p:cNvCxnSpPr>
            <a:stCxn id="10" idx="6"/>
          </p:cNvCxnSpPr>
          <p:nvPr/>
        </p:nvCxnSpPr>
        <p:spPr>
          <a:xfrm>
            <a:off x="7315185" y="2770156"/>
            <a:ext cx="422046" cy="845241"/>
          </a:xfrm>
          <a:prstGeom prst="bentConnector2">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728003" y="0"/>
            <a:ext cx="7772400" cy="1252025"/>
          </a:xfrm>
        </p:spPr>
        <p:txBody>
          <a:bodyPr>
            <a:normAutofit fontScale="90000"/>
          </a:bodyPr>
          <a:lstStyle/>
          <a:p>
            <a:r>
              <a:rPr lang="en-US" b="1" u="sng" dirty="0" smtClean="0">
                <a:solidFill>
                  <a:srgbClr val="7030A0"/>
                </a:solidFill>
                <a:latin typeface="Times New Roman" pitchFamily="18" charset="0"/>
                <a:cs typeface="Times New Roman" pitchFamily="18" charset="0"/>
              </a:rPr>
              <a:t>Components of YARN : </a:t>
            </a:r>
            <a:br>
              <a:rPr lang="en-US" b="1" u="sng" dirty="0" smtClean="0">
                <a:solidFill>
                  <a:srgbClr val="7030A0"/>
                </a:solidFill>
                <a:latin typeface="Times New Roman" pitchFamily="18" charset="0"/>
                <a:cs typeface="Times New Roman" pitchFamily="18" charset="0"/>
              </a:rPr>
            </a:br>
            <a:r>
              <a:rPr lang="en-US" b="1" u="sng" dirty="0" smtClean="0">
                <a:solidFill>
                  <a:srgbClr val="7030A0"/>
                </a:solidFill>
                <a:latin typeface="Times New Roman" pitchFamily="18" charset="0"/>
                <a:cs typeface="Times New Roman" pitchFamily="18" charset="0"/>
              </a:rPr>
              <a:t>2. Node  Manager</a:t>
            </a:r>
            <a:endParaRPr lang="en-US" b="1" u="sng" dirty="0">
              <a:solidFill>
                <a:srgbClr val="7030A0"/>
              </a:solidFill>
              <a:latin typeface="Times New Roman" pitchFamily="18" charset="0"/>
              <a:cs typeface="Times New Roman" pitchFamily="18" charset="0"/>
            </a:endParaRPr>
          </a:p>
        </p:txBody>
      </p:sp>
      <p:sp>
        <p:nvSpPr>
          <p:cNvPr id="8" name="Rectangle 7"/>
          <p:cNvSpPr/>
          <p:nvPr/>
        </p:nvSpPr>
        <p:spPr>
          <a:xfrm>
            <a:off x="2489982" y="1364559"/>
            <a:ext cx="4923692" cy="2138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Node Manager</a:t>
            </a:r>
          </a:p>
          <a:p>
            <a:pPr algn="ctr"/>
            <a:endParaRPr lang="en-US" dirty="0" smtClean="0"/>
          </a:p>
          <a:p>
            <a:pPr algn="ctr"/>
            <a:endParaRPr lang="en-US" dirty="0" smtClean="0"/>
          </a:p>
          <a:p>
            <a:pPr algn="ctr"/>
            <a:endParaRPr lang="en-US" dirty="0" smtClean="0"/>
          </a:p>
          <a:p>
            <a:pPr algn="ctr"/>
            <a:endParaRPr lang="en-US" dirty="0"/>
          </a:p>
        </p:txBody>
      </p:sp>
      <p:sp>
        <p:nvSpPr>
          <p:cNvPr id="9" name="Oval 8"/>
          <p:cNvSpPr/>
          <p:nvPr/>
        </p:nvSpPr>
        <p:spPr>
          <a:xfrm>
            <a:off x="2602500" y="2166419"/>
            <a:ext cx="2166447" cy="106914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Container</a:t>
            </a:r>
            <a:endParaRPr lang="en-US" sz="2400" dirty="0">
              <a:solidFill>
                <a:schemeClr val="tx1"/>
              </a:solidFill>
              <a:latin typeface="Times New Roman" pitchFamily="18" charset="0"/>
              <a:cs typeface="Times New Roman" pitchFamily="18" charset="0"/>
            </a:endParaRPr>
          </a:p>
        </p:txBody>
      </p:sp>
      <p:sp>
        <p:nvSpPr>
          <p:cNvPr id="10" name="Oval 9"/>
          <p:cNvSpPr/>
          <p:nvPr/>
        </p:nvSpPr>
        <p:spPr>
          <a:xfrm>
            <a:off x="4811135" y="2206275"/>
            <a:ext cx="2504050" cy="1127761"/>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Application Master</a:t>
            </a:r>
            <a:endParaRPr lang="en-US" sz="2400" dirty="0">
              <a:solidFill>
                <a:schemeClr val="tx1"/>
              </a:solidFill>
              <a:latin typeface="Times New Roman" pitchFamily="18" charset="0"/>
              <a:cs typeface="Times New Roman" pitchFamily="18" charset="0"/>
            </a:endParaRPr>
          </a:p>
        </p:txBody>
      </p:sp>
      <p:sp>
        <p:nvSpPr>
          <p:cNvPr id="11" name="Rectangle 10"/>
          <p:cNvSpPr/>
          <p:nvPr/>
        </p:nvSpPr>
        <p:spPr>
          <a:xfrm>
            <a:off x="-37" y="3657589"/>
            <a:ext cx="4220309" cy="3172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Arial" pitchFamily="34" charset="0"/>
              <a:buChar char="•"/>
            </a:pPr>
            <a:r>
              <a:rPr lang="en-US" sz="2400" dirty="0" smtClean="0">
                <a:solidFill>
                  <a:schemeClr val="bg1"/>
                </a:solidFill>
                <a:latin typeface="Times New Roman" pitchFamily="18" charset="0"/>
                <a:cs typeface="Times New Roman" pitchFamily="18" charset="0"/>
              </a:rPr>
              <a:t>Has a collection of  resources like  CPU, Memory, Disk, Network etc.,</a:t>
            </a:r>
          </a:p>
          <a:p>
            <a:pPr algn="just"/>
            <a:endParaRPr lang="en-US" sz="2400" dirty="0" smtClean="0">
              <a:solidFill>
                <a:schemeClr val="bg1"/>
              </a:solidFill>
              <a:latin typeface="Times New Roman" pitchFamily="18" charset="0"/>
              <a:cs typeface="Times New Roman" pitchFamily="18" charset="0"/>
            </a:endParaRPr>
          </a:p>
          <a:p>
            <a:pPr algn="just">
              <a:buFont typeface="Arial" pitchFamily="34" charset="0"/>
              <a:buChar char="•"/>
            </a:pPr>
            <a:r>
              <a:rPr lang="en-US" sz="2400" dirty="0" smtClean="0">
                <a:solidFill>
                  <a:schemeClr val="bg1"/>
                </a:solidFill>
                <a:latin typeface="Times New Roman" pitchFamily="18" charset="0"/>
                <a:cs typeface="Times New Roman" pitchFamily="18" charset="0"/>
              </a:rPr>
              <a:t>Authenticates and provides rights to an application to use specific amount of resources.</a:t>
            </a:r>
          </a:p>
          <a:p>
            <a:pPr algn="just"/>
            <a:endParaRPr lang="en-US" sz="2400" dirty="0">
              <a:solidFill>
                <a:schemeClr val="bg1"/>
              </a:solidFill>
              <a:latin typeface="Times New Roman" pitchFamily="18" charset="0"/>
              <a:cs typeface="Times New Roman" pitchFamily="18" charset="0"/>
            </a:endParaRPr>
          </a:p>
        </p:txBody>
      </p:sp>
      <p:cxnSp>
        <p:nvCxnSpPr>
          <p:cNvPr id="19" name="Shape 18"/>
          <p:cNvCxnSpPr>
            <a:stCxn id="9" idx="2"/>
          </p:cNvCxnSpPr>
          <p:nvPr/>
        </p:nvCxnSpPr>
        <p:spPr>
          <a:xfrm rot="10800000" flipV="1">
            <a:off x="2166426" y="2700991"/>
            <a:ext cx="436075" cy="731525"/>
          </a:xfrm>
          <a:prstGeom prst="bentConnector2">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600135" y="3657601"/>
            <a:ext cx="4543865" cy="3200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Arial" pitchFamily="34" charset="0"/>
              <a:buChar char="•"/>
            </a:pPr>
            <a:r>
              <a:rPr lang="en-US" sz="2400" dirty="0" smtClean="0">
                <a:latin typeface="Times New Roman" pitchFamily="18" charset="0"/>
                <a:cs typeface="Times New Roman" pitchFamily="18" charset="0"/>
              </a:rPr>
              <a:t> it manages resource needs of  individual  applications.</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buFont typeface="Arial" pitchFamily="34" charset="0"/>
              <a:buChar char="•"/>
            </a:pPr>
            <a:r>
              <a:rPr lang="en-US" sz="2400" dirty="0" smtClean="0">
                <a:latin typeface="Times New Roman" pitchFamily="18" charset="0"/>
                <a:cs typeface="Times New Roman" pitchFamily="18" charset="0"/>
              </a:rPr>
              <a:t>Interact with scheduler to acquire required resources and  node manager to execute and manage tasks</a:t>
            </a:r>
            <a:endParaRPr lang="en-US" sz="2400" dirty="0">
              <a:latin typeface="Times New Roman" pitchFamily="18" charset="0"/>
              <a:cs typeface="Times New Roman" pitchFamily="18" charset="0"/>
            </a:endParaRPr>
          </a:p>
        </p:txBody>
      </p:sp>
      <p:cxnSp>
        <p:nvCxnSpPr>
          <p:cNvPr id="24" name="Shape 23"/>
          <p:cNvCxnSpPr>
            <a:stCxn id="10" idx="6"/>
          </p:cNvCxnSpPr>
          <p:nvPr/>
        </p:nvCxnSpPr>
        <p:spPr>
          <a:xfrm>
            <a:off x="7315185" y="2770156"/>
            <a:ext cx="422046" cy="845241"/>
          </a:xfrm>
          <a:prstGeom prst="bentConnector2">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728003" y="0"/>
            <a:ext cx="7772400" cy="1252025"/>
          </a:xfrm>
        </p:spPr>
        <p:txBody>
          <a:bodyPr>
            <a:normAutofit fontScale="90000"/>
          </a:bodyPr>
          <a:lstStyle/>
          <a:p>
            <a:r>
              <a:rPr lang="en-US" b="1" u="sng" dirty="0" smtClean="0">
                <a:solidFill>
                  <a:srgbClr val="7030A0"/>
                </a:solidFill>
                <a:latin typeface="Times New Roman" pitchFamily="18" charset="0"/>
                <a:cs typeface="Times New Roman" pitchFamily="18" charset="0"/>
              </a:rPr>
              <a:t>Components of YARN : </a:t>
            </a:r>
            <a:br>
              <a:rPr lang="en-US" b="1" u="sng" dirty="0" smtClean="0">
                <a:solidFill>
                  <a:srgbClr val="7030A0"/>
                </a:solidFill>
                <a:latin typeface="Times New Roman" pitchFamily="18" charset="0"/>
                <a:cs typeface="Times New Roman" pitchFamily="18" charset="0"/>
              </a:rPr>
            </a:br>
            <a:r>
              <a:rPr lang="en-US" b="1" u="sng" dirty="0" smtClean="0">
                <a:solidFill>
                  <a:srgbClr val="7030A0"/>
                </a:solidFill>
                <a:latin typeface="Times New Roman" pitchFamily="18" charset="0"/>
                <a:cs typeface="Times New Roman" pitchFamily="18" charset="0"/>
              </a:rPr>
              <a:t>2. Node  Manager</a:t>
            </a:r>
            <a:endParaRPr lang="en-US" b="1" u="sng" dirty="0">
              <a:solidFill>
                <a:srgbClr val="7030A0"/>
              </a:solidFill>
              <a:latin typeface="Times New Roman" pitchFamily="18" charset="0"/>
              <a:cs typeface="Times New Roman" pitchFamily="18" charset="0"/>
            </a:endParaRPr>
          </a:p>
        </p:txBody>
      </p:sp>
      <p:sp>
        <p:nvSpPr>
          <p:cNvPr id="8" name="Rectangle 7"/>
          <p:cNvSpPr/>
          <p:nvPr/>
        </p:nvSpPr>
        <p:spPr>
          <a:xfrm>
            <a:off x="2489982" y="1364559"/>
            <a:ext cx="4923692" cy="2138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Times New Roman" pitchFamily="18" charset="0"/>
                <a:cs typeface="Times New Roman" pitchFamily="18" charset="0"/>
              </a:rPr>
              <a:t>Node Manager</a:t>
            </a:r>
          </a:p>
          <a:p>
            <a:pPr algn="ctr"/>
            <a:endParaRPr lang="en-US" dirty="0" smtClean="0"/>
          </a:p>
          <a:p>
            <a:pPr algn="ctr"/>
            <a:endParaRPr lang="en-US" dirty="0" smtClean="0"/>
          </a:p>
          <a:p>
            <a:pPr algn="ctr"/>
            <a:endParaRPr lang="en-US" dirty="0" smtClean="0"/>
          </a:p>
          <a:p>
            <a:pPr algn="ctr"/>
            <a:endParaRPr lang="en-US" dirty="0"/>
          </a:p>
        </p:txBody>
      </p:sp>
      <p:sp>
        <p:nvSpPr>
          <p:cNvPr id="9" name="Oval 8"/>
          <p:cNvSpPr/>
          <p:nvPr/>
        </p:nvSpPr>
        <p:spPr>
          <a:xfrm>
            <a:off x="2602500" y="2166419"/>
            <a:ext cx="2166447" cy="106914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Container</a:t>
            </a:r>
            <a:endParaRPr lang="en-US" sz="2400" dirty="0">
              <a:solidFill>
                <a:schemeClr val="tx1"/>
              </a:solidFill>
              <a:latin typeface="Times New Roman" pitchFamily="18" charset="0"/>
              <a:cs typeface="Times New Roman" pitchFamily="18" charset="0"/>
            </a:endParaRPr>
          </a:p>
        </p:txBody>
      </p:sp>
      <p:sp>
        <p:nvSpPr>
          <p:cNvPr id="10" name="Oval 9"/>
          <p:cNvSpPr/>
          <p:nvPr/>
        </p:nvSpPr>
        <p:spPr>
          <a:xfrm>
            <a:off x="4811135" y="2206275"/>
            <a:ext cx="2504050" cy="1127761"/>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Application Master</a:t>
            </a:r>
            <a:endParaRPr lang="en-US" sz="2400" dirty="0">
              <a:solidFill>
                <a:schemeClr val="tx1"/>
              </a:solidFill>
              <a:latin typeface="Times New Roman" pitchFamily="18" charset="0"/>
              <a:cs typeface="Times New Roman" pitchFamily="18" charset="0"/>
            </a:endParaRPr>
          </a:p>
        </p:txBody>
      </p:sp>
      <p:sp>
        <p:nvSpPr>
          <p:cNvPr id="11" name="Rectangle 10"/>
          <p:cNvSpPr/>
          <p:nvPr/>
        </p:nvSpPr>
        <p:spPr>
          <a:xfrm>
            <a:off x="-37" y="3657589"/>
            <a:ext cx="4220309" cy="3172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dirty="0">
              <a:solidFill>
                <a:schemeClr val="bg1"/>
              </a:solidFill>
              <a:latin typeface="Times New Roman" pitchFamily="18" charset="0"/>
              <a:cs typeface="Times New Roman" pitchFamily="18" charset="0"/>
            </a:endParaRPr>
          </a:p>
        </p:txBody>
      </p:sp>
      <p:cxnSp>
        <p:nvCxnSpPr>
          <p:cNvPr id="19" name="Shape 18"/>
          <p:cNvCxnSpPr>
            <a:stCxn id="9" idx="2"/>
            <a:endCxn id="11" idx="0"/>
          </p:cNvCxnSpPr>
          <p:nvPr/>
        </p:nvCxnSpPr>
        <p:spPr>
          <a:xfrm rot="10800000" flipV="1">
            <a:off x="2110118" y="2700991"/>
            <a:ext cx="492382" cy="956597"/>
          </a:xfrm>
          <a:prstGeom prst="bentConnector2">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600135" y="3657601"/>
            <a:ext cx="4543865" cy="3200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dirty="0">
              <a:latin typeface="Times New Roman" pitchFamily="18" charset="0"/>
              <a:cs typeface="Times New Roman" pitchFamily="18" charset="0"/>
            </a:endParaRPr>
          </a:p>
        </p:txBody>
      </p:sp>
      <p:cxnSp>
        <p:nvCxnSpPr>
          <p:cNvPr id="24" name="Shape 23"/>
          <p:cNvCxnSpPr>
            <a:stCxn id="10" idx="6"/>
          </p:cNvCxnSpPr>
          <p:nvPr/>
        </p:nvCxnSpPr>
        <p:spPr>
          <a:xfrm>
            <a:off x="7315185" y="2770156"/>
            <a:ext cx="422046" cy="845241"/>
          </a:xfrm>
          <a:prstGeom prst="bentConnector2">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266098" y="3713870"/>
            <a:ext cx="1350494" cy="717453"/>
          </a:xfrm>
          <a:prstGeom prst="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Node Manager</a:t>
            </a:r>
            <a:endParaRPr lang="en-US" dirty="0"/>
          </a:p>
        </p:txBody>
      </p:sp>
      <p:cxnSp>
        <p:nvCxnSpPr>
          <p:cNvPr id="14" name="Straight Arrow Connector 13"/>
          <p:cNvCxnSpPr>
            <a:stCxn id="12" idx="2"/>
          </p:cNvCxnSpPr>
          <p:nvPr/>
        </p:nvCxnSpPr>
        <p:spPr>
          <a:xfrm rot="5400000">
            <a:off x="1730327" y="4642339"/>
            <a:ext cx="422034" cy="3"/>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1167618" y="4895548"/>
            <a:ext cx="1533378" cy="717452"/>
          </a:xfrm>
          <a:prstGeom prst="ellipse">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Monitors</a:t>
            </a:r>
            <a:endParaRPr lang="en-US" dirty="0"/>
          </a:p>
        </p:txBody>
      </p:sp>
      <p:cxnSp>
        <p:nvCxnSpPr>
          <p:cNvPr id="17" name="Straight Arrow Connector 16"/>
          <p:cNvCxnSpPr/>
          <p:nvPr/>
        </p:nvCxnSpPr>
        <p:spPr>
          <a:xfrm rot="5400000">
            <a:off x="1675237" y="5904923"/>
            <a:ext cx="480628" cy="4689"/>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773719" y="6140547"/>
            <a:ext cx="2307101" cy="717453"/>
          </a:xfrm>
          <a:prstGeom prst="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Resource Usage, </a:t>
            </a:r>
            <a:r>
              <a:rPr lang="en-US" dirty="0" err="1" smtClean="0"/>
              <a:t>CPU,Memory,etc</a:t>
            </a:r>
            <a:endParaRPr lang="en-US" dirty="0"/>
          </a:p>
        </p:txBody>
      </p:sp>
      <p:sp>
        <p:nvSpPr>
          <p:cNvPr id="33" name="Rectangle 32"/>
          <p:cNvSpPr/>
          <p:nvPr/>
        </p:nvSpPr>
        <p:spPr>
          <a:xfrm>
            <a:off x="5526260" y="3746693"/>
            <a:ext cx="2307101" cy="717453"/>
          </a:xfrm>
          <a:prstGeom prst="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Resource Manager</a:t>
            </a:r>
            <a:endParaRPr lang="en-US" dirty="0"/>
          </a:p>
        </p:txBody>
      </p:sp>
      <p:cxnSp>
        <p:nvCxnSpPr>
          <p:cNvPr id="34" name="Straight Arrow Connector 33"/>
          <p:cNvCxnSpPr/>
          <p:nvPr/>
        </p:nvCxnSpPr>
        <p:spPr>
          <a:xfrm rot="5400000">
            <a:off x="6398456" y="4738469"/>
            <a:ext cx="422034" cy="3"/>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5554392" y="4963542"/>
            <a:ext cx="2140634" cy="717452"/>
          </a:xfrm>
          <a:prstGeom prst="ellipse">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Application Master</a:t>
            </a:r>
            <a:endParaRPr lang="en-US" dirty="0"/>
          </a:p>
        </p:txBody>
      </p:sp>
      <p:sp>
        <p:nvSpPr>
          <p:cNvPr id="36" name="Rectangle 35"/>
          <p:cNvSpPr/>
          <p:nvPr/>
        </p:nvSpPr>
        <p:spPr>
          <a:xfrm>
            <a:off x="5608322" y="6140547"/>
            <a:ext cx="2307101" cy="717453"/>
          </a:xfrm>
          <a:prstGeom prst="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Node Manager</a:t>
            </a:r>
            <a:endParaRPr lang="en-US" dirty="0"/>
          </a:p>
        </p:txBody>
      </p:sp>
      <p:cxnSp>
        <p:nvCxnSpPr>
          <p:cNvPr id="37" name="Straight Arrow Connector 36"/>
          <p:cNvCxnSpPr/>
          <p:nvPr/>
        </p:nvCxnSpPr>
        <p:spPr>
          <a:xfrm rot="5400000">
            <a:off x="6424246" y="5931880"/>
            <a:ext cx="422034" cy="3"/>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403267" y="1"/>
            <a:ext cx="7772400" cy="1012874"/>
          </a:xfrm>
        </p:spPr>
        <p:txBody>
          <a:bodyPr>
            <a:normAutofit fontScale="90000"/>
          </a:bodyPr>
          <a:lstStyle/>
          <a:p>
            <a:r>
              <a:rPr lang="en-US" b="1" u="sng" dirty="0" smtClean="0">
                <a:solidFill>
                  <a:srgbClr val="7030A0"/>
                </a:solidFill>
                <a:latin typeface="Times New Roman" pitchFamily="18" charset="0"/>
                <a:cs typeface="Times New Roman" pitchFamily="18" charset="0"/>
              </a:rPr>
              <a:t>Running an Application in YARN : </a:t>
            </a:r>
            <a:br>
              <a:rPr lang="en-US" b="1" u="sng" dirty="0" smtClean="0">
                <a:solidFill>
                  <a:srgbClr val="7030A0"/>
                </a:solidFill>
                <a:latin typeface="Times New Roman" pitchFamily="18" charset="0"/>
                <a:cs typeface="Times New Roman" pitchFamily="18" charset="0"/>
              </a:rPr>
            </a:br>
            <a:endParaRPr lang="en-US" b="1" u="sng" dirty="0">
              <a:solidFill>
                <a:srgbClr val="7030A0"/>
              </a:solidFill>
              <a:latin typeface="Times New Roman" pitchFamily="18" charset="0"/>
              <a:cs typeface="Times New Roman" pitchFamily="18" charset="0"/>
            </a:endParaRPr>
          </a:p>
        </p:txBody>
      </p:sp>
      <p:sp>
        <p:nvSpPr>
          <p:cNvPr id="23" name="Oval 22"/>
          <p:cNvSpPr/>
          <p:nvPr/>
        </p:nvSpPr>
        <p:spPr>
          <a:xfrm>
            <a:off x="1842868" y="1041009"/>
            <a:ext cx="1688123" cy="7737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Clients</a:t>
            </a:r>
            <a:endParaRPr lang="en-US" dirty="0"/>
          </a:p>
        </p:txBody>
      </p:sp>
      <p:cxnSp>
        <p:nvCxnSpPr>
          <p:cNvPr id="26" name="Straight Arrow Connector 25"/>
          <p:cNvCxnSpPr/>
          <p:nvPr/>
        </p:nvCxnSpPr>
        <p:spPr>
          <a:xfrm>
            <a:off x="3770142" y="1392702"/>
            <a:ext cx="773723" cy="140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628271" y="1167618"/>
            <a:ext cx="4290646" cy="646331"/>
          </a:xfrm>
          <a:prstGeom prst="rect">
            <a:avLst/>
          </a:prstGeom>
          <a:noFill/>
        </p:spPr>
        <p:txBody>
          <a:bodyPr wrap="square" rtlCol="0">
            <a:spAutoFit/>
          </a:bodyPr>
          <a:lstStyle/>
          <a:p>
            <a:r>
              <a:rPr lang="en-US" dirty="0" smtClean="0"/>
              <a:t>Clients submits an application to the Resource Manager</a:t>
            </a:r>
            <a:endParaRPr lang="en-US" dirty="0"/>
          </a:p>
        </p:txBody>
      </p:sp>
      <p:sp>
        <p:nvSpPr>
          <p:cNvPr id="28" name="Rounded Rectangle 27"/>
          <p:cNvSpPr/>
          <p:nvPr/>
        </p:nvSpPr>
        <p:spPr>
          <a:xfrm>
            <a:off x="1856935" y="2067943"/>
            <a:ext cx="1814733" cy="8862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Resource Manager</a:t>
            </a:r>
            <a:endParaRPr lang="en-US" dirty="0"/>
          </a:p>
        </p:txBody>
      </p:sp>
      <p:cxnSp>
        <p:nvCxnSpPr>
          <p:cNvPr id="29" name="Straight Arrow Connector 28"/>
          <p:cNvCxnSpPr/>
          <p:nvPr/>
        </p:nvCxnSpPr>
        <p:spPr>
          <a:xfrm>
            <a:off x="3894406" y="2473590"/>
            <a:ext cx="773723" cy="140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780671" y="2332914"/>
            <a:ext cx="4290646" cy="646331"/>
          </a:xfrm>
          <a:prstGeom prst="rect">
            <a:avLst/>
          </a:prstGeom>
          <a:noFill/>
        </p:spPr>
        <p:txBody>
          <a:bodyPr wrap="square" rtlCol="0">
            <a:spAutoFit/>
          </a:bodyPr>
          <a:lstStyle/>
          <a:p>
            <a:r>
              <a:rPr lang="en-US" dirty="0" smtClean="0"/>
              <a:t> launches the Application Master by assigning some container</a:t>
            </a:r>
            <a:endParaRPr lang="en-US" dirty="0"/>
          </a:p>
        </p:txBody>
      </p:sp>
      <p:sp>
        <p:nvSpPr>
          <p:cNvPr id="31" name="Oval 30"/>
          <p:cNvSpPr/>
          <p:nvPr/>
        </p:nvSpPr>
        <p:spPr>
          <a:xfrm>
            <a:off x="1995268" y="3303609"/>
            <a:ext cx="1688123" cy="7737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App. Master</a:t>
            </a:r>
            <a:endParaRPr lang="en-US" dirty="0"/>
          </a:p>
        </p:txBody>
      </p:sp>
      <p:cxnSp>
        <p:nvCxnSpPr>
          <p:cNvPr id="38" name="Straight Arrow Connector 37"/>
          <p:cNvCxnSpPr/>
          <p:nvPr/>
        </p:nvCxnSpPr>
        <p:spPr>
          <a:xfrm>
            <a:off x="3962398" y="3695158"/>
            <a:ext cx="773723" cy="140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4933071" y="3512278"/>
            <a:ext cx="4290646" cy="923330"/>
          </a:xfrm>
          <a:prstGeom prst="rect">
            <a:avLst/>
          </a:prstGeom>
          <a:noFill/>
        </p:spPr>
        <p:txBody>
          <a:bodyPr wrap="square" rtlCol="0">
            <a:spAutoFit/>
          </a:bodyPr>
          <a:lstStyle/>
          <a:p>
            <a:r>
              <a:rPr lang="en-US" dirty="0" smtClean="0"/>
              <a:t>It launches the container by providing the container launch specification to the node manager</a:t>
            </a:r>
            <a:endParaRPr lang="en-US" dirty="0"/>
          </a:p>
        </p:txBody>
      </p:sp>
      <p:sp>
        <p:nvSpPr>
          <p:cNvPr id="40" name="Rounded Rectangle 39"/>
          <p:cNvSpPr/>
          <p:nvPr/>
        </p:nvSpPr>
        <p:spPr>
          <a:xfrm>
            <a:off x="2009335" y="4414951"/>
            <a:ext cx="1814733" cy="8862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Node Manager</a:t>
            </a:r>
            <a:endParaRPr lang="en-US" dirty="0"/>
          </a:p>
        </p:txBody>
      </p:sp>
      <p:cxnSp>
        <p:nvCxnSpPr>
          <p:cNvPr id="41" name="Straight Arrow Connector 40"/>
          <p:cNvCxnSpPr/>
          <p:nvPr/>
        </p:nvCxnSpPr>
        <p:spPr>
          <a:xfrm>
            <a:off x="4044458" y="4860454"/>
            <a:ext cx="773723" cy="140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5057335" y="4677574"/>
            <a:ext cx="4290646" cy="923330"/>
          </a:xfrm>
          <a:prstGeom prst="rect">
            <a:avLst/>
          </a:prstGeom>
          <a:noFill/>
        </p:spPr>
        <p:txBody>
          <a:bodyPr wrap="square" rtlCol="0">
            <a:spAutoFit/>
          </a:bodyPr>
          <a:lstStyle/>
          <a:p>
            <a:r>
              <a:rPr lang="en-US" dirty="0" smtClean="0"/>
              <a:t> it executes the application code and provides necessary information such as </a:t>
            </a:r>
            <a:r>
              <a:rPr lang="en-US" dirty="0" err="1" smtClean="0"/>
              <a:t>progress,status</a:t>
            </a:r>
            <a:r>
              <a:rPr lang="en-US" dirty="0" smtClean="0"/>
              <a:t> to the Application Master.</a:t>
            </a:r>
            <a:endParaRPr lang="en-US" dirty="0"/>
          </a:p>
        </p:txBody>
      </p:sp>
      <p:sp>
        <p:nvSpPr>
          <p:cNvPr id="43" name="Oval 42"/>
          <p:cNvSpPr/>
          <p:nvPr/>
        </p:nvSpPr>
        <p:spPr>
          <a:xfrm>
            <a:off x="1995268" y="5582625"/>
            <a:ext cx="1688123" cy="7737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Container</a:t>
            </a:r>
            <a:endParaRPr lang="en-US" dirty="0"/>
          </a:p>
        </p:txBody>
      </p:sp>
      <p:cxnSp>
        <p:nvCxnSpPr>
          <p:cNvPr id="44" name="Straight Arrow Connector 43"/>
          <p:cNvCxnSpPr/>
          <p:nvPr/>
        </p:nvCxnSpPr>
        <p:spPr>
          <a:xfrm>
            <a:off x="3971770" y="5913206"/>
            <a:ext cx="773723" cy="140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4853354" y="5856934"/>
            <a:ext cx="4290646" cy="369332"/>
          </a:xfrm>
          <a:prstGeom prst="rect">
            <a:avLst/>
          </a:prstGeom>
          <a:noFill/>
        </p:spPr>
        <p:txBody>
          <a:bodyPr wrap="square" rtlCol="0">
            <a:spAutoFit/>
          </a:bodyPr>
          <a:lstStyle/>
          <a:p>
            <a:r>
              <a:rPr lang="en-US" dirty="0" smtClean="0"/>
              <a:t> it executes the Application master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7625" y="253218"/>
            <a:ext cx="8510953" cy="5385582"/>
          </a:xfrm>
        </p:spPr>
        <p:txBody>
          <a:bodyPr>
            <a:normAutofit/>
          </a:bodyPr>
          <a:lstStyle/>
          <a:p>
            <a:pPr algn="l">
              <a:lnSpc>
                <a:spcPct val="170000"/>
              </a:lnSpc>
              <a:buFont typeface="Arial" pitchFamily="34" charset="0"/>
              <a:buChar char="•"/>
            </a:pPr>
            <a:r>
              <a:rPr lang="en-US" sz="2400" dirty="0" smtClean="0">
                <a:solidFill>
                  <a:srgbClr val="C00000"/>
                </a:solidFill>
                <a:latin typeface="Times New Roman" pitchFamily="18" charset="0"/>
                <a:cs typeface="Times New Roman" pitchFamily="18" charset="0"/>
              </a:rPr>
              <a:t>Dissecting YARN</a:t>
            </a:r>
          </a:p>
          <a:p>
            <a:pPr algn="l">
              <a:lnSpc>
                <a:spcPct val="170000"/>
              </a:lnSpc>
              <a:buFont typeface="Arial" pitchFamily="34" charset="0"/>
              <a:buChar char="•"/>
            </a:pPr>
            <a:r>
              <a:rPr lang="en-US" sz="2400" dirty="0" err="1" smtClean="0">
                <a:solidFill>
                  <a:srgbClr val="C00000"/>
                </a:solidFill>
                <a:latin typeface="Times New Roman" pitchFamily="18" charset="0"/>
                <a:cs typeface="Times New Roman" pitchFamily="18" charset="0"/>
              </a:rPr>
              <a:t>MapReduce</a:t>
            </a:r>
            <a:r>
              <a:rPr lang="en-US" sz="2400" dirty="0" smtClean="0">
                <a:solidFill>
                  <a:srgbClr val="C00000"/>
                </a:solidFill>
                <a:latin typeface="Times New Roman" pitchFamily="18" charset="0"/>
                <a:cs typeface="Times New Roman" pitchFamily="18" charset="0"/>
              </a:rPr>
              <a:t> application</a:t>
            </a:r>
          </a:p>
          <a:p>
            <a:pPr algn="l">
              <a:lnSpc>
                <a:spcPct val="170000"/>
              </a:lnSpc>
              <a:buFont typeface="Arial" pitchFamily="34" charset="0"/>
              <a:buChar char="•"/>
            </a:pPr>
            <a:r>
              <a:rPr lang="en-US" sz="2400" dirty="0" smtClean="0">
                <a:solidFill>
                  <a:srgbClr val="C00000"/>
                </a:solidFill>
                <a:latin typeface="Times New Roman" pitchFamily="18" charset="0"/>
                <a:cs typeface="Times New Roman" pitchFamily="18" charset="0"/>
              </a:rPr>
              <a:t>Data serialization</a:t>
            </a:r>
          </a:p>
          <a:p>
            <a:pPr algn="l">
              <a:lnSpc>
                <a:spcPct val="170000"/>
              </a:lnSpc>
              <a:buFont typeface="Arial" pitchFamily="34" charset="0"/>
              <a:buChar char="•"/>
            </a:pPr>
            <a:r>
              <a:rPr lang="en-US" sz="2400" dirty="0" smtClean="0">
                <a:solidFill>
                  <a:srgbClr val="C00000"/>
                </a:solidFill>
                <a:latin typeface="Times New Roman" pitchFamily="18" charset="0"/>
                <a:cs typeface="Times New Roman" pitchFamily="18" charset="0"/>
              </a:rPr>
              <a:t>Working with common serialization formats</a:t>
            </a:r>
          </a:p>
          <a:p>
            <a:pPr algn="l">
              <a:lnSpc>
                <a:spcPct val="170000"/>
              </a:lnSpc>
              <a:buFont typeface="Arial" pitchFamily="34" charset="0"/>
              <a:buChar char="•"/>
            </a:pPr>
            <a:r>
              <a:rPr lang="en-US" sz="2400" dirty="0" smtClean="0">
                <a:solidFill>
                  <a:srgbClr val="C00000"/>
                </a:solidFill>
                <a:latin typeface="Times New Roman" pitchFamily="18" charset="0"/>
                <a:cs typeface="Times New Roman" pitchFamily="18" charset="0"/>
              </a:rPr>
              <a:t>Big data serialization formats</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MapReduce</a:t>
            </a:r>
            <a:endParaRPr lang="en-US" dirty="0"/>
          </a:p>
        </p:txBody>
      </p:sp>
      <p:sp>
        <p:nvSpPr>
          <p:cNvPr id="3" name="Content Placeholder 2"/>
          <p:cNvSpPr>
            <a:spLocks noGrp="1"/>
          </p:cNvSpPr>
          <p:nvPr>
            <p:ph idx="1"/>
          </p:nvPr>
        </p:nvSpPr>
        <p:spPr/>
        <p:txBody>
          <a:bodyPr>
            <a:normAutofit lnSpcReduction="10000"/>
          </a:bodyPr>
          <a:lstStyle/>
          <a:p>
            <a:r>
              <a:rPr lang="en-US" b="1" dirty="0" err="1" smtClean="0"/>
              <a:t>MapReduce</a:t>
            </a:r>
            <a:r>
              <a:rPr lang="en-US" dirty="0" smtClean="0"/>
              <a:t> :</a:t>
            </a:r>
          </a:p>
          <a:p>
            <a:r>
              <a:rPr lang="en-US" dirty="0" smtClean="0"/>
              <a:t>programming model for processing large data sets with a parallel , distributed algorithm on a cluster.</a:t>
            </a:r>
          </a:p>
          <a:p>
            <a:r>
              <a:rPr lang="en-US" dirty="0" smtClean="0"/>
              <a:t>Map Reduce when coupled with HDFS can be used to handle big data.</a:t>
            </a:r>
          </a:p>
          <a:p>
            <a:r>
              <a:rPr lang="en-US" dirty="0" smtClean="0"/>
              <a:t> The fundamentals of this HDFS-</a:t>
            </a:r>
            <a:r>
              <a:rPr lang="en-US" dirty="0" err="1" smtClean="0"/>
              <a:t>MapReduce</a:t>
            </a:r>
            <a:r>
              <a:rPr lang="en-US" dirty="0" smtClean="0"/>
              <a:t> system, which is commonly referred to as </a:t>
            </a:r>
            <a:r>
              <a:rPr lang="en-US" dirty="0" err="1" smtClean="0"/>
              <a:t>Hadoop</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nSpc>
                <a:spcPct val="150000"/>
              </a:lnSpc>
            </a:pPr>
            <a:r>
              <a:rPr lang="en-US" sz="2400" dirty="0" smtClean="0"/>
              <a:t>The basic unit of information, used in </a:t>
            </a:r>
            <a:r>
              <a:rPr lang="en-US" sz="2400" dirty="0" err="1" smtClean="0"/>
              <a:t>MapReduce</a:t>
            </a:r>
            <a:r>
              <a:rPr lang="en-US" sz="2400" dirty="0" smtClean="0"/>
              <a:t> is a (</a:t>
            </a:r>
            <a:r>
              <a:rPr lang="en-US" sz="2400" dirty="0" err="1" smtClean="0"/>
              <a:t>Key,value</a:t>
            </a:r>
            <a:r>
              <a:rPr lang="en-US" sz="2400" dirty="0" smtClean="0"/>
              <a:t>) pair. </a:t>
            </a:r>
          </a:p>
          <a:p>
            <a:pPr>
              <a:lnSpc>
                <a:spcPct val="150000"/>
              </a:lnSpc>
            </a:pPr>
            <a:r>
              <a:rPr lang="en-US" sz="2400" dirty="0" smtClean="0"/>
              <a:t>All types of structured and unstructured data need to be translated to this basic unit, before feeding the data to </a:t>
            </a:r>
            <a:r>
              <a:rPr lang="en-US" sz="2400" dirty="0" err="1" smtClean="0"/>
              <a:t>MapReduce</a:t>
            </a:r>
            <a:r>
              <a:rPr lang="en-US" sz="2400" dirty="0" smtClean="0"/>
              <a:t> model.</a:t>
            </a:r>
          </a:p>
          <a:p>
            <a:pPr>
              <a:lnSpc>
                <a:spcPct val="150000"/>
              </a:lnSpc>
            </a:pPr>
            <a:r>
              <a:rPr lang="en-US" sz="2400" dirty="0" smtClean="0"/>
              <a:t>  As the name suggests, </a:t>
            </a:r>
            <a:r>
              <a:rPr lang="en-US" sz="2400" dirty="0" err="1" smtClean="0"/>
              <a:t>MapReduce</a:t>
            </a:r>
            <a:r>
              <a:rPr lang="en-US" sz="2400" dirty="0" smtClean="0"/>
              <a:t> model consist of two separate routines, namely Map-function and Reduce-function. </a:t>
            </a:r>
          </a:p>
          <a:p>
            <a:pPr>
              <a:lnSpc>
                <a:spcPct val="150000"/>
              </a:lnSpc>
            </a:pPr>
            <a:r>
              <a:rPr lang="en-US" sz="2400" dirty="0" smtClean="0"/>
              <a:t>The computation on an input (i.e. on a set of pairs) in </a:t>
            </a:r>
            <a:r>
              <a:rPr lang="en-US" sz="2400" dirty="0" err="1" smtClean="0"/>
              <a:t>MapReduce</a:t>
            </a:r>
            <a:r>
              <a:rPr lang="en-US" sz="2400" dirty="0" smtClean="0"/>
              <a:t> model occurs in three stages:</a:t>
            </a:r>
          </a:p>
          <a:p>
            <a:pPr>
              <a:buNone/>
            </a:pPr>
            <a:r>
              <a:rPr lang="en-US" sz="2400" dirty="0" smtClean="0"/>
              <a:t>		Step 1 :  The map stage</a:t>
            </a:r>
          </a:p>
          <a:p>
            <a:pPr>
              <a:buNone/>
            </a:pPr>
            <a:r>
              <a:rPr lang="en-US" sz="2400" dirty="0" smtClean="0"/>
              <a:t>		Step 2 : The shuffle stage</a:t>
            </a:r>
          </a:p>
          <a:p>
            <a:pPr>
              <a:buNone/>
            </a:pPr>
            <a:r>
              <a:rPr lang="en-US" sz="2400" dirty="0" smtClean="0"/>
              <a:t>		Step 3 :  The reduce stage.</a:t>
            </a:r>
          </a:p>
          <a:p>
            <a:pPr>
              <a:lnSpc>
                <a:spcPct val="150000"/>
              </a:lnSpc>
            </a:pPr>
            <a:endParaRPr 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860473"/>
          </a:xfrm>
        </p:spPr>
        <p:txBody>
          <a:bodyPr>
            <a:normAutofit/>
          </a:bodyPr>
          <a:lstStyle/>
          <a:p>
            <a:pPr>
              <a:lnSpc>
                <a:spcPct val="150000"/>
              </a:lnSpc>
            </a:pPr>
            <a:r>
              <a:rPr lang="en-US" sz="2400" dirty="0" smtClean="0"/>
              <a:t>Semantically, the map and shuffle phases distribute the data, and the reduce phase performs the computation.</a:t>
            </a:r>
          </a:p>
          <a:p>
            <a:pPr>
              <a:lnSpc>
                <a:spcPct val="150000"/>
              </a:lnSpc>
            </a:pPr>
            <a:endParaRPr lang="en-US" sz="2400" dirty="0"/>
          </a:p>
        </p:txBody>
      </p:sp>
      <p:pic>
        <p:nvPicPr>
          <p:cNvPr id="1026" name="Picture 2" descr="mapreduce"/>
          <p:cNvPicPr>
            <a:picLocks noChangeAspect="1" noChangeArrowheads="1"/>
          </p:cNvPicPr>
          <p:nvPr/>
        </p:nvPicPr>
        <p:blipFill>
          <a:blip r:embed="rId2"/>
          <a:srcRect/>
          <a:stretch>
            <a:fillRect/>
          </a:stretch>
        </p:blipFill>
        <p:spPr bwMode="auto">
          <a:xfrm>
            <a:off x="845128" y="1343892"/>
            <a:ext cx="7426036" cy="5149896"/>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237018"/>
          </a:xfrm>
        </p:spPr>
        <p:txBody>
          <a:bodyPr>
            <a:normAutofit lnSpcReduction="10000"/>
          </a:bodyPr>
          <a:lstStyle/>
          <a:p>
            <a:pPr>
              <a:lnSpc>
                <a:spcPct val="150000"/>
              </a:lnSpc>
            </a:pPr>
            <a:r>
              <a:rPr lang="en-US" sz="2400" dirty="0" smtClean="0">
                <a:latin typeface="Times New Roman" pitchFamily="18" charset="0"/>
                <a:cs typeface="Times New Roman" pitchFamily="18" charset="0"/>
              </a:rPr>
              <a:t>In the </a:t>
            </a:r>
            <a:r>
              <a:rPr lang="en-US" sz="2400" b="1" dirty="0" smtClean="0">
                <a:latin typeface="Times New Roman" pitchFamily="18" charset="0"/>
                <a:cs typeface="Times New Roman" pitchFamily="18" charset="0"/>
              </a:rPr>
              <a:t>map stage</a:t>
            </a:r>
            <a:r>
              <a:rPr lang="en-US" sz="2400" dirty="0" smtClean="0">
                <a:latin typeface="Times New Roman" pitchFamily="18" charset="0"/>
                <a:cs typeface="Times New Roman" pitchFamily="18" charset="0"/>
              </a:rPr>
              <a:t>, the </a:t>
            </a:r>
            <a:r>
              <a:rPr lang="en-US" sz="2400" dirty="0" err="1" smtClean="0">
                <a:latin typeface="Times New Roman" pitchFamily="18" charset="0"/>
                <a:cs typeface="Times New Roman" pitchFamily="18" charset="0"/>
              </a:rPr>
              <a:t>mapper</a:t>
            </a:r>
            <a:r>
              <a:rPr lang="en-US" sz="2400" dirty="0" smtClean="0">
                <a:latin typeface="Times New Roman" pitchFamily="18" charset="0"/>
                <a:cs typeface="Times New Roman" pitchFamily="18" charset="0"/>
              </a:rPr>
              <a:t> takes a single (key, value) pair as input and produces any number of (key, value) pairs as output . </a:t>
            </a:r>
          </a:p>
          <a:p>
            <a:pPr>
              <a:lnSpc>
                <a:spcPct val="150000"/>
              </a:lnSpc>
            </a:pPr>
            <a:r>
              <a:rPr lang="en-US" sz="2400" dirty="0" smtClean="0">
                <a:latin typeface="Times New Roman" pitchFamily="18" charset="0"/>
                <a:cs typeface="Times New Roman" pitchFamily="18" charset="0"/>
              </a:rPr>
              <a:t>It is important to think of the map operation as stateless, that is, its logic operates on a single pair at a time (even if in practice several input pairs are delivered to the same </a:t>
            </a:r>
            <a:r>
              <a:rPr lang="en-US" sz="2400" dirty="0" err="1" smtClean="0">
                <a:latin typeface="Times New Roman" pitchFamily="18" charset="0"/>
                <a:cs typeface="Times New Roman" pitchFamily="18" charset="0"/>
              </a:rPr>
              <a:t>mapper</a:t>
            </a:r>
            <a:r>
              <a:rPr lang="en-US" sz="2400" dirty="0" smtClean="0">
                <a:latin typeface="Times New Roman" pitchFamily="18" charset="0"/>
                <a:cs typeface="Times New Roman" pitchFamily="18" charset="0"/>
              </a:rPr>
              <a:t>). </a:t>
            </a:r>
          </a:p>
          <a:p>
            <a:pPr>
              <a:lnSpc>
                <a:spcPct val="150000"/>
              </a:lnSpc>
            </a:pPr>
            <a:r>
              <a:rPr lang="en-US" sz="2400" dirty="0" smtClean="0">
                <a:latin typeface="Times New Roman" pitchFamily="18" charset="0"/>
                <a:cs typeface="Times New Roman" pitchFamily="18" charset="0"/>
              </a:rPr>
              <a:t>The user simply designs a map function that maps an input (key, value) pair to any number (even none) of output pairs. </a:t>
            </a:r>
          </a:p>
          <a:p>
            <a:pPr>
              <a:lnSpc>
                <a:spcPct val="150000"/>
              </a:lnSpc>
            </a:pPr>
            <a:r>
              <a:rPr lang="en-US" sz="2400" dirty="0" smtClean="0">
                <a:latin typeface="Times New Roman" pitchFamily="18" charset="0"/>
                <a:cs typeface="Times New Roman" pitchFamily="18" charset="0"/>
              </a:rPr>
              <a:t>Most of the time, the map phase is simply used to specify the desired location of the input value by changing its key.</a:t>
            </a:r>
            <a:endParaRPr lang="en-US" sz="24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964" y="0"/>
            <a:ext cx="8700654" cy="6858000"/>
          </a:xfrm>
        </p:spPr>
        <p:txBody>
          <a:bodyPr>
            <a:noAutofit/>
          </a:bodyPr>
          <a:lstStyle/>
          <a:p>
            <a:pPr algn="just">
              <a:lnSpc>
                <a:spcPct val="150000"/>
              </a:lnSpc>
            </a:pPr>
            <a:r>
              <a:rPr lang="en-US" sz="2400" dirty="0" smtClean="0">
                <a:latin typeface="Times New Roman" pitchFamily="18" charset="0"/>
                <a:cs typeface="Times New Roman" pitchFamily="18" charset="0"/>
              </a:rPr>
              <a:t>The </a:t>
            </a:r>
            <a:r>
              <a:rPr lang="en-US" sz="2400" b="1" dirty="0" smtClean="0">
                <a:latin typeface="Times New Roman" pitchFamily="18" charset="0"/>
                <a:cs typeface="Times New Roman" pitchFamily="18" charset="0"/>
              </a:rPr>
              <a:t>shuffle stage </a:t>
            </a:r>
            <a:r>
              <a:rPr lang="en-US" sz="2400" dirty="0" smtClean="0">
                <a:latin typeface="Times New Roman" pitchFamily="18" charset="0"/>
                <a:cs typeface="Times New Roman" pitchFamily="18" charset="0"/>
              </a:rPr>
              <a:t>is automatically handled by the </a:t>
            </a:r>
            <a:r>
              <a:rPr lang="en-US" sz="2400" dirty="0" err="1" smtClean="0">
                <a:latin typeface="Times New Roman" pitchFamily="18" charset="0"/>
                <a:cs typeface="Times New Roman" pitchFamily="18" charset="0"/>
              </a:rPr>
              <a:t>MapReduce</a:t>
            </a:r>
            <a:r>
              <a:rPr lang="en-US" sz="2400" dirty="0" smtClean="0">
                <a:latin typeface="Times New Roman" pitchFamily="18" charset="0"/>
                <a:cs typeface="Times New Roman" pitchFamily="18" charset="0"/>
              </a:rPr>
              <a:t> framework, i.e. the engineer has nothing to do for this stage.</a:t>
            </a:r>
          </a:p>
          <a:p>
            <a:pPr algn="just">
              <a:lnSpc>
                <a:spcPct val="150000"/>
              </a:lnSpc>
            </a:pPr>
            <a:r>
              <a:rPr lang="en-US" sz="2400" dirty="0" smtClean="0">
                <a:latin typeface="Times New Roman" pitchFamily="18" charset="0"/>
                <a:cs typeface="Times New Roman" pitchFamily="18" charset="0"/>
              </a:rPr>
              <a:t>The underlying system implementing </a:t>
            </a:r>
            <a:r>
              <a:rPr lang="en-US" sz="2400" dirty="0" err="1" smtClean="0">
                <a:latin typeface="Times New Roman" pitchFamily="18" charset="0"/>
                <a:cs typeface="Times New Roman" pitchFamily="18" charset="0"/>
              </a:rPr>
              <a:t>MapReduce</a:t>
            </a:r>
            <a:r>
              <a:rPr lang="en-US" sz="2400" dirty="0" smtClean="0">
                <a:latin typeface="Times New Roman" pitchFamily="18" charset="0"/>
                <a:cs typeface="Times New Roman" pitchFamily="18" charset="0"/>
              </a:rPr>
              <a:t> routes all of the values that are associated with an individual key to the same reducer.</a:t>
            </a:r>
          </a:p>
          <a:p>
            <a:pPr algn="just">
              <a:lnSpc>
                <a:spcPct val="150000"/>
              </a:lnSpc>
            </a:pPr>
            <a:r>
              <a:rPr lang="en-US" sz="2400" dirty="0" smtClean="0">
                <a:latin typeface="Times New Roman" pitchFamily="18" charset="0"/>
                <a:cs typeface="Times New Roman" pitchFamily="18" charset="0"/>
              </a:rPr>
              <a:t>In the </a:t>
            </a:r>
            <a:r>
              <a:rPr lang="en-US" sz="2400" b="1" dirty="0" smtClean="0">
                <a:latin typeface="Times New Roman" pitchFamily="18" charset="0"/>
                <a:cs typeface="Times New Roman" pitchFamily="18" charset="0"/>
              </a:rPr>
              <a:t>reduce stage</a:t>
            </a:r>
            <a:r>
              <a:rPr lang="en-US" sz="2400" dirty="0" smtClean="0">
                <a:latin typeface="Times New Roman" pitchFamily="18" charset="0"/>
                <a:cs typeface="Times New Roman" pitchFamily="18" charset="0"/>
              </a:rPr>
              <a:t>, the reducer takes all of the values associated with a single key k and outputs any number of (key, value) pairs.</a:t>
            </a:r>
          </a:p>
          <a:p>
            <a:pPr algn="just">
              <a:lnSpc>
                <a:spcPct val="150000"/>
              </a:lnSpc>
            </a:pPr>
            <a:r>
              <a:rPr lang="en-US" sz="2400" dirty="0" smtClean="0">
                <a:latin typeface="Times New Roman" pitchFamily="18" charset="0"/>
                <a:cs typeface="Times New Roman" pitchFamily="18" charset="0"/>
              </a:rPr>
              <a:t>all of the maps need to finish before the reduce stage can begin. </a:t>
            </a:r>
          </a:p>
          <a:p>
            <a:pPr algn="just">
              <a:lnSpc>
                <a:spcPct val="150000"/>
              </a:lnSpc>
            </a:pPr>
            <a:r>
              <a:rPr lang="en-US" sz="2400" dirty="0" smtClean="0">
                <a:latin typeface="Times New Roman" pitchFamily="18" charset="0"/>
                <a:cs typeface="Times New Roman" pitchFamily="18" charset="0"/>
              </a:rPr>
              <a:t>Since the reducer has access to all the values with the same key, it can perform sequential computations on these values. In the reduce step, the parallelism is exploited by observing that reducers operating on different keys can be executed simultaneously. </a:t>
            </a:r>
          </a:p>
          <a:p>
            <a:pPr algn="just">
              <a:lnSpc>
                <a:spcPct val="150000"/>
              </a:lnSpc>
            </a:pPr>
            <a:endParaRPr lang="en-US" sz="24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218" y="0"/>
            <a:ext cx="8229600" cy="1143000"/>
          </a:xfrm>
        </p:spPr>
        <p:txBody>
          <a:bodyPr/>
          <a:lstStyle/>
          <a:p>
            <a:r>
              <a:rPr lang="en-US" dirty="0" smtClean="0"/>
              <a:t>Map Reduce Applications</a:t>
            </a:r>
            <a:endParaRPr lang="en-US" dirty="0"/>
          </a:p>
        </p:txBody>
      </p:sp>
      <p:sp>
        <p:nvSpPr>
          <p:cNvPr id="3" name="Content Placeholder 2"/>
          <p:cNvSpPr>
            <a:spLocks noGrp="1"/>
          </p:cNvSpPr>
          <p:nvPr>
            <p:ph idx="1"/>
          </p:nvPr>
        </p:nvSpPr>
        <p:spPr>
          <a:xfrm>
            <a:off x="0" y="1018309"/>
            <a:ext cx="9144000" cy="5839691"/>
          </a:xfrm>
        </p:spPr>
        <p:txBody>
          <a:bodyPr>
            <a:noAutofit/>
          </a:bodyPr>
          <a:lstStyle/>
          <a:p>
            <a:pPr>
              <a:lnSpc>
                <a:spcPct val="150000"/>
              </a:lnSpc>
            </a:pPr>
            <a:r>
              <a:rPr lang="en-US" sz="2400" dirty="0" smtClean="0">
                <a:latin typeface="Times New Roman" pitchFamily="18" charset="0"/>
                <a:cs typeface="Times New Roman" pitchFamily="18" charset="0"/>
              </a:rPr>
              <a:t>Let’s consider an example to understand Map-Reduce in depth. We have the following 3 sentences :</a:t>
            </a:r>
          </a:p>
          <a:p>
            <a:pPr>
              <a:lnSpc>
                <a:spcPct val="150000"/>
              </a:lnSpc>
            </a:pPr>
            <a:r>
              <a:rPr lang="en-US" sz="2400" dirty="0" smtClean="0">
                <a:latin typeface="Times New Roman" pitchFamily="18" charset="0"/>
                <a:cs typeface="Times New Roman" pitchFamily="18" charset="0"/>
              </a:rPr>
              <a:t>1. The quick brown fox</a:t>
            </a:r>
          </a:p>
          <a:p>
            <a:pPr>
              <a:lnSpc>
                <a:spcPct val="150000"/>
              </a:lnSpc>
            </a:pPr>
            <a:r>
              <a:rPr lang="en-US" sz="2400" dirty="0" smtClean="0">
                <a:latin typeface="Times New Roman" pitchFamily="18" charset="0"/>
                <a:cs typeface="Times New Roman" pitchFamily="18" charset="0"/>
              </a:rPr>
              <a:t>2. The fox ate the mouse</a:t>
            </a:r>
          </a:p>
          <a:p>
            <a:pPr>
              <a:lnSpc>
                <a:spcPct val="150000"/>
              </a:lnSpc>
            </a:pPr>
            <a:r>
              <a:rPr lang="en-US" sz="2400" dirty="0" smtClean="0">
                <a:latin typeface="Times New Roman" pitchFamily="18" charset="0"/>
                <a:cs typeface="Times New Roman" pitchFamily="18" charset="0"/>
              </a:rPr>
              <a:t>3. How now brown cow</a:t>
            </a:r>
          </a:p>
          <a:p>
            <a:pPr>
              <a:lnSpc>
                <a:spcPct val="150000"/>
              </a:lnSpc>
            </a:pPr>
            <a:r>
              <a:rPr lang="en-US" sz="2400" dirty="0" smtClean="0">
                <a:latin typeface="Times New Roman" pitchFamily="18" charset="0"/>
                <a:cs typeface="Times New Roman" pitchFamily="18" charset="0"/>
              </a:rPr>
              <a:t>Our objective is to count the frequency of each word in all the sentences. </a:t>
            </a:r>
          </a:p>
          <a:p>
            <a:pPr>
              <a:lnSpc>
                <a:spcPct val="150000"/>
              </a:lnSpc>
            </a:pPr>
            <a:r>
              <a:rPr lang="en-US" sz="2400" dirty="0" smtClean="0">
                <a:latin typeface="Times New Roman" pitchFamily="18" charset="0"/>
                <a:cs typeface="Times New Roman" pitchFamily="18" charset="0"/>
              </a:rPr>
              <a:t>Imagine that each of these sentences acquire huge memory and hence are allotted to different data nodes.</a:t>
            </a:r>
          </a:p>
          <a:p>
            <a:pPr>
              <a:lnSpc>
                <a:spcPct val="150000"/>
              </a:lnSpc>
              <a:buNone/>
            </a:pP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0945" y="0"/>
            <a:ext cx="8229600" cy="6179127"/>
          </a:xfrm>
        </p:spPr>
        <p:txBody>
          <a:bodyPr>
            <a:normAutofit/>
          </a:bodyPr>
          <a:lstStyle/>
          <a:p>
            <a:pPr>
              <a:lnSpc>
                <a:spcPct val="150000"/>
              </a:lnSpc>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Mapper</a:t>
            </a:r>
            <a:r>
              <a:rPr lang="en-US" sz="2400" dirty="0" smtClean="0">
                <a:latin typeface="Times New Roman" pitchFamily="18" charset="0"/>
                <a:cs typeface="Times New Roman" pitchFamily="18" charset="0"/>
              </a:rPr>
              <a:t> takes over this unstructured data and creates key value pairs. In this case key is the word and value is the count of this word in the text available at this data node.  For instance, the 1st Map node generates 4 key-value pairs  : (the,1), (brown,1),(fox,1), (quick,1). The first 3 key-value pairs go to the first Reducer and the last key-value go to the second Reducer.</a:t>
            </a:r>
          </a:p>
          <a:p>
            <a:pPr>
              <a:lnSpc>
                <a:spcPct val="150000"/>
              </a:lnSpc>
            </a:pPr>
            <a:endParaRPr lang="en-US" sz="24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p:cNvPicPr>
            <a:picLocks noGrp="1" noChangeAspect="1" noChangeArrowheads="1"/>
          </p:cNvPicPr>
          <p:nvPr>
            <p:ph idx="1"/>
          </p:nvPr>
        </p:nvPicPr>
        <p:blipFill>
          <a:blip r:embed="rId2"/>
          <a:srcRect/>
          <a:stretch>
            <a:fillRect/>
          </a:stretch>
        </p:blipFill>
        <p:spPr bwMode="auto">
          <a:xfrm>
            <a:off x="762000" y="609600"/>
            <a:ext cx="7620000" cy="5971309"/>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3999" cy="6858000"/>
          </a:xfrm>
        </p:spPr>
        <p:txBody>
          <a:bodyPr>
            <a:noAutofit/>
          </a:bodyPr>
          <a:lstStyle/>
          <a:p>
            <a:pPr>
              <a:lnSpc>
                <a:spcPct val="150000"/>
              </a:lnSpc>
            </a:pPr>
            <a:r>
              <a:rPr lang="en-US" sz="1800" dirty="0" smtClean="0">
                <a:latin typeface="Times New Roman" pitchFamily="18" charset="0"/>
                <a:cs typeface="Times New Roman" pitchFamily="18" charset="0"/>
              </a:rPr>
              <a:t>Similarly, the 2nd and 3rd map functions do the mapping for the other two sentences. Through shuffling, all the similar words come to the same end. Once, the key value pairs are sorted, the reducer function operates on this structured data to come up with a summary.</a:t>
            </a:r>
          </a:p>
          <a:p>
            <a:pPr>
              <a:lnSpc>
                <a:spcPct val="150000"/>
              </a:lnSpc>
            </a:pPr>
            <a:r>
              <a:rPr lang="en-US" sz="1800" dirty="0" smtClean="0">
                <a:latin typeface="Times New Roman" pitchFamily="18" charset="0"/>
                <a:cs typeface="Times New Roman" pitchFamily="18" charset="0"/>
              </a:rPr>
              <a:t>Let’s take some example of Map-Reduce function usage in the industry :</a:t>
            </a:r>
          </a:p>
          <a:p>
            <a:pPr>
              <a:lnSpc>
                <a:spcPct val="150000"/>
              </a:lnSpc>
            </a:pPr>
            <a:r>
              <a:rPr lang="en-US" sz="1800" b="1" dirty="0" smtClean="0">
                <a:latin typeface="Times New Roman" pitchFamily="18" charset="0"/>
                <a:cs typeface="Times New Roman" pitchFamily="18" charset="0"/>
              </a:rPr>
              <a:t>• At Google:</a:t>
            </a:r>
            <a:endParaRPr lang="en-US" sz="1800" dirty="0" smtClean="0">
              <a:latin typeface="Times New Roman" pitchFamily="18" charset="0"/>
              <a:cs typeface="Times New Roman" pitchFamily="18" charset="0"/>
            </a:endParaRPr>
          </a:p>
          <a:p>
            <a:pPr>
              <a:lnSpc>
                <a:spcPct val="150000"/>
              </a:lnSpc>
              <a:buNone/>
            </a:pPr>
            <a:r>
              <a:rPr lang="en-US" sz="1800" dirty="0" smtClean="0">
                <a:latin typeface="Times New Roman" pitchFamily="18" charset="0"/>
                <a:cs typeface="Times New Roman" pitchFamily="18" charset="0"/>
              </a:rPr>
              <a:t>	– Index building for Google Search</a:t>
            </a:r>
            <a:br>
              <a:rPr lang="en-US"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 Article clustering for Google News</a:t>
            </a:r>
            <a:br>
              <a:rPr lang="en-US"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 Statistical machine translation</a:t>
            </a:r>
          </a:p>
          <a:p>
            <a:pPr>
              <a:lnSpc>
                <a:spcPct val="150000"/>
              </a:lnSpc>
            </a:pPr>
            <a:r>
              <a:rPr lang="en-US" sz="1800" b="1" dirty="0" smtClean="0">
                <a:latin typeface="Times New Roman" pitchFamily="18" charset="0"/>
                <a:cs typeface="Times New Roman" pitchFamily="18" charset="0"/>
              </a:rPr>
              <a:t>•  At Yahoo!:</a:t>
            </a:r>
            <a:endParaRPr lang="en-US" sz="1800" dirty="0" smtClean="0">
              <a:latin typeface="Times New Roman" pitchFamily="18" charset="0"/>
              <a:cs typeface="Times New Roman" pitchFamily="18" charset="0"/>
            </a:endParaRPr>
          </a:p>
          <a:p>
            <a:pPr>
              <a:lnSpc>
                <a:spcPct val="150000"/>
              </a:lnSpc>
              <a:buNone/>
            </a:pPr>
            <a:r>
              <a:rPr lang="en-US" sz="1800" dirty="0" smtClean="0">
                <a:latin typeface="Times New Roman" pitchFamily="18" charset="0"/>
                <a:cs typeface="Times New Roman" pitchFamily="18" charset="0"/>
              </a:rPr>
              <a:t>	– Index building for Yahoo! Search</a:t>
            </a:r>
            <a:br>
              <a:rPr lang="en-US"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 Spam detection for Yahoo! Mail</a:t>
            </a:r>
          </a:p>
          <a:p>
            <a:pPr>
              <a:lnSpc>
                <a:spcPct val="150000"/>
              </a:lnSpc>
            </a:pPr>
            <a:r>
              <a:rPr lang="en-US" sz="1800" b="1" dirty="0" smtClean="0">
                <a:latin typeface="Times New Roman" pitchFamily="18" charset="0"/>
                <a:cs typeface="Times New Roman" pitchFamily="18" charset="0"/>
              </a:rPr>
              <a:t>•  At </a:t>
            </a:r>
            <a:r>
              <a:rPr lang="en-US" sz="1800" b="1" dirty="0" err="1" smtClean="0">
                <a:latin typeface="Times New Roman" pitchFamily="18" charset="0"/>
                <a:cs typeface="Times New Roman" pitchFamily="18" charset="0"/>
              </a:rPr>
              <a:t>Facebook</a:t>
            </a:r>
            <a:r>
              <a:rPr lang="en-US" sz="1800" b="1" dirty="0" smtClean="0">
                <a:latin typeface="Times New Roman" pitchFamily="18" charset="0"/>
                <a:cs typeface="Times New Roman" pitchFamily="18" charset="0"/>
              </a:rPr>
              <a:t>:</a:t>
            </a:r>
            <a:endParaRPr lang="en-US" sz="1800" dirty="0" smtClean="0">
              <a:latin typeface="Times New Roman" pitchFamily="18" charset="0"/>
              <a:cs typeface="Times New Roman" pitchFamily="18" charset="0"/>
            </a:endParaRPr>
          </a:p>
          <a:p>
            <a:pPr>
              <a:lnSpc>
                <a:spcPct val="150000"/>
              </a:lnSpc>
              <a:buNone/>
            </a:pPr>
            <a:r>
              <a:rPr lang="en-US" sz="1800" dirty="0" smtClean="0">
                <a:latin typeface="Times New Roman" pitchFamily="18" charset="0"/>
                <a:cs typeface="Times New Roman" pitchFamily="18" charset="0"/>
              </a:rPr>
              <a:t>	– Data mining</a:t>
            </a:r>
            <a:br>
              <a:rPr lang="en-US" sz="18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 Ad optimization, – Spam detection Example</a:t>
            </a:r>
          </a:p>
          <a:p>
            <a:pPr>
              <a:lnSpc>
                <a:spcPct val="150000"/>
              </a:lnSpc>
            </a:pPr>
            <a:endParaRPr lang="en-US" sz="18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345" y="0"/>
            <a:ext cx="8229600" cy="1143000"/>
          </a:xfrm>
        </p:spPr>
        <p:txBody>
          <a:bodyPr/>
          <a:lstStyle/>
          <a:p>
            <a:r>
              <a:rPr lang="en-US" dirty="0" smtClean="0"/>
              <a:t>DATA SERIALIZATION</a:t>
            </a:r>
            <a:endParaRPr lang="en-US" dirty="0"/>
          </a:p>
        </p:txBody>
      </p:sp>
      <p:sp>
        <p:nvSpPr>
          <p:cNvPr id="3" name="Content Placeholder 2"/>
          <p:cNvSpPr>
            <a:spLocks noGrp="1"/>
          </p:cNvSpPr>
          <p:nvPr>
            <p:ph idx="1"/>
          </p:nvPr>
        </p:nvSpPr>
        <p:spPr>
          <a:xfrm>
            <a:off x="471055" y="1087581"/>
            <a:ext cx="8229600" cy="4525963"/>
          </a:xfrm>
        </p:spPr>
        <p:txBody>
          <a:bodyPr>
            <a:normAutofit/>
          </a:bodyPr>
          <a:lstStyle/>
          <a:p>
            <a:pPr>
              <a:lnSpc>
                <a:spcPct val="150000"/>
              </a:lnSpc>
            </a:pPr>
            <a:r>
              <a:rPr lang="en-US" sz="2000" dirty="0" smtClean="0">
                <a:latin typeface="Times New Roman" pitchFamily="18" charset="0"/>
                <a:cs typeface="Times New Roman" pitchFamily="18" charset="0"/>
              </a:rPr>
              <a:t>It is the process of converting data objects present in complex data structures into a byte stream for </a:t>
            </a:r>
            <a:r>
              <a:rPr lang="en-US" sz="2000" dirty="0" err="1" smtClean="0">
                <a:latin typeface="Times New Roman" pitchFamily="18" charset="0"/>
                <a:cs typeface="Times New Roman" pitchFamily="18" charset="0"/>
              </a:rPr>
              <a:t>storage,transfer</a:t>
            </a:r>
            <a:r>
              <a:rPr lang="en-US" sz="2000" dirty="0" smtClean="0">
                <a:latin typeface="Times New Roman" pitchFamily="18" charset="0"/>
                <a:cs typeface="Times New Roman" pitchFamily="18" charset="0"/>
              </a:rPr>
              <a:t> and distribution purposes on physical devices. </a:t>
            </a:r>
          </a:p>
          <a:p>
            <a:pPr>
              <a:lnSpc>
                <a:spcPct val="150000"/>
              </a:lnSpc>
            </a:pPr>
            <a:r>
              <a:rPr lang="en-US" sz="2000" dirty="0" smtClean="0">
                <a:latin typeface="Times New Roman" pitchFamily="18" charset="0"/>
                <a:cs typeface="Times New Roman" pitchFamily="18" charset="0"/>
              </a:rPr>
              <a:t>Once the serialized data is transmitted the reverse process of creating objects from the byte sequence called </a:t>
            </a:r>
            <a:r>
              <a:rPr lang="en-US" sz="2000" dirty="0" err="1" smtClean="0">
                <a:latin typeface="Times New Roman" pitchFamily="18" charset="0"/>
                <a:cs typeface="Times New Roman" pitchFamily="18" charset="0"/>
              </a:rPr>
              <a:t>deserialization</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pic>
        <p:nvPicPr>
          <p:cNvPr id="57346" name="Picture 2" descr="Data serialization and deserialization. Source: Paul 2017."/>
          <p:cNvPicPr>
            <a:picLocks noChangeAspect="1" noChangeArrowheads="1"/>
          </p:cNvPicPr>
          <p:nvPr/>
        </p:nvPicPr>
        <p:blipFill>
          <a:blip r:embed="rId2"/>
          <a:srcRect/>
          <a:stretch>
            <a:fillRect/>
          </a:stretch>
        </p:blipFill>
        <p:spPr bwMode="auto">
          <a:xfrm>
            <a:off x="1568739" y="3685309"/>
            <a:ext cx="5715000" cy="25527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b="1" dirty="0" smtClean="0">
                <a:solidFill>
                  <a:srgbClr val="006600"/>
                </a:solidFill>
                <a:latin typeface="Times New Roman" pitchFamily="18" charset="0"/>
                <a:cs typeface="Times New Roman" pitchFamily="18" charset="0"/>
              </a:rPr>
              <a:t>Introduction to Map Reduce</a:t>
            </a:r>
            <a:endParaRPr lang="en-US" sz="3600" b="1" dirty="0">
              <a:solidFill>
                <a:srgbClr val="006600"/>
              </a:solidFill>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927" y="0"/>
            <a:ext cx="8229600" cy="1143000"/>
          </a:xfrm>
        </p:spPr>
        <p:txBody>
          <a:bodyPr/>
          <a:lstStyle/>
          <a:p>
            <a:r>
              <a:rPr lang="en-US" dirty="0" smtClean="0"/>
              <a:t>HOW IT WORKS?</a:t>
            </a:r>
            <a:endParaRPr lang="en-US" dirty="0"/>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Computer data is generally organized in data structures such as arrays, tables, trees, classes. When data structures need to be stored or transmitted to another location, such as across a network, they are serialized.</a:t>
            </a:r>
          </a:p>
          <a:p>
            <a:r>
              <a:rPr lang="en-US" sz="2000" dirty="0" smtClean="0">
                <a:latin typeface="Times New Roman" pitchFamily="18" charset="0"/>
                <a:cs typeface="Times New Roman" pitchFamily="18" charset="0"/>
              </a:rPr>
              <a:t>Serialization becomes complex for nested data structures and object references.</a:t>
            </a:r>
            <a:endParaRPr lang="en-US" sz="2000" dirty="0">
              <a:latin typeface="Times New Roman" pitchFamily="18" charset="0"/>
              <a:cs typeface="Times New Roman" pitchFamily="18" charset="0"/>
            </a:endParaRPr>
          </a:p>
        </p:txBody>
      </p:sp>
      <p:pic>
        <p:nvPicPr>
          <p:cNvPr id="56322" name="Picture 2" descr="Illustrating object serialized to flat textual (XML) format. Source: CIS 2019."/>
          <p:cNvPicPr>
            <a:picLocks noChangeAspect="1" noChangeArrowheads="1"/>
          </p:cNvPicPr>
          <p:nvPr/>
        </p:nvPicPr>
        <p:blipFill>
          <a:blip r:embed="rId2"/>
          <a:srcRect/>
          <a:stretch>
            <a:fillRect/>
          </a:stretch>
        </p:blipFill>
        <p:spPr bwMode="auto">
          <a:xfrm>
            <a:off x="1730088" y="3243220"/>
            <a:ext cx="5515839" cy="3337688"/>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APPLICATIONS OF DATA SERIALIZATION</a:t>
            </a:r>
            <a:endParaRPr lang="en-US" dirty="0"/>
          </a:p>
        </p:txBody>
      </p:sp>
      <p:sp>
        <p:nvSpPr>
          <p:cNvPr id="3" name="Content Placeholder 2"/>
          <p:cNvSpPr>
            <a:spLocks noGrp="1"/>
          </p:cNvSpPr>
          <p:nvPr>
            <p:ph idx="1"/>
          </p:nvPr>
        </p:nvSpPr>
        <p:spPr>
          <a:xfrm>
            <a:off x="457200" y="1427018"/>
            <a:ext cx="8229600" cy="4699145"/>
          </a:xfrm>
        </p:spPr>
        <p:txBody>
          <a:bodyPr>
            <a:noAutofit/>
          </a:bodyPr>
          <a:lstStyle/>
          <a:p>
            <a:r>
              <a:rPr lang="en-US" sz="2400" dirty="0" smtClean="0">
                <a:latin typeface="Times New Roman" pitchFamily="18" charset="0"/>
                <a:cs typeface="Times New Roman" pitchFamily="18" charset="0"/>
              </a:rPr>
              <a:t>Serialization allows a program to save the state of an object and recreate it when needed.</a:t>
            </a:r>
          </a:p>
          <a:p>
            <a:r>
              <a:rPr lang="en-US" sz="2400" dirty="0" smtClean="0">
                <a:latin typeface="Times New Roman" pitchFamily="18" charset="0"/>
                <a:cs typeface="Times New Roman" pitchFamily="18" charset="0"/>
              </a:rPr>
              <a:t>Persisting data onto files – happens mostly in language-neutral formats such as CSV or XML. </a:t>
            </a:r>
          </a:p>
          <a:p>
            <a:r>
              <a:rPr lang="en-US" sz="2400" dirty="0" smtClean="0">
                <a:latin typeface="Times New Roman" pitchFamily="18" charset="0"/>
                <a:cs typeface="Times New Roman" pitchFamily="18" charset="0"/>
              </a:rPr>
              <a:t>Storing data into Databases – when program objects are converted into byte streams and then stored into DBs, such as in Java JDBC. </a:t>
            </a:r>
          </a:p>
          <a:p>
            <a:r>
              <a:rPr lang="en-US" sz="2400" dirty="0" smtClean="0">
                <a:latin typeface="Times New Roman" pitchFamily="18" charset="0"/>
                <a:cs typeface="Times New Roman" pitchFamily="18" charset="0"/>
              </a:rPr>
              <a:t>Transferring data through the network – such as web applications and mobile apps passing on objects from client to server and vice versa.</a:t>
            </a:r>
          </a:p>
          <a:p>
            <a:r>
              <a:rPr lang="en-US" sz="2400" dirty="0" smtClean="0">
                <a:latin typeface="Times New Roman" pitchFamily="18" charset="0"/>
                <a:cs typeface="Times New Roman" pitchFamily="18" charset="0"/>
              </a:rPr>
              <a:t>Sharing data in a Distributed Object Model – When programs written in different languages need to share object data over a distributed network .</a:t>
            </a:r>
            <a:endParaRPr lang="en-US" sz="24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Disadvantages Of SERIALIZATION</a:t>
            </a:r>
            <a:endParaRPr lang="en-US" dirty="0"/>
          </a:p>
        </p:txBody>
      </p:sp>
      <p:sp>
        <p:nvSpPr>
          <p:cNvPr id="3" name="Content Placeholder 2"/>
          <p:cNvSpPr>
            <a:spLocks noGrp="1"/>
          </p:cNvSpPr>
          <p:nvPr>
            <p:ph idx="1"/>
          </p:nvPr>
        </p:nvSpPr>
        <p:spPr/>
        <p:txBody>
          <a:bodyPr>
            <a:normAutofit fontScale="85000" lnSpcReduction="10000"/>
          </a:bodyPr>
          <a:lstStyle/>
          <a:p>
            <a:pPr>
              <a:lnSpc>
                <a:spcPct val="150000"/>
              </a:lnSpc>
            </a:pPr>
            <a:r>
              <a:rPr lang="en-US" sz="2400" dirty="0" smtClean="0">
                <a:latin typeface="Times New Roman" pitchFamily="18" charset="0"/>
                <a:cs typeface="Times New Roman" pitchFamily="18" charset="0"/>
              </a:rPr>
              <a:t>It may allow a malicious party with access to the serialization byte stream to read private data, create objects with illegal or dangerous state, or obtain references to the private fields of </a:t>
            </a:r>
            <a:r>
              <a:rPr lang="en-US" sz="2400" dirty="0" err="1" smtClean="0">
                <a:latin typeface="Times New Roman" pitchFamily="18" charset="0"/>
                <a:cs typeface="Times New Roman" pitchFamily="18" charset="0"/>
              </a:rPr>
              <a:t>deserialized</a:t>
            </a:r>
            <a:r>
              <a:rPr lang="en-US" sz="2400" dirty="0" smtClean="0">
                <a:latin typeface="Times New Roman" pitchFamily="18" charset="0"/>
                <a:cs typeface="Times New Roman" pitchFamily="18" charset="0"/>
              </a:rPr>
              <a:t> objects.</a:t>
            </a:r>
          </a:p>
          <a:p>
            <a:pPr>
              <a:lnSpc>
                <a:spcPct val="150000"/>
              </a:lnSpc>
            </a:pPr>
            <a:r>
              <a:rPr lang="en-US" sz="2400" dirty="0" smtClean="0">
                <a:latin typeface="Times New Roman" pitchFamily="18" charset="0"/>
                <a:cs typeface="Times New Roman" pitchFamily="18" charset="0"/>
              </a:rPr>
              <a:t> Workarounds are tedious, not guaranteed. </a:t>
            </a:r>
          </a:p>
          <a:p>
            <a:pPr>
              <a:lnSpc>
                <a:spcPct val="150000"/>
              </a:lnSpc>
            </a:pPr>
            <a:r>
              <a:rPr lang="en-US" sz="2400" dirty="0" smtClean="0">
                <a:latin typeface="Times New Roman" pitchFamily="18" charset="0"/>
                <a:cs typeface="Times New Roman" pitchFamily="18" charset="0"/>
              </a:rPr>
              <a:t>Open formats too have their security issues.</a:t>
            </a:r>
          </a:p>
          <a:p>
            <a:pPr>
              <a:lnSpc>
                <a:spcPct val="150000"/>
              </a:lnSpc>
            </a:pPr>
            <a:r>
              <a:rPr lang="en-US" sz="2400" dirty="0" smtClean="0">
                <a:latin typeface="Times New Roman" pitchFamily="18" charset="0"/>
                <a:cs typeface="Times New Roman" pitchFamily="18" charset="0"/>
              </a:rPr>
              <a:t>XML might be tampered using external entities like macros or unverified schema files. </a:t>
            </a:r>
          </a:p>
          <a:p>
            <a:pPr>
              <a:lnSpc>
                <a:spcPct val="150000"/>
              </a:lnSpc>
            </a:pPr>
            <a:r>
              <a:rPr lang="en-US" sz="2400" dirty="0" smtClean="0">
                <a:latin typeface="Times New Roman" pitchFamily="18" charset="0"/>
                <a:cs typeface="Times New Roman" pitchFamily="18" charset="0"/>
              </a:rPr>
              <a:t>JSON data is vulnerable to attack when directly passed to a JavaScript engine due to features like JSONP requests.</a:t>
            </a:r>
            <a:endParaRPr lang="en-US" sz="24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Serialization Formats in </a:t>
            </a:r>
            <a:r>
              <a:rPr lang="en-US" dirty="0" err="1" smtClean="0"/>
              <a:t>Hadoop</a:t>
            </a:r>
            <a:endParaRPr lang="en-US" dirty="0"/>
          </a:p>
        </p:txBody>
      </p:sp>
      <p:sp>
        <p:nvSpPr>
          <p:cNvPr id="3" name="Content Placeholder 2"/>
          <p:cNvSpPr>
            <a:spLocks noGrp="1"/>
          </p:cNvSpPr>
          <p:nvPr>
            <p:ph idx="1"/>
          </p:nvPr>
        </p:nvSpPr>
        <p:spPr/>
        <p:txBody>
          <a:bodyPr/>
          <a:lstStyle/>
          <a:p>
            <a:r>
              <a:rPr lang="en-US" dirty="0" smtClean="0"/>
              <a:t>XML • CSV • YAML • JSON • BSON • </a:t>
            </a:r>
            <a:r>
              <a:rPr lang="en-US" dirty="0" err="1" smtClean="0"/>
              <a:t>MessagePack</a:t>
            </a:r>
            <a:r>
              <a:rPr lang="en-US" dirty="0" smtClean="0"/>
              <a:t> • Thrift • Protocol buffers • Avro</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TEXT-BASED DATA SERIALIZATION FORMATS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XML(Extensible Markup Language):</a:t>
            </a:r>
          </a:p>
          <a:p>
            <a:r>
              <a:rPr lang="en-US" dirty="0" smtClean="0"/>
              <a:t>Nested textual format. Human-readable and editable. </a:t>
            </a:r>
          </a:p>
          <a:p>
            <a:pPr>
              <a:buNone/>
            </a:pPr>
            <a:r>
              <a:rPr lang="en-US" dirty="0" smtClean="0"/>
              <a:t>• Schema based validation. </a:t>
            </a:r>
          </a:p>
          <a:p>
            <a:pPr>
              <a:buNone/>
            </a:pPr>
            <a:r>
              <a:rPr lang="en-US" dirty="0" smtClean="0"/>
              <a:t>• Used in metadata applications, web services data transfer, web publishing.</a:t>
            </a:r>
          </a:p>
          <a:p>
            <a:pPr>
              <a:buNone/>
            </a:pPr>
            <a:r>
              <a:rPr lang="en-US" dirty="0" smtClean="0"/>
              <a:t> CSV (Comma-Separated Values) :</a:t>
            </a:r>
          </a:p>
          <a:p>
            <a:pPr>
              <a:buNone/>
            </a:pPr>
            <a:r>
              <a:rPr lang="en-US" dirty="0" smtClean="0"/>
              <a:t> • Table structure with delimiters. </a:t>
            </a:r>
          </a:p>
          <a:p>
            <a:pPr>
              <a:buNone/>
            </a:pPr>
            <a:r>
              <a:rPr lang="en-US" dirty="0" smtClean="0"/>
              <a:t>• Human-readable textual data. </a:t>
            </a:r>
          </a:p>
          <a:p>
            <a:pPr>
              <a:buNone/>
            </a:pPr>
            <a:r>
              <a:rPr lang="en-US" dirty="0" smtClean="0"/>
              <a:t>• Opens as spreadsheet or plaintext.</a:t>
            </a:r>
          </a:p>
          <a:p>
            <a:pPr>
              <a:buNone/>
            </a:pPr>
            <a:r>
              <a:rPr lang="en-US" dirty="0" smtClean="0"/>
              <a:t> • CSV file is the most commonly used </a:t>
            </a:r>
            <a:r>
              <a:rPr lang="en-US" dirty="0" err="1" smtClean="0"/>
              <a:t>datafile</a:t>
            </a:r>
            <a:r>
              <a:rPr lang="en-US" dirty="0" smtClean="0"/>
              <a:t> format.</a:t>
            </a:r>
          </a:p>
          <a:p>
            <a:pPr>
              <a:buNone/>
            </a:pPr>
            <a:r>
              <a:rPr lang="en-US" dirty="0" smtClean="0"/>
              <a:t> • Easy to read, Easy to parse, Easy to export data from an RDBMS table.</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6858000"/>
          </a:xfrm>
        </p:spPr>
        <p:txBody>
          <a:bodyPr>
            <a:normAutofit/>
          </a:bodyPr>
          <a:lstStyle/>
          <a:p>
            <a:pPr>
              <a:lnSpc>
                <a:spcPct val="150000"/>
              </a:lnSpc>
            </a:pPr>
            <a:r>
              <a:rPr lang="en-US" sz="2400" dirty="0" smtClean="0">
                <a:latin typeface="Times New Roman" pitchFamily="18" charset="0"/>
                <a:cs typeface="Times New Roman" pitchFamily="18" charset="0"/>
              </a:rPr>
              <a:t>JSON (JavaScript Object Notation) : </a:t>
            </a:r>
          </a:p>
          <a:p>
            <a:pPr>
              <a:lnSpc>
                <a:spcPct val="150000"/>
              </a:lnSpc>
            </a:pPr>
            <a:r>
              <a:rPr lang="en-US" sz="2400" dirty="0" smtClean="0">
                <a:latin typeface="Times New Roman" pitchFamily="18" charset="0"/>
                <a:cs typeface="Times New Roman" pitchFamily="18" charset="0"/>
              </a:rPr>
              <a:t> Short syntax textual format with limited data types.</a:t>
            </a:r>
          </a:p>
          <a:p>
            <a:pPr>
              <a:lnSpc>
                <a:spcPct val="150000"/>
              </a:lnSpc>
            </a:pPr>
            <a:r>
              <a:rPr lang="en-US" sz="2400" dirty="0" smtClean="0">
                <a:latin typeface="Times New Roman" pitchFamily="18" charset="0"/>
                <a:cs typeface="Times New Roman" pitchFamily="18" charset="0"/>
              </a:rPr>
              <a:t>Human-readable. Derived from JavaScript data formats. </a:t>
            </a:r>
          </a:p>
          <a:p>
            <a:pPr>
              <a:lnSpc>
                <a:spcPct val="150000"/>
              </a:lnSpc>
            </a:pPr>
            <a:r>
              <a:rPr lang="en-US" sz="2400" dirty="0" smtClean="0">
                <a:latin typeface="Times New Roman" pitchFamily="18" charset="0"/>
                <a:cs typeface="Times New Roman" pitchFamily="18" charset="0"/>
              </a:rPr>
              <a:t> No need of a separate parser (like XML) since they map to JavaScript objects. No direct support for DATE data type. All data is dynamically processed </a:t>
            </a:r>
          </a:p>
          <a:p>
            <a:pPr>
              <a:lnSpc>
                <a:spcPct val="150000"/>
              </a:lnSpc>
            </a:pPr>
            <a:r>
              <a:rPr lang="en-US" sz="2400" dirty="0" smtClean="0">
                <a:latin typeface="Times New Roman" pitchFamily="18" charset="0"/>
                <a:cs typeface="Times New Roman" pitchFamily="18" charset="0"/>
              </a:rPr>
              <a:t> It is in text format that stores meta data with the data, so it fully supports schema evolution and also </a:t>
            </a:r>
            <a:r>
              <a:rPr lang="en-US" sz="2400" dirty="0" err="1" smtClean="0">
                <a:latin typeface="Times New Roman" pitchFamily="18" charset="0"/>
                <a:cs typeface="Times New Roman" pitchFamily="18" charset="0"/>
              </a:rPr>
              <a:t>spiltable</a:t>
            </a:r>
            <a:r>
              <a:rPr lang="en-US" sz="2400" dirty="0" smtClean="0">
                <a:latin typeface="Times New Roman" pitchFamily="18" charset="0"/>
                <a:cs typeface="Times New Roman" pitchFamily="18" charset="0"/>
              </a:rPr>
              <a:t>.</a:t>
            </a:r>
          </a:p>
          <a:p>
            <a:pPr>
              <a:lnSpc>
                <a:spcPct val="150000"/>
              </a:lnSpc>
            </a:pPr>
            <a:r>
              <a:rPr lang="en-US" sz="2400" dirty="0" smtClean="0">
                <a:latin typeface="Times New Roman" pitchFamily="18" charset="0"/>
                <a:cs typeface="Times New Roman" pitchFamily="18" charset="0"/>
              </a:rPr>
              <a:t>It can easily add or remove attributes for each datum. </a:t>
            </a:r>
            <a:endParaRPr lang="en-US" sz="2400"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9144000" cy="6858001"/>
          </a:xfrm>
        </p:spPr>
        <p:txBody>
          <a:bodyPr>
            <a:normAutofit lnSpcReduction="10000"/>
          </a:bodyPr>
          <a:lstStyle/>
          <a:p>
            <a:pPr>
              <a:lnSpc>
                <a:spcPct val="160000"/>
              </a:lnSpc>
            </a:pPr>
            <a:r>
              <a:rPr lang="en-US" sz="2400" dirty="0" smtClean="0">
                <a:latin typeface="Times New Roman" pitchFamily="18" charset="0"/>
                <a:cs typeface="Times New Roman" pitchFamily="18" charset="0"/>
              </a:rPr>
              <a:t>YAML </a:t>
            </a:r>
            <a:r>
              <a:rPr lang="en-US" sz="2400" dirty="0" err="1" smtClean="0">
                <a:latin typeface="Times New Roman" pitchFamily="18" charset="0"/>
                <a:cs typeface="Times New Roman" pitchFamily="18" charset="0"/>
              </a:rPr>
              <a:t>Ain't</a:t>
            </a:r>
            <a:r>
              <a:rPr lang="en-US" sz="2400" dirty="0" smtClean="0">
                <a:latin typeface="Times New Roman" pitchFamily="18" charset="0"/>
                <a:cs typeface="Times New Roman" pitchFamily="18" charset="0"/>
              </a:rPr>
              <a:t> Markup Language : </a:t>
            </a:r>
          </a:p>
          <a:p>
            <a:pPr>
              <a:lnSpc>
                <a:spcPct val="160000"/>
              </a:lnSpc>
            </a:pPr>
            <a:r>
              <a:rPr lang="en-US" sz="2400" dirty="0" smtClean="0">
                <a:latin typeface="Times New Roman" pitchFamily="18" charset="0"/>
                <a:cs typeface="Times New Roman" pitchFamily="18" charset="0"/>
              </a:rPr>
              <a:t>It is a data serialization language which is designed to be human -friendly and works well with other programming languages for everyday tasks.</a:t>
            </a:r>
          </a:p>
          <a:p>
            <a:pPr>
              <a:lnSpc>
                <a:spcPct val="160000"/>
              </a:lnSpc>
            </a:pPr>
            <a:r>
              <a:rPr lang="en-US" sz="2400" dirty="0" smtClean="0">
                <a:latin typeface="Times New Roman" pitchFamily="18" charset="0"/>
                <a:cs typeface="Times New Roman" pitchFamily="18" charset="0"/>
              </a:rPr>
              <a:t>Superset of JSON • Supports complex data types. Maps easily to native data structures.</a:t>
            </a:r>
          </a:p>
          <a:p>
            <a:pPr>
              <a:lnSpc>
                <a:spcPct val="160000"/>
              </a:lnSpc>
            </a:pPr>
            <a:r>
              <a:rPr lang="en-US" sz="2400" dirty="0" smtClean="0">
                <a:latin typeface="Times New Roman" pitchFamily="18" charset="0"/>
                <a:cs typeface="Times New Roman" pitchFamily="18" charset="0"/>
              </a:rPr>
              <a:t>Binary JSON: </a:t>
            </a:r>
          </a:p>
          <a:p>
            <a:pPr>
              <a:lnSpc>
                <a:spcPct val="160000"/>
              </a:lnSpc>
            </a:pPr>
            <a:r>
              <a:rPr lang="en-US" sz="2400" dirty="0" smtClean="0">
                <a:latin typeface="Times New Roman" pitchFamily="18" charset="0"/>
                <a:cs typeface="Times New Roman" pitchFamily="18" charset="0"/>
              </a:rPr>
              <a:t> It is a binary-encoded serialization of JSON-like documents.</a:t>
            </a:r>
          </a:p>
          <a:p>
            <a:pPr>
              <a:lnSpc>
                <a:spcPct val="160000"/>
              </a:lnSpc>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MongoDB</a:t>
            </a:r>
            <a:r>
              <a:rPr lang="en-US" sz="2400" dirty="0" smtClean="0">
                <a:latin typeface="Times New Roman" pitchFamily="18" charset="0"/>
                <a:cs typeface="Times New Roman" pitchFamily="18" charset="0"/>
              </a:rPr>
              <a:t> uses BSON ,when storing documents in collections</a:t>
            </a:r>
          </a:p>
          <a:p>
            <a:pPr>
              <a:lnSpc>
                <a:spcPct val="160000"/>
              </a:lnSpc>
            </a:pPr>
            <a:r>
              <a:rPr lang="en-US" sz="2400" dirty="0" smtClean="0">
                <a:latin typeface="Times New Roman" pitchFamily="18" charset="0"/>
                <a:cs typeface="Times New Roman" pitchFamily="18" charset="0"/>
              </a:rPr>
              <a:t>It deals with attribute-value pairs like JSON. Includes </a:t>
            </a:r>
            <a:r>
              <a:rPr lang="en-US" sz="2400" dirty="0" err="1" smtClean="0">
                <a:latin typeface="Times New Roman" pitchFamily="18" charset="0"/>
                <a:cs typeface="Times New Roman" pitchFamily="18" charset="0"/>
              </a:rPr>
              <a:t>datetime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bytearray</a:t>
            </a:r>
            <a:r>
              <a:rPr lang="en-US" sz="2400" dirty="0" smtClean="0">
                <a:latin typeface="Times New Roman" pitchFamily="18" charset="0"/>
                <a:cs typeface="Times New Roman" pitchFamily="18" charset="0"/>
              </a:rPr>
              <a:t> and other data types not present in JSON.</a:t>
            </a:r>
          </a:p>
          <a:p>
            <a:pPr>
              <a:lnSpc>
                <a:spcPct val="160000"/>
              </a:lnSpc>
            </a:pPr>
            <a:endParaRPr lang="en-US" sz="2400"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964" y="0"/>
            <a:ext cx="8492836" cy="6858000"/>
          </a:xfrm>
        </p:spPr>
        <p:txBody>
          <a:bodyPr>
            <a:normAutofit lnSpcReduction="10000"/>
          </a:bodyPr>
          <a:lstStyle/>
          <a:p>
            <a:pPr>
              <a:lnSpc>
                <a:spcPct val="150000"/>
              </a:lnSpc>
            </a:pPr>
            <a:r>
              <a:rPr lang="en-US" sz="2400" dirty="0" err="1" smtClean="0">
                <a:latin typeface="Times New Roman" pitchFamily="18" charset="0"/>
                <a:cs typeface="Times New Roman" pitchFamily="18" charset="0"/>
              </a:rPr>
              <a:t>Protopuf</a:t>
            </a:r>
            <a:r>
              <a:rPr lang="en-US" sz="2400" dirty="0" smtClean="0">
                <a:latin typeface="Times New Roman" pitchFamily="18" charset="0"/>
                <a:cs typeface="Times New Roman" pitchFamily="18" charset="0"/>
              </a:rPr>
              <a:t> :</a:t>
            </a:r>
          </a:p>
          <a:p>
            <a:pPr>
              <a:lnSpc>
                <a:spcPct val="150000"/>
              </a:lnSpc>
            </a:pPr>
            <a:r>
              <a:rPr lang="en-US" sz="2400" dirty="0" smtClean="0">
                <a:latin typeface="Times New Roman" pitchFamily="18" charset="0"/>
                <a:cs typeface="Times New Roman" pitchFamily="18" charset="0"/>
              </a:rPr>
              <a:t>It is designed for data to be transparently converted from/to JSON. </a:t>
            </a:r>
          </a:p>
          <a:p>
            <a:pPr>
              <a:lnSpc>
                <a:spcPct val="150000"/>
              </a:lnSpc>
            </a:pPr>
            <a:r>
              <a:rPr lang="en-US" sz="2400" dirty="0" smtClean="0">
                <a:latin typeface="Times New Roman" pitchFamily="18" charset="0"/>
                <a:cs typeface="Times New Roman" pitchFamily="18" charset="0"/>
              </a:rPr>
              <a:t>Support rich set of data structures </a:t>
            </a:r>
          </a:p>
          <a:p>
            <a:pPr>
              <a:lnSpc>
                <a:spcPct val="150000"/>
              </a:lnSpc>
            </a:pPr>
            <a:r>
              <a:rPr lang="en-US" sz="2400" dirty="0" smtClean="0">
                <a:latin typeface="Times New Roman" pitchFamily="18" charset="0"/>
                <a:cs typeface="Times New Roman" pitchFamily="18" charset="0"/>
              </a:rPr>
              <a:t>It create schema based annotation</a:t>
            </a:r>
          </a:p>
          <a:p>
            <a:pPr>
              <a:lnSpc>
                <a:spcPct val="150000"/>
              </a:lnSpc>
            </a:pPr>
            <a:r>
              <a:rPr lang="en-US" sz="2400" dirty="0" smtClean="0">
                <a:latin typeface="Times New Roman" pitchFamily="18" charset="0"/>
                <a:cs typeface="Times New Roman" pitchFamily="18" charset="0"/>
              </a:rPr>
              <a:t>Primary use is network communication</a:t>
            </a:r>
          </a:p>
          <a:p>
            <a:pPr>
              <a:lnSpc>
                <a:spcPct val="150000"/>
              </a:lnSpc>
            </a:pPr>
            <a:r>
              <a:rPr lang="en-US" sz="2400" dirty="0" smtClean="0">
                <a:latin typeface="Times New Roman" pitchFamily="18" charset="0"/>
                <a:cs typeface="Times New Roman" pitchFamily="18" charset="0"/>
              </a:rPr>
              <a:t>Message Pack:</a:t>
            </a:r>
          </a:p>
          <a:p>
            <a:pPr>
              <a:lnSpc>
                <a:spcPct val="150000"/>
              </a:lnSpc>
              <a:buNone/>
            </a:pPr>
            <a:r>
              <a:rPr lang="en-US" sz="2400" dirty="0" smtClean="0">
                <a:latin typeface="Times New Roman" pitchFamily="18" charset="0"/>
                <a:cs typeface="Times New Roman" pitchFamily="18" charset="0"/>
              </a:rPr>
              <a:t>•It is Created by Google </a:t>
            </a:r>
          </a:p>
          <a:p>
            <a:pPr>
              <a:lnSpc>
                <a:spcPct val="150000"/>
              </a:lnSpc>
              <a:buNone/>
            </a:pPr>
            <a:r>
              <a:rPr lang="en-US" sz="2400" dirty="0" smtClean="0">
                <a:latin typeface="Times New Roman" pitchFamily="18" charset="0"/>
                <a:cs typeface="Times New Roman" pitchFamily="18" charset="0"/>
              </a:rPr>
              <a:t>•It is Google's language-neutral, platform-neutral, extensible mechanism for serializing structured data</a:t>
            </a:r>
          </a:p>
          <a:p>
            <a:pPr>
              <a:lnSpc>
                <a:spcPct val="150000"/>
              </a:lnSpc>
              <a:buNone/>
            </a:pPr>
            <a:r>
              <a:rPr lang="en-US" sz="2400" dirty="0" smtClean="0">
                <a:latin typeface="Times New Roman" pitchFamily="18" charset="0"/>
                <a:cs typeface="Times New Roman" pitchFamily="18" charset="0"/>
              </a:rPr>
              <a:t> •Protocol buffers currently support generated code in Java, Python, Objective-C, and C++. </a:t>
            </a:r>
            <a:endParaRPr lang="en-US" sz="2400"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0945" y="0"/>
            <a:ext cx="8229600" cy="4525963"/>
          </a:xfrm>
        </p:spPr>
        <p:txBody>
          <a:bodyPr>
            <a:normAutofit/>
          </a:bodyPr>
          <a:lstStyle/>
          <a:p>
            <a:pPr>
              <a:lnSpc>
                <a:spcPct val="150000"/>
              </a:lnSpc>
            </a:pPr>
            <a:r>
              <a:rPr lang="en-US" sz="2400" dirty="0" smtClean="0">
                <a:latin typeface="Times New Roman" pitchFamily="18" charset="0"/>
                <a:cs typeface="Times New Roman" pitchFamily="18" charset="0"/>
              </a:rPr>
              <a:t>AVRO :</a:t>
            </a:r>
          </a:p>
          <a:p>
            <a:pPr>
              <a:lnSpc>
                <a:spcPct val="150000"/>
              </a:lnSpc>
            </a:pPr>
            <a:r>
              <a:rPr lang="en-US" sz="2400" dirty="0" smtClean="0">
                <a:latin typeface="Times New Roman" pitchFamily="18" charset="0"/>
                <a:cs typeface="Times New Roman" pitchFamily="18" charset="0"/>
              </a:rPr>
              <a:t>Apache Avro is a language-neutral data</a:t>
            </a:r>
          </a:p>
          <a:p>
            <a:pPr>
              <a:lnSpc>
                <a:spcPct val="150000"/>
              </a:lnSpc>
            </a:pPr>
            <a:r>
              <a:rPr lang="en-US" sz="2400" dirty="0" smtClean="0">
                <a:latin typeface="Times New Roman" pitchFamily="18" charset="0"/>
                <a:cs typeface="Times New Roman" pitchFamily="18" charset="0"/>
              </a:rPr>
              <a:t>serialization system, developed by Doug Cutting. the father of </a:t>
            </a:r>
            <a:r>
              <a:rPr lang="en-US" sz="2400" dirty="0" err="1" smtClean="0">
                <a:latin typeface="Times New Roman" pitchFamily="18" charset="0"/>
                <a:cs typeface="Times New Roman" pitchFamily="18" charset="0"/>
              </a:rPr>
              <a:t>Hadoop</a:t>
            </a:r>
            <a:r>
              <a:rPr lang="en-US" sz="2400" dirty="0" smtClean="0">
                <a:latin typeface="Times New Roman" pitchFamily="18" charset="0"/>
                <a:cs typeface="Times New Roman" pitchFamily="18" charset="0"/>
              </a:rPr>
              <a:t>.</a:t>
            </a:r>
          </a:p>
          <a:p>
            <a:pPr>
              <a:lnSpc>
                <a:spcPct val="150000"/>
              </a:lnSpc>
            </a:pPr>
            <a:r>
              <a:rPr lang="en-US" sz="2400" dirty="0" smtClean="0">
                <a:latin typeface="Times New Roman" pitchFamily="18" charset="0"/>
                <a:cs typeface="Times New Roman" pitchFamily="18" charset="0"/>
              </a:rPr>
              <a:t> It also called a schema-based serialization technique.</a:t>
            </a:r>
            <a:endParaRPr lang="en-US" sz="2400"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CHARACTERISTICS</a:t>
            </a:r>
            <a:endParaRPr lang="en-US" dirty="0"/>
          </a:p>
        </p:txBody>
      </p:sp>
      <p:sp>
        <p:nvSpPr>
          <p:cNvPr id="3" name="Content Placeholder 2"/>
          <p:cNvSpPr>
            <a:spLocks noGrp="1"/>
          </p:cNvSpPr>
          <p:nvPr>
            <p:ph idx="1"/>
          </p:nvPr>
        </p:nvSpPr>
        <p:spPr>
          <a:xfrm>
            <a:off x="457200" y="1316182"/>
            <a:ext cx="8229600" cy="5306291"/>
          </a:xfrm>
        </p:spPr>
        <p:txBody>
          <a:bodyPr>
            <a:normAutofit fontScale="92500" lnSpcReduction="10000"/>
          </a:bodyPr>
          <a:lstStyle/>
          <a:p>
            <a:pPr>
              <a:lnSpc>
                <a:spcPct val="150000"/>
              </a:lnSpc>
            </a:pPr>
            <a:r>
              <a:rPr lang="en-US" sz="2000" dirty="0" smtClean="0"/>
              <a:t>Speed – Binary formats are faster than textual formats. A late entrant, </a:t>
            </a:r>
            <a:r>
              <a:rPr lang="en-US" sz="2000" dirty="0" err="1" smtClean="0"/>
              <a:t>protobuf</a:t>
            </a:r>
            <a:r>
              <a:rPr lang="en-US" sz="2000" dirty="0" smtClean="0"/>
              <a:t> reports the best times. JSON is preferable due to readability and being schema-less. </a:t>
            </a:r>
          </a:p>
          <a:p>
            <a:pPr>
              <a:lnSpc>
                <a:spcPct val="150000"/>
              </a:lnSpc>
            </a:pPr>
            <a:r>
              <a:rPr lang="en-US" sz="2000" dirty="0" smtClean="0"/>
              <a:t>Data size – This refers to the physical space in bytes post serialization. For small data, compressed JSON data occupies more space compared to binary formats like </a:t>
            </a:r>
            <a:r>
              <a:rPr lang="en-US" sz="2000" dirty="0" err="1" smtClean="0"/>
              <a:t>protobuf</a:t>
            </a:r>
            <a:r>
              <a:rPr lang="en-US" sz="2000" dirty="0" smtClean="0"/>
              <a:t>. Generally, binary formats always occupy </a:t>
            </a:r>
            <a:r>
              <a:rPr lang="en-US" sz="2000" dirty="0" err="1" smtClean="0"/>
              <a:t>lessspace</a:t>
            </a:r>
            <a:r>
              <a:rPr lang="en-US" sz="2000" dirty="0" smtClean="0"/>
              <a:t>. </a:t>
            </a:r>
          </a:p>
          <a:p>
            <a:pPr>
              <a:lnSpc>
                <a:spcPct val="150000"/>
              </a:lnSpc>
            </a:pPr>
            <a:r>
              <a:rPr lang="en-US" sz="2000" dirty="0" smtClean="0"/>
              <a:t>Usability – Human readable formats like JSON are naturally preferred over binary formats. For editing data, YAML is good. Schema definition is easy in </a:t>
            </a:r>
            <a:r>
              <a:rPr lang="en-US" sz="2000" dirty="0" err="1" smtClean="0"/>
              <a:t>protobuf</a:t>
            </a:r>
            <a:r>
              <a:rPr lang="en-US" sz="2000" dirty="0" smtClean="0"/>
              <a:t>, with in-built tools.</a:t>
            </a:r>
          </a:p>
          <a:p>
            <a:pPr>
              <a:lnSpc>
                <a:spcPct val="150000"/>
              </a:lnSpc>
            </a:pPr>
            <a:r>
              <a:rPr lang="en-US" sz="2000" dirty="0" smtClean="0"/>
              <a:t> Compatibility-Extensibility – JSON is a closed format. XML is average with schema versioning. Backward compatibility (extending schemas) is best handled by </a:t>
            </a:r>
            <a:r>
              <a:rPr lang="en-US" sz="2000" dirty="0" err="1" smtClean="0"/>
              <a:t>protobuf</a:t>
            </a:r>
            <a:r>
              <a:rPr lang="en-US" sz="2000" dirty="0" smtClean="0"/>
              <a:t>.</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0" y="196946"/>
          <a:ext cx="9144000" cy="10550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ubtitle 2"/>
          <p:cNvSpPr>
            <a:spLocks noGrp="1"/>
          </p:cNvSpPr>
          <p:nvPr>
            <p:ph type="subTitle" idx="1"/>
          </p:nvPr>
        </p:nvSpPr>
        <p:spPr>
          <a:xfrm>
            <a:off x="0" y="1596683"/>
            <a:ext cx="9144000" cy="5261317"/>
          </a:xfrm>
        </p:spPr>
        <p:txBody>
          <a:bodyPr>
            <a:normAutofit/>
          </a:bodyPr>
          <a:lstStyle/>
          <a:p>
            <a:pPr algn="l">
              <a:lnSpc>
                <a:spcPct val="150000"/>
              </a:lnSpc>
              <a:buFont typeface="Arial" pitchFamily="34" charset="0"/>
              <a:buChar char="•"/>
            </a:pPr>
            <a:r>
              <a:rPr lang="en-US" sz="2400" dirty="0" smtClean="0">
                <a:solidFill>
                  <a:schemeClr val="tx1"/>
                </a:solidFill>
                <a:latin typeface="Times New Roman" pitchFamily="18" charset="0"/>
                <a:cs typeface="Times New Roman" pitchFamily="18" charset="0"/>
              </a:rPr>
              <a:t> Applications are split into </a:t>
            </a:r>
            <a:r>
              <a:rPr lang="en-US" sz="2400" dirty="0" smtClean="0">
                <a:solidFill>
                  <a:srgbClr val="FF0000"/>
                </a:solidFill>
                <a:latin typeface="Times New Roman" pitchFamily="18" charset="0"/>
                <a:cs typeface="Times New Roman" pitchFamily="18" charset="0"/>
              </a:rPr>
              <a:t>a set of map tasks </a:t>
            </a:r>
            <a:r>
              <a:rPr lang="en-US" sz="2400" dirty="0" smtClean="0">
                <a:solidFill>
                  <a:schemeClr val="tx1"/>
                </a:solidFill>
                <a:latin typeface="Times New Roman" pitchFamily="18" charset="0"/>
                <a:cs typeface="Times New Roman" pitchFamily="18" charset="0"/>
              </a:rPr>
              <a:t>and </a:t>
            </a:r>
            <a:r>
              <a:rPr lang="en-US" sz="2400" dirty="0" smtClean="0">
                <a:solidFill>
                  <a:srgbClr val="FF0000"/>
                </a:solidFill>
                <a:latin typeface="Times New Roman" pitchFamily="18" charset="0"/>
                <a:cs typeface="Times New Roman" pitchFamily="18" charset="0"/>
              </a:rPr>
              <a:t>reduce tasks</a:t>
            </a:r>
            <a:r>
              <a:rPr lang="en-US" sz="2400" dirty="0" smtClean="0">
                <a:solidFill>
                  <a:schemeClr val="tx1"/>
                </a:solidFill>
                <a:latin typeface="Times New Roman" pitchFamily="18" charset="0"/>
                <a:cs typeface="Times New Roman" pitchFamily="18" charset="0"/>
              </a:rPr>
              <a:t>.</a:t>
            </a:r>
          </a:p>
          <a:p>
            <a:pPr algn="l">
              <a:lnSpc>
                <a:spcPct val="150000"/>
              </a:lnSpc>
              <a:buFont typeface="Arial" pitchFamily="34" charset="0"/>
              <a:buChar char="•"/>
            </a:pPr>
            <a:r>
              <a:rPr lang="en-US" sz="2400" dirty="0" smtClean="0">
                <a:solidFill>
                  <a:schemeClr val="tx1"/>
                </a:solidFill>
                <a:latin typeface="Times New Roman" pitchFamily="18" charset="0"/>
                <a:cs typeface="Times New Roman" pitchFamily="18" charset="0"/>
              </a:rPr>
              <a:t> These tasks are executed in a </a:t>
            </a:r>
            <a:r>
              <a:rPr lang="en-US" sz="2400" dirty="0" smtClean="0">
                <a:solidFill>
                  <a:srgbClr val="FF0000"/>
                </a:solidFill>
                <a:latin typeface="Times New Roman" pitchFamily="18" charset="0"/>
                <a:cs typeface="Times New Roman" pitchFamily="18" charset="0"/>
              </a:rPr>
              <a:t>distributed fashion </a:t>
            </a:r>
            <a:r>
              <a:rPr lang="en-US" sz="2400" dirty="0" smtClean="0">
                <a:solidFill>
                  <a:schemeClr val="tx1"/>
                </a:solidFill>
                <a:latin typeface="Times New Roman" pitchFamily="18" charset="0"/>
                <a:cs typeface="Times New Roman" pitchFamily="18" charset="0"/>
              </a:rPr>
              <a:t>on Hadoop Cluster.</a:t>
            </a:r>
          </a:p>
          <a:p>
            <a:pPr algn="l">
              <a:lnSpc>
                <a:spcPct val="150000"/>
              </a:lnSpc>
              <a:buFont typeface="Arial" pitchFamily="34" charset="0"/>
              <a:buChar char="•"/>
            </a:pPr>
            <a:r>
              <a:rPr lang="en-US" sz="2400" dirty="0" smtClean="0">
                <a:solidFill>
                  <a:schemeClr val="tx1"/>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MapReduce</a:t>
            </a:r>
            <a:r>
              <a:rPr lang="en-US" sz="2400" dirty="0" smtClean="0">
                <a:solidFill>
                  <a:srgbClr val="FF0000"/>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job takes a set of files that is stored in HDFS as input.</a:t>
            </a:r>
          </a:p>
          <a:p>
            <a:pPr algn="l">
              <a:lnSpc>
                <a:spcPct val="150000"/>
              </a:lnSpc>
              <a:buFont typeface="Arial" pitchFamily="34" charset="0"/>
              <a:buChar char="•"/>
            </a:pPr>
            <a:r>
              <a:rPr lang="en-US" sz="2400" dirty="0" smtClean="0">
                <a:solidFill>
                  <a:srgbClr val="FF0000"/>
                </a:solidFill>
                <a:latin typeface="Times New Roman" pitchFamily="18" charset="0"/>
                <a:cs typeface="Times New Roman" pitchFamily="18" charset="0"/>
              </a:rPr>
              <a:t>Map task </a:t>
            </a:r>
            <a:r>
              <a:rPr lang="en-US" sz="2400" dirty="0" smtClean="0">
                <a:solidFill>
                  <a:schemeClr val="tx1"/>
                </a:solidFill>
                <a:latin typeface="Times New Roman" pitchFamily="18" charset="0"/>
                <a:cs typeface="Times New Roman" pitchFamily="18" charset="0"/>
              </a:rPr>
              <a:t>takes care </a:t>
            </a:r>
            <a:r>
              <a:rPr lang="en-US" sz="2400" dirty="0" smtClean="0">
                <a:solidFill>
                  <a:srgbClr val="FF0000"/>
                </a:solidFill>
                <a:latin typeface="Times New Roman" pitchFamily="18" charset="0"/>
                <a:cs typeface="Times New Roman" pitchFamily="18" charset="0"/>
              </a:rPr>
              <a:t>of loading, parsing, transforming and filtering</a:t>
            </a:r>
            <a:r>
              <a:rPr lang="en-US" sz="2400" dirty="0" smtClean="0">
                <a:solidFill>
                  <a:schemeClr val="tx1"/>
                </a:solidFill>
                <a:latin typeface="Times New Roman" pitchFamily="18" charset="0"/>
                <a:cs typeface="Times New Roman" pitchFamily="18" charset="0"/>
              </a:rPr>
              <a:t>.</a:t>
            </a:r>
          </a:p>
          <a:p>
            <a:pPr algn="l">
              <a:lnSpc>
                <a:spcPct val="150000"/>
              </a:lnSpc>
              <a:buFont typeface="Arial" pitchFamily="34" charset="0"/>
              <a:buChar char="•"/>
            </a:pPr>
            <a:r>
              <a:rPr lang="en-US" sz="2400" dirty="0" smtClean="0">
                <a:solidFill>
                  <a:srgbClr val="FF0000"/>
                </a:solidFill>
                <a:latin typeface="Times New Roman" pitchFamily="18" charset="0"/>
                <a:cs typeface="Times New Roman" pitchFamily="18" charset="0"/>
              </a:rPr>
              <a:t>Reduce task </a:t>
            </a:r>
            <a:r>
              <a:rPr lang="en-US" sz="2400" dirty="0" smtClean="0">
                <a:solidFill>
                  <a:schemeClr val="tx1"/>
                </a:solidFill>
                <a:latin typeface="Times New Roman" pitchFamily="18" charset="0"/>
                <a:cs typeface="Times New Roman" pitchFamily="18" charset="0"/>
              </a:rPr>
              <a:t>is </a:t>
            </a:r>
            <a:r>
              <a:rPr lang="en-US" sz="2400" dirty="0" smtClean="0">
                <a:solidFill>
                  <a:srgbClr val="FF0000"/>
                </a:solidFill>
                <a:latin typeface="Times New Roman" pitchFamily="18" charset="0"/>
                <a:cs typeface="Times New Roman" pitchFamily="18" charset="0"/>
              </a:rPr>
              <a:t>grouping and aggregating data </a:t>
            </a:r>
            <a:r>
              <a:rPr lang="en-US" sz="2400" dirty="0" smtClean="0">
                <a:solidFill>
                  <a:schemeClr val="tx1"/>
                </a:solidFill>
                <a:latin typeface="Times New Roman" pitchFamily="18" charset="0"/>
                <a:cs typeface="Times New Roman" pitchFamily="18" charset="0"/>
              </a:rPr>
              <a:t>produced by map task to generate </a:t>
            </a:r>
            <a:r>
              <a:rPr lang="en-US" sz="2400" dirty="0" smtClean="0">
                <a:solidFill>
                  <a:srgbClr val="FF0000"/>
                </a:solidFill>
                <a:latin typeface="Times New Roman" pitchFamily="18" charset="0"/>
                <a:cs typeface="Times New Roman" pitchFamily="18" charset="0"/>
              </a:rPr>
              <a:t>final output.	</a:t>
            </a:r>
            <a:r>
              <a:rPr lang="en-US" sz="2400" dirty="0" smtClean="0">
                <a:solidFill>
                  <a:schemeClr val="tx1"/>
                </a:solidFill>
                <a:latin typeface="Times New Roman" pitchFamily="18" charset="0"/>
                <a:cs typeface="Times New Roman" pitchFamily="18" charset="0"/>
              </a:rPr>
              <a:t>		      </a:t>
            </a:r>
          </a:p>
          <a:p>
            <a:pPr lvl="1" algn="l">
              <a:lnSpc>
                <a:spcPct val="150000"/>
              </a:lnSpc>
            </a:pPr>
            <a:endParaRPr lang="en-US" sz="2000" dirty="0" smtClean="0">
              <a:solidFill>
                <a:schemeClr val="tx1"/>
              </a:solidFill>
              <a:latin typeface="Times New Roman" pitchFamily="18" charset="0"/>
              <a:cs typeface="Times New Roman" pitchFamily="18" charset="0"/>
            </a:endParaRPr>
          </a:p>
          <a:p>
            <a:pPr lvl="1" algn="l">
              <a:lnSpc>
                <a:spcPct val="150000"/>
              </a:lnSpc>
            </a:pPr>
            <a:endParaRPr lang="en-US" sz="2000" dirty="0" smtClean="0">
              <a:solidFill>
                <a:schemeClr val="tx1"/>
              </a:solidFill>
              <a:latin typeface="Times New Roman" pitchFamily="18" charset="0"/>
              <a:cs typeface="Times New Roman" pitchFamily="18" charset="0"/>
            </a:endParaRPr>
          </a:p>
          <a:p>
            <a:pPr lvl="1" algn="l">
              <a:lnSpc>
                <a:spcPct val="150000"/>
              </a:lnSpc>
            </a:pP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contd</a:t>
            </a:r>
            <a:r>
              <a:rPr lang="en-US" sz="2000" dirty="0" smtClean="0">
                <a:solidFill>
                  <a:schemeClr val="tx1"/>
                </a:solidFill>
                <a:latin typeface="Times New Roman" pitchFamily="18" charset="0"/>
                <a:cs typeface="Times New Roman" pitchFamily="18" charset="0"/>
              </a:rPr>
              <a:t>)</a:t>
            </a:r>
            <a:endParaRPr lang="en-US" sz="2000" dirty="0">
              <a:solidFill>
                <a:schemeClr val="tx1"/>
              </a:solidFill>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endPar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buNone/>
            </a:pP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Thank You</a:t>
            </a:r>
            <a:endPar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223888"/>
            <a:ext cx="9144000" cy="5634111"/>
          </a:xfrm>
        </p:spPr>
        <p:txBody>
          <a:bodyPr>
            <a:normAutofit/>
          </a:bodyPr>
          <a:lstStyle/>
          <a:p>
            <a:pPr algn="l">
              <a:lnSpc>
                <a:spcPct val="150000"/>
              </a:lnSpc>
              <a:buFont typeface="Wingdings" pitchFamily="2" charset="2"/>
              <a:buChar char="Ø"/>
            </a:pPr>
            <a:r>
              <a:rPr lang="en-US" sz="2400" b="1" dirty="0" smtClean="0">
                <a:solidFill>
                  <a:srgbClr val="002060"/>
                </a:solidFill>
                <a:latin typeface="Times New Roman" pitchFamily="18" charset="0"/>
                <a:cs typeface="Times New Roman" pitchFamily="18" charset="0"/>
              </a:rPr>
              <a:t> </a:t>
            </a:r>
            <a:r>
              <a:rPr lang="en-US" sz="2400" b="1" dirty="0" smtClean="0">
                <a:solidFill>
                  <a:schemeClr val="tx1"/>
                </a:solidFill>
                <a:latin typeface="Times New Roman" pitchFamily="18" charset="0"/>
                <a:cs typeface="Times New Roman" pitchFamily="18" charset="0"/>
              </a:rPr>
              <a:t>Phases in Map task:</a:t>
            </a:r>
          </a:p>
          <a:p>
            <a:pPr marL="914400" lvl="1" indent="-457200" algn="l">
              <a:lnSpc>
                <a:spcPct val="150000"/>
              </a:lnSpc>
              <a:buFont typeface="+mj-lt"/>
              <a:buAutoNum type="arabicPeriod"/>
            </a:pPr>
            <a:r>
              <a:rPr lang="en-US" sz="2400" dirty="0" smtClean="0">
                <a:solidFill>
                  <a:schemeClr val="tx1"/>
                </a:solidFill>
                <a:latin typeface="Times New Roman" pitchFamily="18" charset="0"/>
                <a:cs typeface="Times New Roman" pitchFamily="18" charset="0"/>
              </a:rPr>
              <a:t>Record Reader</a:t>
            </a:r>
          </a:p>
          <a:p>
            <a:pPr marL="914400" lvl="1" indent="-457200" algn="l">
              <a:lnSpc>
                <a:spcPct val="150000"/>
              </a:lnSpc>
              <a:buFont typeface="+mj-lt"/>
              <a:buAutoNum type="arabicPeriod"/>
            </a:pPr>
            <a:r>
              <a:rPr lang="en-US" sz="2400" dirty="0" err="1" smtClean="0">
                <a:solidFill>
                  <a:schemeClr val="tx1"/>
                </a:solidFill>
                <a:latin typeface="Times New Roman" pitchFamily="18" charset="0"/>
                <a:cs typeface="Times New Roman" pitchFamily="18" charset="0"/>
              </a:rPr>
              <a:t>Mapper</a:t>
            </a:r>
            <a:endParaRPr lang="en-US" sz="2400" dirty="0" smtClean="0">
              <a:solidFill>
                <a:schemeClr val="tx1"/>
              </a:solidFill>
              <a:latin typeface="Times New Roman" pitchFamily="18" charset="0"/>
              <a:cs typeface="Times New Roman" pitchFamily="18" charset="0"/>
            </a:endParaRPr>
          </a:p>
          <a:p>
            <a:pPr marL="914400" lvl="1" indent="-457200" algn="l">
              <a:lnSpc>
                <a:spcPct val="150000"/>
              </a:lnSpc>
              <a:buFont typeface="+mj-lt"/>
              <a:buAutoNum type="arabicPeriod"/>
            </a:pPr>
            <a:r>
              <a:rPr lang="en-US" sz="2400" dirty="0" smtClean="0">
                <a:solidFill>
                  <a:schemeClr val="tx1"/>
                </a:solidFill>
                <a:latin typeface="Times New Roman" pitchFamily="18" charset="0"/>
                <a:cs typeface="Times New Roman" pitchFamily="18" charset="0"/>
              </a:rPr>
              <a:t>Combiner</a:t>
            </a:r>
          </a:p>
          <a:p>
            <a:pPr marL="914400" lvl="1" indent="-457200" algn="l">
              <a:lnSpc>
                <a:spcPct val="150000"/>
              </a:lnSpc>
              <a:buFont typeface="+mj-lt"/>
              <a:buAutoNum type="arabicPeriod"/>
            </a:pPr>
            <a:r>
              <a:rPr lang="en-US" sz="2400" dirty="0" smtClean="0">
                <a:solidFill>
                  <a:schemeClr val="tx1"/>
                </a:solidFill>
                <a:latin typeface="Times New Roman" pitchFamily="18" charset="0"/>
                <a:cs typeface="Times New Roman" pitchFamily="18" charset="0"/>
              </a:rPr>
              <a:t>Partitioner</a:t>
            </a:r>
            <a:endParaRPr lang="en-US" sz="2400" dirty="0">
              <a:solidFill>
                <a:schemeClr val="tx1"/>
              </a:solidFill>
              <a:latin typeface="Times New Roman" pitchFamily="18" charset="0"/>
              <a:cs typeface="Times New Roman" pitchFamily="18" charset="0"/>
            </a:endParaRPr>
          </a:p>
          <a:p>
            <a:pPr marL="914400" lvl="1" indent="-457200" algn="l">
              <a:lnSpc>
                <a:spcPct val="150000"/>
              </a:lnSpc>
              <a:buFont typeface="Arial" pitchFamily="34" charset="0"/>
              <a:buChar char="•"/>
            </a:pPr>
            <a:r>
              <a:rPr lang="en-US" sz="2400" dirty="0" smtClean="0">
                <a:solidFill>
                  <a:schemeClr val="tx1"/>
                </a:solidFill>
                <a:latin typeface="Times New Roman" pitchFamily="18" charset="0"/>
                <a:cs typeface="Times New Roman" pitchFamily="18" charset="0"/>
              </a:rPr>
              <a:t>The output produced by map task is known </a:t>
            </a:r>
            <a:r>
              <a:rPr lang="en-US" sz="2400" dirty="0" smtClean="0">
                <a:solidFill>
                  <a:srgbClr val="FF0000"/>
                </a:solidFill>
                <a:latin typeface="Times New Roman" pitchFamily="18" charset="0"/>
                <a:cs typeface="Times New Roman" pitchFamily="18" charset="0"/>
              </a:rPr>
              <a:t>as intermediate keys and values.</a:t>
            </a:r>
          </a:p>
          <a:p>
            <a:pPr marL="914400" lvl="1" indent="-457200" algn="l">
              <a:lnSpc>
                <a:spcPct val="150000"/>
              </a:lnSpc>
              <a:buFont typeface="Arial" pitchFamily="34" charset="0"/>
              <a:buChar char="•"/>
            </a:pPr>
            <a:r>
              <a:rPr lang="en-US" sz="2400" dirty="0" smtClean="0">
                <a:solidFill>
                  <a:schemeClr val="tx1"/>
                </a:solidFill>
                <a:latin typeface="Times New Roman" pitchFamily="18" charset="0"/>
                <a:cs typeface="Times New Roman" pitchFamily="18" charset="0"/>
              </a:rPr>
              <a:t>These values are sent to </a:t>
            </a:r>
            <a:r>
              <a:rPr lang="en-US" sz="2400" dirty="0" smtClean="0">
                <a:solidFill>
                  <a:srgbClr val="FF0000"/>
                </a:solidFill>
                <a:latin typeface="Times New Roman" pitchFamily="18" charset="0"/>
                <a:cs typeface="Times New Roman" pitchFamily="18" charset="0"/>
              </a:rPr>
              <a:t>reducer.</a:t>
            </a:r>
            <a:endParaRPr lang="en-US" sz="2400" dirty="0">
              <a:solidFill>
                <a:srgbClr val="FF0000"/>
              </a:solidFill>
              <a:latin typeface="Times New Roman" pitchFamily="18" charset="0"/>
              <a:cs typeface="Times New Roman" pitchFamily="18" charset="0"/>
            </a:endParaRPr>
          </a:p>
        </p:txBody>
      </p:sp>
      <p:grpSp>
        <p:nvGrpSpPr>
          <p:cNvPr id="4" name="Group 3"/>
          <p:cNvGrpSpPr/>
          <p:nvPr/>
        </p:nvGrpSpPr>
        <p:grpSpPr>
          <a:xfrm>
            <a:off x="0" y="6832"/>
            <a:ext cx="9144000" cy="1048320"/>
            <a:chOff x="0" y="0"/>
            <a:chExt cx="9144000" cy="1048320"/>
          </a:xfrm>
        </p:grpSpPr>
        <p:sp>
          <p:nvSpPr>
            <p:cNvPr id="5" name="Rounded Rectangle 4"/>
            <p:cNvSpPr/>
            <p:nvPr/>
          </p:nvSpPr>
          <p:spPr>
            <a:xfrm>
              <a:off x="0" y="0"/>
              <a:ext cx="9144000" cy="1048320"/>
            </a:xfrm>
            <a:prstGeom prst="roundRect">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6" name="Rounded Rectangle 4"/>
            <p:cNvSpPr/>
            <p:nvPr/>
          </p:nvSpPr>
          <p:spPr>
            <a:xfrm>
              <a:off x="51175" y="51175"/>
              <a:ext cx="9041650" cy="9459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n-US" sz="3400" b="1" kern="1200" dirty="0" smtClean="0">
                  <a:solidFill>
                    <a:srgbClr val="FFFF00"/>
                  </a:solidFill>
                  <a:latin typeface="Times New Roman" pitchFamily="18" charset="0"/>
                  <a:cs typeface="Times New Roman" pitchFamily="18" charset="0"/>
                </a:rPr>
                <a:t>Introduction to </a:t>
              </a:r>
              <a:r>
                <a:rPr lang="en-US" sz="3400" b="1" kern="1200" dirty="0" err="1" smtClean="0">
                  <a:solidFill>
                    <a:srgbClr val="FFFF00"/>
                  </a:solidFill>
                  <a:latin typeface="Times New Roman" pitchFamily="18" charset="0"/>
                  <a:cs typeface="Times New Roman" pitchFamily="18" charset="0"/>
                </a:rPr>
                <a:t>MapReduce</a:t>
              </a:r>
              <a:endParaRPr lang="en-US" sz="3400" b="1" kern="1200" dirty="0">
                <a:solidFill>
                  <a:srgbClr val="FFFF00"/>
                </a:solidFill>
                <a:latin typeface="Times New Roman" pitchFamily="18" charset="0"/>
                <a:cs typeface="Times New Roman" pitchFamily="18" charset="0"/>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167618"/>
            <a:ext cx="9144000" cy="5690382"/>
          </a:xfrm>
        </p:spPr>
        <p:txBody>
          <a:bodyPr>
            <a:noAutofit/>
          </a:bodyPr>
          <a:lstStyle/>
          <a:p>
            <a:pPr marL="457200" indent="-457200" algn="l">
              <a:lnSpc>
                <a:spcPct val="150000"/>
              </a:lnSpc>
              <a:buFont typeface="Wingdings" pitchFamily="2" charset="2"/>
              <a:buChar char="Ø"/>
            </a:pPr>
            <a:r>
              <a:rPr lang="en-US" sz="2400" b="1" dirty="0" smtClean="0">
                <a:solidFill>
                  <a:schemeClr val="tx1"/>
                </a:solidFill>
                <a:latin typeface="Times New Roman" pitchFamily="18" charset="0"/>
                <a:cs typeface="Times New Roman" pitchFamily="18" charset="0"/>
              </a:rPr>
              <a:t>Phases in reduce task :</a:t>
            </a:r>
          </a:p>
          <a:p>
            <a:pPr marL="914400" lvl="1" indent="-457200" algn="l">
              <a:lnSpc>
                <a:spcPct val="150000"/>
              </a:lnSpc>
              <a:buFont typeface="+mj-lt"/>
              <a:buAutoNum type="arabicPeriod"/>
            </a:pPr>
            <a:r>
              <a:rPr lang="en-US" sz="2400" dirty="0" smtClean="0">
                <a:solidFill>
                  <a:schemeClr val="tx1"/>
                </a:solidFill>
                <a:latin typeface="Times New Roman" pitchFamily="18" charset="0"/>
                <a:cs typeface="Times New Roman" pitchFamily="18" charset="0"/>
              </a:rPr>
              <a:t>Shuffle</a:t>
            </a:r>
          </a:p>
          <a:p>
            <a:pPr marL="914400" lvl="1" indent="-457200" algn="l">
              <a:lnSpc>
                <a:spcPct val="150000"/>
              </a:lnSpc>
              <a:buFont typeface="+mj-lt"/>
              <a:buAutoNum type="arabicPeriod"/>
            </a:pPr>
            <a:r>
              <a:rPr lang="en-US" sz="2400" dirty="0" smtClean="0">
                <a:solidFill>
                  <a:schemeClr val="tx1"/>
                </a:solidFill>
                <a:latin typeface="Times New Roman" pitchFamily="18" charset="0"/>
                <a:cs typeface="Times New Roman" pitchFamily="18" charset="0"/>
              </a:rPr>
              <a:t>Sort</a:t>
            </a:r>
          </a:p>
          <a:p>
            <a:pPr marL="914400" lvl="1" indent="-457200" algn="l">
              <a:lnSpc>
                <a:spcPct val="150000"/>
              </a:lnSpc>
              <a:buFont typeface="+mj-lt"/>
              <a:buAutoNum type="arabicPeriod"/>
            </a:pPr>
            <a:r>
              <a:rPr lang="en-US" sz="2400" dirty="0" smtClean="0">
                <a:solidFill>
                  <a:schemeClr val="tx1"/>
                </a:solidFill>
                <a:latin typeface="Times New Roman" pitchFamily="18" charset="0"/>
                <a:cs typeface="Times New Roman" pitchFamily="18" charset="0"/>
              </a:rPr>
              <a:t>Reducer</a:t>
            </a:r>
          </a:p>
          <a:p>
            <a:pPr marL="914400" lvl="1" indent="-457200" algn="l">
              <a:lnSpc>
                <a:spcPct val="150000"/>
              </a:lnSpc>
              <a:buFont typeface="+mj-lt"/>
              <a:buAutoNum type="arabicPeriod"/>
            </a:pPr>
            <a:r>
              <a:rPr lang="en-US" sz="2400" dirty="0" smtClean="0">
                <a:solidFill>
                  <a:schemeClr val="tx1"/>
                </a:solidFill>
                <a:latin typeface="Times New Roman" pitchFamily="18" charset="0"/>
                <a:cs typeface="Times New Roman" pitchFamily="18" charset="0"/>
              </a:rPr>
              <a:t>Output format</a:t>
            </a:r>
          </a:p>
          <a:p>
            <a:pPr marL="457200" indent="-457200" algn="l">
              <a:lnSpc>
                <a:spcPct val="150000"/>
              </a:lnSpc>
              <a:buFont typeface="Wingdings" pitchFamily="2" charset="2"/>
              <a:buChar char="Ø"/>
            </a:pPr>
            <a:r>
              <a:rPr lang="en-US" sz="2400" dirty="0" err="1" smtClean="0">
                <a:solidFill>
                  <a:schemeClr val="tx1"/>
                </a:solidFill>
                <a:latin typeface="Times New Roman" pitchFamily="18" charset="0"/>
                <a:cs typeface="Times New Roman" pitchFamily="18" charset="0"/>
              </a:rPr>
              <a:t>Hadoop</a:t>
            </a:r>
            <a:r>
              <a:rPr lang="en-US" sz="2400" dirty="0" smtClean="0">
                <a:solidFill>
                  <a:schemeClr val="tx1"/>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assigns map tasks  to the Data Node </a:t>
            </a:r>
            <a:r>
              <a:rPr lang="en-US" sz="2400" dirty="0" smtClean="0">
                <a:solidFill>
                  <a:schemeClr val="tx1"/>
                </a:solidFill>
                <a:latin typeface="Times New Roman" pitchFamily="18" charset="0"/>
                <a:cs typeface="Times New Roman" pitchFamily="18" charset="0"/>
              </a:rPr>
              <a:t>where the actual data to be processed.</a:t>
            </a:r>
          </a:p>
          <a:p>
            <a:pPr marL="457200" indent="-457200" algn="l">
              <a:lnSpc>
                <a:spcPct val="150000"/>
              </a:lnSpc>
              <a:buFont typeface="Wingdings" pitchFamily="2" charset="2"/>
              <a:buChar char="Ø"/>
            </a:pPr>
            <a:r>
              <a:rPr lang="en-US" sz="2400" dirty="0" smtClean="0">
                <a:solidFill>
                  <a:srgbClr val="FF0000"/>
                </a:solidFill>
                <a:latin typeface="Times New Roman" pitchFamily="18" charset="0"/>
                <a:cs typeface="Times New Roman" pitchFamily="18" charset="0"/>
              </a:rPr>
              <a:t>Data Locality</a:t>
            </a:r>
            <a:r>
              <a:rPr lang="en-US" sz="2400" dirty="0" smtClean="0">
                <a:solidFill>
                  <a:schemeClr val="tx1"/>
                </a:solidFill>
                <a:latin typeface="Times New Roman" pitchFamily="18" charset="0"/>
                <a:cs typeface="Times New Roman" pitchFamily="18" charset="0"/>
              </a:rPr>
              <a:t> : data is not moved over network; only computational code is moved to process data which saves network bandwidth.</a:t>
            </a:r>
          </a:p>
          <a:p>
            <a:pPr marL="457200" indent="-457200" algn="l">
              <a:lnSpc>
                <a:spcPct val="150000"/>
              </a:lnSpc>
              <a:buFont typeface="Wingdings" pitchFamily="2" charset="2"/>
              <a:buChar char="Ø"/>
            </a:pPr>
            <a:endParaRPr lang="en-US" sz="2400" dirty="0" smtClean="0">
              <a:solidFill>
                <a:schemeClr val="tx1"/>
              </a:solidFill>
              <a:latin typeface="Times New Roman" pitchFamily="18" charset="0"/>
              <a:cs typeface="Times New Roman" pitchFamily="18" charset="0"/>
            </a:endParaRPr>
          </a:p>
          <a:p>
            <a:endParaRPr lang="en-US" sz="2400" dirty="0">
              <a:solidFill>
                <a:schemeClr val="tx1"/>
              </a:solidFill>
            </a:endParaRPr>
          </a:p>
        </p:txBody>
      </p:sp>
      <p:grpSp>
        <p:nvGrpSpPr>
          <p:cNvPr id="4" name="Group 3"/>
          <p:cNvGrpSpPr/>
          <p:nvPr/>
        </p:nvGrpSpPr>
        <p:grpSpPr>
          <a:xfrm>
            <a:off x="0" y="6832"/>
            <a:ext cx="9144000" cy="1048320"/>
            <a:chOff x="0" y="0"/>
            <a:chExt cx="9144000" cy="1048320"/>
          </a:xfrm>
        </p:grpSpPr>
        <p:sp>
          <p:nvSpPr>
            <p:cNvPr id="5" name="Rounded Rectangle 4"/>
            <p:cNvSpPr/>
            <p:nvPr/>
          </p:nvSpPr>
          <p:spPr>
            <a:xfrm>
              <a:off x="0" y="0"/>
              <a:ext cx="9144000" cy="1048320"/>
            </a:xfrm>
            <a:prstGeom prst="roundRect">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6" name="Rounded Rectangle 4"/>
            <p:cNvSpPr/>
            <p:nvPr/>
          </p:nvSpPr>
          <p:spPr>
            <a:xfrm>
              <a:off x="51175" y="51175"/>
              <a:ext cx="9041650" cy="9459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n-US" sz="3400" b="1" kern="1200" dirty="0" smtClean="0">
                  <a:solidFill>
                    <a:srgbClr val="FFFF00"/>
                  </a:solidFill>
                  <a:latin typeface="Times New Roman" pitchFamily="18" charset="0"/>
                  <a:cs typeface="Times New Roman" pitchFamily="18" charset="0"/>
                </a:rPr>
                <a:t>Introduction to </a:t>
              </a:r>
              <a:r>
                <a:rPr lang="en-US" sz="3400" b="1" kern="1200" dirty="0" err="1" smtClean="0">
                  <a:solidFill>
                    <a:srgbClr val="FFFF00"/>
                  </a:solidFill>
                  <a:latin typeface="Times New Roman" pitchFamily="18" charset="0"/>
                  <a:cs typeface="Times New Roman" pitchFamily="18" charset="0"/>
                </a:rPr>
                <a:t>MapReduce</a:t>
              </a:r>
              <a:endParaRPr lang="en-US" sz="3400" b="1" kern="1200" dirty="0">
                <a:solidFill>
                  <a:srgbClr val="FFFF00"/>
                </a:solidFill>
                <a:latin typeface="Times New Roman" pitchFamily="18" charset="0"/>
                <a:cs typeface="Times New Roman" pitchFamily="18" charset="0"/>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74784" y="1"/>
          <a:ext cx="8219049" cy="815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ubtitle 2"/>
          <p:cNvSpPr>
            <a:spLocks noGrp="1"/>
          </p:cNvSpPr>
          <p:nvPr>
            <p:ph type="subTitle" idx="1"/>
          </p:nvPr>
        </p:nvSpPr>
        <p:spPr>
          <a:xfrm>
            <a:off x="0" y="801858"/>
            <a:ext cx="9144000" cy="6056141"/>
          </a:xfrm>
        </p:spPr>
        <p:txBody>
          <a:bodyPr>
            <a:noAutofit/>
          </a:bodyPr>
          <a:lstStyle/>
          <a:p>
            <a:pPr algn="l">
              <a:lnSpc>
                <a:spcPct val="150000"/>
              </a:lnSpc>
              <a:buFont typeface="Arial" pitchFamily="34" charset="0"/>
              <a:buChar char="•"/>
            </a:pPr>
            <a:r>
              <a:rPr lang="en-US" sz="2400" dirty="0">
                <a:solidFill>
                  <a:schemeClr val="tx1"/>
                </a:solidFill>
                <a:latin typeface="Times New Roman" pitchFamily="18" charset="0"/>
                <a:cs typeface="Times New Roman" pitchFamily="18" charset="0"/>
              </a:rPr>
              <a:t> M</a:t>
            </a:r>
            <a:r>
              <a:rPr lang="en-US" sz="2400" dirty="0" smtClean="0">
                <a:solidFill>
                  <a:schemeClr val="tx1"/>
                </a:solidFill>
                <a:latin typeface="Times New Roman" pitchFamily="18" charset="0"/>
                <a:cs typeface="Times New Roman" pitchFamily="18" charset="0"/>
              </a:rPr>
              <a:t>aps input key-value pairs into a set of intermediate key-value pairs.</a:t>
            </a:r>
          </a:p>
          <a:p>
            <a:pPr algn="l">
              <a:lnSpc>
                <a:spcPct val="150000"/>
              </a:lnSpc>
              <a:buFont typeface="Arial" pitchFamily="34" charset="0"/>
              <a:buChar char="•"/>
            </a:pPr>
            <a:r>
              <a:rPr lang="en-US" sz="2400" dirty="0" smtClean="0">
                <a:solidFill>
                  <a:schemeClr val="tx1"/>
                </a:solidFill>
                <a:latin typeface="Times New Roman" pitchFamily="18" charset="0"/>
                <a:cs typeface="Times New Roman" pitchFamily="18" charset="0"/>
              </a:rPr>
              <a:t>Responsibility : </a:t>
            </a:r>
            <a:r>
              <a:rPr lang="en-US" sz="2400" dirty="0" smtClean="0">
                <a:solidFill>
                  <a:srgbClr val="FF0000"/>
                </a:solidFill>
                <a:latin typeface="Times New Roman" pitchFamily="18" charset="0"/>
                <a:cs typeface="Times New Roman" pitchFamily="18" charset="0"/>
              </a:rPr>
              <a:t>transforming input records into intermediate key-value pairs.</a:t>
            </a:r>
          </a:p>
          <a:p>
            <a:pPr marL="514350" indent="-514350" algn="l">
              <a:lnSpc>
                <a:spcPct val="150000"/>
              </a:lnSpc>
              <a:buAutoNum type="arabicPeriod"/>
            </a:pPr>
            <a:r>
              <a:rPr lang="en-US" sz="2400" b="1" dirty="0" smtClean="0">
                <a:solidFill>
                  <a:schemeClr val="tx1"/>
                </a:solidFill>
                <a:latin typeface="Times New Roman" pitchFamily="18" charset="0"/>
                <a:cs typeface="Times New Roman" pitchFamily="18" charset="0"/>
              </a:rPr>
              <a:t>Record Reader :</a:t>
            </a:r>
            <a:r>
              <a:rPr lang="en-US" sz="2400" dirty="0" smtClean="0">
                <a:solidFill>
                  <a:schemeClr val="tx1"/>
                </a:solidFill>
                <a:latin typeface="Times New Roman" pitchFamily="18" charset="0"/>
                <a:cs typeface="Times New Roman" pitchFamily="18" charset="0"/>
              </a:rPr>
              <a:t> </a:t>
            </a:r>
          </a:p>
          <a:p>
            <a:pPr marL="971550" lvl="1" indent="-514350" algn="l">
              <a:lnSpc>
                <a:spcPct val="150000"/>
              </a:lnSpc>
              <a:buFont typeface="Arial" pitchFamily="34" charset="0"/>
              <a:buChar char="•"/>
            </a:pPr>
            <a:r>
              <a:rPr lang="en-US" sz="2400" dirty="0" smtClean="0">
                <a:solidFill>
                  <a:schemeClr val="tx1"/>
                </a:solidFill>
                <a:latin typeface="Times New Roman" pitchFamily="18" charset="0"/>
                <a:cs typeface="Times New Roman" pitchFamily="18" charset="0"/>
              </a:rPr>
              <a:t>converts a </a:t>
            </a:r>
            <a:r>
              <a:rPr lang="en-US" sz="2400" dirty="0" smtClean="0">
                <a:solidFill>
                  <a:srgbClr val="FF0000"/>
                </a:solidFill>
                <a:latin typeface="Times New Roman" pitchFamily="18" charset="0"/>
                <a:cs typeface="Times New Roman" pitchFamily="18" charset="0"/>
              </a:rPr>
              <a:t>byte-oriented view into record-oriented view </a:t>
            </a:r>
            <a:r>
              <a:rPr lang="en-US" sz="2400" dirty="0" smtClean="0">
                <a:solidFill>
                  <a:schemeClr val="tx1"/>
                </a:solidFill>
                <a:latin typeface="Times New Roman" pitchFamily="18" charset="0"/>
                <a:cs typeface="Times New Roman" pitchFamily="18" charset="0"/>
              </a:rPr>
              <a:t>and presents it to the </a:t>
            </a:r>
            <a:r>
              <a:rPr lang="en-US" sz="2400" dirty="0" err="1" smtClean="0">
                <a:solidFill>
                  <a:srgbClr val="FF0000"/>
                </a:solidFill>
                <a:latin typeface="Times New Roman" pitchFamily="18" charset="0"/>
                <a:cs typeface="Times New Roman" pitchFamily="18" charset="0"/>
              </a:rPr>
              <a:t>mapper</a:t>
            </a:r>
            <a:r>
              <a:rPr lang="en-US" sz="2400" dirty="0" smtClean="0">
                <a:solidFill>
                  <a:srgbClr val="FF0000"/>
                </a:solidFill>
                <a:latin typeface="Times New Roman" pitchFamily="18" charset="0"/>
                <a:cs typeface="Times New Roman" pitchFamily="18" charset="0"/>
              </a:rPr>
              <a:t> task</a:t>
            </a:r>
            <a:r>
              <a:rPr lang="en-US" sz="2400" dirty="0" smtClean="0">
                <a:solidFill>
                  <a:schemeClr val="tx1"/>
                </a:solidFill>
                <a:latin typeface="Times New Roman" pitchFamily="18" charset="0"/>
                <a:cs typeface="Times New Roman" pitchFamily="18" charset="0"/>
              </a:rPr>
              <a:t>.</a:t>
            </a:r>
          </a:p>
          <a:p>
            <a:pPr marL="971550" lvl="1" indent="-514350" algn="l">
              <a:lnSpc>
                <a:spcPct val="150000"/>
              </a:lnSpc>
              <a:buFont typeface="Arial" pitchFamily="34" charset="0"/>
              <a:buChar char="•"/>
            </a:pPr>
            <a:r>
              <a:rPr lang="en-US" sz="2400" dirty="0" smtClean="0">
                <a:solidFill>
                  <a:schemeClr val="tx1"/>
                </a:solidFill>
                <a:latin typeface="Times New Roman" pitchFamily="18" charset="0"/>
                <a:cs typeface="Times New Roman" pitchFamily="18" charset="0"/>
              </a:rPr>
              <a:t>It presents the task with keys and values.</a:t>
            </a:r>
          </a:p>
          <a:p>
            <a:pPr marL="971550" lvl="1" indent="-514350" algn="l">
              <a:lnSpc>
                <a:spcPct val="150000"/>
              </a:lnSpc>
              <a:buFont typeface="Arial" pitchFamily="34" charset="0"/>
              <a:buChar char="•"/>
            </a:pPr>
            <a:r>
              <a:rPr lang="en-US" sz="2400" dirty="0" smtClean="0">
                <a:solidFill>
                  <a:srgbClr val="FF0000"/>
                </a:solidFill>
                <a:latin typeface="Times New Roman" pitchFamily="18" charset="0"/>
                <a:cs typeface="Times New Roman" pitchFamily="18" charset="0"/>
              </a:rPr>
              <a:t>Key : positional information</a:t>
            </a:r>
          </a:p>
          <a:p>
            <a:pPr marL="971550" lvl="1" indent="-514350" algn="l">
              <a:lnSpc>
                <a:spcPct val="150000"/>
              </a:lnSpc>
              <a:buFont typeface="Arial" pitchFamily="34" charset="0"/>
              <a:buChar char="•"/>
            </a:pPr>
            <a:r>
              <a:rPr lang="en-US" sz="2400" dirty="0" smtClean="0">
                <a:solidFill>
                  <a:srgbClr val="FF0000"/>
                </a:solidFill>
                <a:latin typeface="Times New Roman" pitchFamily="18" charset="0"/>
                <a:cs typeface="Times New Roman" pitchFamily="18" charset="0"/>
              </a:rPr>
              <a:t>Values : chunk of data that constitutes the record.</a:t>
            </a:r>
          </a:p>
          <a:p>
            <a:pPr marL="4171950" lvl="8" indent="-514350" algn="l">
              <a:lnSpc>
                <a:spcPct val="150000"/>
              </a:lnSpc>
            </a:pPr>
            <a:r>
              <a:rPr lang="en-US" dirty="0" smtClean="0">
                <a:solidFill>
                  <a:schemeClr val="tx1"/>
                </a:solidFill>
                <a:latin typeface="Times New Roman" pitchFamily="18" charset="0"/>
                <a:cs typeface="Times New Roman" pitchFamily="18" charset="0"/>
              </a:rPr>
              <a:t>                                                                (Contd..)</a:t>
            </a:r>
            <a:endParaRPr lang="en-US" dirty="0">
              <a:solidFill>
                <a:schemeClr val="tx1"/>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9143999" cy="6858000"/>
          </a:xfrm>
        </p:spPr>
        <p:txBody>
          <a:bodyPr>
            <a:normAutofit/>
          </a:bodyPr>
          <a:lstStyle/>
          <a:p>
            <a:pPr algn="l">
              <a:lnSpc>
                <a:spcPct val="150000"/>
              </a:lnSpc>
            </a:pPr>
            <a:r>
              <a:rPr lang="en-US" sz="2400" b="1" dirty="0" smtClean="0">
                <a:solidFill>
                  <a:schemeClr val="tx1"/>
                </a:solidFill>
                <a:latin typeface="Times New Roman" pitchFamily="18" charset="0"/>
                <a:cs typeface="Times New Roman" pitchFamily="18" charset="0"/>
              </a:rPr>
              <a:t>2. Map : </a:t>
            </a:r>
          </a:p>
          <a:p>
            <a:pPr lvl="1" algn="l">
              <a:lnSpc>
                <a:spcPct val="150000"/>
              </a:lnSpc>
              <a:buFont typeface="Arial" pitchFamily="34" charset="0"/>
              <a:buChar char="•"/>
            </a:pPr>
            <a:r>
              <a:rPr lang="en-US" sz="2400" dirty="0" smtClean="0">
                <a:solidFill>
                  <a:schemeClr val="tx1"/>
                </a:solidFill>
                <a:latin typeface="Times New Roman" pitchFamily="18" charset="0"/>
                <a:cs typeface="Times New Roman" pitchFamily="18" charset="0"/>
              </a:rPr>
              <a:t>Works on the </a:t>
            </a:r>
            <a:r>
              <a:rPr lang="en-US" sz="2400" dirty="0" smtClean="0">
                <a:solidFill>
                  <a:srgbClr val="FF0000"/>
                </a:solidFill>
                <a:latin typeface="Times New Roman" pitchFamily="18" charset="0"/>
                <a:cs typeface="Times New Roman" pitchFamily="18" charset="0"/>
              </a:rPr>
              <a:t>key-value pair </a:t>
            </a:r>
            <a:r>
              <a:rPr lang="en-US" sz="2400" dirty="0" smtClean="0">
                <a:solidFill>
                  <a:schemeClr val="tx1"/>
                </a:solidFill>
                <a:latin typeface="Times New Roman" pitchFamily="18" charset="0"/>
                <a:cs typeface="Times New Roman" pitchFamily="18" charset="0"/>
              </a:rPr>
              <a:t>produced by </a:t>
            </a:r>
            <a:r>
              <a:rPr lang="en-US" sz="2400" dirty="0" err="1" smtClean="0">
                <a:solidFill>
                  <a:srgbClr val="FF0000"/>
                </a:solidFill>
                <a:latin typeface="Times New Roman" pitchFamily="18" charset="0"/>
                <a:cs typeface="Times New Roman" pitchFamily="18" charset="0"/>
              </a:rPr>
              <a:t>RecordReader</a:t>
            </a:r>
            <a:r>
              <a:rPr lang="en-US" sz="2400" dirty="0" smtClean="0">
                <a:solidFill>
                  <a:srgbClr val="FF0000"/>
                </a:solidFill>
                <a:latin typeface="Times New Roman" pitchFamily="18" charset="0"/>
                <a:cs typeface="Times New Roman" pitchFamily="18" charset="0"/>
              </a:rPr>
              <a:t>.</a:t>
            </a:r>
          </a:p>
          <a:p>
            <a:pPr lvl="1" algn="l">
              <a:lnSpc>
                <a:spcPct val="150000"/>
              </a:lnSpc>
              <a:buFont typeface="Arial" pitchFamily="34" charset="0"/>
              <a:buChar char="•"/>
            </a:pPr>
            <a:r>
              <a:rPr lang="en-US" sz="2400" dirty="0" smtClean="0">
                <a:solidFill>
                  <a:schemeClr val="tx1"/>
                </a:solidFill>
                <a:latin typeface="Times New Roman" pitchFamily="18" charset="0"/>
                <a:cs typeface="Times New Roman" pitchFamily="18" charset="0"/>
              </a:rPr>
              <a:t>Generates zero or more intermediate key-value pairs.</a:t>
            </a:r>
          </a:p>
          <a:p>
            <a:pPr algn="l">
              <a:lnSpc>
                <a:spcPct val="150000"/>
              </a:lnSpc>
              <a:buFont typeface="Arial" pitchFamily="34" charset="0"/>
              <a:buChar char="•"/>
            </a:pPr>
            <a:r>
              <a:rPr lang="en-US" sz="2400" b="1" dirty="0" smtClean="0">
                <a:solidFill>
                  <a:schemeClr val="tx1"/>
                </a:solidFill>
                <a:latin typeface="Times New Roman" pitchFamily="18" charset="0"/>
                <a:cs typeface="Times New Roman" pitchFamily="18" charset="0"/>
              </a:rPr>
              <a:t>3. Combiner : (Local reducer)</a:t>
            </a:r>
          </a:p>
          <a:p>
            <a:pPr lvl="1" algn="l">
              <a:lnSpc>
                <a:spcPct val="150000"/>
              </a:lnSpc>
              <a:buFont typeface="Arial" pitchFamily="34" charset="0"/>
              <a:buChar char="•"/>
            </a:pPr>
            <a:r>
              <a:rPr lang="en-US" sz="2400" dirty="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Optional function</a:t>
            </a:r>
          </a:p>
          <a:p>
            <a:pPr lvl="1" algn="l">
              <a:lnSpc>
                <a:spcPct val="150000"/>
              </a:lnSpc>
              <a:buFont typeface="Arial" pitchFamily="34" charset="0"/>
              <a:buChar char="•"/>
            </a:pPr>
            <a:r>
              <a:rPr lang="en-US" sz="2400" dirty="0" smtClean="0">
                <a:solidFill>
                  <a:schemeClr val="tx1"/>
                </a:solidFill>
                <a:latin typeface="Times New Roman" pitchFamily="18" charset="0"/>
                <a:cs typeface="Times New Roman" pitchFamily="18" charset="0"/>
              </a:rPr>
              <a:t>It provides high performance in terms of network bandwidth and disk space.</a:t>
            </a:r>
          </a:p>
          <a:p>
            <a:pPr lvl="1" algn="l">
              <a:lnSpc>
                <a:spcPct val="150000"/>
              </a:lnSpc>
              <a:buFont typeface="Arial" pitchFamily="34" charset="0"/>
              <a:buChar char="•"/>
            </a:pPr>
            <a:r>
              <a:rPr lang="en-US" sz="2400" dirty="0" smtClean="0">
                <a:solidFill>
                  <a:srgbClr val="FF0000"/>
                </a:solidFill>
                <a:latin typeface="Times New Roman" pitchFamily="18" charset="0"/>
                <a:cs typeface="Times New Roman" pitchFamily="18" charset="0"/>
              </a:rPr>
              <a:t>Local reducer </a:t>
            </a:r>
            <a:r>
              <a:rPr lang="en-US" sz="2400" dirty="0" smtClean="0">
                <a:solidFill>
                  <a:schemeClr val="tx1"/>
                </a:solidFill>
                <a:latin typeface="Times New Roman" pitchFamily="18" charset="0"/>
                <a:cs typeface="Times New Roman" pitchFamily="18" charset="0"/>
              </a:rPr>
              <a:t>: apply user specific aggregate function to only that </a:t>
            </a:r>
            <a:r>
              <a:rPr lang="en-US" sz="2400" dirty="0" err="1" smtClean="0">
                <a:solidFill>
                  <a:schemeClr val="tx1"/>
                </a:solidFill>
                <a:latin typeface="Times New Roman" pitchFamily="18" charset="0"/>
                <a:cs typeface="Times New Roman" pitchFamily="18" charset="0"/>
              </a:rPr>
              <a:t>mapper</a:t>
            </a:r>
            <a:r>
              <a:rPr lang="en-US" sz="2400" dirty="0" smtClean="0">
                <a:solidFill>
                  <a:schemeClr val="tx1"/>
                </a:solidFill>
                <a:latin typeface="Times New Roman" pitchFamily="18" charset="0"/>
                <a:cs typeface="Times New Roman" pitchFamily="18" charset="0"/>
              </a:rPr>
              <a:t>.</a:t>
            </a:r>
          </a:p>
          <a:p>
            <a:pPr lvl="1" algn="l">
              <a:lnSpc>
                <a:spcPct val="150000"/>
              </a:lnSpc>
            </a:pPr>
            <a:r>
              <a:rPr lang="en-US" sz="2400" dirty="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a:t>
            </a:r>
          </a:p>
          <a:p>
            <a:pPr lvl="1" algn="l">
              <a:lnSpc>
                <a:spcPct val="150000"/>
              </a:lnSpc>
            </a:pPr>
            <a:r>
              <a:rPr lang="en-US" sz="2400" dirty="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(Contd..)</a:t>
            </a:r>
          </a:p>
          <a:p>
            <a:pPr lvl="1" algn="l">
              <a:lnSpc>
                <a:spcPct val="150000"/>
              </a:lnSpc>
            </a:pPr>
            <a:endParaRPr lang="en-US" sz="2400" dirty="0" smtClean="0">
              <a:solidFill>
                <a:schemeClr val="tx1"/>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2066</TotalTime>
  <Words>2346</Words>
  <Application>Microsoft Office PowerPoint</Application>
  <PresentationFormat>On-screen Show (4:3)</PresentationFormat>
  <Paragraphs>286</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Slide 1</vt:lpstr>
      <vt:lpstr>Slide 2</vt:lpstr>
      <vt:lpstr>Slide 3</vt:lpstr>
      <vt:lpstr>Introduction to Map Reduce</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Introduction : YARN (Yet Another Resource Negotiator)</vt:lpstr>
      <vt:lpstr>Hadoop 1.0</vt:lpstr>
      <vt:lpstr>Hadoop 1.0 Architecture</vt:lpstr>
      <vt:lpstr>Comparison of Hadoop 1.0 vs Hadoop 2.0</vt:lpstr>
      <vt:lpstr>Limitations of Hadoop 1.0 </vt:lpstr>
      <vt:lpstr>Need for YARN</vt:lpstr>
      <vt:lpstr>Need for YARN</vt:lpstr>
      <vt:lpstr>What is YARN?</vt:lpstr>
      <vt:lpstr>Components of YARN</vt:lpstr>
      <vt:lpstr>Components of YARN :  1. Resource  Manager</vt:lpstr>
      <vt:lpstr>Components of YARN :  2. Node  Manager</vt:lpstr>
      <vt:lpstr>Components of YARN :  2. Node  Manager</vt:lpstr>
      <vt:lpstr>Running an Application in YARN :  </vt:lpstr>
      <vt:lpstr>MapReduce</vt:lpstr>
      <vt:lpstr>Slide 31</vt:lpstr>
      <vt:lpstr>Slide 32</vt:lpstr>
      <vt:lpstr>Slide 33</vt:lpstr>
      <vt:lpstr>Slide 34</vt:lpstr>
      <vt:lpstr>Map Reduce Applications</vt:lpstr>
      <vt:lpstr>Slide 36</vt:lpstr>
      <vt:lpstr>Slide 37</vt:lpstr>
      <vt:lpstr>Slide 38</vt:lpstr>
      <vt:lpstr>DATA SERIALIZATION</vt:lpstr>
      <vt:lpstr>HOW IT WORKS?</vt:lpstr>
      <vt:lpstr>APPLICATIONS OF DATA SERIALIZATION</vt:lpstr>
      <vt:lpstr>Disadvantages Of SERIALIZATION</vt:lpstr>
      <vt:lpstr>Data Serialization Formats in Hadoop</vt:lpstr>
      <vt:lpstr>TEXT-BASED DATA SERIALIZATION FORMATS</vt:lpstr>
      <vt:lpstr>Slide 45</vt:lpstr>
      <vt:lpstr>Slide 46</vt:lpstr>
      <vt:lpstr>Slide 47</vt:lpstr>
      <vt:lpstr>Slide 48</vt:lpstr>
      <vt:lpstr>PERFORMANCE CHARACTERISTICS</vt:lpstr>
      <vt:lpstr>Slide 50</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73</cp:revision>
  <dcterms:created xsi:type="dcterms:W3CDTF">2020-04-11T11:16:32Z</dcterms:created>
  <dcterms:modified xsi:type="dcterms:W3CDTF">2020-05-25T20:21:05Z</dcterms:modified>
</cp:coreProperties>
</file>