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3" r:id="rId3"/>
    <p:sldId id="257" r:id="rId4"/>
    <p:sldId id="258" r:id="rId5"/>
    <p:sldId id="259" r:id="rId6"/>
    <p:sldId id="260" r:id="rId7"/>
    <p:sldId id="261" r:id="rId8"/>
    <p:sldId id="262"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A52840-7C2E-459E-8382-467F0BCBE830}"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7B16F8-D9FD-461C-8F53-47C2B392134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A52840-7C2E-459E-8382-467F0BCBE830}"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7B16F8-D9FD-461C-8F53-47C2B392134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A52840-7C2E-459E-8382-467F0BCBE830}"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7B16F8-D9FD-461C-8F53-47C2B392134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A52840-7C2E-459E-8382-467F0BCBE830}"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7B16F8-D9FD-461C-8F53-47C2B392134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A52840-7C2E-459E-8382-467F0BCBE830}"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7B16F8-D9FD-461C-8F53-47C2B392134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A52840-7C2E-459E-8382-467F0BCBE830}" type="datetimeFigureOut">
              <a:rPr lang="en-US" smtClean="0"/>
              <a:pPr/>
              <a:t>3/22/2020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7B16F8-D9FD-461C-8F53-47C2B392134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A52840-7C2E-459E-8382-467F0BCBE830}" type="datetimeFigureOut">
              <a:rPr lang="en-US" smtClean="0"/>
              <a:pPr/>
              <a:t>3/22/2020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7B16F8-D9FD-461C-8F53-47C2B392134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A52840-7C2E-459E-8382-467F0BCBE830}" type="datetimeFigureOut">
              <a:rPr lang="en-US" smtClean="0"/>
              <a:pPr/>
              <a:t>3/22/2020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7B16F8-D9FD-461C-8F53-47C2B392134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A52840-7C2E-459E-8382-467F0BCBE830}" type="datetimeFigureOut">
              <a:rPr lang="en-US" smtClean="0"/>
              <a:pPr/>
              <a:t>3/22/2020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7B16F8-D9FD-461C-8F53-47C2B392134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A52840-7C2E-459E-8382-467F0BCBE830}" type="datetimeFigureOut">
              <a:rPr lang="en-US" smtClean="0"/>
              <a:pPr/>
              <a:t>3/22/2020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7B16F8-D9FD-461C-8F53-47C2B392134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A52840-7C2E-459E-8382-467F0BCBE830}" type="datetimeFigureOut">
              <a:rPr lang="en-US" smtClean="0"/>
              <a:pPr/>
              <a:t>3/22/2020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7B16F8-D9FD-461C-8F53-47C2B392134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A52840-7C2E-459E-8382-467F0BCBE830}" type="datetimeFigureOut">
              <a:rPr lang="en-US" smtClean="0"/>
              <a:pPr/>
              <a:t>3/22/2020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7B16F8-D9FD-461C-8F53-47C2B392134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4419600"/>
          </a:xfrm>
        </p:spPr>
        <p:txBody>
          <a:bodyPr>
            <a:normAutofit fontScale="90000"/>
          </a:bodyPr>
          <a:lstStyle/>
          <a:p>
            <a:pPr algn="l"/>
            <a:r>
              <a:rPr lang="en-US" dirty="0" smtClean="0"/>
              <a:t>CLASS: I MA</a:t>
            </a:r>
            <a:br>
              <a:rPr lang="en-US" dirty="0" smtClean="0"/>
            </a:br>
            <a:r>
              <a:rPr lang="en-US" dirty="0" smtClean="0"/>
              <a:t>TITLE OF THE PAPER: LITERARY CRITICISM</a:t>
            </a:r>
            <a:br>
              <a:rPr lang="en-US" dirty="0" smtClean="0"/>
            </a:br>
            <a:r>
              <a:rPr lang="en-US" dirty="0" smtClean="0"/>
              <a:t>TOPIC: THE STUDY OF POETRY-MATTHEW ARNOLD</a:t>
            </a:r>
            <a:br>
              <a:rPr lang="en-US" dirty="0" smtClean="0"/>
            </a:br>
            <a:r>
              <a:rPr lang="en-US" dirty="0" smtClean="0"/>
              <a:t>SUBJECT IN-CHARGE: DR.S.SARITHA</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style>
          <a:lnRef idx="0">
            <a:schemeClr val="accent1"/>
          </a:lnRef>
          <a:fillRef idx="3">
            <a:schemeClr val="accent1"/>
          </a:fillRef>
          <a:effectRef idx="3">
            <a:schemeClr val="accent1"/>
          </a:effectRef>
          <a:fontRef idx="minor">
            <a:schemeClr val="lt1"/>
          </a:fontRef>
        </p:style>
        <p:txBody>
          <a:bodyPr>
            <a:normAutofit/>
          </a:bodyPr>
          <a:lstStyle/>
          <a:p>
            <a:r>
              <a:rPr lang="en-US" sz="2800" dirty="0" smtClean="0">
                <a:latin typeface="Times New Roman" pitchFamily="18" charset="0"/>
                <a:cs typeface="Times New Roman" pitchFamily="18" charset="0"/>
              </a:rPr>
              <a:t>INTRODUCTION TO MATHEW ARNOLD’S THE STUDY OF POETRY</a:t>
            </a:r>
            <a:endParaRPr lang="en-US" sz="2800" dirty="0"/>
          </a:p>
        </p:txBody>
      </p:sp>
      <p:sp>
        <p:nvSpPr>
          <p:cNvPr id="3" name="Content Placeholder 2"/>
          <p:cNvSpPr>
            <a:spLocks noGrp="1"/>
          </p:cNvSpPr>
          <p:nvPr>
            <p:ph idx="1"/>
          </p:nvPr>
        </p:nvSpPr>
        <p:spPr>
          <a:xfrm>
            <a:off x="457200" y="2438400"/>
            <a:ext cx="8229600" cy="3687763"/>
          </a:xfrm>
        </p:spPr>
        <p:style>
          <a:lnRef idx="1">
            <a:schemeClr val="accent1"/>
          </a:lnRef>
          <a:fillRef idx="3">
            <a:schemeClr val="accent1"/>
          </a:fillRef>
          <a:effectRef idx="2">
            <a:schemeClr val="accent1"/>
          </a:effectRef>
          <a:fontRef idx="minor">
            <a:schemeClr val="lt1"/>
          </a:fontRef>
        </p:style>
        <p:txBody>
          <a:bodyPr>
            <a:normAutofit fontScale="92500" lnSpcReduction="20000"/>
          </a:bodyPr>
          <a:lstStyle/>
          <a:p>
            <a:pPr>
              <a:buFont typeface="Wingdings" pitchFamily="2" charset="2"/>
              <a:buChar char="§"/>
            </a:pPr>
            <a:r>
              <a:rPr lang="en-US" dirty="0" smtClean="0">
                <a:latin typeface="Times New Roman" pitchFamily="18" charset="0"/>
                <a:cs typeface="Times New Roman" pitchFamily="18" charset="0"/>
              </a:rPr>
              <a:t>Mathew Arnold has written all his prose material in the form of essays.</a:t>
            </a:r>
          </a:p>
          <a:p>
            <a:pPr>
              <a:buFont typeface="Wingdings" pitchFamily="2" charset="2"/>
              <a:buChar char="§"/>
            </a:pPr>
            <a:r>
              <a:rPr lang="en-US" dirty="0" smtClean="0">
                <a:latin typeface="Times New Roman" pitchFamily="18" charset="0"/>
                <a:cs typeface="Times New Roman" pitchFamily="18" charset="0"/>
              </a:rPr>
              <a:t>Arnold’s prose is essentially the prose of a poet</a:t>
            </a:r>
          </a:p>
          <a:p>
            <a:pPr>
              <a:buFont typeface="Wingdings" pitchFamily="2" charset="2"/>
              <a:buChar char="§"/>
            </a:pPr>
            <a:r>
              <a:rPr lang="en-US" dirty="0" smtClean="0">
                <a:latin typeface="Times New Roman" pitchFamily="18" charset="0"/>
                <a:cs typeface="Times New Roman" pitchFamily="18" charset="0"/>
              </a:rPr>
              <a:t>His verse belongs to the earlier pat and his prose and essay to the later part of his literary career.</a:t>
            </a:r>
          </a:p>
          <a:p>
            <a:pPr>
              <a:buFont typeface="Wingdings" pitchFamily="2" charset="2"/>
              <a:buChar char="§"/>
            </a:pPr>
            <a:r>
              <a:rPr lang="en-US" dirty="0" smtClean="0">
                <a:latin typeface="Times New Roman" pitchFamily="18" charset="0"/>
                <a:cs typeface="Times New Roman" pitchFamily="18" charset="0"/>
              </a:rPr>
              <a:t>All Arnold’s  works are critical.</a:t>
            </a:r>
          </a:p>
          <a:p>
            <a:pPr>
              <a:buFont typeface="Wingdings" pitchFamily="2" charset="2"/>
              <a:buChar char="§"/>
            </a:pPr>
            <a:r>
              <a:rPr lang="en-US" dirty="0" smtClean="0">
                <a:latin typeface="Times New Roman" pitchFamily="18" charset="0"/>
                <a:cs typeface="Times New Roman" pitchFamily="18" charset="0"/>
              </a:rPr>
              <a:t>He is a critic of literature , a critic of society and a critic of religion.</a:t>
            </a:r>
          </a:p>
          <a:p>
            <a:pPr>
              <a:buFont typeface="Wingdings" pitchFamily="2" charset="2"/>
              <a:buChar char="§"/>
            </a:pPr>
            <a:endParaRPr lang="en-US" dirty="0" smtClean="0">
              <a:latin typeface="Times New Roman" pitchFamily="18" charset="0"/>
              <a:cs typeface="Times New Roman" pitchFamily="18" charset="0"/>
            </a:endParaRP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itchFamily="18" charset="0"/>
                <a:cs typeface="Times New Roman" pitchFamily="18" charset="0"/>
              </a:rPr>
              <a:t>Three estimates of Poetry (or) the Fallacies in the </a:t>
            </a:r>
            <a:r>
              <a:rPr lang="en-US" sz="2800" dirty="0" err="1" smtClean="0">
                <a:latin typeface="Times New Roman" pitchFamily="18" charset="0"/>
                <a:cs typeface="Times New Roman" pitchFamily="18" charset="0"/>
              </a:rPr>
              <a:t>judgement</a:t>
            </a:r>
            <a:r>
              <a:rPr lang="en-US" sz="2800" dirty="0" smtClean="0">
                <a:latin typeface="Times New Roman" pitchFamily="18" charset="0"/>
                <a:cs typeface="Times New Roman" pitchFamily="18" charset="0"/>
              </a:rPr>
              <a:t> of Poetry</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2590800"/>
            <a:ext cx="8153400" cy="1905000"/>
          </a:xfrm>
        </p:spPr>
        <p:txBody>
          <a:bodyPr>
            <a:normAutofit/>
          </a:bodyPr>
          <a:lstStyle/>
          <a:p>
            <a:r>
              <a:rPr lang="en-US" dirty="0" smtClean="0"/>
              <a:t>The Real Estimate</a:t>
            </a:r>
          </a:p>
          <a:p>
            <a:r>
              <a:rPr lang="en-US" dirty="0" smtClean="0"/>
              <a:t>The Historic Estimate</a:t>
            </a:r>
          </a:p>
          <a:p>
            <a:r>
              <a:rPr lang="en-US" dirty="0" smtClean="0"/>
              <a:t>The Personal Estimate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itchFamily="18" charset="0"/>
                <a:cs typeface="Times New Roman" pitchFamily="18" charset="0"/>
              </a:rPr>
              <a:t>THE REAL ESTIMATE</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Real Estimate is the only true estimate which is not affected by any kind of estimate.</a:t>
            </a:r>
          </a:p>
          <a:p>
            <a:r>
              <a:rPr lang="en-US" sz="2400" dirty="0" smtClean="0">
                <a:latin typeface="Times New Roman" pitchFamily="18" charset="0"/>
                <a:cs typeface="Times New Roman" pitchFamily="18" charset="0"/>
              </a:rPr>
              <a:t>It is present  in our minds  and governs our estimates of what we read.</a:t>
            </a:r>
          </a:p>
          <a:p>
            <a:r>
              <a:rPr lang="en-US" sz="2400" dirty="0" smtClean="0">
                <a:latin typeface="Times New Roman" pitchFamily="18" charset="0"/>
                <a:cs typeface="Times New Roman" pitchFamily="18" charset="0"/>
              </a:rPr>
              <a:t>The benefit of Real Estimate is high and it is the benefit of clearly feeling and deeply enjoying the real excellence, the true classic in poetry.</a:t>
            </a:r>
          </a:p>
          <a:p>
            <a:r>
              <a:rPr lang="en-US" sz="2400" dirty="0" smtClean="0">
                <a:latin typeface="Times New Roman" pitchFamily="18" charset="0"/>
                <a:cs typeface="Times New Roman" pitchFamily="18" charset="0"/>
              </a:rPr>
              <a:t>Everything depends on the reality of a poets classic character.</a:t>
            </a:r>
          </a:p>
          <a:p>
            <a:r>
              <a:rPr lang="en-US" sz="2400" dirty="0" smtClean="0">
                <a:latin typeface="Times New Roman" pitchFamily="18" charset="0"/>
                <a:cs typeface="Times New Roman" pitchFamily="18" charset="0"/>
              </a:rPr>
              <a:t>Arnold says that if a poet is truly a classic, his poetry will have the reader real pleasure and enable him/her to compare with other poetry which are not the same high standard.</a:t>
            </a:r>
          </a:p>
          <a:p>
            <a:endParaRPr lang="en-US"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itchFamily="18" charset="0"/>
                <a:cs typeface="Times New Roman" pitchFamily="18" charset="0"/>
              </a:rPr>
              <a:t>THE HISTORIC ESTIMATE</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2400" dirty="0" smtClean="0">
                <a:latin typeface="Times New Roman" pitchFamily="18" charset="0"/>
                <a:cs typeface="Times New Roman" pitchFamily="18" charset="0"/>
              </a:rPr>
              <a:t>The Historic Estimate places the historic context above the value of the art itself. The historic and personal estimate often overshadows the real estimate. But Arnold also says that it is natural.</a:t>
            </a:r>
          </a:p>
          <a:p>
            <a:r>
              <a:rPr lang="en-US" sz="2400" dirty="0" smtClean="0">
                <a:latin typeface="Times New Roman" pitchFamily="18" charset="0"/>
                <a:cs typeface="Times New Roman" pitchFamily="18" charset="0"/>
              </a:rPr>
              <a:t>It is fallacious estimate that deals with the poets of </a:t>
            </a:r>
            <a:r>
              <a:rPr lang="en-US" sz="2400" dirty="0" err="1" smtClean="0">
                <a:latin typeface="Times New Roman" pitchFamily="18" charset="0"/>
                <a:cs typeface="Times New Roman" pitchFamily="18" charset="0"/>
              </a:rPr>
              <a:t>past.When</a:t>
            </a:r>
            <a:r>
              <a:rPr lang="en-US" sz="2400" dirty="0" smtClean="0">
                <a:latin typeface="Times New Roman" pitchFamily="18" charset="0"/>
                <a:cs typeface="Times New Roman" pitchFamily="18" charset="0"/>
              </a:rPr>
              <a:t> we are affected by poet’s historical background, we may easily consider his poetry of more importance than in reality it is.</a:t>
            </a:r>
          </a:p>
          <a:p>
            <a:r>
              <a:rPr lang="en-US" sz="2400" dirty="0" smtClean="0">
                <a:latin typeface="Times New Roman" pitchFamily="18" charset="0"/>
                <a:cs typeface="Times New Roman" pitchFamily="18" charset="0"/>
              </a:rPr>
              <a:t>We must over rate </a:t>
            </a:r>
            <a:r>
              <a:rPr lang="en-US" sz="2400" dirty="0" err="1" smtClean="0">
                <a:latin typeface="Times New Roman" pitchFamily="18" charset="0"/>
                <a:cs typeface="Times New Roman" pitchFamily="18" charset="0"/>
              </a:rPr>
              <a:t>it.So</a:t>
            </a:r>
            <a:r>
              <a:rPr lang="en-US" sz="2400" dirty="0" smtClean="0">
                <a:latin typeface="Times New Roman" pitchFamily="18" charset="0"/>
                <a:cs typeface="Times New Roman" pitchFamily="18" charset="0"/>
              </a:rPr>
              <a:t>, this type of fallacy is caused in </a:t>
            </a:r>
            <a:r>
              <a:rPr lang="en-US" sz="2400" dirty="0" err="1" smtClean="0">
                <a:latin typeface="Times New Roman" pitchFamily="18" charset="0"/>
                <a:cs typeface="Times New Roman" pitchFamily="18" charset="0"/>
              </a:rPr>
              <a:t>judgement</a:t>
            </a:r>
            <a:r>
              <a:rPr lang="en-US" sz="2400" dirty="0" smtClean="0">
                <a:latin typeface="Times New Roman" pitchFamily="18" charset="0"/>
                <a:cs typeface="Times New Roman" pitchFamily="18" charset="0"/>
              </a:rPr>
              <a:t>  by </a:t>
            </a:r>
            <a:r>
              <a:rPr lang="en-US" sz="2400" smtClean="0">
                <a:latin typeface="Times New Roman" pitchFamily="18" charset="0"/>
                <a:cs typeface="Times New Roman" pitchFamily="18" charset="0"/>
              </a:rPr>
              <a:t>historical estimate. </a:t>
            </a: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itchFamily="18" charset="0"/>
                <a:cs typeface="Times New Roman" pitchFamily="18" charset="0"/>
              </a:rPr>
              <a:t>THE PERSONAL ESTIMATE</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1"/>
            <a:ext cx="8229600" cy="2895599"/>
          </a:xfrm>
        </p:spPr>
        <p:txBody>
          <a:bodyPr>
            <a:normAutofit/>
          </a:bodyPr>
          <a:lstStyle/>
          <a:p>
            <a:r>
              <a:rPr lang="en-US" sz="2400" dirty="0" smtClean="0">
                <a:latin typeface="Times New Roman" pitchFamily="18" charset="0"/>
                <a:cs typeface="Times New Roman" pitchFamily="18" charset="0"/>
              </a:rPr>
              <a:t>It also fallacious estimate that deals with the contemporary poets. Our personal affinities, likings and circumstances have great power to sway our estimate.</a:t>
            </a:r>
          </a:p>
          <a:p>
            <a:r>
              <a:rPr lang="en-US" sz="2400" dirty="0" smtClean="0">
                <a:latin typeface="Times New Roman" pitchFamily="18" charset="0"/>
                <a:cs typeface="Times New Roman" pitchFamily="18" charset="0"/>
              </a:rPr>
              <a:t>Due  to our personal likings we give more importance to that poetry which does not deserve that much importance.</a:t>
            </a:r>
          </a:p>
          <a:p>
            <a:r>
              <a:rPr lang="en-US" sz="2400" dirty="0" smtClean="0">
                <a:latin typeface="Times New Roman" pitchFamily="18" charset="0"/>
                <a:cs typeface="Times New Roman" pitchFamily="18" charset="0"/>
              </a:rPr>
              <a:t>So, second  fallacy in our poetic judgment is caused by personal estimate.</a:t>
            </a:r>
            <a:endParaRPr lang="en-US" sz="2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itchFamily="18" charset="0"/>
                <a:cs typeface="Times New Roman" pitchFamily="18" charset="0"/>
              </a:rPr>
              <a:t>TOUCHSTONE  METHOD</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1"/>
            <a:ext cx="8229600" cy="3505199"/>
          </a:xfrm>
        </p:spPr>
        <p:txBody>
          <a:bodyPr>
            <a:normAutofit/>
          </a:bodyPr>
          <a:lstStyle/>
          <a:p>
            <a:r>
              <a:rPr lang="en-US" sz="2400" dirty="0" smtClean="0">
                <a:latin typeface="Times New Roman" pitchFamily="18" charset="0"/>
                <a:cs typeface="Times New Roman" pitchFamily="18" charset="0"/>
              </a:rPr>
              <a:t>To find which poetry is the best, Matthew Arnold suggests a method known as ‘Touchstone method'. This method was introduced into his work “The study of Poetry”.</a:t>
            </a:r>
          </a:p>
          <a:p>
            <a:pPr>
              <a:buNone/>
            </a:pPr>
            <a:r>
              <a:rPr lang="en-US" sz="2400" b="1" dirty="0" smtClean="0">
                <a:latin typeface="Times New Roman" pitchFamily="18" charset="0"/>
                <a:cs typeface="Times New Roman" pitchFamily="18" charset="0"/>
              </a:rPr>
              <a:t>    Purposes of his method:</a:t>
            </a:r>
          </a:p>
          <a:p>
            <a:r>
              <a:rPr lang="en-US" sz="2400" dirty="0" smtClean="0">
                <a:latin typeface="Times New Roman" pitchFamily="18" charset="0"/>
                <a:cs typeface="Times New Roman" pitchFamily="18" charset="0"/>
              </a:rPr>
              <a:t>Select some best lines from the well-know poetry;</a:t>
            </a:r>
          </a:p>
          <a:p>
            <a:r>
              <a:rPr lang="en-US" sz="2400" dirty="0" smtClean="0">
                <a:latin typeface="Times New Roman" pitchFamily="18" charset="0"/>
                <a:cs typeface="Times New Roman" pitchFamily="18" charset="0"/>
              </a:rPr>
              <a:t>Compare it with other poets;</a:t>
            </a:r>
          </a:p>
          <a:p>
            <a:r>
              <a:rPr lang="en-US" sz="2400" dirty="0" smtClean="0">
                <a:latin typeface="Times New Roman" pitchFamily="18" charset="0"/>
                <a:cs typeface="Times New Roman" pitchFamily="18" charset="0"/>
              </a:rPr>
              <a:t>Define and evaluate with different measurement; and </a:t>
            </a:r>
          </a:p>
          <a:p>
            <a:r>
              <a:rPr lang="en-US" sz="2400" dirty="0" smtClean="0">
                <a:latin typeface="Times New Roman" pitchFamily="18" charset="0"/>
                <a:cs typeface="Times New Roman" pitchFamily="18" charset="0"/>
              </a:rPr>
              <a:t>Pass the judgment.</a:t>
            </a:r>
          </a:p>
          <a:p>
            <a:pPr>
              <a:buNone/>
            </a:pPr>
            <a:endParaRPr lang="en-US" sz="2400" b="1" dirty="0" smtClean="0">
              <a:latin typeface="Times New Roman" pitchFamily="18" charset="0"/>
              <a:cs typeface="Times New Roman" pitchFamily="18" charset="0"/>
            </a:endParaRPr>
          </a:p>
          <a:p>
            <a:pPr>
              <a:buNone/>
            </a:pPr>
            <a:endParaRPr lang="en-US" sz="2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2400" dirty="0" smtClean="0">
                <a:latin typeface="Times New Roman" pitchFamily="18" charset="0"/>
                <a:cs typeface="Times New Roman" pitchFamily="18" charset="0"/>
              </a:rPr>
              <a:t>Basically , the method is being used to comparing and evaluating.</a:t>
            </a:r>
          </a:p>
          <a:p>
            <a:r>
              <a:rPr lang="en-US" sz="2400" dirty="0" smtClean="0">
                <a:latin typeface="Times New Roman" pitchFamily="18" charset="0"/>
                <a:cs typeface="Times New Roman" pitchFamily="18" charset="0"/>
              </a:rPr>
              <a:t>Some model lines from the great masters of the past </a:t>
            </a:r>
            <a:r>
              <a:rPr lang="en-US" sz="2400" dirty="0" err="1" smtClean="0">
                <a:latin typeface="Times New Roman" pitchFamily="18" charset="0"/>
                <a:cs typeface="Times New Roman" pitchFamily="18" charset="0"/>
              </a:rPr>
              <a:t>wii</a:t>
            </a:r>
            <a:r>
              <a:rPr lang="en-US" sz="2400" dirty="0" smtClean="0">
                <a:latin typeface="Times New Roman" pitchFamily="18" charset="0"/>
                <a:cs typeface="Times New Roman" pitchFamily="18" charset="0"/>
              </a:rPr>
              <a:t> be used as touchstones to test new poems.</a:t>
            </a:r>
          </a:p>
          <a:p>
            <a:r>
              <a:rPr lang="en-US" sz="2400" dirty="0" smtClean="0">
                <a:latin typeface="Times New Roman" pitchFamily="18" charset="0"/>
                <a:cs typeface="Times New Roman" pitchFamily="18" charset="0"/>
              </a:rPr>
              <a:t>He quotes from Homer, “In his will is </a:t>
            </a:r>
            <a:r>
              <a:rPr lang="en-US" sz="2400" dirty="0" err="1" smtClean="0">
                <a:latin typeface="Times New Roman" pitchFamily="18" charset="0"/>
                <a:cs typeface="Times New Roman" pitchFamily="18" charset="0"/>
              </a:rPr>
              <a:t>oyr</a:t>
            </a:r>
            <a:r>
              <a:rPr lang="en-US" sz="2400" dirty="0" smtClean="0">
                <a:latin typeface="Times New Roman" pitchFamily="18" charset="0"/>
                <a:cs typeface="Times New Roman" pitchFamily="18" charset="0"/>
              </a:rPr>
              <a:t> peace”.</a:t>
            </a:r>
          </a:p>
          <a:p>
            <a:r>
              <a:rPr lang="en-US" sz="2400" dirty="0" smtClean="0">
                <a:latin typeface="Times New Roman" pitchFamily="18" charset="0"/>
                <a:cs typeface="Times New Roman" pitchFamily="18" charset="0"/>
              </a:rPr>
              <a:t>From Shakespeare, “if though didst ever held me in thy heart/Absent in pain/ To tell my story…”</a:t>
            </a:r>
          </a:p>
          <a:p>
            <a:r>
              <a:rPr lang="en-US" sz="2400" dirty="0" smtClean="0">
                <a:latin typeface="Times New Roman" pitchFamily="18" charset="0"/>
                <a:cs typeface="Times New Roman" pitchFamily="18" charset="0"/>
              </a:rPr>
              <a:t>From Milton ,”And the courage never to submit or yield/And what is else not to be overcome…”</a:t>
            </a:r>
          </a:p>
          <a:p>
            <a:r>
              <a:rPr lang="en-US" sz="2400" dirty="0" smtClean="0">
                <a:latin typeface="Times New Roman" pitchFamily="18" charset="0"/>
                <a:cs typeface="Times New Roman" pitchFamily="18" charset="0"/>
              </a:rPr>
              <a:t>These lines may be different , but there is one thing common in them, “the very highest poetic </a:t>
            </a:r>
            <a:r>
              <a:rPr lang="en-US" sz="2400" dirty="0" err="1" smtClean="0">
                <a:latin typeface="Times New Roman" pitchFamily="18" charset="0"/>
                <a:cs typeface="Times New Roman" pitchFamily="18" charset="0"/>
              </a:rPr>
              <a:t>quality".These</a:t>
            </a:r>
            <a:r>
              <a:rPr lang="en-US" sz="2400" dirty="0" smtClean="0">
                <a:latin typeface="Times New Roman" pitchFamily="18" charset="0"/>
                <a:cs typeface="Times New Roman" pitchFamily="18" charset="0"/>
              </a:rPr>
              <a:t> few lines can guide us properly to judge our own and others poems properly.</a:t>
            </a:r>
            <a:endParaRPr lang="en-US" sz="2400" dirty="0">
              <a:latin typeface="Times New Roman" pitchFamily="18" charset="0"/>
              <a:cs typeface="Times New Roman" pitchFamily="18" charset="0"/>
            </a:endParaRPr>
          </a:p>
        </p:txBody>
      </p:sp>
      <p:sp>
        <p:nvSpPr>
          <p:cNvPr id="4" name="Title 3"/>
          <p:cNvSpPr>
            <a:spLocks noGrp="1"/>
          </p:cNvSpPr>
          <p:nvPr>
            <p:ph type="title"/>
          </p:nvPr>
        </p:nvSpPr>
        <p:spPr/>
        <p:txBody>
          <a:bodyPr/>
          <a:lstStyle/>
          <a:p>
            <a:r>
              <a:rPr lang="en-US" sz="2800" dirty="0" smtClean="0">
                <a:latin typeface="Times New Roman" pitchFamily="18" charset="0"/>
                <a:cs typeface="Times New Roman" pitchFamily="18" charset="0"/>
              </a:rPr>
              <a:t>TOUCHSTONE METHOD</a:t>
            </a:r>
            <a:endParaRPr lang="en-US"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1143000"/>
            <a:ext cx="8229600" cy="2087562"/>
          </a:xfrm>
        </p:spPr>
        <p:txBody>
          <a:bodyPr/>
          <a:lstStyle/>
          <a:p>
            <a:r>
              <a:rPr lang="en-US" dirty="0" smtClean="0"/>
              <a:t>THE END</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95</TotalTime>
  <Words>558</Words>
  <Application>Microsoft Office PowerPoint</Application>
  <PresentationFormat>On-screen Show (4:3)</PresentationFormat>
  <Paragraphs>40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CLASS: I MA TITLE OF THE PAPER: LITERARY CRITICISM TOPIC: THE STUDY OF POETRY-MATTHEW ARNOLD SUBJECT IN-CHARGE: DR.S.SARITHA</vt:lpstr>
      <vt:lpstr>INTRODUCTION TO MATHEW ARNOLD’S THE STUDY OF POETRY</vt:lpstr>
      <vt:lpstr>Three estimates of Poetry (or) the Fallacies in the judgement of Poetry</vt:lpstr>
      <vt:lpstr>THE REAL ESTIMATE</vt:lpstr>
      <vt:lpstr>THE HISTORIC ESTIMATE</vt:lpstr>
      <vt:lpstr>THE PERSONAL ESTIMATE</vt:lpstr>
      <vt:lpstr>TOUCHSTONE  METHOD</vt:lpstr>
      <vt:lpstr>TOUCHSTONE METHOD</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MATHEW ARNOLD’S THE STUDY OF POETRY</dc:title>
  <dc:creator>admin</dc:creator>
  <cp:lastModifiedBy>admin</cp:lastModifiedBy>
  <cp:revision>19</cp:revision>
  <dcterms:created xsi:type="dcterms:W3CDTF">2020-03-22T04:52:05Z</dcterms:created>
  <dcterms:modified xsi:type="dcterms:W3CDTF">2020-03-22T15:34:25Z</dcterms:modified>
</cp:coreProperties>
</file>