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F114-3C7E-4BBE-A678-991668079D91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842A3-3157-48B3-96E9-D4B852F22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01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F114-3C7E-4BBE-A678-991668079D91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842A3-3157-48B3-96E9-D4B852F22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57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F114-3C7E-4BBE-A678-991668079D91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842A3-3157-48B3-96E9-D4B852F22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479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F114-3C7E-4BBE-A678-991668079D91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842A3-3157-48B3-96E9-D4B852F22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448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F114-3C7E-4BBE-A678-991668079D91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842A3-3157-48B3-96E9-D4B852F22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17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F114-3C7E-4BBE-A678-991668079D91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842A3-3157-48B3-96E9-D4B852F22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349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F114-3C7E-4BBE-A678-991668079D91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842A3-3157-48B3-96E9-D4B852F22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53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F114-3C7E-4BBE-A678-991668079D91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842A3-3157-48B3-96E9-D4B852F22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91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F114-3C7E-4BBE-A678-991668079D91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842A3-3157-48B3-96E9-D4B852F22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506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F114-3C7E-4BBE-A678-991668079D91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842A3-3157-48B3-96E9-D4B852F22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59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F114-3C7E-4BBE-A678-991668079D91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842A3-3157-48B3-96E9-D4B852F22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585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5F114-3C7E-4BBE-A678-991668079D91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842A3-3157-48B3-96E9-D4B852F22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6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-vmtK-bAC5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LOcG8pZNZ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QhIGrn53dAhUOPq0KHfgeBqYQjRx6BAgBEAU&amp;url=https://www.cell.com/cell-reports/abstract/S2211-1247(14)00630-5&amp;psig=AOvVaw0ggHN7ZqQzPN0D6tnSOWFy&amp;ust=1536009386914513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/>
        </p:nvSpPr>
        <p:spPr bwMode="auto">
          <a:xfrm>
            <a:off x="1773237" y="396874"/>
            <a:ext cx="8575619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US" altLang="en-US" sz="40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1613647" y="396874"/>
            <a:ext cx="8100509" cy="20331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Effector Responses</a:t>
            </a:r>
          </a:p>
          <a:p>
            <a:pPr algn="ctr"/>
            <a:endParaRPr lang="en-US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815814" y="3114059"/>
            <a:ext cx="541020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000" cap="all" dirty="0">
                <a:solidFill>
                  <a:srgbClr val="FF0000"/>
                </a:solidFill>
              </a:rPr>
              <a:t>D</a:t>
            </a:r>
            <a:r>
              <a:rPr lang="en-US" sz="2000" dirty="0">
                <a:solidFill>
                  <a:srgbClr val="FF0000"/>
                </a:solidFill>
              </a:rPr>
              <a:t>r</a:t>
            </a:r>
            <a:r>
              <a:rPr lang="en-US" sz="2000" cap="all" dirty="0">
                <a:solidFill>
                  <a:srgbClr val="FF0000"/>
                </a:solidFill>
              </a:rPr>
              <a:t>. P. </a:t>
            </a:r>
            <a:r>
              <a:rPr lang="en-US" sz="2000" cap="all" dirty="0" err="1">
                <a:solidFill>
                  <a:srgbClr val="FF0000"/>
                </a:solidFill>
              </a:rPr>
              <a:t>Murugan</a:t>
            </a:r>
            <a:r>
              <a:rPr lang="en-US" sz="2000" cap="all" dirty="0">
                <a:solidFill>
                  <a:srgbClr val="FF0000"/>
                </a:solidFill>
              </a:rPr>
              <a:t>, </a:t>
            </a:r>
            <a:r>
              <a:rPr lang="en-US" sz="1050" dirty="0">
                <a:solidFill>
                  <a:srgbClr val="FF0000"/>
                </a:solidFill>
              </a:rPr>
              <a:t>M.Sc., </a:t>
            </a:r>
            <a:r>
              <a:rPr lang="en-US" sz="1050" dirty="0" err="1">
                <a:solidFill>
                  <a:srgbClr val="FF0000"/>
                </a:solidFill>
              </a:rPr>
              <a:t>M.Phil.</a:t>
            </a:r>
            <a:r>
              <a:rPr lang="en-US" sz="1050" dirty="0">
                <a:solidFill>
                  <a:srgbClr val="FF0000"/>
                </a:solidFill>
              </a:rPr>
              <a:t>, Ph.D.,</a:t>
            </a:r>
            <a:endParaRPr lang="en-US" sz="2000" dirty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r>
              <a:rPr lang="en-US" sz="2000" dirty="0">
                <a:solidFill>
                  <a:srgbClr val="FF0000"/>
                </a:solidFill>
              </a:rPr>
              <a:t>Assistant Professor and Principal </a:t>
            </a:r>
            <a:r>
              <a:rPr lang="en-US" sz="2000" dirty="0" err="1">
                <a:solidFill>
                  <a:srgbClr val="FF0000"/>
                </a:solidFill>
              </a:rPr>
              <a:t>i/c</a:t>
            </a:r>
            <a:endParaRPr lang="en-US" sz="2000" dirty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r>
              <a:rPr lang="en-US" sz="2000" dirty="0">
                <a:solidFill>
                  <a:srgbClr val="FF0000"/>
                </a:solidFill>
              </a:rPr>
              <a:t>Department of Biochemistry,</a:t>
            </a:r>
          </a:p>
          <a:p>
            <a:pPr algn="ctr" eaLnBrk="1" hangingPunct="1">
              <a:defRPr/>
            </a:pPr>
            <a:r>
              <a:rPr lang="en-US" sz="2000" dirty="0" err="1">
                <a:solidFill>
                  <a:srgbClr val="FF0000"/>
                </a:solidFill>
              </a:rPr>
              <a:t>Bharathidasan</a:t>
            </a:r>
            <a:r>
              <a:rPr lang="en-US" sz="2000" dirty="0">
                <a:solidFill>
                  <a:srgbClr val="FF0000"/>
                </a:solidFill>
              </a:rPr>
              <a:t> University Model College,</a:t>
            </a:r>
          </a:p>
          <a:p>
            <a:pPr algn="ctr" eaLnBrk="1" hangingPunct="1">
              <a:defRPr/>
            </a:pPr>
            <a:r>
              <a:rPr lang="en-US" sz="2000" dirty="0" err="1">
                <a:solidFill>
                  <a:srgbClr val="FF0000"/>
                </a:solidFill>
              </a:rPr>
              <a:t>Vedharanyam</a:t>
            </a:r>
            <a:r>
              <a:rPr lang="en-US" sz="2000" dirty="0">
                <a:solidFill>
                  <a:srgbClr val="FF0000"/>
                </a:solidFill>
              </a:rPr>
              <a:t> - 614 810.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en-US" sz="1600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32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/>
        </p:nvSpPr>
        <p:spPr bwMode="auto">
          <a:xfrm>
            <a:off x="1866900" y="617537"/>
            <a:ext cx="845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r>
              <a:rPr lang="en-US" altLang="en-US" sz="2400" b="1" smtClean="0"/>
              <a:t>Antibody Isotypes Mediate Different Effector Functions</a:t>
            </a:r>
          </a:p>
        </p:txBody>
      </p:sp>
      <p:sp>
        <p:nvSpPr>
          <p:cNvPr id="5" name="Content Placeholder 5"/>
          <p:cNvSpPr>
            <a:spLocks noGrp="1"/>
          </p:cNvSpPr>
          <p:nvPr/>
        </p:nvSpPr>
        <p:spPr bwMode="auto">
          <a:xfrm>
            <a:off x="2171700" y="1714499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mtClean="0"/>
              <a:t>IgM</a:t>
            </a:r>
          </a:p>
          <a:p>
            <a:pPr lvl="2"/>
            <a:r>
              <a:rPr lang="en-US" altLang="en-US" smtClean="0"/>
              <a:t>Fixing complement</a:t>
            </a:r>
          </a:p>
          <a:p>
            <a:pPr lvl="2"/>
            <a:r>
              <a:rPr lang="en-US" altLang="en-US" smtClean="0"/>
              <a:t>Very good at grabbing pathogens</a:t>
            </a:r>
          </a:p>
          <a:p>
            <a:r>
              <a:rPr lang="en-US" altLang="en-US" smtClean="0"/>
              <a:t>IgG</a:t>
            </a:r>
          </a:p>
          <a:p>
            <a:pPr lvl="2"/>
            <a:r>
              <a:rPr lang="en-US" altLang="en-US" smtClean="0"/>
              <a:t>Fix complement</a:t>
            </a:r>
          </a:p>
          <a:p>
            <a:pPr lvl="2"/>
            <a:r>
              <a:rPr lang="en-US" altLang="en-US" smtClean="0"/>
              <a:t>Mediate ADCC</a:t>
            </a:r>
          </a:p>
          <a:p>
            <a:r>
              <a:rPr lang="en-US" altLang="en-US" smtClean="0"/>
              <a:t>IgA</a:t>
            </a:r>
          </a:p>
          <a:p>
            <a:pPr lvl="2"/>
            <a:r>
              <a:rPr lang="en-US" altLang="en-US" smtClean="0"/>
              <a:t>Neutralize toxins and pathogens</a:t>
            </a:r>
          </a:p>
          <a:p>
            <a:pPr lvl="2"/>
            <a:r>
              <a:rPr lang="en-US" altLang="en-US" smtClean="0"/>
              <a:t>In secretions</a:t>
            </a:r>
          </a:p>
          <a:p>
            <a:r>
              <a:rPr lang="en-US" altLang="en-US" smtClean="0"/>
              <a:t>IgE</a:t>
            </a:r>
          </a:p>
          <a:p>
            <a:pPr lvl="2"/>
            <a:r>
              <a:rPr lang="en-US" altLang="en-US" smtClean="0"/>
              <a:t>Inflammation, parasite </a:t>
            </a:r>
          </a:p>
        </p:txBody>
      </p:sp>
    </p:spTree>
    <p:extLst>
      <p:ext uri="{BB962C8B-B14F-4D97-AF65-F5344CB8AC3E}">
        <p14:creationId xmlns:p14="http://schemas.microsoft.com/office/powerpoint/2010/main" val="3110704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0" y="2136339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altLang="en-US" dirty="0" smtClean="0"/>
          </a:p>
          <a:p>
            <a:pPr lvl="2"/>
            <a:r>
              <a:rPr lang="en-US" altLang="en-US" dirty="0" smtClean="0"/>
              <a:t>Important in detecting and eliminating cells that harbor intracellular pathogens</a:t>
            </a:r>
          </a:p>
          <a:p>
            <a:pPr lvl="2"/>
            <a:endParaRPr lang="en-US" altLang="en-US" dirty="0" smtClean="0"/>
          </a:p>
          <a:p>
            <a:pPr lvl="2"/>
            <a:r>
              <a:rPr lang="en-US" altLang="en-US" dirty="0" smtClean="0"/>
              <a:t>Antigen specific</a:t>
            </a:r>
          </a:p>
          <a:p>
            <a:pPr lvl="3"/>
            <a:r>
              <a:rPr lang="en-US" altLang="en-US" dirty="0" smtClean="0"/>
              <a:t>CD8+ and CD4+ T cells</a:t>
            </a:r>
          </a:p>
          <a:p>
            <a:pPr lvl="2"/>
            <a:r>
              <a:rPr lang="en-US" altLang="en-US" dirty="0" smtClean="0"/>
              <a:t>Nonspecific cells</a:t>
            </a:r>
          </a:p>
          <a:p>
            <a:pPr lvl="3"/>
            <a:r>
              <a:rPr lang="en-US" altLang="en-US" dirty="0" smtClean="0"/>
              <a:t>NK cells, non-lymphoid types such as macrophages, neutrophils, and </a:t>
            </a:r>
            <a:r>
              <a:rPr lang="en-US" altLang="en-US" dirty="0" err="1" smtClean="0"/>
              <a:t>eosinophils</a:t>
            </a:r>
            <a:endParaRPr lang="en-US" altLang="en-US" dirty="0" smtClean="0"/>
          </a:p>
        </p:txBody>
      </p:sp>
      <p:sp>
        <p:nvSpPr>
          <p:cNvPr id="5" name="Title 1"/>
          <p:cNvSpPr>
            <a:spLocks noGrp="1"/>
          </p:cNvSpPr>
          <p:nvPr/>
        </p:nvSpPr>
        <p:spPr bwMode="auto">
          <a:xfrm>
            <a:off x="2372958" y="1060971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r>
              <a:rPr lang="en-US" altLang="en-US" smtClean="0"/>
              <a:t>Cell Mediated Immunity</a:t>
            </a:r>
          </a:p>
        </p:txBody>
      </p:sp>
    </p:spTree>
    <p:extLst>
      <p:ext uri="{BB962C8B-B14F-4D97-AF65-F5344CB8AC3E}">
        <p14:creationId xmlns:p14="http://schemas.microsoft.com/office/powerpoint/2010/main" val="2487966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 bwMode="auto">
          <a:xfrm>
            <a:off x="1943100" y="503237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r>
              <a:rPr lang="en-US" altLang="en-US" smtClean="0"/>
              <a:t>Effector Responses</a:t>
            </a:r>
          </a:p>
        </p:txBody>
      </p:sp>
      <p:sp>
        <p:nvSpPr>
          <p:cNvPr id="5" name="Content Placeholder 2"/>
          <p:cNvSpPr>
            <a:spLocks noGrp="1"/>
          </p:cNvSpPr>
          <p:nvPr/>
        </p:nvSpPr>
        <p:spPr bwMode="auto">
          <a:xfrm>
            <a:off x="1943100" y="1828799"/>
            <a:ext cx="8305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mtClean="0"/>
              <a:t>Importance of these become evident when system is defective</a:t>
            </a:r>
          </a:p>
          <a:p>
            <a:pPr lvl="2" eaLnBrk="1" hangingPunct="1"/>
            <a:r>
              <a:rPr lang="en-US" altLang="en-US" smtClean="0"/>
              <a:t>DiGeorge Syndrome</a:t>
            </a:r>
          </a:p>
          <a:p>
            <a:pPr lvl="3" eaLnBrk="1" hangingPunct="1"/>
            <a:r>
              <a:rPr lang="en-US" altLang="en-US" smtClean="0"/>
              <a:t>Born without thymus, lack T cell component</a:t>
            </a:r>
          </a:p>
          <a:p>
            <a:pPr lvl="3" eaLnBrk="1" hangingPunct="1"/>
            <a:r>
              <a:rPr lang="en-US" altLang="en-US" smtClean="0"/>
              <a:t>Can fight extracellular pathogens but have issues with intracellular pathogens (viruses, intracellular bacteria)</a:t>
            </a:r>
          </a:p>
          <a:p>
            <a:pPr eaLnBrk="1" hangingPunct="1"/>
            <a:r>
              <a:rPr lang="en-US" altLang="en-US" smtClean="0"/>
              <a:t>Effector T cells express variety of effector molecules</a:t>
            </a:r>
          </a:p>
        </p:txBody>
      </p:sp>
    </p:spTree>
    <p:extLst>
      <p:ext uri="{BB962C8B-B14F-4D97-AF65-F5344CB8AC3E}">
        <p14:creationId xmlns:p14="http://schemas.microsoft.com/office/powerpoint/2010/main" val="3024446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 bwMode="auto">
          <a:xfrm>
            <a:off x="2362200" y="503237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r>
              <a:rPr lang="en-US" altLang="en-US" smtClean="0"/>
              <a:t>Cytotoxic T cells</a:t>
            </a:r>
          </a:p>
        </p:txBody>
      </p:sp>
      <p:sp>
        <p:nvSpPr>
          <p:cNvPr id="5" name="Content Placeholder 2"/>
          <p:cNvSpPr>
            <a:spLocks noGrp="1"/>
          </p:cNvSpPr>
          <p:nvPr/>
        </p:nvSpPr>
        <p:spPr bwMode="auto">
          <a:xfrm>
            <a:off x="2362200" y="1828799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mtClean="0"/>
              <a:t>CTLs or T</a:t>
            </a:r>
            <a:r>
              <a:rPr lang="en-US" altLang="en-US" baseline="-25000" smtClean="0"/>
              <a:t>c</a:t>
            </a:r>
            <a:r>
              <a:rPr lang="en-US" altLang="en-US" smtClean="0"/>
              <a:t> cells, CD8+</a:t>
            </a:r>
          </a:p>
          <a:p>
            <a:pPr eaLnBrk="1" hangingPunct="1"/>
            <a:r>
              <a:rPr lang="en-US" altLang="en-US" smtClean="0"/>
              <a:t>Class I MHC restricted</a:t>
            </a:r>
          </a:p>
        </p:txBody>
      </p:sp>
    </p:spTree>
    <p:extLst>
      <p:ext uri="{BB962C8B-B14F-4D97-AF65-F5344CB8AC3E}">
        <p14:creationId xmlns:p14="http://schemas.microsoft.com/office/powerpoint/2010/main" val="4125928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 bwMode="auto">
          <a:xfrm>
            <a:off x="1840706" y="116682"/>
            <a:ext cx="74676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r>
              <a:rPr lang="en-US" altLang="en-US" smtClean="0"/>
              <a:t>Effector phase of CTLs</a:t>
            </a:r>
          </a:p>
        </p:txBody>
      </p:sp>
      <p:sp>
        <p:nvSpPr>
          <p:cNvPr id="5" name="Content Placeholder 2"/>
          <p:cNvSpPr>
            <a:spLocks noGrp="1"/>
          </p:cNvSpPr>
          <p:nvPr/>
        </p:nvSpPr>
        <p:spPr bwMode="auto">
          <a:xfrm>
            <a:off x="2048668" y="819944"/>
            <a:ext cx="83026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mtClean="0"/>
              <a:t>CTL-Mediated Death</a:t>
            </a:r>
          </a:p>
          <a:p>
            <a:pPr lvl="2" eaLnBrk="1" hangingPunct="1"/>
            <a:r>
              <a:rPr lang="en-US" altLang="en-US" smtClean="0"/>
              <a:t>Conjugate formation of CTL with infected cell</a:t>
            </a:r>
          </a:p>
          <a:p>
            <a:pPr lvl="2" eaLnBrk="1" hangingPunct="1"/>
            <a:r>
              <a:rPr lang="en-US" altLang="en-US" smtClean="0"/>
              <a:t>Membrane attack, CTL dissociation</a:t>
            </a:r>
          </a:p>
          <a:p>
            <a:pPr lvl="2" eaLnBrk="1" hangingPunct="1"/>
            <a:r>
              <a:rPr lang="en-US" altLang="en-US" smtClean="0"/>
              <a:t>Target cell destruction either through perforin or Fas-FasL pathway</a:t>
            </a:r>
          </a:p>
          <a:p>
            <a:pPr lvl="3" eaLnBrk="1" hangingPunct="1"/>
            <a:r>
              <a:rPr lang="en-US" altLang="en-US" sz="1600" smtClean="0"/>
              <a:t>Apoptosis: </a:t>
            </a:r>
            <a:r>
              <a:rPr lang="en-US" altLang="en-US" sz="1600" smtClean="0">
                <a:hlinkClick r:id="rId2"/>
              </a:rPr>
              <a:t>https://www.youtube.com/watch?v=-vmtK-bAC5E</a:t>
            </a:r>
            <a:r>
              <a:rPr lang="en-US" altLang="en-US" sz="1600" smtClean="0"/>
              <a:t> </a:t>
            </a:r>
          </a:p>
          <a:p>
            <a:pPr lvl="2" eaLnBrk="1" hangingPunct="1"/>
            <a:endParaRPr lang="en-US" altLang="en-US" smtClean="0"/>
          </a:p>
          <a:p>
            <a:pPr lvl="2" eaLnBrk="1" hangingPunct="1"/>
            <a:endParaRPr lang="en-US" altLang="en-US" smtClean="0"/>
          </a:p>
        </p:txBody>
      </p:sp>
      <p:pic>
        <p:nvPicPr>
          <p:cNvPr id="6" name="Picture 5" descr="figure 14-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068" y="3950494"/>
            <a:ext cx="4340225" cy="2790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48668" y="4050507"/>
            <a:ext cx="3381375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7365206" y="3639344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sz="1200" b="1"/>
              <a:t>Granules contain perforin</a:t>
            </a:r>
          </a:p>
        </p:txBody>
      </p:sp>
    </p:spTree>
    <p:extLst>
      <p:ext uri="{BB962C8B-B14F-4D97-AF65-F5344CB8AC3E}">
        <p14:creationId xmlns:p14="http://schemas.microsoft.com/office/powerpoint/2010/main" val="2040135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 14-09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07918" y="2063750"/>
            <a:ext cx="4271963" cy="2941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igure 14-09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2118" y="1454150"/>
            <a:ext cx="4348163" cy="3949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0703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/>
        </p:nvSpPr>
        <p:spPr bwMode="auto">
          <a:xfrm>
            <a:off x="1828800" y="503237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r>
              <a:rPr lang="en-US" altLang="en-US" smtClean="0"/>
              <a:t>Natural Killer Cells (NK)</a:t>
            </a:r>
          </a:p>
        </p:txBody>
      </p:sp>
      <p:sp>
        <p:nvSpPr>
          <p:cNvPr id="5" name="Content Placeholder 5"/>
          <p:cNvSpPr>
            <a:spLocks noGrp="1"/>
          </p:cNvSpPr>
          <p:nvPr/>
        </p:nvSpPr>
        <p:spPr bwMode="auto">
          <a:xfrm>
            <a:off x="1828800" y="1828799"/>
            <a:ext cx="8534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mtClean="0"/>
              <a:t>Defend against viruses, other intracellular pathogens, and tumors</a:t>
            </a:r>
          </a:p>
          <a:p>
            <a:pPr eaLnBrk="1" hangingPunct="1"/>
            <a:r>
              <a:rPr lang="en-US" altLang="en-US" smtClean="0"/>
              <a:t>Produce important cytokines</a:t>
            </a:r>
          </a:p>
          <a:p>
            <a:pPr eaLnBrk="1" hangingPunct="1"/>
            <a:r>
              <a:rPr lang="en-US" altLang="en-US" smtClean="0"/>
              <a:t>Lymphoid cells</a:t>
            </a:r>
          </a:p>
          <a:p>
            <a:pPr lvl="2" eaLnBrk="1" hangingPunct="1"/>
            <a:r>
              <a:rPr lang="en-US" altLang="en-US" smtClean="0"/>
              <a:t>Share early lineage to T cells</a:t>
            </a:r>
          </a:p>
          <a:p>
            <a:pPr lvl="2" eaLnBrk="1" hangingPunct="1"/>
            <a:r>
              <a:rPr lang="en-US" altLang="en-US" smtClean="0"/>
              <a:t>NK cells don’t develop exclusively in thymus</a:t>
            </a:r>
          </a:p>
          <a:p>
            <a:pPr eaLnBrk="1" hangingPunct="1"/>
            <a:r>
              <a:rPr lang="en-US" altLang="en-US" smtClean="0"/>
              <a:t>Killing of target cell is similar to that of CTL</a:t>
            </a:r>
          </a:p>
        </p:txBody>
      </p:sp>
    </p:spTree>
    <p:extLst>
      <p:ext uri="{BB962C8B-B14F-4D97-AF65-F5344CB8AC3E}">
        <p14:creationId xmlns:p14="http://schemas.microsoft.com/office/powerpoint/2010/main" val="1080564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 bwMode="auto">
          <a:xfrm>
            <a:off x="1981200" y="503237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r>
              <a:rPr lang="en-US" altLang="en-US" smtClean="0"/>
              <a:t>NK Cells</a:t>
            </a:r>
          </a:p>
        </p:txBody>
      </p:sp>
      <p:sp>
        <p:nvSpPr>
          <p:cNvPr id="5" name="Content Placeholder 2"/>
          <p:cNvSpPr>
            <a:spLocks noGrp="1"/>
          </p:cNvSpPr>
          <p:nvPr/>
        </p:nvSpPr>
        <p:spPr bwMode="auto">
          <a:xfrm>
            <a:off x="1981200" y="1828799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Opposing signals model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Many different receptors for activation and different inhibitory ones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NK receptors</a:t>
            </a:r>
          </a:p>
          <a:p>
            <a:pPr marL="1005840" lvl="2" indent="-256032" eaLnBrk="1" fontAlgn="auto" hangingPunct="1">
              <a:spcAft>
                <a:spcPts val="0"/>
              </a:spcAft>
              <a:buFont typeface="Arial"/>
              <a:buChar char="○"/>
              <a:defRPr/>
            </a:pPr>
            <a:r>
              <a:rPr lang="en-US" dirty="0" err="1" smtClean="0"/>
              <a:t>Lectin</a:t>
            </a:r>
            <a:r>
              <a:rPr lang="en-US" dirty="0" smtClean="0"/>
              <a:t>-like</a:t>
            </a:r>
          </a:p>
          <a:p>
            <a:pPr marL="1280160" lvl="3" indent="-237744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Actually bind proteins instead of </a:t>
            </a:r>
            <a:r>
              <a:rPr lang="en-US" dirty="0" err="1" smtClean="0"/>
              <a:t>carbs</a:t>
            </a:r>
            <a:endParaRPr lang="en-US" dirty="0" smtClean="0"/>
          </a:p>
          <a:p>
            <a:pPr marL="1005840" lvl="2" indent="-256032" eaLnBrk="1" fontAlgn="auto" hangingPunct="1">
              <a:spcAft>
                <a:spcPts val="0"/>
              </a:spcAft>
              <a:buFont typeface="Arial"/>
              <a:buChar char="○"/>
              <a:defRPr/>
            </a:pPr>
            <a:r>
              <a:rPr lang="en-US" dirty="0" smtClean="0"/>
              <a:t>Immunoglobulin-like </a:t>
            </a:r>
          </a:p>
          <a:p>
            <a:pPr marL="1005840" lvl="2" indent="-256032" eaLnBrk="1" fontAlgn="auto" hangingPunct="1">
              <a:spcAft>
                <a:spcPts val="0"/>
              </a:spcAft>
              <a:buFont typeface="Arial"/>
              <a:buChar char="○"/>
              <a:defRPr/>
            </a:pPr>
            <a:endParaRPr lang="en-US" dirty="0" smtClean="0"/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Balance between activation and inhibitory signals allows NK to distinguish between self and </a:t>
            </a:r>
            <a:r>
              <a:rPr lang="en-US" dirty="0" err="1" smtClean="0"/>
              <a:t>nonself</a:t>
            </a:r>
            <a:endParaRPr lang="en-US" dirty="0" smtClean="0"/>
          </a:p>
          <a:p>
            <a:pPr marL="1005840" lvl="2" indent="-256032" eaLnBrk="1" fontAlgn="auto" hangingPunct="1">
              <a:spcAft>
                <a:spcPts val="0"/>
              </a:spcAft>
              <a:buFont typeface="Arial"/>
              <a:buChar char="○"/>
              <a:defRPr/>
            </a:pPr>
            <a:r>
              <a:rPr lang="en-US" dirty="0" smtClean="0"/>
              <a:t>Very complicated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480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/>
        </p:nvPicPr>
        <p:blipFill rotWithShape="1">
          <a:blip r:embed="rId2"/>
          <a:srcRect b="6292"/>
          <a:stretch/>
        </p:blipFill>
        <p:spPr bwMode="auto">
          <a:xfrm>
            <a:off x="4038600" y="122237"/>
            <a:ext cx="4114800" cy="66135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0306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0" y="2551837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 smtClean="0"/>
              <a:t>Natural Killer Cells</a:t>
            </a:r>
          </a:p>
          <a:p>
            <a:pPr lvl="1"/>
            <a:r>
              <a:rPr lang="en-US" altLang="en-US" dirty="0" smtClean="0"/>
              <a:t>Watch this video:</a:t>
            </a:r>
          </a:p>
          <a:p>
            <a:pPr lvl="2"/>
            <a:r>
              <a:rPr lang="en-US" altLang="en-US" dirty="0" smtClean="0">
                <a:hlinkClick r:id="rId2"/>
              </a:rPr>
              <a:t>https://www.youtube.com/watch?v=XLOcG8pZNZE</a:t>
            </a:r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Some NK cells show that they may be able to become memory cells (?) 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42313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 bwMode="auto">
          <a:xfrm>
            <a:off x="1773237" y="396875"/>
            <a:ext cx="8645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r>
              <a:rPr lang="en-US" altLang="en-US" sz="4000" dirty="0" smtClean="0"/>
              <a:t>Antibody Mediated Effector Functions</a:t>
            </a:r>
          </a:p>
        </p:txBody>
      </p:sp>
      <p:sp>
        <p:nvSpPr>
          <p:cNvPr id="5" name="Content Placeholder 2"/>
          <p:cNvSpPr>
            <a:spLocks noGrp="1"/>
          </p:cNvSpPr>
          <p:nvPr/>
        </p:nvSpPr>
        <p:spPr bwMode="auto">
          <a:xfrm>
            <a:off x="1978024" y="1935162"/>
            <a:ext cx="844073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mtClean="0"/>
              <a:t>Neutralization</a:t>
            </a:r>
          </a:p>
          <a:p>
            <a:r>
              <a:rPr lang="en-US" altLang="en-US" smtClean="0"/>
              <a:t>Agglutination </a:t>
            </a:r>
          </a:p>
          <a:p>
            <a:r>
              <a:rPr lang="en-US" altLang="en-US" smtClean="0"/>
              <a:t>Opsonization</a:t>
            </a:r>
          </a:p>
          <a:p>
            <a:r>
              <a:rPr lang="en-US" altLang="en-US" smtClean="0"/>
              <a:t>Complement fixation</a:t>
            </a:r>
          </a:p>
          <a:p>
            <a:r>
              <a:rPr lang="en-US" altLang="en-US" smtClean="0"/>
              <a:t>Antibody-dependent cell-mediated cytotoxicity</a:t>
            </a:r>
          </a:p>
          <a:p>
            <a:r>
              <a:rPr lang="en-US" altLang="en-US" smtClean="0"/>
              <a:t>Degranulation </a:t>
            </a:r>
          </a:p>
        </p:txBody>
      </p:sp>
    </p:spTree>
    <p:extLst>
      <p:ext uri="{BB962C8B-B14F-4D97-AF65-F5344CB8AC3E}">
        <p14:creationId xmlns:p14="http://schemas.microsoft.com/office/powerpoint/2010/main" val="34931437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/>
        </p:nvSpPr>
        <p:spPr bwMode="auto">
          <a:xfrm>
            <a:off x="2362200" y="503237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r>
              <a:rPr lang="en-US" altLang="en-US" smtClean="0"/>
              <a:t>NKT cells</a:t>
            </a:r>
          </a:p>
        </p:txBody>
      </p:sp>
      <p:sp>
        <p:nvSpPr>
          <p:cNvPr id="5" name="Content Placeholder 5"/>
          <p:cNvSpPr>
            <a:spLocks noGrp="1"/>
          </p:cNvSpPr>
          <p:nvPr/>
        </p:nvSpPr>
        <p:spPr bwMode="auto">
          <a:xfrm>
            <a:off x="2362200" y="1828799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mtClean="0"/>
              <a:t>Cells that have characteristics common to CTLs and NK cells</a:t>
            </a:r>
          </a:p>
          <a:p>
            <a:pPr eaLnBrk="1" hangingPunct="1"/>
            <a:r>
              <a:rPr lang="en-US" altLang="en-US" smtClean="0"/>
              <a:t>Considered part of the innate immune system</a:t>
            </a:r>
          </a:p>
          <a:p>
            <a:pPr eaLnBrk="1" hangingPunct="1"/>
            <a:r>
              <a:rPr lang="en-US" altLang="en-US" smtClean="0"/>
              <a:t>Role remains to be completely defined</a:t>
            </a:r>
          </a:p>
        </p:txBody>
      </p:sp>
    </p:spTree>
    <p:extLst>
      <p:ext uri="{BB962C8B-B14F-4D97-AF65-F5344CB8AC3E}">
        <p14:creationId xmlns:p14="http://schemas.microsoft.com/office/powerpoint/2010/main" val="12198685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/>
        </p:nvSpPr>
        <p:spPr bwMode="auto">
          <a:xfrm>
            <a:off x="1905000" y="50323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Experimental Assessment of CML</a:t>
            </a:r>
            <a:endParaRPr lang="en-US" dirty="0"/>
          </a:p>
        </p:txBody>
      </p:sp>
      <p:sp>
        <p:nvSpPr>
          <p:cNvPr id="5" name="Content Placeholder 5"/>
          <p:cNvSpPr>
            <a:spLocks noGrp="1"/>
          </p:cNvSpPr>
          <p:nvPr/>
        </p:nvSpPr>
        <p:spPr bwMode="auto">
          <a:xfrm>
            <a:off x="1905000" y="1828799"/>
            <a:ext cx="8382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mtClean="0"/>
              <a:t>Mixed Lymphocyte Reaction (MLR)</a:t>
            </a:r>
          </a:p>
          <a:p>
            <a:pPr lvl="2" eaLnBrk="1" hangingPunct="1"/>
            <a:r>
              <a:rPr lang="en-US" altLang="en-US" smtClean="0"/>
              <a:t>T lymphocytes from 2 donors undergo extensive proliferation when mixed</a:t>
            </a:r>
          </a:p>
          <a:p>
            <a:pPr lvl="4" eaLnBrk="1" hangingPunct="1"/>
            <a:r>
              <a:rPr lang="en-US" altLang="en-US" smtClean="0"/>
              <a:t>Each donors’ MHC is the antigen</a:t>
            </a:r>
          </a:p>
          <a:p>
            <a:pPr lvl="4" eaLnBrk="1" hangingPunct="1"/>
            <a:r>
              <a:rPr lang="en-US" altLang="en-US" smtClean="0"/>
              <a:t>If MHC is same on both donors’ cells then there is no reaction</a:t>
            </a:r>
          </a:p>
          <a:p>
            <a:pPr lvl="4" eaLnBrk="1" hangingPunct="1"/>
            <a:r>
              <a:rPr lang="en-US" altLang="en-US" smtClean="0"/>
              <a:t>If MHC is different, each donors’ T cells will react to each other and will proliferate</a:t>
            </a:r>
          </a:p>
          <a:p>
            <a:pPr lvl="2" eaLnBrk="1" hangingPunct="1"/>
            <a:r>
              <a:rPr lang="en-US" altLang="en-US" smtClean="0"/>
              <a:t>Degree can be measured by adding [</a:t>
            </a:r>
            <a:r>
              <a:rPr lang="en-US" altLang="en-US" baseline="30000" smtClean="0"/>
              <a:t>3</a:t>
            </a:r>
            <a:r>
              <a:rPr lang="en-US" altLang="en-US" smtClean="0"/>
              <a:t>H]-Thymidine to culture and monitoring uptake into DNA</a:t>
            </a:r>
          </a:p>
        </p:txBody>
      </p:sp>
    </p:spTree>
    <p:extLst>
      <p:ext uri="{BB962C8B-B14F-4D97-AF65-F5344CB8AC3E}">
        <p14:creationId xmlns:p14="http://schemas.microsoft.com/office/powerpoint/2010/main" val="4137740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8431" y="103981"/>
            <a:ext cx="6815138" cy="6650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05478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/>
        </p:nvSpPr>
        <p:spPr bwMode="auto">
          <a:xfrm>
            <a:off x="1828800" y="225425"/>
            <a:ext cx="838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Experimental Assessment of CML</a:t>
            </a:r>
            <a:endParaRPr lang="en-US" dirty="0"/>
          </a:p>
        </p:txBody>
      </p:sp>
      <p:sp>
        <p:nvSpPr>
          <p:cNvPr id="5" name="Content Placeholder 5"/>
          <p:cNvSpPr>
            <a:spLocks noGrp="1"/>
          </p:cNvSpPr>
          <p:nvPr/>
        </p:nvSpPr>
        <p:spPr bwMode="auto">
          <a:xfrm>
            <a:off x="1828800" y="1169987"/>
            <a:ext cx="85344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1800" smtClean="0"/>
              <a:t>Cell-mediated lympholysis</a:t>
            </a:r>
          </a:p>
          <a:p>
            <a:pPr lvl="1" eaLnBrk="1" hangingPunct="1"/>
            <a:r>
              <a:rPr lang="en-US" altLang="en-US" sz="1800" smtClean="0"/>
              <a:t>Target cells are labeled intracellularly with </a:t>
            </a:r>
            <a:r>
              <a:rPr lang="en-US" altLang="en-US" sz="1800" baseline="30000" smtClean="0"/>
              <a:t>51</a:t>
            </a:r>
            <a:r>
              <a:rPr lang="en-US" altLang="en-US" sz="1800" smtClean="0"/>
              <a:t>Cr (will not pass out of the cell unless cell is lysed)</a:t>
            </a:r>
          </a:p>
          <a:p>
            <a:pPr lvl="1" eaLnBrk="1" hangingPunct="1"/>
            <a:r>
              <a:rPr lang="en-US" altLang="en-US" sz="1800" smtClean="0"/>
              <a:t>If there is cell-mediated cytotoxicity, then </a:t>
            </a:r>
            <a:r>
              <a:rPr lang="en-US" altLang="en-US" sz="1800" baseline="30000" smtClean="0"/>
              <a:t>51</a:t>
            </a:r>
            <a:r>
              <a:rPr lang="en-US" altLang="en-US" sz="1800" smtClean="0"/>
              <a:t>Cr will be detected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2617787"/>
            <a:ext cx="5581650" cy="401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04845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0346" y="2721050"/>
            <a:ext cx="2539701" cy="1194733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927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 bwMode="auto">
          <a:xfrm>
            <a:off x="1980406" y="442119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US" altLang="en-US" smtClean="0"/>
          </a:p>
        </p:txBody>
      </p:sp>
      <p:pic>
        <p:nvPicPr>
          <p:cNvPr id="5" name="Content Placeholder 3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80406" y="700881"/>
            <a:ext cx="8231188" cy="5715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0625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/>
        </p:nvSpPr>
        <p:spPr bwMode="auto">
          <a:xfrm>
            <a:off x="2362200" y="1166019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smtClean="0"/>
              <a:t>Neutralization </a:t>
            </a:r>
          </a:p>
          <a:p>
            <a:pPr lvl="2"/>
            <a:r>
              <a:rPr lang="en-US" altLang="en-US" dirty="0" smtClean="0"/>
              <a:t>Antibodies can coat a virus or other antigen, preventing it from binding other cells or tissue</a:t>
            </a:r>
          </a:p>
        </p:txBody>
      </p:sp>
    </p:spTree>
    <p:extLst>
      <p:ext uri="{BB962C8B-B14F-4D97-AF65-F5344CB8AC3E}">
        <p14:creationId xmlns:p14="http://schemas.microsoft.com/office/powerpoint/2010/main" val="3792717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/>
        </p:nvSpPr>
        <p:spPr bwMode="auto">
          <a:xfrm>
            <a:off x="2362200" y="1166019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mtClean="0"/>
              <a:t>Agglutination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3774"/>
          <a:stretch/>
        </p:blipFill>
        <p:spPr>
          <a:xfrm>
            <a:off x="3581400" y="2213769"/>
            <a:ext cx="6076950" cy="3449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7404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 14-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8875" y="1067594"/>
            <a:ext cx="273685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/>
        </p:nvSpPr>
        <p:spPr bwMode="auto">
          <a:xfrm>
            <a:off x="1966913" y="240506"/>
            <a:ext cx="8132762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r>
              <a:rPr lang="en-US" altLang="en-US" sz="2400" b="1" smtClean="0"/>
              <a:t>Antibody-dependent cell-mediated cytotoxicity (ADCC)</a:t>
            </a:r>
          </a:p>
        </p:txBody>
      </p:sp>
      <p:sp>
        <p:nvSpPr>
          <p:cNvPr id="6" name="Content Placeholder 5"/>
          <p:cNvSpPr>
            <a:spLocks noGrp="1"/>
          </p:cNvSpPr>
          <p:nvPr/>
        </p:nvSpPr>
        <p:spPr bwMode="auto">
          <a:xfrm>
            <a:off x="1946275" y="1067594"/>
            <a:ext cx="556260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1600" smtClean="0"/>
              <a:t>Cells that have cytotoxic potential (NK cells, macrophages, etc) express receptors for Fc portion of antibody</a:t>
            </a:r>
          </a:p>
          <a:p>
            <a:r>
              <a:rPr lang="en-US" altLang="en-US" sz="1600" smtClean="0"/>
              <a:t>Fc receptors</a:t>
            </a:r>
          </a:p>
          <a:p>
            <a:pPr lvl="2"/>
            <a:r>
              <a:rPr lang="en-US" altLang="en-US" sz="1600" smtClean="0"/>
              <a:t>Antibody binds antigen with Fab portion, Fc portion is free to bind with Fc receptors on immune cells for phagocytosis, etc.</a:t>
            </a:r>
          </a:p>
          <a:p>
            <a:pPr eaLnBrk="1" hangingPunct="1"/>
            <a:endParaRPr lang="en-US" altLang="en-US" sz="160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875" y="3694906"/>
            <a:ext cx="5181600" cy="2922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9837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/>
          <p:cNvSpPr>
            <a:spLocks noGrp="1"/>
          </p:cNvSpPr>
          <p:nvPr/>
        </p:nvSpPr>
        <p:spPr bwMode="auto">
          <a:xfrm>
            <a:off x="2362200" y="527050"/>
            <a:ext cx="7467600" cy="544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mtClean="0"/>
              <a:t>Opsonization</a:t>
            </a:r>
          </a:p>
          <a:p>
            <a:pPr lvl="2"/>
            <a:r>
              <a:rPr lang="en-US" altLang="en-US" smtClean="0"/>
              <a:t>Fc receptors</a:t>
            </a:r>
          </a:p>
          <a:p>
            <a:pPr lvl="3"/>
            <a:r>
              <a:rPr lang="en-US" altLang="en-US" smtClean="0"/>
              <a:t>Antibody binds antigen with Fab portion, Fc portion is free to bind with Fc receptors on immune cells for phagocytosis, etc.</a:t>
            </a:r>
          </a:p>
          <a:p>
            <a:pPr lvl="2"/>
            <a:endParaRPr lang="en-US" altLang="en-US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660650"/>
            <a:ext cx="3670300" cy="367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2843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 bwMode="auto">
          <a:xfrm>
            <a:off x="2362200" y="503237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US" altLang="en-US" smtClean="0"/>
          </a:p>
        </p:txBody>
      </p:sp>
      <p:sp>
        <p:nvSpPr>
          <p:cNvPr id="5" name="Content Placeholder 2"/>
          <p:cNvSpPr>
            <a:spLocks noGrp="1"/>
          </p:cNvSpPr>
          <p:nvPr/>
        </p:nvSpPr>
        <p:spPr bwMode="auto">
          <a:xfrm>
            <a:off x="2362200" y="1828799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mtClean="0"/>
              <a:t>Complement Fixation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3047999"/>
            <a:ext cx="5638800" cy="2684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5119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 bwMode="auto">
          <a:xfrm>
            <a:off x="2380456" y="425450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endParaRPr lang="en-US" altLang="en-US" smtClean="0"/>
          </a:p>
        </p:txBody>
      </p:sp>
      <p:sp>
        <p:nvSpPr>
          <p:cNvPr id="5" name="Content Placeholder 2"/>
          <p:cNvSpPr>
            <a:spLocks noGrp="1"/>
          </p:cNvSpPr>
          <p:nvPr/>
        </p:nvSpPr>
        <p:spPr bwMode="auto">
          <a:xfrm>
            <a:off x="2343944" y="1446212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mtClean="0"/>
              <a:t>Degranulation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519" y="3332162"/>
            <a:ext cx="6254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Image result for degranulation of mast cells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61656" y="2208212"/>
            <a:ext cx="4224338" cy="4224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758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558</Words>
  <Application>Microsoft Office PowerPoint</Application>
  <PresentationFormat>Widescreen</PresentationFormat>
  <Paragraphs>99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Times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PRANITH</dc:creator>
  <cp:lastModifiedBy>PRANITH</cp:lastModifiedBy>
  <cp:revision>4</cp:revision>
  <dcterms:created xsi:type="dcterms:W3CDTF">2021-01-13T04:20:51Z</dcterms:created>
  <dcterms:modified xsi:type="dcterms:W3CDTF">2021-01-13T04:30:22Z</dcterms:modified>
</cp:coreProperties>
</file>