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5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5A2A-EDBF-4769-AF60-E1AC9067605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C30F-5CE1-4DA9-A6DC-32FE9E9C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334" y="1000462"/>
            <a:ext cx="9144000" cy="11647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T- Cell Dependent</a:t>
            </a:r>
            <a:br>
              <a:rPr lang="en-US" dirty="0" smtClean="0"/>
            </a:br>
            <a:r>
              <a:rPr lang="en-US" dirty="0" smtClean="0"/>
              <a:t>B- Cell Dependent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cap="all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cap="all" dirty="0">
                <a:solidFill>
                  <a:srgbClr val="FF0000"/>
                </a:solidFill>
              </a:rPr>
              <a:t>. P. </a:t>
            </a:r>
            <a:r>
              <a:rPr lang="en-US" cap="all" dirty="0" err="1">
                <a:solidFill>
                  <a:srgbClr val="FF0000"/>
                </a:solidFill>
              </a:rPr>
              <a:t>Murugan</a:t>
            </a:r>
            <a:r>
              <a:rPr lang="en-US" cap="all" dirty="0">
                <a:solidFill>
                  <a:srgbClr val="FF0000"/>
                </a:solidFill>
              </a:rPr>
              <a:t>, </a:t>
            </a:r>
            <a:r>
              <a:rPr lang="en-US" sz="1100" dirty="0">
                <a:solidFill>
                  <a:srgbClr val="FF0000"/>
                </a:solidFill>
              </a:rPr>
              <a:t>M.Sc., M.Phil., Ph.D.,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Assistant Professor and Principal </a:t>
            </a:r>
            <a:r>
              <a:rPr lang="en-US" dirty="0" err="1">
                <a:solidFill>
                  <a:srgbClr val="FF0000"/>
                </a:solidFill>
              </a:rPr>
              <a:t>i/c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Department of Biochemistry,</a:t>
            </a: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Bharathidasan</a:t>
            </a:r>
            <a:r>
              <a:rPr lang="en-US" dirty="0">
                <a:solidFill>
                  <a:srgbClr val="FF0000"/>
                </a:solidFill>
              </a:rPr>
              <a:t> University Model College,</a:t>
            </a: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Vedharanyam</a:t>
            </a:r>
            <a:r>
              <a:rPr lang="en-US" dirty="0">
                <a:solidFill>
                  <a:srgbClr val="FF0000"/>
                </a:solidFill>
              </a:rPr>
              <a:t> - 614 810.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12" y="161925"/>
            <a:ext cx="2670175" cy="653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9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0193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019300" y="1828799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T cell development is expensive for host</a:t>
            </a:r>
          </a:p>
          <a:p>
            <a:pPr lvl="2" eaLnBrk="1" hangingPunct="1"/>
            <a:r>
              <a:rPr lang="en-US" altLang="en-US" smtClean="0"/>
              <a:t>98% of all thymocytes do not mature, die by apoptosis within thymus</a:t>
            </a:r>
          </a:p>
          <a:p>
            <a:pPr lvl="2" eaLnBrk="1" hangingPunct="1"/>
            <a:r>
              <a:rPr lang="en-US" altLang="en-US" smtClean="0"/>
              <a:t>However, the benefits of having functional T cells outweigh the costs</a:t>
            </a:r>
          </a:p>
        </p:txBody>
      </p:sp>
    </p:spTree>
    <p:extLst>
      <p:ext uri="{BB962C8B-B14F-4D97-AF65-F5344CB8AC3E}">
        <p14:creationId xmlns:p14="http://schemas.microsoft.com/office/powerpoint/2010/main" val="212960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856" y="149225"/>
            <a:ext cx="6410325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ure 10-05 par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668712"/>
            <a:ext cx="3552825" cy="304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62919" y="5040312"/>
            <a:ext cx="4273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000"/>
              <a:t>LCMV = Lymphocytic Choriomenigitis</a:t>
            </a:r>
          </a:p>
          <a:p>
            <a:r>
              <a:rPr lang="en-US" altLang="en-US" sz="2000"/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298899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676400" y="503237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000" smtClean="0"/>
              <a:t>Exit from Thymus and final maturation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81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Mature T cells that survive the selection process leave the thymus</a:t>
            </a:r>
          </a:p>
          <a:p>
            <a:pPr lvl="2"/>
            <a:r>
              <a:rPr lang="en-US" altLang="en-US" smtClean="0"/>
              <a:t>Recent thymic emigrants</a:t>
            </a:r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92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reg</a:t>
            </a:r>
            <a:r>
              <a:rPr lang="en-US" altLang="en-US" smtClean="0"/>
              <a:t> Cells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Shown to inhibit proliferation of other T cells in vitro</a:t>
            </a:r>
          </a:p>
          <a:p>
            <a:pPr eaLnBrk="1" hangingPunct="1"/>
            <a:r>
              <a:rPr lang="en-US" altLang="en-US" smtClean="0"/>
              <a:t>CD4+CD25+</a:t>
            </a:r>
          </a:p>
          <a:p>
            <a:pPr eaLnBrk="1" hangingPunct="1"/>
            <a:r>
              <a:rPr lang="en-US" altLang="en-US" smtClean="0"/>
              <a:t>Shown to inhibit development of autoimmune diseases</a:t>
            </a:r>
          </a:p>
        </p:txBody>
      </p:sp>
    </p:spTree>
    <p:extLst>
      <p:ext uri="{BB962C8B-B14F-4D97-AF65-F5344CB8AC3E}">
        <p14:creationId xmlns:p14="http://schemas.microsoft.com/office/powerpoint/2010/main" val="15982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503237"/>
            <a:ext cx="7467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600">
                <a:latin typeface="+mj-lt"/>
                <a:ea typeface="+mj-ea"/>
                <a:cs typeface="+mj-cs"/>
              </a:rPr>
              <a:t>Cell Death and T Cell Populations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1828799"/>
            <a:ext cx="7467600" cy="45259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419100" indent="-382588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3000">
                <a:latin typeface="+mn-lt"/>
              </a:rPr>
              <a:t>Apoptosis plays critical role</a:t>
            </a:r>
          </a:p>
          <a:p>
            <a:pPr marL="722313" lvl="1" indent="-273050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2600">
                <a:latin typeface="+mn-lt"/>
              </a:rPr>
              <a:t>Deletion of potentially autoreactive thymocytes</a:t>
            </a:r>
          </a:p>
          <a:p>
            <a:pPr marL="722313" lvl="1" indent="-273050"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2600">
                <a:latin typeface="+mn-lt"/>
              </a:rPr>
              <a:t>Deletion of T cell populations after activation</a:t>
            </a:r>
          </a:p>
          <a:p>
            <a:pPr marL="1004888" lvl="2" indent="-255588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/>
            </a:pPr>
            <a:r>
              <a:rPr lang="en-US">
                <a:latin typeface="+mn-lt"/>
              </a:rPr>
              <a:t>Fas and FasL pathway to induce self death</a:t>
            </a:r>
          </a:p>
        </p:txBody>
      </p:sp>
    </p:spTree>
    <p:extLst>
      <p:ext uri="{BB962C8B-B14F-4D97-AF65-F5344CB8AC3E}">
        <p14:creationId xmlns:p14="http://schemas.microsoft.com/office/powerpoint/2010/main" val="123839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42" y="259195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B- Cell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6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43100" y="503237"/>
            <a:ext cx="7467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Development of B cells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43100" y="1371599"/>
            <a:ext cx="8305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many vertebrates, including humans and mice, B cells generate in bone marrow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Antigen-independent phase </a:t>
            </a:r>
          </a:p>
          <a:p>
            <a:pPr marL="1489710" lvl="4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Ig</a:t>
            </a:r>
            <a:r>
              <a:rPr lang="en-US" dirty="0" smtClean="0"/>
              <a:t>-gene rearrangement to create antigen-specificity</a:t>
            </a:r>
          </a:p>
          <a:p>
            <a:pPr marL="1489710" lvl="4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the fetus, this happens in the liver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Immature B cell bearing </a:t>
            </a:r>
            <a:r>
              <a:rPr lang="en-US" dirty="0" err="1" smtClean="0"/>
              <a:t>IgM</a:t>
            </a:r>
            <a:r>
              <a:rPr lang="en-US" dirty="0" smtClean="0"/>
              <a:t> on membrane leaves bone marrow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Matures to express both </a:t>
            </a:r>
            <a:r>
              <a:rPr lang="en-US" dirty="0" err="1" smtClean="0"/>
              <a:t>IgM</a:t>
            </a:r>
            <a:r>
              <a:rPr lang="en-US" dirty="0" smtClean="0"/>
              <a:t> and </a:t>
            </a:r>
            <a:r>
              <a:rPr lang="en-US" dirty="0" err="1" smtClean="0"/>
              <a:t>IgD</a:t>
            </a:r>
            <a:r>
              <a:rPr lang="en-US" dirty="0" smtClean="0"/>
              <a:t> with single antigen specificity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NAÏVE B cells – have not encountered antigen</a:t>
            </a:r>
          </a:p>
          <a:p>
            <a:pPr marL="419163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Encounter antigen in secondary lymphoid tissue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Differentiate into plasma cells and memory cells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switching</a:t>
            </a:r>
          </a:p>
        </p:txBody>
      </p:sp>
    </p:spTree>
    <p:extLst>
      <p:ext uri="{BB962C8B-B14F-4D97-AF65-F5344CB8AC3E}">
        <p14:creationId xmlns:p14="http://schemas.microsoft.com/office/powerpoint/2010/main" val="279768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79751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 smtClean="0"/>
              <a:t>In many vertebrates, B cells generate in the bone marrow</a:t>
            </a:r>
          </a:p>
          <a:p>
            <a:pPr lvl="2"/>
            <a:r>
              <a:rPr lang="en-US" altLang="en-US" sz="2000" dirty="0" smtClean="0"/>
              <a:t>Antigen-independent phase</a:t>
            </a:r>
          </a:p>
          <a:p>
            <a:pPr lvl="2"/>
            <a:r>
              <a:rPr lang="en-US" altLang="en-US" sz="2000" dirty="0" smtClean="0"/>
              <a:t>Gene rearrangement to create specificity</a:t>
            </a:r>
          </a:p>
          <a:p>
            <a:pPr lvl="2"/>
            <a:r>
              <a:rPr lang="en-US" altLang="en-US" sz="2000" dirty="0" smtClean="0"/>
              <a:t>Central Tolerance – checked to see if they are self-reactive</a:t>
            </a:r>
          </a:p>
          <a:p>
            <a:r>
              <a:rPr lang="en-US" altLang="en-US" sz="2000" dirty="0" smtClean="0"/>
              <a:t>Immature B cell (T1) bearing </a:t>
            </a:r>
            <a:r>
              <a:rPr lang="en-US" altLang="en-US" sz="2000" dirty="0" err="1" smtClean="0"/>
              <a:t>IgM</a:t>
            </a:r>
            <a:r>
              <a:rPr lang="en-US" altLang="en-US" sz="2000" dirty="0" smtClean="0"/>
              <a:t> leaves bone marrow</a:t>
            </a:r>
          </a:p>
          <a:p>
            <a:r>
              <a:rPr lang="en-US" altLang="en-US" sz="2000" dirty="0" smtClean="0"/>
              <a:t>Travels to spleen</a:t>
            </a:r>
          </a:p>
          <a:p>
            <a:pPr lvl="2"/>
            <a:r>
              <a:rPr lang="en-US" altLang="en-US" sz="2000" dirty="0" smtClean="0"/>
              <a:t>T1 B cell checked again for self-reactivity (peripheral tolerance) and allowed to develop into T2 (expressing now both </a:t>
            </a:r>
            <a:r>
              <a:rPr lang="en-US" altLang="en-US" sz="2000" dirty="0" err="1" smtClean="0"/>
              <a:t>IgM</a:t>
            </a:r>
            <a:r>
              <a:rPr lang="en-US" altLang="en-US" sz="2000" dirty="0" smtClean="0"/>
              <a:t> and </a:t>
            </a:r>
            <a:r>
              <a:rPr lang="en-US" altLang="en-US" sz="2000" dirty="0" err="1" smtClean="0"/>
              <a:t>IgD</a:t>
            </a:r>
            <a:r>
              <a:rPr lang="en-US" altLang="en-US" sz="2000" dirty="0" smtClean="0"/>
              <a:t>)</a:t>
            </a:r>
          </a:p>
          <a:p>
            <a:r>
              <a:rPr lang="en-US" altLang="en-US" sz="2000" dirty="0" smtClean="0"/>
              <a:t>Naïve B cell (hasn’t encountered antigen) travels through the body</a:t>
            </a:r>
          </a:p>
          <a:p>
            <a:pPr lvl="2"/>
            <a:r>
              <a:rPr lang="en-US" altLang="en-US" sz="2000" dirty="0" smtClean="0"/>
              <a:t>Encounters antigen – antigen-dependent phase</a:t>
            </a:r>
          </a:p>
          <a:p>
            <a:pPr lvl="3"/>
            <a:r>
              <a:rPr lang="en-US" altLang="en-US" dirty="0" smtClean="0"/>
              <a:t>Class switching, differentiation into plasma and memory cells</a:t>
            </a:r>
          </a:p>
          <a:p>
            <a:pPr lvl="2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441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14312"/>
            <a:ext cx="5638800" cy="495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444"/>
          <a:stretch/>
        </p:blipFill>
        <p:spPr>
          <a:xfrm>
            <a:off x="7177087" y="3109912"/>
            <a:ext cx="33242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7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0193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019300" y="1828799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Each of the several million T and B cells circulating in the body expresses a novel and unique antigen receptor</a:t>
            </a:r>
          </a:p>
          <a:p>
            <a:pPr lvl="2"/>
            <a:r>
              <a:rPr lang="en-US" altLang="en-US" smtClean="0"/>
              <a:t>Cells entering the thymus are not yet committed to becoming a lymphocyte and express no antigen-specific receptors</a:t>
            </a:r>
          </a:p>
          <a:p>
            <a:pPr lvl="2"/>
            <a:r>
              <a:rPr lang="en-US" altLang="en-US" smtClean="0"/>
              <a:t>Cells leaving the thymus are functional and unique TCRs</a:t>
            </a:r>
          </a:p>
        </p:txBody>
      </p:sp>
    </p:spTree>
    <p:extLst>
      <p:ext uri="{BB962C8B-B14F-4D97-AF65-F5344CB8AC3E}">
        <p14:creationId xmlns:p14="http://schemas.microsoft.com/office/powerpoint/2010/main" val="180838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1981200" y="3071018"/>
            <a:ext cx="84582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Pro-B Cell</a:t>
            </a:r>
          </a:p>
          <a:p>
            <a:pPr lvl="2" eaLnBrk="1" hangingPunct="1"/>
            <a:r>
              <a:rPr lang="en-US" altLang="en-US" smtClean="0"/>
              <a:t>Heavy chain rearrangement</a:t>
            </a:r>
          </a:p>
          <a:p>
            <a:pPr eaLnBrk="1" hangingPunct="1"/>
            <a:r>
              <a:rPr lang="en-US" altLang="en-US" smtClean="0"/>
              <a:t>Pre-B cell</a:t>
            </a:r>
          </a:p>
          <a:p>
            <a:pPr lvl="2" eaLnBrk="1" hangingPunct="1"/>
            <a:r>
              <a:rPr lang="en-US" altLang="en-US" smtClean="0"/>
              <a:t>Light chain rearrangement</a:t>
            </a:r>
          </a:p>
          <a:p>
            <a:pPr eaLnBrk="1" hangingPunct="1"/>
            <a:r>
              <a:rPr lang="en-US" altLang="en-US" smtClean="0"/>
              <a:t>Immature B cell</a:t>
            </a:r>
          </a:p>
          <a:p>
            <a:pPr lvl="2" eaLnBrk="1" hangingPunct="1"/>
            <a:r>
              <a:rPr lang="en-US" altLang="en-US" smtClean="0"/>
              <a:t>Is now committed to antigenic specificity and produces IgM</a:t>
            </a:r>
          </a:p>
          <a:p>
            <a:pPr lvl="2" eaLnBrk="1" hangingPunct="1"/>
            <a:r>
              <a:rPr lang="en-US" altLang="en-US" smtClean="0"/>
              <a:t>B cell not fully functional, must first express both IgM AND IgD on membrane</a:t>
            </a:r>
          </a:p>
        </p:txBody>
      </p:sp>
      <p:pic>
        <p:nvPicPr>
          <p:cNvPr id="5" name="Picture 4" descr="figure 11-03"/>
          <p:cNvPicPr>
            <a:picLocks noChangeAspect="1" noChangeArrowheads="1"/>
          </p:cNvPicPr>
          <p:nvPr/>
        </p:nvPicPr>
        <p:blipFill rotWithShape="1">
          <a:blip r:embed="rId2"/>
          <a:srcRect b="70817"/>
          <a:stretch/>
        </p:blipFill>
        <p:spPr bwMode="auto">
          <a:xfrm>
            <a:off x="1524000" y="327818"/>
            <a:ext cx="91440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5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7" y="162718"/>
            <a:ext cx="4076700" cy="653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961187" y="2829718"/>
            <a:ext cx="329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B cell development starts</a:t>
            </a:r>
          </a:p>
          <a:p>
            <a:r>
              <a:rPr lang="en-US" altLang="en-US"/>
              <a:t> in bone marrow and</a:t>
            </a:r>
          </a:p>
          <a:p>
            <a:r>
              <a:rPr lang="en-US" altLang="en-US"/>
              <a:t>completes in periphery</a:t>
            </a:r>
          </a:p>
        </p:txBody>
      </p:sp>
    </p:spTree>
    <p:extLst>
      <p:ext uri="{BB962C8B-B14F-4D97-AF65-F5344CB8AC3E}">
        <p14:creationId xmlns:p14="http://schemas.microsoft.com/office/powerpoint/2010/main" val="395341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81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81200" y="18287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Remember that cells can be characterized as to stage of development based on cell surface markers</a:t>
            </a:r>
          </a:p>
          <a:p>
            <a:pPr lvl="2"/>
            <a:r>
              <a:rPr lang="en-US" altLang="en-US" smtClean="0"/>
              <a:t>These markers can be adhesion molecules or receptors for certain cytokines</a:t>
            </a:r>
          </a:p>
        </p:txBody>
      </p:sp>
    </p:spTree>
    <p:extLst>
      <p:ext uri="{BB962C8B-B14F-4D97-AF65-F5344CB8AC3E}">
        <p14:creationId xmlns:p14="http://schemas.microsoft.com/office/powerpoint/2010/main" val="159096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8687" y="287337"/>
            <a:ext cx="4191000" cy="6283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04087" y="3182937"/>
            <a:ext cx="268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Central Tolerance</a:t>
            </a:r>
          </a:p>
          <a:p>
            <a:r>
              <a:rPr lang="en-US" altLang="en-US"/>
              <a:t>in the Bone Marrow</a:t>
            </a:r>
          </a:p>
        </p:txBody>
      </p:sp>
    </p:spTree>
    <p:extLst>
      <p:ext uri="{BB962C8B-B14F-4D97-AF65-F5344CB8AC3E}">
        <p14:creationId xmlns:p14="http://schemas.microsoft.com/office/powerpoint/2010/main" val="120104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828800" y="269875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smtClean="0"/>
              <a:t>Immature B cells leave the bone marrow and go to the spleen</a:t>
            </a:r>
          </a:p>
          <a:p>
            <a:pPr lvl="2"/>
            <a:r>
              <a:rPr lang="en-US" altLang="en-US" sz="2000" smtClean="0"/>
              <a:t>2 subpopulations of transitional B cells (B cells still going through development, transition)</a:t>
            </a:r>
          </a:p>
          <a:p>
            <a:pPr lvl="4"/>
            <a:r>
              <a:rPr lang="en-US" altLang="en-US" smtClean="0"/>
              <a:t>T1 B cells  →   T2 B cells (higher levels of IgD on surface)  →  Mature B cell</a:t>
            </a:r>
          </a:p>
          <a:p>
            <a:pPr lvl="4"/>
            <a:endParaRPr lang="en-US" altLang="en-US" smtClean="0"/>
          </a:p>
          <a:p>
            <a:pPr lvl="4"/>
            <a:r>
              <a:rPr lang="en-US" altLang="en-US" smtClean="0"/>
              <a:t>If T1 cells are self-reactive, will not be able to progress to T2 B cells (Peripheral Tolerance)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94075"/>
            <a:ext cx="3316288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94075"/>
            <a:ext cx="3462338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43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T3 B cells are a population of self-reactive B cells that have left the spleen but anergic</a:t>
            </a:r>
          </a:p>
          <a:p>
            <a:pPr lvl="2"/>
            <a:r>
              <a:rPr lang="en-US" altLang="en-US" smtClean="0"/>
              <a:t>Not activated by antigen and fail to divide and fail to secrete antibody</a:t>
            </a:r>
          </a:p>
        </p:txBody>
      </p:sp>
    </p:spTree>
    <p:extLst>
      <p:ext uri="{BB962C8B-B14F-4D97-AF65-F5344CB8AC3E}">
        <p14:creationId xmlns:p14="http://schemas.microsoft.com/office/powerpoint/2010/main" val="41208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019300" y="746919"/>
            <a:ext cx="81534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So far, this has focused on development of B2 cells – largest and best characterized population</a:t>
            </a:r>
          </a:p>
          <a:p>
            <a:pPr lvl="2"/>
            <a:r>
              <a:rPr lang="en-US" altLang="en-US" smtClean="0"/>
              <a:t>Arise from hematopoietic stem cells in bone marrow</a:t>
            </a:r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There is evidence that B1 cells are derived from early embryonic precursors that seed out in the pleural and peritoneal cavities and are capable of self-renewal</a:t>
            </a:r>
          </a:p>
        </p:txBody>
      </p:sp>
    </p:spTree>
    <p:extLst>
      <p:ext uri="{BB962C8B-B14F-4D97-AF65-F5344CB8AC3E}">
        <p14:creationId xmlns:p14="http://schemas.microsoft.com/office/powerpoint/2010/main" val="241847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196306" y="353219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6944" y="764381"/>
            <a:ext cx="7778750" cy="574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In mice, 90% of B cells produced everyday die without ever leaving bone marrow</a:t>
            </a:r>
          </a:p>
          <a:p>
            <a:pPr lvl="2" eaLnBrk="1" hangingPunct="1"/>
            <a:r>
              <a:rPr lang="en-US" altLang="en-US" smtClean="0"/>
              <a:t>Negative selection due to cells that express auto-antibodies against self antigen in the marrow</a:t>
            </a:r>
          </a:p>
        </p:txBody>
      </p:sp>
    </p:spTree>
    <p:extLst>
      <p:ext uri="{BB962C8B-B14F-4D97-AF65-F5344CB8AC3E}">
        <p14:creationId xmlns:p14="http://schemas.microsoft.com/office/powerpoint/2010/main" val="11304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193" y="2505896"/>
            <a:ext cx="2518186" cy="102261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2035175" y="919163"/>
            <a:ext cx="365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Progenitor T cells migrate from bone marrow to thymus</a:t>
            </a:r>
          </a:p>
          <a:p>
            <a:pPr eaLnBrk="1" hangingPunct="1"/>
            <a:r>
              <a:rPr lang="en-US" altLang="en-US" smtClean="0"/>
              <a:t>T cells can be grown in vitro in absence of thymic fragments</a:t>
            </a:r>
          </a:p>
          <a:p>
            <a:pPr lvl="1" eaLnBrk="1" hangingPunct="1"/>
            <a:r>
              <a:rPr lang="en-US" altLang="en-US" smtClean="0"/>
              <a:t>Grown on bone marrow stem cells with Notch protein (transcription factor)</a:t>
            </a:r>
          </a:p>
          <a:p>
            <a:pPr lvl="3" eaLnBrk="1" hangingPunct="1"/>
            <a:r>
              <a:rPr lang="en-US" altLang="en-US" smtClean="0"/>
              <a:t>Notch protein is key in determining T-lineage specification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5" y="919163"/>
            <a:ext cx="3854450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9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9431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943100" y="1828799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Vertebrates generate 2 broad categories of T cells:</a:t>
            </a:r>
          </a:p>
          <a:p>
            <a:endParaRPr lang="en-US" altLang="en-US" smtClean="0"/>
          </a:p>
          <a:p>
            <a:pPr lvl="2"/>
            <a:r>
              <a:rPr lang="en-US" altLang="en-US" smtClean="0"/>
              <a:t>TCR-</a:t>
            </a:r>
            <a:r>
              <a:rPr lang="el-GR" altLang="en-US" smtClean="0"/>
              <a:t>αβ</a:t>
            </a:r>
            <a:r>
              <a:rPr lang="en-US" altLang="en-US" smtClean="0"/>
              <a:t> – dominant participant in adaptive immune response</a:t>
            </a:r>
          </a:p>
          <a:p>
            <a:pPr lvl="2"/>
            <a:r>
              <a:rPr lang="en-US" altLang="en-US" smtClean="0"/>
              <a:t>TCR-</a:t>
            </a:r>
            <a:r>
              <a:rPr lang="el-GR" altLang="en-US" smtClean="0"/>
              <a:t>γδ</a:t>
            </a:r>
            <a:r>
              <a:rPr lang="en-US" altLang="en-US" smtClean="0"/>
              <a:t> – protect barrier tissues from outside infection</a:t>
            </a:r>
          </a:p>
          <a:p>
            <a:pPr lvl="4"/>
            <a:r>
              <a:rPr lang="en-US" altLang="en-US" smtClean="0"/>
              <a:t>First cells to arise during fetal development, drop off after birth</a:t>
            </a:r>
          </a:p>
        </p:txBody>
      </p:sp>
    </p:spTree>
    <p:extLst>
      <p:ext uri="{BB962C8B-B14F-4D97-AF65-F5344CB8AC3E}">
        <p14:creationId xmlns:p14="http://schemas.microsoft.com/office/powerpoint/2010/main" val="34170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 smtClean="0"/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Progenitor T cells migrate to thymus</a:t>
            </a:r>
          </a:p>
          <a:p>
            <a:pPr lvl="2" eaLnBrk="1" hangingPunct="1"/>
            <a:r>
              <a:rPr lang="en-US" altLang="en-US" smtClean="0"/>
              <a:t>Start very early in gestational development</a:t>
            </a:r>
          </a:p>
          <a:p>
            <a:pPr eaLnBrk="1" hangingPunct="1"/>
            <a:r>
              <a:rPr lang="en-US" altLang="en-US" smtClean="0"/>
              <a:t>T cell maturation involves rearrangements of the germ-line TCR genes</a:t>
            </a:r>
          </a:p>
          <a:p>
            <a:pPr eaLnBrk="1" hangingPunct="1"/>
            <a:r>
              <a:rPr lang="en-US" altLang="en-US" smtClean="0"/>
              <a:t>In thymus, thymocytes proliferate and differentiate</a:t>
            </a:r>
          </a:p>
        </p:txBody>
      </p:sp>
    </p:spTree>
    <p:extLst>
      <p:ext uri="{BB962C8B-B14F-4D97-AF65-F5344CB8AC3E}">
        <p14:creationId xmlns:p14="http://schemas.microsoft.com/office/powerpoint/2010/main" val="106779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431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T-cell Development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43100" y="1828799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Begins with arrival of small numbers of lymphoid precursors migrating from blood to thymus</a:t>
            </a:r>
          </a:p>
          <a:p>
            <a:pPr lvl="2" eaLnBrk="1" hangingPunct="1"/>
            <a:r>
              <a:rPr lang="en-US" altLang="en-US" smtClean="0"/>
              <a:t>When they do arrive in thymus, T-cell precursors don’t express signature surface markers (CD3, CD4, and CD8)</a:t>
            </a:r>
          </a:p>
          <a:p>
            <a:pPr lvl="2" eaLnBrk="1" hangingPunct="1"/>
            <a:r>
              <a:rPr lang="en-US" altLang="en-US" smtClean="0"/>
              <a:t>Do not yet express RAG-1 or RAG-2 that are necessary for gene rearrangement</a:t>
            </a:r>
          </a:p>
        </p:txBody>
      </p:sp>
    </p:spTree>
    <p:extLst>
      <p:ext uri="{BB962C8B-B14F-4D97-AF65-F5344CB8AC3E}">
        <p14:creationId xmlns:p14="http://schemas.microsoft.com/office/powerpoint/2010/main" val="41986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431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T-cell Development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43100" y="1828799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During development, differentiating T cells pass through stages of development based on surface phenotypes</a:t>
            </a:r>
          </a:p>
          <a:p>
            <a:pPr lvl="2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59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0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768" y="564356"/>
            <a:ext cx="5795963" cy="540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31968" y="2469356"/>
            <a:ext cx="15859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200"/>
              <a:t>DN = Double negative</a:t>
            </a:r>
          </a:p>
          <a:p>
            <a:r>
              <a:rPr lang="en-US" altLang="en-US" sz="1200"/>
              <a:t>CD4- and CD8-</a:t>
            </a:r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r>
              <a:rPr lang="en-US" altLang="en-US" sz="1200"/>
              <a:t>DP = Double positive</a:t>
            </a:r>
          </a:p>
          <a:p>
            <a:r>
              <a:rPr lang="en-US" altLang="en-US" sz="1200"/>
              <a:t>CD4+ and CD8+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8284368" y="5669756"/>
            <a:ext cx="1947863" cy="623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latin typeface="Times" pitchFamily="1" charset="0"/>
              </a:rPr>
              <a:t>C-kit – receptor for stem cell growth factor</a:t>
            </a:r>
          </a:p>
          <a:p>
            <a:pPr>
              <a:defRPr/>
            </a:pPr>
            <a:r>
              <a:rPr lang="en-US" sz="800" dirty="0">
                <a:latin typeface="Times" pitchFamily="1" charset="0"/>
              </a:rPr>
              <a:t>CD44 – an adhesion molecule</a:t>
            </a:r>
          </a:p>
          <a:p>
            <a:pPr>
              <a:defRPr/>
            </a:pPr>
            <a:r>
              <a:rPr lang="en-US" sz="800" dirty="0">
                <a:latin typeface="Times" pitchFamily="1" charset="0"/>
              </a:rPr>
              <a:t>CD25 -  alpha chain of IL-2 receptor</a:t>
            </a:r>
          </a:p>
          <a:p>
            <a:pPr>
              <a:defRPr/>
            </a:pPr>
            <a:endParaRPr lang="en-US" sz="1050" dirty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1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019300" y="229394"/>
            <a:ext cx="81534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Selection process in thymus</a:t>
            </a:r>
          </a:p>
          <a:p>
            <a:pPr lvl="1" eaLnBrk="1" hangingPunct="1"/>
            <a:r>
              <a:rPr lang="en-US" altLang="en-US" smtClean="0"/>
              <a:t>Positive selection</a:t>
            </a:r>
          </a:p>
          <a:p>
            <a:pPr lvl="2" eaLnBrk="1" hangingPunct="1"/>
            <a:r>
              <a:rPr lang="en-US" altLang="en-US" smtClean="0"/>
              <a:t>Survival of only T cells whose TCRs recognize self-MHC molecules</a:t>
            </a:r>
          </a:p>
          <a:p>
            <a:pPr lvl="2" eaLnBrk="1" hangingPunct="1"/>
            <a:r>
              <a:rPr lang="en-US" altLang="en-US" smtClean="0"/>
              <a:t>Ensure MHC restriction</a:t>
            </a:r>
          </a:p>
          <a:p>
            <a:pPr lvl="1" eaLnBrk="1" hangingPunct="1"/>
            <a:r>
              <a:rPr lang="en-US" altLang="en-US" smtClean="0"/>
              <a:t>Negative selection</a:t>
            </a:r>
          </a:p>
          <a:p>
            <a:pPr lvl="2" eaLnBrk="1" hangingPunct="1"/>
            <a:r>
              <a:rPr lang="en-US" altLang="en-US" smtClean="0"/>
              <a:t>Eliminates T cells that react too strongly with self MHC or MHC with self-peptides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810794"/>
            <a:ext cx="6629400" cy="281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73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875</Words>
  <Application>Microsoft Office PowerPoint</Application>
  <PresentationFormat>Widescreen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</vt:lpstr>
      <vt:lpstr>Wingdings 2</vt:lpstr>
      <vt:lpstr>Office Theme</vt:lpstr>
      <vt:lpstr>T- Cell Dependent B- Cell Dependent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 Cell Dependent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 Cell Dependent</dc:title>
  <dc:creator>PRANITH</dc:creator>
  <cp:lastModifiedBy>PRANITH</cp:lastModifiedBy>
  <cp:revision>9</cp:revision>
  <dcterms:created xsi:type="dcterms:W3CDTF">2021-01-13T04:45:04Z</dcterms:created>
  <dcterms:modified xsi:type="dcterms:W3CDTF">2021-01-13T04:53:48Z</dcterms:modified>
</cp:coreProperties>
</file>