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58" r:id="rId3"/>
    <p:sldId id="259" r:id="rId4"/>
    <p:sldId id="261" r:id="rId5"/>
    <p:sldId id="321" r:id="rId6"/>
    <p:sldId id="262" r:id="rId7"/>
    <p:sldId id="263" r:id="rId8"/>
    <p:sldId id="264" r:id="rId9"/>
    <p:sldId id="265" r:id="rId10"/>
    <p:sldId id="266" r:id="rId11"/>
    <p:sldId id="267" r:id="rId12"/>
    <p:sldId id="268" r:id="rId13"/>
    <p:sldId id="269" r:id="rId14"/>
    <p:sldId id="270" r:id="rId15"/>
    <p:sldId id="271" r:id="rId16"/>
    <p:sldId id="272" r:id="rId17"/>
    <p:sldId id="311" r:id="rId18"/>
    <p:sldId id="319" r:id="rId19"/>
    <p:sldId id="314" r:id="rId20"/>
    <p:sldId id="313" r:id="rId21"/>
    <p:sldId id="312" r:id="rId22"/>
    <p:sldId id="315" r:id="rId23"/>
    <p:sldId id="317" r:id="rId24"/>
    <p:sldId id="318" r:id="rId25"/>
    <p:sldId id="316" r:id="rId26"/>
    <p:sldId id="293" r:id="rId27"/>
    <p:sldId id="292" r:id="rId28"/>
    <p:sldId id="291" r:id="rId29"/>
    <p:sldId id="273" r:id="rId30"/>
    <p:sldId id="274" r:id="rId31"/>
    <p:sldId id="287" r:id="rId32"/>
    <p:sldId id="275" r:id="rId33"/>
    <p:sldId id="276" r:id="rId34"/>
    <p:sldId id="277" r:id="rId35"/>
    <p:sldId id="278" r:id="rId36"/>
    <p:sldId id="279" r:id="rId37"/>
    <p:sldId id="280" r:id="rId38"/>
    <p:sldId id="281" r:id="rId39"/>
    <p:sldId id="282" r:id="rId40"/>
    <p:sldId id="283" r:id="rId41"/>
    <p:sldId id="284" r:id="rId42"/>
    <p:sldId id="285" r:id="rId43"/>
    <p:sldId id="28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F1"/>
    <a:srgbClr val="17F531"/>
    <a:srgbClr val="DD2F61"/>
    <a:srgbClr val="E62646"/>
    <a:srgbClr val="FB1711"/>
    <a:srgbClr val="B507A0"/>
    <a:srgbClr val="3F166C"/>
    <a:srgbClr val="0AB68D"/>
    <a:srgbClr val="EC1DDF"/>
    <a:srgbClr val="B9D91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59" autoAdjust="0"/>
    <p:restoredTop sz="94660"/>
  </p:normalViewPr>
  <p:slideViewPr>
    <p:cSldViewPr>
      <p:cViewPr>
        <p:scale>
          <a:sx n="69" d="100"/>
          <a:sy n="69" d="100"/>
        </p:scale>
        <p:origin x="-504" y="-3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1"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E250E2-B50A-43DD-B3AF-71766C4B0FC4}" type="doc">
      <dgm:prSet loTypeId="urn:microsoft.com/office/officeart/2005/8/layout/venn1" loCatId="relationship" qsTypeId="urn:microsoft.com/office/officeart/2005/8/quickstyle/3d2" qsCatId="3D" csTypeId="urn:microsoft.com/office/officeart/2005/8/colors/colorful5" csCatId="colorful" phldr="1"/>
      <dgm:spPr/>
    </dgm:pt>
    <dgm:pt modelId="{4FD3B5D4-F4EE-48E2-803B-1B5281403ECF}">
      <dgm:prSet phldrT="[Text]"/>
      <dgm:spPr/>
      <dgm:t>
        <a:bodyPr/>
        <a:lstStyle/>
        <a:p>
          <a:r>
            <a:rPr lang="en-US" dirty="0" smtClean="0">
              <a:latin typeface="Times New Roman" pitchFamily="18" charset="0"/>
              <a:cs typeface="Times New Roman" pitchFamily="18" charset="0"/>
            </a:rPr>
            <a:t>DEMAND OBJECTIVES</a:t>
          </a:r>
          <a:endParaRPr lang="en-US" dirty="0">
            <a:latin typeface="Times New Roman" pitchFamily="18" charset="0"/>
            <a:cs typeface="Times New Roman" pitchFamily="18" charset="0"/>
          </a:endParaRPr>
        </a:p>
      </dgm:t>
    </dgm:pt>
    <dgm:pt modelId="{2A9701B9-5DF9-42B8-93D6-D61DC99C0FBB}" type="parTrans" cxnId="{3C2D9B23-B47D-491E-950C-3D14A7F11539}">
      <dgm:prSet/>
      <dgm:spPr/>
      <dgm:t>
        <a:bodyPr/>
        <a:lstStyle/>
        <a:p>
          <a:endParaRPr lang="en-US"/>
        </a:p>
      </dgm:t>
    </dgm:pt>
    <dgm:pt modelId="{DC315A43-7A3D-4B98-B36B-A4AC99B09811}" type="sibTrans" cxnId="{3C2D9B23-B47D-491E-950C-3D14A7F11539}">
      <dgm:prSet/>
      <dgm:spPr/>
      <dgm:t>
        <a:bodyPr/>
        <a:lstStyle/>
        <a:p>
          <a:endParaRPr lang="en-US"/>
        </a:p>
      </dgm:t>
    </dgm:pt>
    <dgm:pt modelId="{A882F428-1A02-409C-A238-3817727DC1C8}">
      <dgm:prSet phldrT="[Text]"/>
      <dgm:spPr/>
      <dgm:t>
        <a:bodyPr/>
        <a:lstStyle/>
        <a:p>
          <a:r>
            <a:rPr lang="en-US" dirty="0" smtClean="0"/>
            <a:t>SPECIFIC OBJECTIVES</a:t>
          </a:r>
          <a:endParaRPr lang="en-US" dirty="0"/>
        </a:p>
      </dgm:t>
    </dgm:pt>
    <dgm:pt modelId="{6338A7C5-AFD0-43CB-A68B-8C4608D8645B}" type="parTrans" cxnId="{F5F4BE24-5D90-41B8-94EE-89BA068AFCCF}">
      <dgm:prSet/>
      <dgm:spPr/>
      <dgm:t>
        <a:bodyPr/>
        <a:lstStyle/>
        <a:p>
          <a:endParaRPr lang="en-US"/>
        </a:p>
      </dgm:t>
    </dgm:pt>
    <dgm:pt modelId="{96C863DE-CC21-4A33-B2A0-810A4612D530}" type="sibTrans" cxnId="{F5F4BE24-5D90-41B8-94EE-89BA068AFCCF}">
      <dgm:prSet/>
      <dgm:spPr/>
      <dgm:t>
        <a:bodyPr/>
        <a:lstStyle/>
        <a:p>
          <a:endParaRPr lang="en-US"/>
        </a:p>
      </dgm:t>
    </dgm:pt>
    <dgm:pt modelId="{75B5DE7B-F0AF-431F-9884-0B9E4A214E05}">
      <dgm:prSet phldrT="[Text]"/>
      <dgm:spPr/>
      <dgm:t>
        <a:bodyPr/>
        <a:lstStyle/>
        <a:p>
          <a:r>
            <a:rPr lang="en-US" dirty="0" smtClean="0"/>
            <a:t>COMMUNICATION OBJECTIVES</a:t>
          </a:r>
          <a:endParaRPr lang="en-US" dirty="0"/>
        </a:p>
      </dgm:t>
    </dgm:pt>
    <dgm:pt modelId="{94C9903D-0E20-48AA-87C3-4CF76CE3F068}" type="parTrans" cxnId="{264785CF-7DD3-4F41-8583-7FF0AB53AFDF}">
      <dgm:prSet/>
      <dgm:spPr/>
      <dgm:t>
        <a:bodyPr/>
        <a:lstStyle/>
        <a:p>
          <a:endParaRPr lang="en-US"/>
        </a:p>
      </dgm:t>
    </dgm:pt>
    <dgm:pt modelId="{80435661-F645-435E-9E76-1BFB9AD577AF}" type="sibTrans" cxnId="{264785CF-7DD3-4F41-8583-7FF0AB53AFDF}">
      <dgm:prSet/>
      <dgm:spPr/>
      <dgm:t>
        <a:bodyPr/>
        <a:lstStyle/>
        <a:p>
          <a:endParaRPr lang="en-US"/>
        </a:p>
      </dgm:t>
    </dgm:pt>
    <dgm:pt modelId="{B72B475B-D281-4AA2-9F97-9BEC618DAEBD}" type="pres">
      <dgm:prSet presAssocID="{6CE250E2-B50A-43DD-B3AF-71766C4B0FC4}" presName="compositeShape" presStyleCnt="0">
        <dgm:presLayoutVars>
          <dgm:chMax val="7"/>
          <dgm:dir/>
          <dgm:resizeHandles val="exact"/>
        </dgm:presLayoutVars>
      </dgm:prSet>
      <dgm:spPr/>
    </dgm:pt>
    <dgm:pt modelId="{F17D5E06-C65E-4DB6-BC5A-D782E5DDE8BD}" type="pres">
      <dgm:prSet presAssocID="{4FD3B5D4-F4EE-48E2-803B-1B5281403ECF}" presName="circ1" presStyleLbl="vennNode1" presStyleIdx="0" presStyleCnt="3"/>
      <dgm:spPr/>
      <dgm:t>
        <a:bodyPr/>
        <a:lstStyle/>
        <a:p>
          <a:endParaRPr lang="en-US"/>
        </a:p>
      </dgm:t>
    </dgm:pt>
    <dgm:pt modelId="{67E549FE-13CB-4653-9665-1E4370A0E3F8}" type="pres">
      <dgm:prSet presAssocID="{4FD3B5D4-F4EE-48E2-803B-1B5281403ECF}" presName="circ1Tx" presStyleLbl="revTx" presStyleIdx="0" presStyleCnt="0">
        <dgm:presLayoutVars>
          <dgm:chMax val="0"/>
          <dgm:chPref val="0"/>
          <dgm:bulletEnabled val="1"/>
        </dgm:presLayoutVars>
      </dgm:prSet>
      <dgm:spPr/>
      <dgm:t>
        <a:bodyPr/>
        <a:lstStyle/>
        <a:p>
          <a:endParaRPr lang="en-US"/>
        </a:p>
      </dgm:t>
    </dgm:pt>
    <dgm:pt modelId="{5DEBD39C-8E91-4131-8976-512827335A57}" type="pres">
      <dgm:prSet presAssocID="{A882F428-1A02-409C-A238-3817727DC1C8}" presName="circ2" presStyleLbl="vennNode1" presStyleIdx="1" presStyleCnt="3"/>
      <dgm:spPr/>
      <dgm:t>
        <a:bodyPr/>
        <a:lstStyle/>
        <a:p>
          <a:endParaRPr lang="en-US"/>
        </a:p>
      </dgm:t>
    </dgm:pt>
    <dgm:pt modelId="{8ECABF77-BB2A-4511-A4FD-365619BFC2BE}" type="pres">
      <dgm:prSet presAssocID="{A882F428-1A02-409C-A238-3817727DC1C8}" presName="circ2Tx" presStyleLbl="revTx" presStyleIdx="0" presStyleCnt="0">
        <dgm:presLayoutVars>
          <dgm:chMax val="0"/>
          <dgm:chPref val="0"/>
          <dgm:bulletEnabled val="1"/>
        </dgm:presLayoutVars>
      </dgm:prSet>
      <dgm:spPr/>
      <dgm:t>
        <a:bodyPr/>
        <a:lstStyle/>
        <a:p>
          <a:endParaRPr lang="en-US"/>
        </a:p>
      </dgm:t>
    </dgm:pt>
    <dgm:pt modelId="{D7223C87-A66D-4123-AFD6-741E1D741857}" type="pres">
      <dgm:prSet presAssocID="{75B5DE7B-F0AF-431F-9884-0B9E4A214E05}" presName="circ3" presStyleLbl="vennNode1" presStyleIdx="2" presStyleCnt="3"/>
      <dgm:spPr/>
      <dgm:t>
        <a:bodyPr/>
        <a:lstStyle/>
        <a:p>
          <a:endParaRPr lang="en-US"/>
        </a:p>
      </dgm:t>
    </dgm:pt>
    <dgm:pt modelId="{3751CEBE-B5FE-445D-AE83-5A915904D6A9}" type="pres">
      <dgm:prSet presAssocID="{75B5DE7B-F0AF-431F-9884-0B9E4A214E05}" presName="circ3Tx" presStyleLbl="revTx" presStyleIdx="0" presStyleCnt="0">
        <dgm:presLayoutVars>
          <dgm:chMax val="0"/>
          <dgm:chPref val="0"/>
          <dgm:bulletEnabled val="1"/>
        </dgm:presLayoutVars>
      </dgm:prSet>
      <dgm:spPr/>
      <dgm:t>
        <a:bodyPr/>
        <a:lstStyle/>
        <a:p>
          <a:endParaRPr lang="en-US"/>
        </a:p>
      </dgm:t>
    </dgm:pt>
  </dgm:ptLst>
  <dgm:cxnLst>
    <dgm:cxn modelId="{764604FB-46F6-4192-80C9-FC515B316039}" type="presOf" srcId="{4FD3B5D4-F4EE-48E2-803B-1B5281403ECF}" destId="{67E549FE-13CB-4653-9665-1E4370A0E3F8}" srcOrd="1" destOrd="0" presId="urn:microsoft.com/office/officeart/2005/8/layout/venn1"/>
    <dgm:cxn modelId="{F7728761-64A6-4EE8-950C-EB172DF81FFD}" type="presOf" srcId="{6CE250E2-B50A-43DD-B3AF-71766C4B0FC4}" destId="{B72B475B-D281-4AA2-9F97-9BEC618DAEBD}" srcOrd="0" destOrd="0" presId="urn:microsoft.com/office/officeart/2005/8/layout/venn1"/>
    <dgm:cxn modelId="{C5E108A3-C250-4A5D-8102-8D4DC0B36A6D}" type="presOf" srcId="{75B5DE7B-F0AF-431F-9884-0B9E4A214E05}" destId="{3751CEBE-B5FE-445D-AE83-5A915904D6A9}" srcOrd="1" destOrd="0" presId="urn:microsoft.com/office/officeart/2005/8/layout/venn1"/>
    <dgm:cxn modelId="{F5F4BE24-5D90-41B8-94EE-89BA068AFCCF}" srcId="{6CE250E2-B50A-43DD-B3AF-71766C4B0FC4}" destId="{A882F428-1A02-409C-A238-3817727DC1C8}" srcOrd="1" destOrd="0" parTransId="{6338A7C5-AFD0-43CB-A68B-8C4608D8645B}" sibTransId="{96C863DE-CC21-4A33-B2A0-810A4612D530}"/>
    <dgm:cxn modelId="{E2B56812-E056-4D45-A84C-EEA9EA78B8B6}" type="presOf" srcId="{4FD3B5D4-F4EE-48E2-803B-1B5281403ECF}" destId="{F17D5E06-C65E-4DB6-BC5A-D782E5DDE8BD}" srcOrd="0" destOrd="0" presId="urn:microsoft.com/office/officeart/2005/8/layout/venn1"/>
    <dgm:cxn modelId="{392A66F9-8AE5-4655-B891-9E2D7F44431D}" type="presOf" srcId="{75B5DE7B-F0AF-431F-9884-0B9E4A214E05}" destId="{D7223C87-A66D-4123-AFD6-741E1D741857}" srcOrd="0" destOrd="0" presId="urn:microsoft.com/office/officeart/2005/8/layout/venn1"/>
    <dgm:cxn modelId="{E9906791-F2F2-411A-B675-215E1F1AFBD0}" type="presOf" srcId="{A882F428-1A02-409C-A238-3817727DC1C8}" destId="{5DEBD39C-8E91-4131-8976-512827335A57}" srcOrd="0" destOrd="0" presId="urn:microsoft.com/office/officeart/2005/8/layout/venn1"/>
    <dgm:cxn modelId="{264785CF-7DD3-4F41-8583-7FF0AB53AFDF}" srcId="{6CE250E2-B50A-43DD-B3AF-71766C4B0FC4}" destId="{75B5DE7B-F0AF-431F-9884-0B9E4A214E05}" srcOrd="2" destOrd="0" parTransId="{94C9903D-0E20-48AA-87C3-4CF76CE3F068}" sibTransId="{80435661-F645-435E-9E76-1BFB9AD577AF}"/>
    <dgm:cxn modelId="{3C2D9B23-B47D-491E-950C-3D14A7F11539}" srcId="{6CE250E2-B50A-43DD-B3AF-71766C4B0FC4}" destId="{4FD3B5D4-F4EE-48E2-803B-1B5281403ECF}" srcOrd="0" destOrd="0" parTransId="{2A9701B9-5DF9-42B8-93D6-D61DC99C0FBB}" sibTransId="{DC315A43-7A3D-4B98-B36B-A4AC99B09811}"/>
    <dgm:cxn modelId="{A4D360A9-8950-4E8F-9EF1-D363D25737B6}" type="presOf" srcId="{A882F428-1A02-409C-A238-3817727DC1C8}" destId="{8ECABF77-BB2A-4511-A4FD-365619BFC2BE}" srcOrd="1" destOrd="0" presId="urn:microsoft.com/office/officeart/2005/8/layout/venn1"/>
    <dgm:cxn modelId="{0B4D575B-64B8-4B35-96E2-C0C8BF2E0243}" type="presParOf" srcId="{B72B475B-D281-4AA2-9F97-9BEC618DAEBD}" destId="{F17D5E06-C65E-4DB6-BC5A-D782E5DDE8BD}" srcOrd="0" destOrd="0" presId="urn:microsoft.com/office/officeart/2005/8/layout/venn1"/>
    <dgm:cxn modelId="{BAADB9D1-CC33-4636-9A61-005395F7CD0B}" type="presParOf" srcId="{B72B475B-D281-4AA2-9F97-9BEC618DAEBD}" destId="{67E549FE-13CB-4653-9665-1E4370A0E3F8}" srcOrd="1" destOrd="0" presId="urn:microsoft.com/office/officeart/2005/8/layout/venn1"/>
    <dgm:cxn modelId="{23E00810-6391-4C40-9183-6A8686BE64B9}" type="presParOf" srcId="{B72B475B-D281-4AA2-9F97-9BEC618DAEBD}" destId="{5DEBD39C-8E91-4131-8976-512827335A57}" srcOrd="2" destOrd="0" presId="urn:microsoft.com/office/officeart/2005/8/layout/venn1"/>
    <dgm:cxn modelId="{6598AA9A-2E00-4C82-82D8-9559A9BB36FC}" type="presParOf" srcId="{B72B475B-D281-4AA2-9F97-9BEC618DAEBD}" destId="{8ECABF77-BB2A-4511-A4FD-365619BFC2BE}" srcOrd="3" destOrd="0" presId="urn:microsoft.com/office/officeart/2005/8/layout/venn1"/>
    <dgm:cxn modelId="{A6CD448B-20A2-4809-9A6C-90C2DF71F4F7}" type="presParOf" srcId="{B72B475B-D281-4AA2-9F97-9BEC618DAEBD}" destId="{D7223C87-A66D-4123-AFD6-741E1D741857}" srcOrd="4" destOrd="0" presId="urn:microsoft.com/office/officeart/2005/8/layout/venn1"/>
    <dgm:cxn modelId="{1EB75610-89E9-4C43-B186-FACD55B2918B}" type="presParOf" srcId="{B72B475B-D281-4AA2-9F97-9BEC618DAEBD}" destId="{3751CEBE-B5FE-445D-AE83-5A915904D6A9}" srcOrd="5" destOrd="0" presId="urn:microsoft.com/office/officeart/2005/8/layout/venn1"/>
  </dgm:cxnLst>
  <dgm:bg/>
  <dgm:whole/>
</dgm:dataModel>
</file>

<file path=ppt/diagrams/data2.xml><?xml version="1.0" encoding="utf-8"?>
<dgm:dataModel xmlns:dgm="http://schemas.openxmlformats.org/drawingml/2006/diagram" xmlns:a="http://schemas.openxmlformats.org/drawingml/2006/main">
  <dgm:ptLst>
    <dgm:pt modelId="{EEA4910A-A96E-453D-9C62-4145113D257A}"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DC9FF304-CEBB-4887-92B1-2A6A13FC7E4A}">
      <dgm:prSet phldrT="[Text]"/>
      <dgm:spPr>
        <a:solidFill>
          <a:srgbClr val="00B050"/>
        </a:solidFill>
      </dgm:spPr>
      <dgm:t>
        <a:bodyPr/>
        <a:lstStyle/>
        <a:p>
          <a:r>
            <a:rPr lang="en-US" dirty="0" smtClean="0">
              <a:latin typeface="Times New Roman" pitchFamily="18" charset="0"/>
              <a:cs typeface="Times New Roman" pitchFamily="18" charset="0"/>
            </a:rPr>
            <a:t>DEALER’S</a:t>
          </a:r>
          <a:r>
            <a:rPr lang="en-US" dirty="0" smtClean="0"/>
            <a:t> </a:t>
          </a:r>
          <a:r>
            <a:rPr lang="en-US" dirty="0" smtClean="0">
              <a:latin typeface="Times New Roman" pitchFamily="18" charset="0"/>
              <a:cs typeface="Times New Roman" pitchFamily="18" charset="0"/>
            </a:rPr>
            <a:t>LEVEL</a:t>
          </a:r>
          <a:endParaRPr lang="en-US" dirty="0">
            <a:latin typeface="Times New Roman" pitchFamily="18" charset="0"/>
            <a:cs typeface="Times New Roman" pitchFamily="18" charset="0"/>
          </a:endParaRPr>
        </a:p>
      </dgm:t>
    </dgm:pt>
    <dgm:pt modelId="{376DBFA9-7AD7-4EAA-B692-BC91D30BD982}" type="parTrans" cxnId="{CB9D6084-321B-4420-A89E-65FBB45FFF6F}">
      <dgm:prSet/>
      <dgm:spPr/>
      <dgm:t>
        <a:bodyPr/>
        <a:lstStyle/>
        <a:p>
          <a:endParaRPr lang="en-US"/>
        </a:p>
      </dgm:t>
    </dgm:pt>
    <dgm:pt modelId="{AEFA8346-FA77-404E-8B24-B6C829CCBCB6}" type="sibTrans" cxnId="{CB9D6084-321B-4420-A89E-65FBB45FFF6F}">
      <dgm:prSet/>
      <dgm:spPr/>
      <dgm:t>
        <a:bodyPr/>
        <a:lstStyle/>
        <a:p>
          <a:endParaRPr lang="en-US"/>
        </a:p>
      </dgm:t>
    </dgm:pt>
    <dgm:pt modelId="{F43270FE-292F-415D-B000-F188326B1769}">
      <dgm:prSet phldrT="[Text]"/>
      <dgm:spPr>
        <a:solidFill>
          <a:srgbClr val="00B050"/>
        </a:solidFill>
      </dgm:spPr>
      <dgm:t>
        <a:bodyPr/>
        <a:lstStyle/>
        <a:p>
          <a:r>
            <a:rPr lang="en-US" dirty="0" smtClean="0"/>
            <a:t>CONSUMER’S </a:t>
          </a:r>
          <a:r>
            <a:rPr lang="en-US" dirty="0" smtClean="0">
              <a:latin typeface="Times New Roman" pitchFamily="18" charset="0"/>
              <a:cs typeface="Times New Roman" pitchFamily="18" charset="0"/>
            </a:rPr>
            <a:t>LEVEL</a:t>
          </a:r>
          <a:endParaRPr lang="en-US" dirty="0">
            <a:latin typeface="Times New Roman" pitchFamily="18" charset="0"/>
            <a:cs typeface="Times New Roman" pitchFamily="18" charset="0"/>
          </a:endParaRPr>
        </a:p>
      </dgm:t>
    </dgm:pt>
    <dgm:pt modelId="{38EE9134-DC89-4830-8740-E15F6633C76A}" type="parTrans" cxnId="{6AAABCE7-C46F-48E6-80AE-8C75CEE7A853}">
      <dgm:prSet/>
      <dgm:spPr/>
      <dgm:t>
        <a:bodyPr/>
        <a:lstStyle/>
        <a:p>
          <a:endParaRPr lang="en-US"/>
        </a:p>
      </dgm:t>
    </dgm:pt>
    <dgm:pt modelId="{5907AC1F-77DC-4F59-A855-9C276C9C6C5E}" type="sibTrans" cxnId="{6AAABCE7-C46F-48E6-80AE-8C75CEE7A853}">
      <dgm:prSet/>
      <dgm:spPr/>
      <dgm:t>
        <a:bodyPr/>
        <a:lstStyle/>
        <a:p>
          <a:endParaRPr lang="en-US"/>
        </a:p>
      </dgm:t>
    </dgm:pt>
    <dgm:pt modelId="{2AC4A551-1530-40F3-84E6-71773F66B405}">
      <dgm:prSet phldrT="[Text]"/>
      <dgm:spPr>
        <a:solidFill>
          <a:srgbClr val="00B050"/>
        </a:solidFill>
      </dgm:spPr>
      <dgm:t>
        <a:bodyPr/>
        <a:lstStyle/>
        <a:p>
          <a:r>
            <a:rPr lang="en-US" dirty="0" smtClean="0">
              <a:latin typeface="Times New Roman" pitchFamily="18" charset="0"/>
              <a:cs typeface="Times New Roman" pitchFamily="18" charset="0"/>
            </a:rPr>
            <a:t>SALESMAN’S LEVEL</a:t>
          </a:r>
          <a:endParaRPr lang="en-US" dirty="0">
            <a:latin typeface="Times New Roman" pitchFamily="18" charset="0"/>
            <a:cs typeface="Times New Roman" pitchFamily="18" charset="0"/>
          </a:endParaRPr>
        </a:p>
      </dgm:t>
    </dgm:pt>
    <dgm:pt modelId="{9D836463-76A6-4E5D-B6EB-58688FA90C6E}" type="parTrans" cxnId="{3CF1307B-1D08-41B9-AD89-5F3343A16BD3}">
      <dgm:prSet/>
      <dgm:spPr/>
      <dgm:t>
        <a:bodyPr/>
        <a:lstStyle/>
        <a:p>
          <a:endParaRPr lang="en-US"/>
        </a:p>
      </dgm:t>
    </dgm:pt>
    <dgm:pt modelId="{158E3D2F-8307-4E94-85FB-DAA7024047AD}" type="sibTrans" cxnId="{3CF1307B-1D08-41B9-AD89-5F3343A16BD3}">
      <dgm:prSet/>
      <dgm:spPr/>
      <dgm:t>
        <a:bodyPr/>
        <a:lstStyle/>
        <a:p>
          <a:endParaRPr lang="en-US"/>
        </a:p>
      </dgm:t>
    </dgm:pt>
    <dgm:pt modelId="{24E1D25B-2998-47FF-8F84-F6B7BCFC2916}" type="pres">
      <dgm:prSet presAssocID="{EEA4910A-A96E-453D-9C62-4145113D257A}" presName="linearFlow" presStyleCnt="0">
        <dgm:presLayoutVars>
          <dgm:dir/>
          <dgm:resizeHandles val="exact"/>
        </dgm:presLayoutVars>
      </dgm:prSet>
      <dgm:spPr/>
      <dgm:t>
        <a:bodyPr/>
        <a:lstStyle/>
        <a:p>
          <a:endParaRPr lang="en-US"/>
        </a:p>
      </dgm:t>
    </dgm:pt>
    <dgm:pt modelId="{FF48B001-269B-4AF6-B94D-85F551A6C598}" type="pres">
      <dgm:prSet presAssocID="{DC9FF304-CEBB-4887-92B1-2A6A13FC7E4A}" presName="composite" presStyleCnt="0"/>
      <dgm:spPr/>
    </dgm:pt>
    <dgm:pt modelId="{740245EF-F7A6-4A9F-828E-FD4B3A321BA0}" type="pres">
      <dgm:prSet presAssocID="{DC9FF304-CEBB-4887-92B1-2A6A13FC7E4A}" presName="imgShp" presStyleLbl="fgImgPlace1" presStyleIdx="0" presStyleCnt="3" custScaleX="118645"/>
      <dgm:spPr>
        <a:blipFill rotWithShape="0">
          <a:blip xmlns:r="http://schemas.openxmlformats.org/officeDocument/2006/relationships" r:embed="rId1"/>
          <a:stretch>
            <a:fillRect/>
          </a:stretch>
        </a:blipFill>
      </dgm:spPr>
      <dgm:t>
        <a:bodyPr/>
        <a:lstStyle/>
        <a:p>
          <a:endParaRPr lang="en-US"/>
        </a:p>
      </dgm:t>
    </dgm:pt>
    <dgm:pt modelId="{A3C84214-60FB-4B1D-A4B5-E8A1583781D6}" type="pres">
      <dgm:prSet presAssocID="{DC9FF304-CEBB-4887-92B1-2A6A13FC7E4A}" presName="txShp" presStyleLbl="node1" presStyleIdx="0" presStyleCnt="3">
        <dgm:presLayoutVars>
          <dgm:bulletEnabled val="1"/>
        </dgm:presLayoutVars>
      </dgm:prSet>
      <dgm:spPr/>
      <dgm:t>
        <a:bodyPr/>
        <a:lstStyle/>
        <a:p>
          <a:endParaRPr lang="en-US"/>
        </a:p>
      </dgm:t>
    </dgm:pt>
    <dgm:pt modelId="{E43012F0-C8E7-4BD0-AE7C-44A4089BADE7}" type="pres">
      <dgm:prSet presAssocID="{AEFA8346-FA77-404E-8B24-B6C829CCBCB6}" presName="spacing" presStyleCnt="0"/>
      <dgm:spPr/>
    </dgm:pt>
    <dgm:pt modelId="{5244162D-03E4-4201-983F-64B7E6C2E327}" type="pres">
      <dgm:prSet presAssocID="{F43270FE-292F-415D-B000-F188326B1769}" presName="composite" presStyleCnt="0"/>
      <dgm:spPr/>
    </dgm:pt>
    <dgm:pt modelId="{C6B7E64B-4C2C-47DE-BF6B-D963EB16C751}" type="pres">
      <dgm:prSet presAssocID="{F43270FE-292F-415D-B000-F188326B1769}" presName="imgShp" presStyleLbl="fgImgPlace1" presStyleIdx="1" presStyleCnt="3" custScaleX="138834"/>
      <dgm:spPr>
        <a:blipFill rotWithShape="0">
          <a:blip xmlns:r="http://schemas.openxmlformats.org/officeDocument/2006/relationships" r:embed="rId1"/>
          <a:stretch>
            <a:fillRect/>
          </a:stretch>
        </a:blipFill>
      </dgm:spPr>
      <dgm:t>
        <a:bodyPr/>
        <a:lstStyle/>
        <a:p>
          <a:endParaRPr lang="en-US"/>
        </a:p>
      </dgm:t>
    </dgm:pt>
    <dgm:pt modelId="{645BF4F9-27F9-45F9-887D-8C506725868A}" type="pres">
      <dgm:prSet presAssocID="{F43270FE-292F-415D-B000-F188326B1769}" presName="txShp" presStyleLbl="node1" presStyleIdx="1" presStyleCnt="3">
        <dgm:presLayoutVars>
          <dgm:bulletEnabled val="1"/>
        </dgm:presLayoutVars>
      </dgm:prSet>
      <dgm:spPr/>
      <dgm:t>
        <a:bodyPr/>
        <a:lstStyle/>
        <a:p>
          <a:endParaRPr lang="en-US"/>
        </a:p>
      </dgm:t>
    </dgm:pt>
    <dgm:pt modelId="{3A4C7A45-0F76-4810-97C4-69BF56C80C24}" type="pres">
      <dgm:prSet presAssocID="{5907AC1F-77DC-4F59-A855-9C276C9C6C5E}" presName="spacing" presStyleCnt="0"/>
      <dgm:spPr/>
    </dgm:pt>
    <dgm:pt modelId="{10E354DC-D0E6-4572-A8D9-BC052B5E5533}" type="pres">
      <dgm:prSet presAssocID="{2AC4A551-1530-40F3-84E6-71773F66B405}" presName="composite" presStyleCnt="0"/>
      <dgm:spPr/>
    </dgm:pt>
    <dgm:pt modelId="{532407CF-5677-4FCA-B01D-68882E5A72ED}" type="pres">
      <dgm:prSet presAssocID="{2AC4A551-1530-40F3-84E6-71773F66B405}" presName="imgShp" presStyleLbl="fgImgPlace1" presStyleIdx="2" presStyleCnt="3" custScaleX="118645"/>
      <dgm:spPr>
        <a:blipFill rotWithShape="0">
          <a:blip xmlns:r="http://schemas.openxmlformats.org/officeDocument/2006/relationships" r:embed="rId1"/>
          <a:stretch>
            <a:fillRect/>
          </a:stretch>
        </a:blipFill>
      </dgm:spPr>
      <dgm:t>
        <a:bodyPr/>
        <a:lstStyle/>
        <a:p>
          <a:endParaRPr lang="en-US"/>
        </a:p>
      </dgm:t>
    </dgm:pt>
    <dgm:pt modelId="{FD110122-6BFC-422F-91E4-836386C9DA0F}" type="pres">
      <dgm:prSet presAssocID="{2AC4A551-1530-40F3-84E6-71773F66B405}" presName="txShp" presStyleLbl="node1" presStyleIdx="2" presStyleCnt="3">
        <dgm:presLayoutVars>
          <dgm:bulletEnabled val="1"/>
        </dgm:presLayoutVars>
      </dgm:prSet>
      <dgm:spPr/>
      <dgm:t>
        <a:bodyPr/>
        <a:lstStyle/>
        <a:p>
          <a:endParaRPr lang="en-US"/>
        </a:p>
      </dgm:t>
    </dgm:pt>
  </dgm:ptLst>
  <dgm:cxnLst>
    <dgm:cxn modelId="{CB9D6084-321B-4420-A89E-65FBB45FFF6F}" srcId="{EEA4910A-A96E-453D-9C62-4145113D257A}" destId="{DC9FF304-CEBB-4887-92B1-2A6A13FC7E4A}" srcOrd="0" destOrd="0" parTransId="{376DBFA9-7AD7-4EAA-B692-BC91D30BD982}" sibTransId="{AEFA8346-FA77-404E-8B24-B6C829CCBCB6}"/>
    <dgm:cxn modelId="{8B8C1A6C-2DC7-4CB9-8B5F-673B4B38317C}" type="presOf" srcId="{2AC4A551-1530-40F3-84E6-71773F66B405}" destId="{FD110122-6BFC-422F-91E4-836386C9DA0F}" srcOrd="0" destOrd="0" presId="urn:microsoft.com/office/officeart/2005/8/layout/vList3"/>
    <dgm:cxn modelId="{88B4EB7A-C411-4FFC-8968-590C66AC1D9A}" type="presOf" srcId="{F43270FE-292F-415D-B000-F188326B1769}" destId="{645BF4F9-27F9-45F9-887D-8C506725868A}" srcOrd="0" destOrd="0" presId="urn:microsoft.com/office/officeart/2005/8/layout/vList3"/>
    <dgm:cxn modelId="{9854D491-7A8D-4B81-AD32-C68F00EDB793}" type="presOf" srcId="{DC9FF304-CEBB-4887-92B1-2A6A13FC7E4A}" destId="{A3C84214-60FB-4B1D-A4B5-E8A1583781D6}" srcOrd="0" destOrd="0" presId="urn:microsoft.com/office/officeart/2005/8/layout/vList3"/>
    <dgm:cxn modelId="{3CF1307B-1D08-41B9-AD89-5F3343A16BD3}" srcId="{EEA4910A-A96E-453D-9C62-4145113D257A}" destId="{2AC4A551-1530-40F3-84E6-71773F66B405}" srcOrd="2" destOrd="0" parTransId="{9D836463-76A6-4E5D-B6EB-58688FA90C6E}" sibTransId="{158E3D2F-8307-4E94-85FB-DAA7024047AD}"/>
    <dgm:cxn modelId="{6AAABCE7-C46F-48E6-80AE-8C75CEE7A853}" srcId="{EEA4910A-A96E-453D-9C62-4145113D257A}" destId="{F43270FE-292F-415D-B000-F188326B1769}" srcOrd="1" destOrd="0" parTransId="{38EE9134-DC89-4830-8740-E15F6633C76A}" sibTransId="{5907AC1F-77DC-4F59-A855-9C276C9C6C5E}"/>
    <dgm:cxn modelId="{7EE239E8-D1C9-494F-B285-91DF29BD3F74}" type="presOf" srcId="{EEA4910A-A96E-453D-9C62-4145113D257A}" destId="{24E1D25B-2998-47FF-8F84-F6B7BCFC2916}" srcOrd="0" destOrd="0" presId="urn:microsoft.com/office/officeart/2005/8/layout/vList3"/>
    <dgm:cxn modelId="{4AC9717F-EC9B-4121-AAC0-3407CBF0F334}" type="presParOf" srcId="{24E1D25B-2998-47FF-8F84-F6B7BCFC2916}" destId="{FF48B001-269B-4AF6-B94D-85F551A6C598}" srcOrd="0" destOrd="0" presId="urn:microsoft.com/office/officeart/2005/8/layout/vList3"/>
    <dgm:cxn modelId="{E4AFB4D3-95A3-4C8F-B8D5-E0ED9CAF78E9}" type="presParOf" srcId="{FF48B001-269B-4AF6-B94D-85F551A6C598}" destId="{740245EF-F7A6-4A9F-828E-FD4B3A321BA0}" srcOrd="0" destOrd="0" presId="urn:microsoft.com/office/officeart/2005/8/layout/vList3"/>
    <dgm:cxn modelId="{EB92C723-353A-43BE-8BDB-8DF0AA02DEBE}" type="presParOf" srcId="{FF48B001-269B-4AF6-B94D-85F551A6C598}" destId="{A3C84214-60FB-4B1D-A4B5-E8A1583781D6}" srcOrd="1" destOrd="0" presId="urn:microsoft.com/office/officeart/2005/8/layout/vList3"/>
    <dgm:cxn modelId="{1B9B6645-5EC3-4909-A07A-E5E04E38A944}" type="presParOf" srcId="{24E1D25B-2998-47FF-8F84-F6B7BCFC2916}" destId="{E43012F0-C8E7-4BD0-AE7C-44A4089BADE7}" srcOrd="1" destOrd="0" presId="urn:microsoft.com/office/officeart/2005/8/layout/vList3"/>
    <dgm:cxn modelId="{963682A6-0FA8-47A3-B721-F48FEC9F9A32}" type="presParOf" srcId="{24E1D25B-2998-47FF-8F84-F6B7BCFC2916}" destId="{5244162D-03E4-4201-983F-64B7E6C2E327}" srcOrd="2" destOrd="0" presId="urn:microsoft.com/office/officeart/2005/8/layout/vList3"/>
    <dgm:cxn modelId="{5677AD11-567B-4563-849F-2103691631D1}" type="presParOf" srcId="{5244162D-03E4-4201-983F-64B7E6C2E327}" destId="{C6B7E64B-4C2C-47DE-BF6B-D963EB16C751}" srcOrd="0" destOrd="0" presId="urn:microsoft.com/office/officeart/2005/8/layout/vList3"/>
    <dgm:cxn modelId="{7F4C8A56-B79F-498C-BB09-6B1ADCC2C881}" type="presParOf" srcId="{5244162D-03E4-4201-983F-64B7E6C2E327}" destId="{645BF4F9-27F9-45F9-887D-8C506725868A}" srcOrd="1" destOrd="0" presId="urn:microsoft.com/office/officeart/2005/8/layout/vList3"/>
    <dgm:cxn modelId="{374894EF-ACA6-4ECC-9CDF-DD9619A0A316}" type="presParOf" srcId="{24E1D25B-2998-47FF-8F84-F6B7BCFC2916}" destId="{3A4C7A45-0F76-4810-97C4-69BF56C80C24}" srcOrd="3" destOrd="0" presId="urn:microsoft.com/office/officeart/2005/8/layout/vList3"/>
    <dgm:cxn modelId="{7C341EC4-1EAB-4B76-9260-D9EC3C7B811E}" type="presParOf" srcId="{24E1D25B-2998-47FF-8F84-F6B7BCFC2916}" destId="{10E354DC-D0E6-4572-A8D9-BC052B5E5533}" srcOrd="4" destOrd="0" presId="urn:microsoft.com/office/officeart/2005/8/layout/vList3"/>
    <dgm:cxn modelId="{518E8D3A-7B1D-440B-81B7-DFDFD744F865}" type="presParOf" srcId="{10E354DC-D0E6-4572-A8D9-BC052B5E5533}" destId="{532407CF-5677-4FCA-B01D-68882E5A72ED}" srcOrd="0" destOrd="0" presId="urn:microsoft.com/office/officeart/2005/8/layout/vList3"/>
    <dgm:cxn modelId="{7FC0D503-E7D8-47A3-8FA4-EEB8CE5D3BCC}" type="presParOf" srcId="{10E354DC-D0E6-4572-A8D9-BC052B5E5533}" destId="{FD110122-6BFC-422F-91E4-836386C9DA0F}" srcOrd="1" destOrd="0" presId="urn:microsoft.com/office/officeart/2005/8/layout/vList3"/>
  </dgm:cxnLst>
  <dgm:bg/>
  <dgm:whole/>
</dgm:dataModel>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8140C7-AE81-4730-8FAC-5E5BD6E1632C}" type="datetimeFigureOut">
              <a:rPr lang="en-US" smtClean="0"/>
              <a:pPr/>
              <a:t>5/20/2020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C9EBC-7318-4C31-90E8-61C3FB84557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7C9EBC-7318-4C31-90E8-61C3FB84557C}" type="slidenum">
              <a:rPr lang="en-US" smtClean="0"/>
              <a:pPr/>
              <a:t>43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s://accountlearning.com/importance-of-personal-selling-in-financial-service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feedough.com/marketing-mix-4ps/"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feedough.com/the-data-monetization-big-data-business-models/"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www.feedough.com/brand-image-explanation-examples/"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s://www.feedough.com/brand-personality-definition-examples/"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hyperlink" Target="https://accountlearning.com/importance-of-personal-selling-in-financial-services/"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a:p>
        </p:txBody>
      </p:sp>
      <p:pic>
        <p:nvPicPr>
          <p:cNvPr id="1026" name="Picture 2" descr="C:\Users\User\Downloads\41e419a5db68658edade10bf2318025c.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pic>
        <p:nvPicPr>
          <p:cNvPr id="1027" name="Picture 3" descr="C:\Users\User\Downloads\41e419a5db68658edade10bf2318025c.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1028" name="Picture 4" descr="C:\Users\User\Downloads\41e419a5db68658edade10bf2318025c.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8" name="Rectangle 7"/>
          <p:cNvSpPr/>
          <p:nvPr/>
        </p:nvSpPr>
        <p:spPr>
          <a:xfrm>
            <a:off x="152400" y="0"/>
            <a:ext cx="8839200" cy="5509200"/>
          </a:xfrm>
          <a:prstGeom prst="rect">
            <a:avLst/>
          </a:prstGeom>
        </p:spPr>
        <p:txBody>
          <a:bodyPr wrap="square">
            <a:spAutoFit/>
          </a:bodyPr>
          <a:lstStyle/>
          <a:p>
            <a:endParaRPr lang="en-US" sz="3200" b="1" u="sng" dirty="0" smtClean="0">
              <a:latin typeface="Times New Roman" pitchFamily="18" charset="0"/>
              <a:cs typeface="Times New Roman" pitchFamily="18" charset="0"/>
            </a:endParaRPr>
          </a:p>
          <a:p>
            <a:endParaRPr lang="en-US" sz="3200" b="1" u="sng" dirty="0" smtClean="0">
              <a:latin typeface="Times New Roman" pitchFamily="18" charset="0"/>
              <a:cs typeface="Times New Roman" pitchFamily="18" charset="0"/>
            </a:endParaRPr>
          </a:p>
          <a:p>
            <a:r>
              <a:rPr lang="en-US" sz="3200" b="1" u="sng" dirty="0" smtClean="0">
                <a:latin typeface="Times New Roman" pitchFamily="18" charset="0"/>
                <a:cs typeface="Times New Roman" pitchFamily="18" charset="0"/>
              </a:rPr>
              <a:t>TOPIC</a:t>
            </a:r>
            <a:r>
              <a:rPr lang="en-US" sz="3200" b="1" dirty="0" smtClean="0">
                <a:latin typeface="Times New Roman" pitchFamily="18" charset="0"/>
                <a:cs typeface="Times New Roman" pitchFamily="18" charset="0"/>
              </a:rPr>
              <a:t>: PROMOTION </a:t>
            </a:r>
          </a:p>
          <a:p>
            <a:endParaRPr lang="en-US" sz="3200" b="1" dirty="0" smtClean="0">
              <a:latin typeface="Times New Roman" pitchFamily="18" charset="0"/>
              <a:cs typeface="Times New Roman" pitchFamily="18" charset="0"/>
            </a:endParaRPr>
          </a:p>
          <a:p>
            <a:r>
              <a:rPr lang="en-US" sz="3200" b="1" u="sng" dirty="0" smtClean="0">
                <a:latin typeface="Times New Roman" pitchFamily="18" charset="0"/>
                <a:cs typeface="Times New Roman" pitchFamily="18" charset="0"/>
              </a:rPr>
              <a:t>SUBJECT</a:t>
            </a:r>
            <a:r>
              <a:rPr lang="en-US" sz="3200" b="1" dirty="0" smtClean="0">
                <a:latin typeface="Times New Roman" pitchFamily="18" charset="0"/>
                <a:cs typeface="Times New Roman" pitchFamily="18" charset="0"/>
              </a:rPr>
              <a:t>: MARKETINGMANAGEMENT</a:t>
            </a:r>
          </a:p>
          <a:p>
            <a:endParaRPr lang="en-US" sz="3200" b="1" dirty="0" smtClean="0">
              <a:latin typeface="Times New Roman" pitchFamily="18" charset="0"/>
              <a:cs typeface="Times New Roman" pitchFamily="18" charset="0"/>
            </a:endParaRPr>
          </a:p>
          <a:p>
            <a:r>
              <a:rPr lang="en-US" sz="3200" b="1" u="sng" dirty="0" smtClean="0">
                <a:latin typeface="Times New Roman" pitchFamily="18" charset="0"/>
                <a:cs typeface="Times New Roman" pitchFamily="18" charset="0"/>
              </a:rPr>
              <a:t>SUBJECT CODE</a:t>
            </a:r>
            <a:r>
              <a:rPr lang="en-US" sz="3200" b="1" dirty="0" smtClean="0">
                <a:latin typeface="Times New Roman" pitchFamily="18" charset="0"/>
                <a:cs typeface="Times New Roman" pitchFamily="18" charset="0"/>
              </a:rPr>
              <a:t>: 16CCBB3</a:t>
            </a:r>
          </a:p>
          <a:p>
            <a:endParaRPr lang="en-US" sz="3200" b="1" dirty="0" smtClean="0">
              <a:latin typeface="Times New Roman" pitchFamily="18" charset="0"/>
              <a:cs typeface="Times New Roman" pitchFamily="18" charset="0"/>
            </a:endParaRPr>
          </a:p>
          <a:p>
            <a:r>
              <a:rPr lang="en-US" sz="3200" b="1" u="sng" dirty="0" smtClean="0">
                <a:latin typeface="Times New Roman" pitchFamily="18" charset="0"/>
                <a:cs typeface="Times New Roman" pitchFamily="18" charset="0"/>
              </a:rPr>
              <a:t>DEPARTMENT</a:t>
            </a:r>
            <a:r>
              <a:rPr lang="en-US" sz="3200" b="1" dirty="0" smtClean="0">
                <a:latin typeface="Times New Roman" pitchFamily="18" charset="0"/>
                <a:cs typeface="Times New Roman" pitchFamily="18" charset="0"/>
              </a:rPr>
              <a:t>: BBA</a:t>
            </a:r>
          </a:p>
          <a:p>
            <a:endParaRPr lang="en-US" sz="3200" b="1" u="sng" dirty="0" smtClean="0">
              <a:latin typeface="Times New Roman" pitchFamily="18" charset="0"/>
              <a:cs typeface="Times New Roman" pitchFamily="18" charset="0"/>
            </a:endParaRPr>
          </a:p>
          <a:p>
            <a:r>
              <a:rPr lang="en-US" sz="3200" b="1" u="sng" dirty="0" smtClean="0">
                <a:latin typeface="Times New Roman" pitchFamily="18" charset="0"/>
                <a:cs typeface="Times New Roman" pitchFamily="18" charset="0"/>
              </a:rPr>
              <a:t>Author</a:t>
            </a:r>
            <a:r>
              <a:rPr lang="en-US" sz="3200" b="1" dirty="0" smtClean="0">
                <a:latin typeface="Times New Roman" pitchFamily="18" charset="0"/>
                <a:cs typeface="Times New Roman" pitchFamily="18" charset="0"/>
              </a:rPr>
              <a:t>: Mrs. R.Anitha </a:t>
            </a:r>
            <a:endParaRPr lang="en-US" sz="3200" b="1" dirty="0">
              <a:latin typeface="Times New Roman" pitchFamily="18" charset="0"/>
              <a:cs typeface="Times New Roman" pitchFamily="18"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Oval 2"/>
          <p:cNvSpPr/>
          <p:nvPr/>
        </p:nvSpPr>
        <p:spPr>
          <a:xfrm>
            <a:off x="2667000" y="381000"/>
            <a:ext cx="4267200" cy="114300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Sales promotion</a:t>
            </a:r>
            <a:endParaRPr lang="en-US" sz="2800" b="1" dirty="0">
              <a:latin typeface="Times New Roman" pitchFamily="18" charset="0"/>
              <a:cs typeface="Times New Roman" pitchFamily="18" charset="0"/>
            </a:endParaRPr>
          </a:p>
        </p:txBody>
      </p:sp>
      <p:sp>
        <p:nvSpPr>
          <p:cNvPr id="5" name="Horizontal Scroll 4"/>
          <p:cNvSpPr/>
          <p:nvPr/>
        </p:nvSpPr>
        <p:spPr>
          <a:xfrm>
            <a:off x="1066800" y="1600200"/>
            <a:ext cx="6705600" cy="525780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Sales promotion are one of the most common types of promotion used by </a:t>
            </a:r>
            <a:r>
              <a:rPr lang="en-US" sz="2400" dirty="0" err="1" smtClean="0">
                <a:latin typeface="Times New Roman" pitchFamily="18" charset="0"/>
                <a:cs typeface="Times New Roman" pitchFamily="18" charset="0"/>
              </a:rPr>
              <a:t>companies.Their</a:t>
            </a:r>
            <a:r>
              <a:rPr lang="en-US" sz="2400" dirty="0" smtClean="0">
                <a:latin typeface="Times New Roman" pitchFamily="18" charset="0"/>
                <a:cs typeface="Times New Roman" pitchFamily="18" charset="0"/>
              </a:rPr>
              <a:t> main purpose is to stimulate purchasing and </a:t>
            </a:r>
            <a:r>
              <a:rPr lang="en-US" sz="2400" dirty="0" err="1" smtClean="0">
                <a:latin typeface="Times New Roman" pitchFamily="18" charset="0"/>
                <a:cs typeface="Times New Roman" pitchFamily="18" charset="0"/>
              </a:rPr>
              <a:t>sales.While</a:t>
            </a:r>
            <a:r>
              <a:rPr lang="en-US" sz="2400" dirty="0" smtClean="0">
                <a:latin typeface="Times New Roman" pitchFamily="18" charset="0"/>
                <a:cs typeface="Times New Roman" pitchFamily="18" charset="0"/>
              </a:rPr>
              <a:t> it has the potential of increasing sales, it is also beneficial for informing prospects about new products on the market or just to recapture old or </a:t>
            </a:r>
            <a:r>
              <a:rPr lang="en-US" sz="2400" dirty="0" err="1" smtClean="0">
                <a:latin typeface="Times New Roman" pitchFamily="18" charset="0"/>
                <a:cs typeface="Times New Roman" pitchFamily="18" charset="0"/>
              </a:rPr>
              <a:t>lostbcustomers</a:t>
            </a:r>
            <a:r>
              <a:rPr lang="en-US" sz="2400" dirty="0" smtClean="0">
                <a:latin typeface="Times New Roman" pitchFamily="18" charset="0"/>
                <a:cs typeface="Times New Roman" pitchFamily="18" charset="0"/>
              </a:rPr>
              <a:t>. Such examples include: coupons, product samples, etc.</a:t>
            </a:r>
            <a:endParaRPr lang="en-US" sz="2400" dirty="0">
              <a:latin typeface="Times New Roman" pitchFamily="18" charset="0"/>
              <a:cs typeface="Times New Roman" pitchFamily="18" charset="0"/>
            </a:endParaRPr>
          </a:p>
        </p:txBody>
      </p:sp>
    </p:spTree>
  </p:cSld>
  <p:clrMapOvr>
    <a:masterClrMapping/>
  </p:clrMapOvr>
  <p:transition>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Oval 2"/>
          <p:cNvSpPr/>
          <p:nvPr/>
        </p:nvSpPr>
        <p:spPr>
          <a:xfrm>
            <a:off x="2133600" y="381000"/>
            <a:ext cx="4495800" cy="137160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Public relations</a:t>
            </a:r>
            <a:endParaRPr lang="en-US" sz="2800" b="1" dirty="0">
              <a:latin typeface="Times New Roman" pitchFamily="18" charset="0"/>
              <a:cs typeface="Times New Roman" pitchFamily="18" charset="0"/>
            </a:endParaRPr>
          </a:p>
        </p:txBody>
      </p:sp>
      <p:sp>
        <p:nvSpPr>
          <p:cNvPr id="5" name="Horizontal Scroll 4"/>
          <p:cNvSpPr/>
          <p:nvPr/>
        </p:nvSpPr>
        <p:spPr>
          <a:xfrm>
            <a:off x="1066800" y="1981200"/>
            <a:ext cx="7239000" cy="464820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Lastly, public relations enable an </a:t>
            </a:r>
            <a:r>
              <a:rPr lang="en-US" sz="2400" dirty="0" err="1" smtClean="0">
                <a:latin typeface="Times New Roman" pitchFamily="18" charset="0"/>
                <a:cs typeface="Times New Roman" pitchFamily="18" charset="0"/>
              </a:rPr>
              <a:t>organisation</a:t>
            </a:r>
            <a:r>
              <a:rPr lang="en-US" sz="2400" dirty="0" smtClean="0">
                <a:latin typeface="Times New Roman" pitchFamily="18" charset="0"/>
                <a:cs typeface="Times New Roman" pitchFamily="18" charset="0"/>
              </a:rPr>
              <a:t> to influence a target audience and through this, create a </a:t>
            </a:r>
            <a:r>
              <a:rPr lang="en-US" sz="2400" dirty="0" err="1" smtClean="0">
                <a:latin typeface="Times New Roman" pitchFamily="18" charset="0"/>
                <a:cs typeface="Times New Roman" pitchFamily="18" charset="0"/>
              </a:rPr>
              <a:t>favourable</a:t>
            </a:r>
            <a:r>
              <a:rPr lang="en-US" sz="2400" dirty="0" smtClean="0">
                <a:latin typeface="Times New Roman" pitchFamily="18" charset="0"/>
                <a:cs typeface="Times New Roman" pitchFamily="18" charset="0"/>
              </a:rPr>
              <a:t> and positive image for the company. The company tries to cannot with the audience by sharing information with them about the company and about the </a:t>
            </a:r>
            <a:r>
              <a:rPr lang="en-US" sz="2400" dirty="0" err="1" smtClean="0">
                <a:latin typeface="Times New Roman" pitchFamily="18" charset="0"/>
                <a:cs typeface="Times New Roman" pitchFamily="18" charset="0"/>
              </a:rPr>
              <a:t>product.If</a:t>
            </a:r>
            <a:r>
              <a:rPr lang="en-US" sz="2400" dirty="0" smtClean="0">
                <a:latin typeface="Times New Roman" pitchFamily="18" charset="0"/>
                <a:cs typeface="Times New Roman" pitchFamily="18" charset="0"/>
              </a:rPr>
              <a:t> anything goes wrong on the information </a:t>
            </a:r>
            <a:r>
              <a:rPr lang="en-US" sz="2400" dirty="0" err="1" smtClean="0">
                <a:latin typeface="Times New Roman" pitchFamily="18" charset="0"/>
                <a:cs typeface="Times New Roman" pitchFamily="18" charset="0"/>
              </a:rPr>
              <a:t>front,the</a:t>
            </a:r>
            <a:r>
              <a:rPr lang="en-US" sz="2400" dirty="0" smtClean="0">
                <a:latin typeface="Times New Roman" pitchFamily="18" charset="0"/>
                <a:cs typeface="Times New Roman" pitchFamily="18" charset="0"/>
              </a:rPr>
              <a:t> public relations department has to step forward and rebuild the public image.</a:t>
            </a:r>
          </a:p>
        </p:txBody>
      </p:sp>
    </p:spTree>
  </p:cSld>
  <p:clrMapOvr>
    <a:masterClrMapping/>
  </p:clrMapOvr>
  <p:transition>
    <p:strip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graphicFrame>
        <p:nvGraphicFramePr>
          <p:cNvPr id="3" name="Diagram 2"/>
          <p:cNvGraphicFramePr/>
          <p:nvPr/>
        </p:nvGraphicFramePr>
        <p:xfrm>
          <a:off x="1143000" y="1397000"/>
          <a:ext cx="67056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lowchart: Terminator 4"/>
          <p:cNvSpPr/>
          <p:nvPr/>
        </p:nvSpPr>
        <p:spPr>
          <a:xfrm>
            <a:off x="2743200" y="228600"/>
            <a:ext cx="4038600" cy="914400"/>
          </a:xfrm>
          <a:prstGeom prst="flowChartTermina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OBJECTIVES</a:t>
            </a:r>
            <a:endParaRPr lang="en-US" sz="2800" b="1" dirty="0">
              <a:latin typeface="Times New Roman" pitchFamily="18" charset="0"/>
              <a:cs typeface="Times New Roman" pitchFamily="18" charset="0"/>
            </a:endParaRPr>
          </a:p>
        </p:txBody>
      </p:sp>
    </p:spTree>
  </p:cSld>
  <p:clrMapOvr>
    <a:masterClrMapping/>
  </p:clrMapOvr>
  <p:transition>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ounded Rectangular Callout 4"/>
          <p:cNvSpPr/>
          <p:nvPr/>
        </p:nvSpPr>
        <p:spPr>
          <a:xfrm>
            <a:off x="685800" y="2438400"/>
            <a:ext cx="7543800" cy="3810000"/>
          </a:xfrm>
          <a:prstGeom prst="wedgeRoundRectCallout">
            <a:avLst/>
          </a:prstGeom>
          <a:solidFill>
            <a:schemeClr val="accent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The idea of promotion is to influence, </a:t>
            </a:r>
            <a:r>
              <a:rPr lang="en-US" sz="2400" dirty="0" err="1" smtClean="0">
                <a:latin typeface="Times New Roman" pitchFamily="18" charset="0"/>
                <a:cs typeface="Times New Roman" pitchFamily="18" charset="0"/>
              </a:rPr>
              <a:t>stimulate,maintain</a:t>
            </a:r>
            <a:r>
              <a:rPr lang="en-US" sz="2400" dirty="0" smtClean="0">
                <a:latin typeface="Times New Roman" pitchFamily="18" charset="0"/>
                <a:cs typeface="Times New Roman" pitchFamily="18" charset="0"/>
              </a:rPr>
              <a:t> and create demand for a </a:t>
            </a:r>
            <a:r>
              <a:rPr lang="en-US" sz="2400" dirty="0" err="1" smtClean="0">
                <a:latin typeface="Times New Roman" pitchFamily="18" charset="0"/>
                <a:cs typeface="Times New Roman" pitchFamily="18" charset="0"/>
              </a:rPr>
              <a:t>product.Promotion</a:t>
            </a:r>
            <a:r>
              <a:rPr lang="en-US" sz="2400" dirty="0" smtClean="0">
                <a:latin typeface="Times New Roman" pitchFamily="18" charset="0"/>
                <a:cs typeface="Times New Roman" pitchFamily="18" charset="0"/>
              </a:rPr>
              <a:t> is responsible for demand </a:t>
            </a:r>
            <a:r>
              <a:rPr lang="en-US" sz="2400" dirty="0" err="1" smtClean="0">
                <a:latin typeface="Times New Roman" pitchFamily="18" charset="0"/>
                <a:cs typeface="Times New Roman" pitchFamily="18" charset="0"/>
              </a:rPr>
              <a:t>creation.To</a:t>
            </a:r>
            <a:r>
              <a:rPr lang="en-US" sz="2400" dirty="0" smtClean="0">
                <a:latin typeface="Times New Roman" pitchFamily="18" charset="0"/>
                <a:cs typeface="Times New Roman" pitchFamily="18" charset="0"/>
              </a:rPr>
              <a:t> create demand for products, a number of promotional activities must be </a:t>
            </a:r>
            <a:r>
              <a:rPr lang="en-US" sz="2400" dirty="0" err="1" smtClean="0">
                <a:latin typeface="Times New Roman" pitchFamily="18" charset="0"/>
                <a:cs typeface="Times New Roman" pitchFamily="18" charset="0"/>
              </a:rPr>
              <a:t>taken.These</a:t>
            </a:r>
            <a:r>
              <a:rPr lang="en-US" sz="2400" dirty="0" smtClean="0">
                <a:latin typeface="Times New Roman" pitchFamily="18" charset="0"/>
                <a:cs typeface="Times New Roman" pitchFamily="18" charset="0"/>
              </a:rPr>
              <a:t> activities can be employed to maintain the demand and to capture demand from competitors. They are alternative instruments for meeting competition and for the creation and </a:t>
            </a:r>
            <a:r>
              <a:rPr lang="en-US" sz="2400" dirty="0" err="1" smtClean="0">
                <a:latin typeface="Times New Roman" pitchFamily="18" charset="0"/>
                <a:cs typeface="Times New Roman" pitchFamily="18" charset="0"/>
              </a:rPr>
              <a:t>maintainance</a:t>
            </a:r>
            <a:r>
              <a:rPr lang="en-US" sz="2400" dirty="0" smtClean="0">
                <a:latin typeface="Times New Roman" pitchFamily="18" charset="0"/>
                <a:cs typeface="Times New Roman" pitchFamily="18" charset="0"/>
              </a:rPr>
              <a:t> of consumer demand.</a:t>
            </a:r>
            <a:endParaRPr lang="en-US" sz="2400" dirty="0">
              <a:latin typeface="Times New Roman" pitchFamily="18" charset="0"/>
              <a:cs typeface="Times New Roman" pitchFamily="18" charset="0"/>
            </a:endParaRPr>
          </a:p>
        </p:txBody>
      </p:sp>
      <p:sp>
        <p:nvSpPr>
          <p:cNvPr id="6" name="Right Arrow 5"/>
          <p:cNvSpPr/>
          <p:nvPr/>
        </p:nvSpPr>
        <p:spPr>
          <a:xfrm>
            <a:off x="2209800" y="304800"/>
            <a:ext cx="4953000" cy="1981200"/>
          </a:xfrm>
          <a:prstGeom prst="rightArrow">
            <a:avLst>
              <a:gd name="adj1" fmla="val 67143"/>
              <a:gd name="adj2" fmla="val 50000"/>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atin typeface="Times New Roman" pitchFamily="18" charset="0"/>
                <a:cs typeface="Times New Roman" pitchFamily="18" charset="0"/>
              </a:rPr>
              <a:t>DEMAND OBJECTIVES</a:t>
            </a:r>
            <a:endParaRPr lang="en-US" sz="3600" dirty="0">
              <a:latin typeface="Times New Roman" pitchFamily="18" charset="0"/>
              <a:cs typeface="Times New Roman" pitchFamily="18" charset="0"/>
            </a:endParaRPr>
          </a:p>
        </p:txBody>
      </p:sp>
    </p:spTree>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ight Arrow 2"/>
          <p:cNvSpPr/>
          <p:nvPr/>
        </p:nvSpPr>
        <p:spPr>
          <a:xfrm>
            <a:off x="2133600" y="533400"/>
            <a:ext cx="4800600" cy="1752600"/>
          </a:xfrm>
          <a:prstGeom prst="rightArrow">
            <a:avLst>
              <a:gd name="adj1" fmla="val 76832"/>
              <a:gd name="adj2" fmla="val 5074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COMMUNICATION OBJECTIVES</a:t>
            </a:r>
            <a:endParaRPr lang="en-US" sz="2800" b="1" dirty="0">
              <a:latin typeface="Times New Roman" pitchFamily="18" charset="0"/>
              <a:cs typeface="Times New Roman" pitchFamily="18" charset="0"/>
            </a:endParaRPr>
          </a:p>
        </p:txBody>
      </p:sp>
      <p:sp>
        <p:nvSpPr>
          <p:cNvPr id="5" name="Rounded Rectangular Callout 4"/>
          <p:cNvSpPr/>
          <p:nvPr/>
        </p:nvSpPr>
        <p:spPr>
          <a:xfrm>
            <a:off x="762000" y="2667000"/>
            <a:ext cx="7315200" cy="3352800"/>
          </a:xfrm>
          <a:prstGeom prst="wedgeRoundRectCallout">
            <a:avLst>
              <a:gd name="adj1" fmla="val -22244"/>
              <a:gd name="adj2" fmla="val 58604"/>
              <a:gd name="adj3" fmla="val 16667"/>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It aims at creating awareness.  It provides information to consumers and retailers about product features, where the products can be obtained and what the products are capable of doing or achieving brand preferences.</a:t>
            </a:r>
            <a:endParaRPr lang="en-US" sz="2800" dirty="0">
              <a:latin typeface="Times New Roman" pitchFamily="18" charset="0"/>
              <a:cs typeface="Times New Roman" pitchFamily="18" charset="0"/>
            </a:endParaRPr>
          </a:p>
        </p:txBody>
      </p:sp>
    </p:spTree>
  </p:cSld>
  <p:clrMapOvr>
    <a:masterClrMapping/>
  </p:clrMapOvr>
  <p:transition>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ight Arrow 2"/>
          <p:cNvSpPr/>
          <p:nvPr/>
        </p:nvSpPr>
        <p:spPr>
          <a:xfrm>
            <a:off x="2286000" y="533400"/>
            <a:ext cx="4800600" cy="1752600"/>
          </a:xfrm>
          <a:prstGeom prst="rightArrow">
            <a:avLst>
              <a:gd name="adj1" fmla="val 67347"/>
              <a:gd name="adj2" fmla="val 5000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SPECIFIC OBJECTIVES</a:t>
            </a:r>
            <a:endParaRPr lang="en-US" sz="2800" dirty="0">
              <a:latin typeface="Times New Roman" pitchFamily="18" charset="0"/>
              <a:cs typeface="Times New Roman" pitchFamily="18" charset="0"/>
            </a:endParaRPr>
          </a:p>
        </p:txBody>
      </p:sp>
      <p:sp>
        <p:nvSpPr>
          <p:cNvPr id="5" name="Rounded Rectangular Callout 4"/>
          <p:cNvSpPr/>
          <p:nvPr/>
        </p:nvSpPr>
        <p:spPr>
          <a:xfrm>
            <a:off x="1066800" y="2895600"/>
            <a:ext cx="6781800" cy="3124200"/>
          </a:xfrm>
          <a:prstGeom prst="wedgeRoundRectCallou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It gives specific information about a product, and influences the  consumer’s decision of purchasing.</a:t>
            </a:r>
            <a:endParaRPr lang="en-US" sz="2400" dirty="0">
              <a:latin typeface="Times New Roman" pitchFamily="18" charset="0"/>
              <a:cs typeface="Times New Roman" pitchFamily="18" charset="0"/>
            </a:endParaRPr>
          </a:p>
        </p:txBody>
      </p:sp>
    </p:spTree>
  </p:cSld>
  <p:clrMapOvr>
    <a:masterClrMapping/>
  </p:clrMapOvr>
  <p:transition>
    <p:push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lowchart: Stored Data 2"/>
          <p:cNvSpPr/>
          <p:nvPr/>
        </p:nvSpPr>
        <p:spPr>
          <a:xfrm>
            <a:off x="2286000" y="152400"/>
            <a:ext cx="6553200" cy="1066800"/>
          </a:xfrm>
          <a:prstGeom prst="flowChartOnlineStorag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Times New Roman" pitchFamily="18" charset="0"/>
                <a:cs typeface="Times New Roman" pitchFamily="18" charset="0"/>
              </a:rPr>
              <a:t>IMPORTANCE  OF PROMOTION</a:t>
            </a:r>
            <a:endParaRPr lang="en-US" sz="2400" b="1" dirty="0">
              <a:latin typeface="Times New Roman" pitchFamily="18" charset="0"/>
              <a:cs typeface="Times New Roman" pitchFamily="18" charset="0"/>
            </a:endParaRPr>
          </a:p>
        </p:txBody>
      </p:sp>
      <p:sp>
        <p:nvSpPr>
          <p:cNvPr id="6" name="Cloud Callout 5"/>
          <p:cNvSpPr/>
          <p:nvPr/>
        </p:nvSpPr>
        <p:spPr>
          <a:xfrm>
            <a:off x="685800" y="1676400"/>
            <a:ext cx="7696200" cy="4800600"/>
          </a:xfrm>
          <a:prstGeom prst="cloudCallout">
            <a:avLst>
              <a:gd name="adj1" fmla="val -21851"/>
              <a:gd name="adj2" fmla="val 46835"/>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en-US" sz="2400" dirty="0" smtClean="0">
                <a:latin typeface="Times New Roman" pitchFamily="18" charset="0"/>
                <a:cs typeface="Times New Roman" pitchFamily="18" charset="0"/>
              </a:rPr>
              <a:t>Promotion is concerned with how a business is to market its product.</a:t>
            </a:r>
          </a:p>
          <a:p>
            <a:pPr algn="ctr">
              <a:buFont typeface="Wingdings" pitchFamily="2" charset="2"/>
              <a:buChar char="v"/>
            </a:pPr>
            <a:r>
              <a:rPr lang="en-US" sz="2400" dirty="0" smtClean="0">
                <a:latin typeface="Times New Roman" pitchFamily="18" charset="0"/>
                <a:cs typeface="Times New Roman" pitchFamily="18" charset="0"/>
              </a:rPr>
              <a:t>A business must inform </a:t>
            </a:r>
            <a:r>
              <a:rPr lang="en-US" sz="2400" dirty="0" err="1" smtClean="0">
                <a:latin typeface="Times New Roman" pitchFamily="18" charset="0"/>
                <a:cs typeface="Times New Roman" pitchFamily="18" charset="0"/>
              </a:rPr>
              <a:t>cutomers</a:t>
            </a:r>
            <a:r>
              <a:rPr lang="en-US" sz="2400" dirty="0" smtClean="0">
                <a:latin typeface="Times New Roman" pitchFamily="18" charset="0"/>
                <a:cs typeface="Times New Roman" pitchFamily="18" charset="0"/>
              </a:rPr>
              <a:t> that it has a product to sell, and make customers feel that they need to buy the product.</a:t>
            </a:r>
            <a:endParaRPr lang="en-US" sz="2400" dirty="0">
              <a:latin typeface="Times New Roman" pitchFamily="18" charset="0"/>
              <a:cs typeface="Times New Roman" pitchFamily="18" charset="0"/>
            </a:endParaRPr>
          </a:p>
        </p:txBody>
      </p:sp>
      <p:sp>
        <p:nvSpPr>
          <p:cNvPr id="5" name="Oval 4"/>
          <p:cNvSpPr/>
          <p:nvPr/>
        </p:nvSpPr>
        <p:spPr>
          <a:xfrm>
            <a:off x="2286000" y="21336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6200000" flipH="1">
            <a:off x="1866900" y="1562100"/>
            <a:ext cx="1143002" cy="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blinds/>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2" name="Picture 2" descr="C:\Users\User\Documents\agi.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1" y="0"/>
            <a:ext cx="9192397" cy="6858000"/>
          </a:xfrm>
          <a:prstGeom prst="rect">
            <a:avLst/>
          </a:prstGeom>
          <a:noFill/>
        </p:spPr>
      </p:pic>
      <p:sp>
        <p:nvSpPr>
          <p:cNvPr id="3" name="Oval 2"/>
          <p:cNvSpPr/>
          <p:nvPr/>
        </p:nvSpPr>
        <p:spPr>
          <a:xfrm>
            <a:off x="2209800" y="609600"/>
            <a:ext cx="5410200" cy="1066800"/>
          </a:xfrm>
          <a:prstGeom prst="ellipse">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lumMod val="95000"/>
                    <a:lumOff val="5000"/>
                  </a:schemeClr>
                </a:solidFill>
                <a:latin typeface="Times New Roman" pitchFamily="18" charset="0"/>
                <a:cs typeface="Times New Roman" pitchFamily="18" charset="0"/>
              </a:rPr>
              <a:t>MEANING</a:t>
            </a:r>
            <a:endParaRPr lang="en-US" sz="4000" b="1" dirty="0">
              <a:solidFill>
                <a:schemeClr val="tx1">
                  <a:lumMod val="95000"/>
                  <a:lumOff val="5000"/>
                </a:schemeClr>
              </a:solidFill>
              <a:latin typeface="Times New Roman" pitchFamily="18" charset="0"/>
              <a:cs typeface="Times New Roman" pitchFamily="18" charset="0"/>
            </a:endParaRPr>
          </a:p>
        </p:txBody>
      </p:sp>
      <p:sp>
        <p:nvSpPr>
          <p:cNvPr id="6" name="Up Ribbon 5"/>
          <p:cNvSpPr/>
          <p:nvPr/>
        </p:nvSpPr>
        <p:spPr>
          <a:xfrm>
            <a:off x="685800" y="1981200"/>
            <a:ext cx="7620000" cy="4419600"/>
          </a:xfrm>
          <a:prstGeom prst="ribbon2">
            <a:avLst>
              <a:gd name="adj1" fmla="val 15330"/>
              <a:gd name="adj2" fmla="val 73776"/>
            </a:avLst>
          </a:prstGeom>
          <a:solidFill>
            <a:srgbClr val="DD2F6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dirty="0" smtClean="0">
                <a:solidFill>
                  <a:schemeClr val="tx1">
                    <a:lumMod val="85000"/>
                    <a:lumOff val="15000"/>
                  </a:schemeClr>
                </a:solidFill>
                <a:latin typeface="Times New Roman" pitchFamily="18" charset="0"/>
                <a:cs typeface="Times New Roman" pitchFamily="18" charset="0"/>
              </a:rPr>
              <a:t>The most important tool used in promotion is sales promotion. Most consumers relate ideas of marketing to the use of sales promotion techniques. The other main forms are advertising, and </a:t>
            </a:r>
            <a:r>
              <a:rPr lang="en-US" sz="2400" u="sng" dirty="0" smtClean="0">
                <a:solidFill>
                  <a:srgbClr val="17F531"/>
                </a:solidFill>
                <a:latin typeface="Times New Roman" pitchFamily="18" charset="0"/>
                <a:cs typeface="Times New Roman" pitchFamily="18" charset="0"/>
                <a:hlinkClick r:id="rId4"/>
              </a:rPr>
              <a:t>personal selling</a:t>
            </a:r>
            <a:r>
              <a:rPr lang="en-US" sz="2400" dirty="0" smtClean="0">
                <a:solidFill>
                  <a:schemeClr val="tx1">
                    <a:lumMod val="85000"/>
                    <a:lumOff val="15000"/>
                  </a:schemeClr>
                </a:solidFill>
                <a:latin typeface="Times New Roman" pitchFamily="18" charset="0"/>
                <a:cs typeface="Times New Roman" pitchFamily="18" charset="0"/>
              </a:rPr>
              <a:t>. The following section deals with sales promotion in detail.</a:t>
            </a:r>
          </a:p>
          <a:p>
            <a:r>
              <a:rPr lang="en-US" sz="2400" dirty="0" smtClean="0">
                <a:solidFill>
                  <a:schemeClr val="tx1">
                    <a:lumMod val="85000"/>
                    <a:lumOff val="15000"/>
                  </a:schemeClr>
                </a:solidFill>
                <a:latin typeface="Times New Roman" pitchFamily="18" charset="0"/>
                <a:cs typeface="Times New Roman" pitchFamily="18" charset="0"/>
              </a:rPr>
              <a:t> </a:t>
            </a:r>
          </a:p>
          <a:p>
            <a:pPr algn="ct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ounded Rectangle 2"/>
          <p:cNvSpPr/>
          <p:nvPr/>
        </p:nvSpPr>
        <p:spPr>
          <a:xfrm>
            <a:off x="2286000" y="533400"/>
            <a:ext cx="4800600" cy="990600"/>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DEFINITION</a:t>
            </a:r>
            <a:r>
              <a:rPr lang="en-US" dirty="0" smtClean="0"/>
              <a:t> </a:t>
            </a:r>
            <a:endParaRPr lang="en-US" dirty="0"/>
          </a:p>
        </p:txBody>
      </p:sp>
      <p:sp>
        <p:nvSpPr>
          <p:cNvPr id="4" name="Flowchart: Card 3"/>
          <p:cNvSpPr/>
          <p:nvPr/>
        </p:nvSpPr>
        <p:spPr>
          <a:xfrm>
            <a:off x="762000" y="2057400"/>
            <a:ext cx="7315200" cy="4343400"/>
          </a:xfrm>
          <a:prstGeom prst="flowChartPunchedCard">
            <a:avLst/>
          </a:prstGeom>
          <a:solidFill>
            <a:srgbClr val="3F16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ACCORDING TO AMERICAN MARKETING ASSOCIATION:</a:t>
            </a:r>
          </a:p>
          <a:p>
            <a:pPr algn="ctr"/>
            <a:r>
              <a:rPr lang="en-US" sz="2400" dirty="0" smtClean="0">
                <a:latin typeface="Times New Roman" pitchFamily="18" charset="0"/>
                <a:cs typeface="Times New Roman" pitchFamily="18" charset="0"/>
              </a:rPr>
              <a:t>“Sales promotion in a specific sense , refers to those sales activities that supplement both personal selling and advertising and co-ordination them and help them to make them effective , such as displays, shows and expositions ,demonstrations and other non- recurrent selling efforts not in the ordinary routine”. </a:t>
            </a:r>
            <a:endParaRPr lang="en-US" sz="2400" dirty="0">
              <a:latin typeface="Times New Roman" pitchFamily="18" charset="0"/>
              <a:cs typeface="Times New Roman" pitchFamily="18" charset="0"/>
            </a:endParaRPr>
          </a:p>
        </p:txBody>
      </p:sp>
    </p:spTree>
  </p:cSld>
  <p:clrMapOvr>
    <a:masterClrMapping/>
  </p:clrMapOvr>
  <p:transition>
    <p:plu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images (4).jfif"/>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ounded Rectangle 2"/>
          <p:cNvSpPr/>
          <p:nvPr/>
        </p:nvSpPr>
        <p:spPr>
          <a:xfrm>
            <a:off x="1981200" y="762000"/>
            <a:ext cx="6172200" cy="990600"/>
          </a:xfrm>
          <a:prstGeom prst="roundRect">
            <a:avLst/>
          </a:prstGeom>
          <a:solidFill>
            <a:srgbClr val="B507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DIFFERENT LEVELS OF SALES PROMOTION</a:t>
            </a:r>
            <a:endParaRPr lang="en-US" sz="2800" b="1" dirty="0">
              <a:latin typeface="Times New Roman" pitchFamily="18" charset="0"/>
              <a:cs typeface="Times New Roman" pitchFamily="18" charset="0"/>
            </a:endParaRPr>
          </a:p>
        </p:txBody>
      </p:sp>
      <p:graphicFrame>
        <p:nvGraphicFramePr>
          <p:cNvPr id="4" name="Diagram 3"/>
          <p:cNvGraphicFramePr/>
          <p:nvPr/>
        </p:nvGraphicFramePr>
        <p:xfrm>
          <a:off x="1524000" y="2743200"/>
          <a:ext cx="6096000" cy="271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Notched Right Arrow 2"/>
          <p:cNvSpPr/>
          <p:nvPr/>
        </p:nvSpPr>
        <p:spPr>
          <a:xfrm>
            <a:off x="1981200" y="0"/>
            <a:ext cx="5486400" cy="1219200"/>
          </a:xfrm>
          <a:prstGeom prst="notch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DEALER’S LEVEL</a:t>
            </a:r>
            <a:endParaRPr lang="en-US" sz="2800" b="1" dirty="0">
              <a:latin typeface="Times New Roman" pitchFamily="18" charset="0"/>
              <a:cs typeface="Times New Roman" pitchFamily="18" charset="0"/>
            </a:endParaRPr>
          </a:p>
        </p:txBody>
      </p:sp>
      <p:sp>
        <p:nvSpPr>
          <p:cNvPr id="4" name="Folded Corner 3"/>
          <p:cNvSpPr/>
          <p:nvPr/>
        </p:nvSpPr>
        <p:spPr>
          <a:xfrm>
            <a:off x="685800" y="1295400"/>
            <a:ext cx="7924800" cy="5257800"/>
          </a:xfrm>
          <a:prstGeom prst="foldedCorner">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itchFamily="2" charset="2"/>
              <a:buChar char="q"/>
            </a:pPr>
            <a:endParaRPr lang="en-US" sz="2000" dirty="0" smtClean="0">
              <a:latin typeface="Times New Roman" pitchFamily="18" charset="0"/>
              <a:cs typeface="Times New Roman" pitchFamily="18" charset="0"/>
            </a:endParaRPr>
          </a:p>
          <a:p>
            <a:pPr marL="342900" indent="-342900" algn="ctr">
              <a:buFont typeface="Wingdings" pitchFamily="2" charset="2"/>
              <a:buChar char="q"/>
            </a:pPr>
            <a:endParaRPr lang="en-US" sz="2000" dirty="0" smtClean="0">
              <a:latin typeface="Times New Roman" pitchFamily="18" charset="0"/>
              <a:cs typeface="Times New Roman" pitchFamily="18" charset="0"/>
            </a:endParaRPr>
          </a:p>
          <a:p>
            <a:pPr marL="342900" indent="-342900" algn="ctr"/>
            <a:endParaRPr lang="en-US" sz="2000" dirty="0" smtClean="0">
              <a:latin typeface="Times New Roman" pitchFamily="18" charset="0"/>
              <a:cs typeface="Times New Roman" pitchFamily="18" charset="0"/>
            </a:endParaRPr>
          </a:p>
          <a:p>
            <a:pPr marL="342900" indent="-342900" algn="just">
              <a:buFont typeface="Wingdings" pitchFamily="2" charset="2"/>
              <a:buChar char="q"/>
            </a:pPr>
            <a:r>
              <a:rPr lang="en-US" sz="2000" dirty="0" smtClean="0">
                <a:latin typeface="Times New Roman" pitchFamily="18" charset="0"/>
                <a:cs typeface="Times New Roman" pitchFamily="18" charset="0"/>
              </a:rPr>
              <a:t> DEMONSTRATIONS :</a:t>
            </a:r>
          </a:p>
          <a:p>
            <a:pPr marL="342900" indent="-342900" algn="just"/>
            <a:r>
              <a:rPr lang="en-US" sz="2000" dirty="0" smtClean="0">
                <a:latin typeface="Times New Roman" pitchFamily="18" charset="0"/>
                <a:cs typeface="Times New Roman" pitchFamily="18" charset="0"/>
              </a:rPr>
              <a:t>The manufacturer’s staff may conduct  special demonstration for the company’s product in the premises of the traders. </a:t>
            </a:r>
            <a:r>
              <a:rPr lang="en-US" sz="2000" dirty="0" err="1" smtClean="0">
                <a:latin typeface="Times New Roman" pitchFamily="18" charset="0"/>
                <a:cs typeface="Times New Roman" pitchFamily="18" charset="0"/>
              </a:rPr>
              <a:t>Eg</a:t>
            </a:r>
            <a:r>
              <a:rPr lang="en-US" sz="2000" dirty="0" smtClean="0">
                <a:latin typeface="Times New Roman" pitchFamily="18" charset="0"/>
                <a:cs typeface="Times New Roman" pitchFamily="18" charset="0"/>
              </a:rPr>
              <a:t>: Micro wave oven, vacuum cleaner, washing machine</a:t>
            </a:r>
          </a:p>
          <a:p>
            <a:pPr marL="342900" indent="-342900" algn="just">
              <a:buFont typeface="Wingdings" pitchFamily="2" charset="2"/>
              <a:buChar char="q"/>
            </a:pPr>
            <a:r>
              <a:rPr lang="en-US" sz="2000" dirty="0" smtClean="0">
                <a:latin typeface="Times New Roman" pitchFamily="18" charset="0"/>
                <a:cs typeface="Times New Roman" pitchFamily="18" charset="0"/>
              </a:rPr>
              <a:t>DISPLAY MATERIALS:</a:t>
            </a:r>
          </a:p>
          <a:p>
            <a:pPr marL="342900" indent="-342900" algn="just"/>
            <a:r>
              <a:rPr lang="en-US" sz="2000" dirty="0" smtClean="0">
                <a:latin typeface="Times New Roman" pitchFamily="18" charset="0"/>
                <a:cs typeface="Times New Roman" pitchFamily="18" charset="0"/>
              </a:rPr>
              <a:t>The manufactures may also supply display materials , on their products, consisting of banners, boards, posters etc., to the traders to enable them to display the same in their business premises.</a:t>
            </a:r>
          </a:p>
          <a:p>
            <a:pPr marL="342900" indent="-342900" algn="just">
              <a:buFont typeface="Wingdings" pitchFamily="2" charset="2"/>
              <a:buChar char="q"/>
            </a:pPr>
            <a:r>
              <a:rPr lang="en-US" sz="2000" dirty="0" smtClean="0">
                <a:latin typeface="Times New Roman" pitchFamily="18" charset="0"/>
                <a:cs typeface="Times New Roman" pitchFamily="18" charset="0"/>
              </a:rPr>
              <a:t>TRADERS FAIRS AND EXHIBITIONS:</a:t>
            </a:r>
          </a:p>
          <a:p>
            <a:pPr marL="342900" indent="-342900" algn="just"/>
            <a:r>
              <a:rPr lang="en-US" sz="2000" dirty="0" smtClean="0">
                <a:latin typeface="Times New Roman" pitchFamily="18" charset="0"/>
                <a:cs typeface="Times New Roman" pitchFamily="18" charset="0"/>
              </a:rPr>
              <a:t>Traders engaged in different trades participate in such fairs. It provides an oppurtunity for them to meet the buyers at a particular place.</a:t>
            </a:r>
          </a:p>
          <a:p>
            <a:pPr marL="342900" indent="-342900" algn="just">
              <a:buFont typeface="Wingdings" pitchFamily="2" charset="2"/>
              <a:buChar char="q"/>
            </a:pPr>
            <a:r>
              <a:rPr lang="en-US" sz="2000" dirty="0" smtClean="0">
                <a:latin typeface="Times New Roman" pitchFamily="18" charset="0"/>
                <a:cs typeface="Times New Roman" pitchFamily="18" charset="0"/>
              </a:rPr>
              <a:t>DEALER COMPETITION:</a:t>
            </a:r>
          </a:p>
          <a:p>
            <a:pPr marL="342900" indent="-342900" algn="just"/>
            <a:r>
              <a:rPr lang="en-US" sz="2000" dirty="0" smtClean="0">
                <a:latin typeface="Times New Roman" pitchFamily="18" charset="0"/>
                <a:cs typeface="Times New Roman" pitchFamily="18" charset="0"/>
              </a:rPr>
              <a:t>To encourage healthy competition among dealers, manufacturers evaluate their performance over a period of time.</a:t>
            </a:r>
          </a:p>
          <a:p>
            <a:pPr marL="342900" indent="-342900" algn="just">
              <a:buFont typeface="Wingdings" pitchFamily="2" charset="2"/>
              <a:buChar char="q"/>
            </a:pPr>
            <a:r>
              <a:rPr lang="en-US" sz="2000" dirty="0" smtClean="0">
                <a:latin typeface="Times New Roman" pitchFamily="18" charset="0"/>
                <a:cs typeface="Times New Roman" pitchFamily="18" charset="0"/>
              </a:rPr>
              <a:t>GIFTS:</a:t>
            </a:r>
          </a:p>
          <a:p>
            <a:pPr marL="342900" indent="-342900" algn="just"/>
            <a:r>
              <a:rPr lang="en-US" sz="2000" dirty="0" smtClean="0">
                <a:latin typeface="Times New Roman" pitchFamily="18" charset="0"/>
                <a:cs typeface="Times New Roman" pitchFamily="18" charset="0"/>
              </a:rPr>
              <a:t>To satisfy those dealers, who regularly place a bulk order with the manufacturer, the letter may offer certain gifts.</a:t>
            </a:r>
          </a:p>
        </p:txBody>
      </p:sp>
    </p:spTree>
  </p:cSld>
  <p:clrMapOvr>
    <a:masterClrMapping/>
  </p:clrMapOvr>
  <p:transition>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Notched Right Arrow 2"/>
          <p:cNvSpPr/>
          <p:nvPr/>
        </p:nvSpPr>
        <p:spPr>
          <a:xfrm>
            <a:off x="2514600" y="0"/>
            <a:ext cx="5791200" cy="1600200"/>
          </a:xfrm>
          <a:prstGeom prst="notch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CONSUMER’S LEVEL</a:t>
            </a:r>
            <a:endParaRPr lang="en-US" sz="3200" dirty="0">
              <a:latin typeface="Times New Roman" pitchFamily="18" charset="0"/>
              <a:cs typeface="Times New Roman" pitchFamily="18" charset="0"/>
            </a:endParaRPr>
          </a:p>
        </p:txBody>
      </p:sp>
      <p:sp>
        <p:nvSpPr>
          <p:cNvPr id="4" name="Folded Corner 3"/>
          <p:cNvSpPr/>
          <p:nvPr/>
        </p:nvSpPr>
        <p:spPr>
          <a:xfrm>
            <a:off x="990600" y="1447800"/>
            <a:ext cx="7467600" cy="5181600"/>
          </a:xfrm>
          <a:prstGeom prst="foldedCorne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q"/>
            </a:pPr>
            <a:r>
              <a:rPr lang="en-US" sz="2000" dirty="0" smtClean="0">
                <a:latin typeface="Times New Roman" pitchFamily="18" charset="0"/>
                <a:cs typeface="Times New Roman" pitchFamily="18" charset="0"/>
              </a:rPr>
              <a:t>FREE SAMPLES:</a:t>
            </a:r>
          </a:p>
          <a:p>
            <a:pPr algn="just"/>
            <a:r>
              <a:rPr lang="en-US" sz="2000" dirty="0" smtClean="0">
                <a:latin typeface="Times New Roman" pitchFamily="18" charset="0"/>
                <a:cs typeface="Times New Roman" pitchFamily="18" charset="0"/>
              </a:rPr>
              <a:t>Free distribution of samples is the most  popular method of sales promotion. This may be done by the manufacturers by putting up special booths in busy places.</a:t>
            </a:r>
          </a:p>
          <a:p>
            <a:pPr algn="just">
              <a:buFont typeface="Wingdings" pitchFamily="2" charset="2"/>
              <a:buChar char="q"/>
            </a:pPr>
            <a:r>
              <a:rPr lang="en-US" sz="2000" dirty="0" smtClean="0">
                <a:latin typeface="Times New Roman" pitchFamily="18" charset="0"/>
                <a:cs typeface="Times New Roman" pitchFamily="18" charset="0"/>
              </a:rPr>
              <a:t>PRICE OFF:</a:t>
            </a:r>
          </a:p>
          <a:p>
            <a:pPr algn="just"/>
            <a:r>
              <a:rPr lang="en-US" sz="2000" dirty="0" smtClean="0">
                <a:latin typeface="Times New Roman" pitchFamily="18" charset="0"/>
                <a:cs typeface="Times New Roman" pitchFamily="18" charset="0"/>
              </a:rPr>
              <a:t>The manufacturer may offer a production in the maximum retail price. A price cut off Rs.2 or Rs.5 if often announced.</a:t>
            </a:r>
          </a:p>
          <a:p>
            <a:pPr algn="just">
              <a:buFont typeface="Wingdings" pitchFamily="2" charset="2"/>
              <a:buChar char="q"/>
            </a:pPr>
            <a:r>
              <a:rPr lang="en-US" sz="2000" dirty="0" smtClean="0">
                <a:latin typeface="Times New Roman" pitchFamily="18" charset="0"/>
                <a:cs typeface="Times New Roman" pitchFamily="18" charset="0"/>
              </a:rPr>
              <a:t>MONEY REFUND OFFER:</a:t>
            </a:r>
          </a:p>
          <a:p>
            <a:pPr algn="just"/>
            <a:r>
              <a:rPr lang="en-US" sz="2000" dirty="0" smtClean="0">
                <a:latin typeface="Times New Roman" pitchFamily="18" charset="0"/>
                <a:cs typeface="Times New Roman" pitchFamily="18" charset="0"/>
              </a:rPr>
              <a:t>Some manufacturers do make the offer that money will be refunded to the consumer, if  he is not fully satisfied with the product .</a:t>
            </a:r>
          </a:p>
          <a:p>
            <a:pPr algn="just">
              <a:buFont typeface="Wingdings" pitchFamily="2" charset="2"/>
              <a:buChar char="q"/>
            </a:pPr>
            <a:r>
              <a:rPr lang="en-US" sz="2000" dirty="0" smtClean="0">
                <a:latin typeface="Times New Roman" pitchFamily="18" charset="0"/>
                <a:cs typeface="Times New Roman" pitchFamily="18" charset="0"/>
              </a:rPr>
              <a:t>GIFTS:</a:t>
            </a:r>
          </a:p>
          <a:p>
            <a:pPr algn="just"/>
            <a:r>
              <a:rPr lang="en-US" sz="2000" dirty="0" smtClean="0">
                <a:latin typeface="Times New Roman" pitchFamily="18" charset="0"/>
                <a:cs typeface="Times New Roman" pitchFamily="18" charset="0"/>
              </a:rPr>
              <a:t>Gifts are offered along with the product by certain marketers .Milk chocolate bar was given free along with  ‘Sunrise ‘ instant coffee recently .</a:t>
            </a:r>
          </a:p>
        </p:txBody>
      </p:sp>
    </p:spTree>
  </p:cSld>
  <p:clrMapOvr>
    <a:masterClrMapping/>
  </p:clrMapOvr>
  <p:transition>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olded Corner 2"/>
          <p:cNvSpPr/>
          <p:nvPr/>
        </p:nvSpPr>
        <p:spPr>
          <a:xfrm>
            <a:off x="914400" y="381000"/>
            <a:ext cx="7543800" cy="6096000"/>
          </a:xfrm>
          <a:prstGeom prst="foldedCorner">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q"/>
            </a:pPr>
            <a:r>
              <a:rPr lang="en-US" dirty="0" smtClean="0"/>
              <a:t> </a:t>
            </a:r>
            <a:r>
              <a:rPr lang="en-US" sz="2000" dirty="0" smtClean="0">
                <a:latin typeface="Times New Roman" pitchFamily="18" charset="0"/>
                <a:cs typeface="Times New Roman" pitchFamily="18" charset="0"/>
              </a:rPr>
              <a:t>OFF SEASON DISCOUNTS:</a:t>
            </a:r>
          </a:p>
          <a:p>
            <a:pPr algn="just"/>
            <a:r>
              <a:rPr lang="en-US" sz="2000" dirty="0" smtClean="0">
                <a:latin typeface="Times New Roman" pitchFamily="18" charset="0"/>
                <a:cs typeface="Times New Roman" pitchFamily="18" charset="0"/>
              </a:rPr>
              <a:t>Such discounts are offered by the marketers of certain goods that have only seasonal demand, e.g., umbrellas, rain coats, etc,</a:t>
            </a:r>
          </a:p>
          <a:p>
            <a:pPr algn="just">
              <a:buFont typeface="Wingdings" pitchFamily="2" charset="2"/>
              <a:buChar char="q"/>
            </a:pPr>
            <a:r>
              <a:rPr lang="en-US" sz="2000" dirty="0" smtClean="0">
                <a:latin typeface="Times New Roman" pitchFamily="18" charset="0"/>
                <a:cs typeface="Times New Roman" pitchFamily="18" charset="0"/>
              </a:rPr>
              <a:t> FESTIVAL DISCOUNTS:</a:t>
            </a:r>
          </a:p>
          <a:p>
            <a:pPr algn="just"/>
            <a:r>
              <a:rPr lang="en-US" sz="2000" dirty="0" smtClean="0">
                <a:latin typeface="Times New Roman" pitchFamily="18" charset="0"/>
                <a:cs typeface="Times New Roman" pitchFamily="18" charset="0"/>
              </a:rPr>
              <a:t>Discounts are  also offered by marketers to maximize sales during festival season, e.g., Deepavali, Pongal and so on.</a:t>
            </a:r>
          </a:p>
          <a:p>
            <a:pPr marL="342900" indent="-342900" algn="just">
              <a:buFont typeface="Wingdings" pitchFamily="2" charset="2"/>
              <a:buChar char="q"/>
            </a:pPr>
            <a:r>
              <a:rPr lang="en-US" sz="2000" dirty="0" smtClean="0">
                <a:latin typeface="Times New Roman" pitchFamily="18" charset="0"/>
                <a:cs typeface="Times New Roman" pitchFamily="18" charset="0"/>
              </a:rPr>
              <a:t>COUPONS:</a:t>
            </a:r>
          </a:p>
          <a:p>
            <a:pPr marL="342900" indent="-342900" algn="just"/>
            <a:r>
              <a:rPr lang="en-US" sz="2000" dirty="0" smtClean="0">
                <a:latin typeface="Times New Roman" pitchFamily="18" charset="0"/>
                <a:cs typeface="Times New Roman" pitchFamily="18" charset="0"/>
              </a:rPr>
              <a:t>Coupons are kept inside the package. The buyer gets discounts, as indicated in the coupon, when he buys the same product next time.</a:t>
            </a:r>
          </a:p>
          <a:p>
            <a:pPr marL="342900" indent="-342900" algn="just">
              <a:buFont typeface="Wingdings" pitchFamily="2" charset="2"/>
              <a:buChar char="q"/>
            </a:pPr>
            <a:r>
              <a:rPr lang="en-US" sz="2000" dirty="0" smtClean="0">
                <a:latin typeface="Times New Roman" pitchFamily="18" charset="0"/>
                <a:cs typeface="Times New Roman" pitchFamily="18" charset="0"/>
              </a:rPr>
              <a:t>EXTRA QUANTITY:</a:t>
            </a:r>
          </a:p>
          <a:p>
            <a:pPr marL="342900" indent="-342900" algn="just"/>
            <a:r>
              <a:rPr lang="en-US" sz="2000" dirty="0" smtClean="0">
                <a:latin typeface="Times New Roman" pitchFamily="18" charset="0"/>
                <a:cs typeface="Times New Roman" pitchFamily="18" charset="0"/>
              </a:rPr>
              <a:t>More quantity of the product is offered for the sale price to induce the buyers to buy ‘Nestle Sunrise’ instant coffee powder and ‘Colgate’ toothpaste are sold with ‘extra quantity’ offer often.</a:t>
            </a:r>
          </a:p>
          <a:p>
            <a:pPr marL="342900" indent="-342900" algn="just">
              <a:buFont typeface="Wingdings" pitchFamily="2" charset="2"/>
              <a:buChar char="q"/>
            </a:pPr>
            <a:r>
              <a:rPr lang="en-US" sz="2000" dirty="0" smtClean="0">
                <a:latin typeface="Times New Roman" pitchFamily="18" charset="0"/>
                <a:cs typeface="Times New Roman" pitchFamily="18" charset="0"/>
              </a:rPr>
              <a:t>FREE DOOR DELIVERY AND INSTALLATION:</a:t>
            </a:r>
          </a:p>
          <a:p>
            <a:pPr marL="342900" indent="-342900" algn="just"/>
            <a:r>
              <a:rPr lang="en-US" sz="2000" dirty="0" smtClean="0">
                <a:latin typeface="Times New Roman" pitchFamily="18" charset="0"/>
                <a:cs typeface="Times New Roman" pitchFamily="18" charset="0"/>
              </a:rPr>
              <a:t>Some traders offer free home delivery of goods. Some of them also offer free installation, e.g., computer ,furniture </a:t>
            </a:r>
            <a:endParaRPr lang="en-US" sz="2000" dirty="0">
              <a:latin typeface="Times New Roman" pitchFamily="18" charset="0"/>
              <a:cs typeface="Times New Roman" pitchFamily="18" charset="0"/>
            </a:endParaRPr>
          </a:p>
        </p:txBody>
      </p:sp>
    </p:spTree>
  </p:cSld>
  <p:clrMapOvr>
    <a:masterClrMapping/>
  </p:clrMapOvr>
  <p:transition>
    <p:pull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Notched Right Arrow 2"/>
          <p:cNvSpPr/>
          <p:nvPr/>
        </p:nvSpPr>
        <p:spPr>
          <a:xfrm>
            <a:off x="2209800" y="228600"/>
            <a:ext cx="5562600" cy="1828800"/>
          </a:xfrm>
          <a:prstGeom prst="notched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SALESMEN’S LEVEL</a:t>
            </a:r>
            <a:endParaRPr lang="en-US" sz="2800" b="1" dirty="0">
              <a:latin typeface="Times New Roman" pitchFamily="18" charset="0"/>
              <a:cs typeface="Times New Roman" pitchFamily="18" charset="0"/>
            </a:endParaRPr>
          </a:p>
        </p:txBody>
      </p:sp>
      <p:sp>
        <p:nvSpPr>
          <p:cNvPr id="4" name="Folded Corner 3"/>
          <p:cNvSpPr/>
          <p:nvPr/>
        </p:nvSpPr>
        <p:spPr>
          <a:xfrm>
            <a:off x="838200" y="1905000"/>
            <a:ext cx="7543800" cy="4724400"/>
          </a:xfrm>
          <a:prstGeom prst="foldedCorner">
            <a:avLst/>
          </a:prstGeom>
          <a:solidFill>
            <a:srgbClr val="B507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q"/>
            </a:pPr>
            <a:r>
              <a:rPr lang="en-US" sz="2000" dirty="0" smtClean="0">
                <a:latin typeface="Times New Roman" pitchFamily="18" charset="0"/>
                <a:cs typeface="Times New Roman" pitchFamily="18" charset="0"/>
              </a:rPr>
              <a:t> MEETINGS:</a:t>
            </a:r>
          </a:p>
          <a:p>
            <a:pPr algn="just"/>
            <a:r>
              <a:rPr lang="en-US" sz="2000" dirty="0" smtClean="0">
                <a:latin typeface="Times New Roman" pitchFamily="18" charset="0"/>
                <a:cs typeface="Times New Roman" pitchFamily="18" charset="0"/>
              </a:rPr>
              <a:t>Meetings of salesmen organised at regular intervals enable every salesmen to assess his own performance. He also gets an oppurtunity to the  know how the other salesmen are doing.</a:t>
            </a:r>
          </a:p>
          <a:p>
            <a:pPr algn="just">
              <a:buFont typeface="Wingdings" pitchFamily="2" charset="2"/>
              <a:buChar char="q"/>
            </a:pPr>
            <a:r>
              <a:rPr lang="en-US" sz="2000" dirty="0" smtClean="0">
                <a:latin typeface="Times New Roman" pitchFamily="18" charset="0"/>
                <a:cs typeface="Times New Roman" pitchFamily="18" charset="0"/>
              </a:rPr>
              <a:t>PAMPHLETS:</a:t>
            </a:r>
          </a:p>
          <a:p>
            <a:pPr algn="just"/>
            <a:r>
              <a:rPr lang="en-US" sz="2000" dirty="0" smtClean="0">
                <a:latin typeface="Times New Roman" pitchFamily="18" charset="0"/>
                <a:cs typeface="Times New Roman" pitchFamily="18" charset="0"/>
              </a:rPr>
              <a:t>Salesmen are provided with pamphlets that give complete details of the product. such pamphlets can be distributed to the customers.</a:t>
            </a:r>
          </a:p>
          <a:p>
            <a:pPr algn="just">
              <a:buFont typeface="Wingdings" pitchFamily="2" charset="2"/>
              <a:buChar char="q"/>
            </a:pPr>
            <a:r>
              <a:rPr lang="en-US" sz="2000" dirty="0" smtClean="0">
                <a:latin typeface="Times New Roman" pitchFamily="18" charset="0"/>
                <a:cs typeface="Times New Roman" pitchFamily="18" charset="0"/>
              </a:rPr>
              <a:t>CELL PHONES AND PAGERS:</a:t>
            </a:r>
          </a:p>
          <a:p>
            <a:pPr algn="just"/>
            <a:r>
              <a:rPr lang="en-US" sz="2000" dirty="0" smtClean="0">
                <a:latin typeface="Times New Roman" pitchFamily="18" charset="0"/>
                <a:cs typeface="Times New Roman" pitchFamily="18" charset="0"/>
              </a:rPr>
              <a:t>The present day salesmen are provided with cell phones and pagers  to act swiftly. This enables them to contact and to be contacted by anyone even when they are on the move.</a:t>
            </a:r>
          </a:p>
        </p:txBody>
      </p:sp>
    </p:spTree>
  </p:cSld>
  <p:clrMapOvr>
    <a:masterClrMapping/>
  </p:clrMapOvr>
  <p:transition>
    <p:pull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olded Corner 2"/>
          <p:cNvSpPr/>
          <p:nvPr/>
        </p:nvSpPr>
        <p:spPr>
          <a:xfrm>
            <a:off x="914400" y="1295400"/>
            <a:ext cx="6477000" cy="4953000"/>
          </a:xfrm>
          <a:prstGeom prst="foldedCorner">
            <a:avLst/>
          </a:prstGeom>
          <a:solidFill>
            <a:srgbClr val="B507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q"/>
            </a:pPr>
            <a:r>
              <a:rPr lang="en-US" sz="2400" dirty="0" smtClean="0">
                <a:latin typeface="Times New Roman" pitchFamily="18" charset="0"/>
                <a:cs typeface="Times New Roman" pitchFamily="18" charset="0"/>
              </a:rPr>
              <a:t>PRODUCT DEMONSTRATION:</a:t>
            </a:r>
          </a:p>
          <a:p>
            <a:pPr algn="just"/>
            <a:r>
              <a:rPr lang="en-US" sz="2400" dirty="0" smtClean="0">
                <a:latin typeface="Times New Roman" pitchFamily="18" charset="0"/>
                <a:cs typeface="Times New Roman" pitchFamily="18" charset="0"/>
              </a:rPr>
              <a:t>Salesmen selling certain products like vacuum cleaner carry the instrument wherever they go. This enables them to arrange demonstrations when required.</a:t>
            </a:r>
          </a:p>
          <a:p>
            <a:pPr algn="just">
              <a:buFont typeface="Wingdings" pitchFamily="2" charset="2"/>
              <a:buChar char="q"/>
            </a:pPr>
            <a:r>
              <a:rPr lang="en-US" sz="2400" dirty="0" smtClean="0">
                <a:latin typeface="Times New Roman" pitchFamily="18" charset="0"/>
                <a:cs typeface="Times New Roman" pitchFamily="18" charset="0"/>
              </a:rPr>
              <a:t>SALES APPRAISAL:</a:t>
            </a:r>
          </a:p>
          <a:p>
            <a:pPr algn="just"/>
            <a:r>
              <a:rPr lang="en-US" sz="2400" dirty="0" smtClean="0">
                <a:latin typeface="Times New Roman" pitchFamily="18" charset="0"/>
                <a:cs typeface="Times New Roman" pitchFamily="18" charset="0"/>
              </a:rPr>
              <a:t>The business appraises the performance of all salesmen over a period of time. All those salesmen who have excelled are given awards and </a:t>
            </a:r>
            <a:r>
              <a:rPr lang="en-US" sz="2400" dirty="0" err="1" smtClean="0">
                <a:latin typeface="Times New Roman" pitchFamily="18" charset="0"/>
                <a:cs typeface="Times New Roman" pitchFamily="18" charset="0"/>
              </a:rPr>
              <a:t>momentos</a:t>
            </a:r>
            <a:r>
              <a:rPr lang="en-US" sz="2400" dirty="0" smtClean="0">
                <a:latin typeface="Times New Roman" pitchFamily="18" charset="0"/>
                <a:cs typeface="Times New Roman" pitchFamily="18" charset="0"/>
              </a:rPr>
              <a:t>.</a:t>
            </a:r>
          </a:p>
        </p:txBody>
      </p:sp>
    </p:spTree>
  </p:cSld>
  <p:clrMapOvr>
    <a:masterClrMapping/>
  </p:clrMapOvr>
  <p:transition>
    <p:strip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Pentagon 2"/>
          <p:cNvSpPr/>
          <p:nvPr/>
        </p:nvSpPr>
        <p:spPr>
          <a:xfrm>
            <a:off x="2362200" y="457200"/>
            <a:ext cx="5486400" cy="1066800"/>
          </a:xfrm>
          <a:prstGeom prst="homePlate">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ADVANTAGES</a:t>
            </a:r>
            <a:endParaRPr lang="en-US" sz="2800" b="1" dirty="0">
              <a:solidFill>
                <a:schemeClr val="tx1"/>
              </a:solidFill>
              <a:latin typeface="Times New Roman" pitchFamily="18" charset="0"/>
              <a:cs typeface="Times New Roman" pitchFamily="18" charset="0"/>
            </a:endParaRPr>
          </a:p>
        </p:txBody>
      </p:sp>
      <p:sp>
        <p:nvSpPr>
          <p:cNvPr id="5" name="Flowchart: Stored Data 4"/>
          <p:cNvSpPr/>
          <p:nvPr/>
        </p:nvSpPr>
        <p:spPr>
          <a:xfrm>
            <a:off x="685800" y="1828800"/>
            <a:ext cx="7848600" cy="4343400"/>
          </a:xfrm>
          <a:prstGeom prst="flowChartOnlineStorage">
            <a:avLst/>
          </a:prstGeom>
          <a:solidFill>
            <a:srgbClr val="DD2F6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lgn="just">
              <a:buFont typeface="Wingdings" pitchFamily="2" charset="2"/>
              <a:buChar char="q"/>
            </a:pPr>
            <a:r>
              <a:rPr lang="en-US" sz="2400" dirty="0" smtClean="0">
                <a:latin typeface="Times New Roman" pitchFamily="18" charset="0"/>
                <a:cs typeface="Times New Roman" pitchFamily="18" charset="0"/>
              </a:rPr>
              <a:t>Promotion , paves the way for employee self employment.</a:t>
            </a:r>
          </a:p>
          <a:p>
            <a:pPr marL="400050" indent="-400050" algn="just">
              <a:buFont typeface="Wingdings" pitchFamily="2" charset="2"/>
              <a:buChar char="q"/>
            </a:pPr>
            <a:r>
              <a:rPr lang="en-US" sz="2400" dirty="0" smtClean="0">
                <a:latin typeface="Times New Roman" pitchFamily="18" charset="0"/>
                <a:cs typeface="Times New Roman" pitchFamily="18" charset="0"/>
              </a:rPr>
              <a:t>It enhances employee to use his Knowledge skills.</a:t>
            </a:r>
          </a:p>
          <a:p>
            <a:pPr marL="400050" indent="-400050" algn="just">
              <a:buFont typeface="Wingdings" pitchFamily="2" charset="2"/>
              <a:buChar char="q"/>
            </a:pPr>
            <a:r>
              <a:rPr lang="en-US" sz="2400" dirty="0" smtClean="0">
                <a:latin typeface="Times New Roman" pitchFamily="18" charset="0"/>
                <a:cs typeface="Times New Roman" pitchFamily="18" charset="0"/>
              </a:rPr>
              <a:t>It inspires employees to complete and get ahead of others.</a:t>
            </a:r>
          </a:p>
          <a:p>
            <a:pPr marL="400050" indent="-400050" algn="just">
              <a:buFont typeface="Wingdings" pitchFamily="2" charset="2"/>
              <a:buChar char="q"/>
            </a:pPr>
            <a:r>
              <a:rPr lang="en-US" sz="2400" dirty="0" smtClean="0">
                <a:latin typeface="Times New Roman" pitchFamily="18" charset="0"/>
                <a:cs typeface="Times New Roman" pitchFamily="18" charset="0"/>
              </a:rPr>
              <a:t>It encourages them to remain royal and </a:t>
            </a:r>
            <a:r>
              <a:rPr lang="en-US" sz="2400" dirty="0" err="1" smtClean="0">
                <a:latin typeface="Times New Roman" pitchFamily="18" charset="0"/>
                <a:cs typeface="Times New Roman" pitchFamily="18" charset="0"/>
              </a:rPr>
              <a:t>commited</a:t>
            </a:r>
            <a:r>
              <a:rPr lang="en-US" sz="2400" dirty="0" smtClean="0">
                <a:latin typeface="Times New Roman" pitchFamily="18" charset="0"/>
                <a:cs typeface="Times New Roman" pitchFamily="18" charset="0"/>
              </a:rPr>
              <a:t> to their jobs and the </a:t>
            </a:r>
            <a:r>
              <a:rPr lang="en-US" sz="2400" dirty="0" err="1" smtClean="0">
                <a:latin typeface="Times New Roman" pitchFamily="18" charset="0"/>
                <a:cs typeface="Times New Roman" pitchFamily="18" charset="0"/>
              </a:rPr>
              <a:t>organisation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ransition>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lowchart: Connector 2"/>
          <p:cNvSpPr/>
          <p:nvPr/>
        </p:nvSpPr>
        <p:spPr>
          <a:xfrm>
            <a:off x="1981200" y="381000"/>
            <a:ext cx="5943600" cy="1600200"/>
          </a:xfrm>
          <a:prstGeom prst="flowChartConnector">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DISADVANTAGES</a:t>
            </a:r>
            <a:endParaRPr lang="en-US" sz="2800" b="1" dirty="0">
              <a:solidFill>
                <a:schemeClr val="tx1"/>
              </a:solidFill>
              <a:latin typeface="Times New Roman" pitchFamily="18" charset="0"/>
              <a:cs typeface="Times New Roman" pitchFamily="18" charset="0"/>
            </a:endParaRPr>
          </a:p>
        </p:txBody>
      </p:sp>
      <p:sp>
        <p:nvSpPr>
          <p:cNvPr id="4" name="Folded Corner 3"/>
          <p:cNvSpPr/>
          <p:nvPr/>
        </p:nvSpPr>
        <p:spPr>
          <a:xfrm>
            <a:off x="914400" y="2209800"/>
            <a:ext cx="7315200" cy="4038600"/>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Times New Roman" pitchFamily="18" charset="0"/>
                <a:cs typeface="Times New Roman" pitchFamily="18" charset="0"/>
              </a:rPr>
              <a:t>Promotion has limited abilities.</a:t>
            </a:r>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just">
              <a:buFont typeface="Wingdings" pitchFamily="2" charset="2"/>
              <a:buChar char="q"/>
            </a:pPr>
            <a:r>
              <a:rPr lang="en-US" sz="2400" dirty="0" smtClean="0">
                <a:solidFill>
                  <a:schemeClr val="tx1"/>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Cannot make up for the poor quality of a good /   service</a:t>
            </a:r>
          </a:p>
          <a:p>
            <a:pPr algn="just"/>
            <a:endParaRPr lang="en-US" sz="2400" dirty="0" smtClean="0">
              <a:solidFill>
                <a:schemeClr val="tx1"/>
              </a:solidFill>
              <a:latin typeface="Times New Roman" pitchFamily="18" charset="0"/>
              <a:cs typeface="Times New Roman" pitchFamily="18" charset="0"/>
            </a:endParaRPr>
          </a:p>
          <a:p>
            <a:pPr algn="just">
              <a:buFont typeface="Wingdings" pitchFamily="2" charset="2"/>
              <a:buChar char="q"/>
            </a:pPr>
            <a:r>
              <a:rPr lang="en-US" sz="2400" dirty="0" smtClean="0">
                <a:solidFill>
                  <a:schemeClr val="tx1"/>
                </a:solidFill>
                <a:latin typeface="Times New Roman" pitchFamily="18" charset="0"/>
                <a:cs typeface="Times New Roman" pitchFamily="18" charset="0"/>
              </a:rPr>
              <a:t> Cannot immediately achieve major success</a:t>
            </a:r>
          </a:p>
          <a:p>
            <a:pPr algn="just">
              <a:buFont typeface="Wingdings" pitchFamily="2" charset="2"/>
              <a:buChar char="q"/>
            </a:pPr>
            <a:endParaRPr lang="en-US" sz="2400" dirty="0" smtClean="0">
              <a:solidFill>
                <a:schemeClr val="tx1"/>
              </a:solidFill>
              <a:latin typeface="Times New Roman" pitchFamily="18" charset="0"/>
              <a:cs typeface="Times New Roman" pitchFamily="18" charset="0"/>
            </a:endParaRPr>
          </a:p>
          <a:p>
            <a:pPr algn="just">
              <a:buFont typeface="Wingdings" pitchFamily="2" charset="2"/>
              <a:buChar char="q"/>
            </a:pPr>
            <a:r>
              <a:rPr lang="en-US" sz="2400" dirty="0" smtClean="0">
                <a:solidFill>
                  <a:schemeClr val="tx1"/>
                </a:solidFill>
                <a:latin typeface="Times New Roman" pitchFamily="18" charset="0"/>
                <a:cs typeface="Times New Roman" pitchFamily="18" charset="0"/>
              </a:rPr>
              <a:t> Cannot substitute for  well- trained salespeople</a:t>
            </a:r>
            <a:endParaRPr lang="en-US" sz="2400" dirty="0">
              <a:solidFill>
                <a:schemeClr val="tx1"/>
              </a:solidFill>
              <a:latin typeface="Times New Roman" pitchFamily="18" charset="0"/>
              <a:cs typeface="Times New Roman" pitchFamily="18" charset="0"/>
            </a:endParaRPr>
          </a:p>
        </p:txBody>
      </p:sp>
    </p:spTree>
  </p:cSld>
  <p:clrMapOvr>
    <a:masterClrMapping/>
  </p:clrMapOvr>
  <p:transition>
    <p:circl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Pentagon 2"/>
          <p:cNvSpPr/>
          <p:nvPr/>
        </p:nvSpPr>
        <p:spPr>
          <a:xfrm>
            <a:off x="2514600" y="533400"/>
            <a:ext cx="5029200" cy="609600"/>
          </a:xfrm>
          <a:prstGeom prst="homePlate">
            <a:avLst/>
          </a:prstGeom>
          <a:solidFill>
            <a:srgbClr val="B507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CONCLUSION</a:t>
            </a:r>
            <a:endParaRPr lang="en-US" sz="3200" dirty="0">
              <a:latin typeface="Times New Roman" pitchFamily="18" charset="0"/>
              <a:cs typeface="Times New Roman" pitchFamily="18" charset="0"/>
            </a:endParaRPr>
          </a:p>
        </p:txBody>
      </p:sp>
      <p:sp>
        <p:nvSpPr>
          <p:cNvPr id="4" name="Frame 3"/>
          <p:cNvSpPr/>
          <p:nvPr/>
        </p:nvSpPr>
        <p:spPr>
          <a:xfrm>
            <a:off x="990600" y="1905000"/>
            <a:ext cx="7239000" cy="4191000"/>
          </a:xfrm>
          <a:prstGeom prst="frame">
            <a:avLst>
              <a:gd name="adj1" fmla="val 9291"/>
            </a:avLst>
          </a:prstGeom>
          <a:solidFill>
            <a:srgbClr val="0AB6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All over , Promotion have a positive impact on the employees &amp; will be a greater value to the organization, </a:t>
            </a:r>
          </a:p>
          <a:p>
            <a:pPr algn="ctr"/>
            <a:r>
              <a:rPr lang="en-US" sz="2400" dirty="0" smtClean="0">
                <a:solidFill>
                  <a:schemeClr val="tx1"/>
                </a:solidFill>
                <a:latin typeface="Times New Roman" pitchFamily="18" charset="0"/>
                <a:cs typeface="Times New Roman" pitchFamily="18" charset="0"/>
              </a:rPr>
              <a:t>It  may be on the basis of seniority or merit.</a:t>
            </a:r>
            <a:endParaRPr lang="en-US" sz="2400" dirty="0">
              <a:solidFill>
                <a:schemeClr val="tx1"/>
              </a:solidFill>
              <a:latin typeface="Times New Roman" pitchFamily="18" charset="0"/>
              <a:cs typeface="Times New Roman" pitchFamily="18" charset="0"/>
            </a:endParaRPr>
          </a:p>
        </p:txBody>
      </p:sp>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2" name="Picture 2" descr="C:\Users\User\Downloads\slide-8 (1).jpg"/>
          <p:cNvPicPr>
            <a:picLocks noChangeAspect="1" noChangeArrowheads="1"/>
          </p:cNvPicPr>
          <p:nvPr/>
        </p:nvPicPr>
        <p:blipFill>
          <a:blip r:embed="rId3"/>
          <a:srcRect/>
          <a:stretch>
            <a:fillRect/>
          </a:stretch>
        </p:blipFill>
        <p:spPr bwMode="auto">
          <a:xfrm>
            <a:off x="0" y="6899"/>
            <a:ext cx="9144000" cy="6851101"/>
          </a:xfrm>
          <a:prstGeom prst="rect">
            <a:avLst/>
          </a:prstGeom>
          <a:noFill/>
        </p:spPr>
      </p:pic>
    </p:spTree>
  </p:cSld>
  <p:clrMapOvr>
    <a:masterClrMapping/>
  </p:clrMapOvr>
  <p:transition>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Oval 4"/>
          <p:cNvSpPr/>
          <p:nvPr/>
        </p:nvSpPr>
        <p:spPr>
          <a:xfrm>
            <a:off x="1905000" y="228600"/>
            <a:ext cx="4648200" cy="1600200"/>
          </a:xfrm>
          <a:prstGeom prst="ellipse">
            <a:avLst/>
          </a:prstGeom>
          <a:solidFill>
            <a:schemeClr val="accent2">
              <a:lumMod val="5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INTRODUCTION</a:t>
            </a:r>
            <a:endParaRPr lang="en-US" sz="3200" dirty="0">
              <a:latin typeface="Times New Roman" pitchFamily="18" charset="0"/>
              <a:cs typeface="Times New Roman" pitchFamily="18" charset="0"/>
            </a:endParaRPr>
          </a:p>
        </p:txBody>
      </p:sp>
      <p:sp>
        <p:nvSpPr>
          <p:cNvPr id="6" name="Rounded Rectangle 5"/>
          <p:cNvSpPr/>
          <p:nvPr/>
        </p:nvSpPr>
        <p:spPr>
          <a:xfrm>
            <a:off x="1600200" y="2057400"/>
            <a:ext cx="6096000" cy="4495800"/>
          </a:xfrm>
          <a:prstGeom prst="roundRect">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lumMod val="85000"/>
                    <a:lumOff val="15000"/>
                  </a:schemeClr>
                </a:solidFill>
                <a:latin typeface="Times New Roman" pitchFamily="18" charset="0"/>
                <a:cs typeface="Times New Roman" pitchFamily="18" charset="0"/>
              </a:rPr>
              <a:t>Promotion is about communicating with customers in order to inform and persuade by changing people's attitudes, via a multitude of online and offline channels. Attitudes are made up of values and beliefs that influence the way people think and feel.</a:t>
            </a:r>
            <a:endParaRPr lang="en-US" sz="2400" dirty="0">
              <a:solidFill>
                <a:schemeClr val="tx1">
                  <a:lumMod val="85000"/>
                  <a:lumOff val="15000"/>
                </a:schemeClr>
              </a:solidFill>
              <a:latin typeface="Times New Roman" pitchFamily="18" charset="0"/>
              <a:cs typeface="Times New Roman" pitchFamily="18" charset="0"/>
            </a:endParaRPr>
          </a:p>
        </p:txBody>
      </p:sp>
      <p:sp>
        <p:nvSpPr>
          <p:cNvPr id="7" name="Oval 6"/>
          <p:cNvSpPr/>
          <p:nvPr/>
        </p:nvSpPr>
        <p:spPr>
          <a:xfrm flipH="1" flipV="1">
            <a:off x="2057400" y="2209800"/>
            <a:ext cx="167636" cy="3048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Oval 2"/>
          <p:cNvSpPr/>
          <p:nvPr/>
        </p:nvSpPr>
        <p:spPr>
          <a:xfrm>
            <a:off x="1371600" y="1905000"/>
            <a:ext cx="6248400" cy="4267200"/>
          </a:xfrm>
          <a:prstGeom prst="ellipse">
            <a:avLst/>
          </a:prstGeom>
          <a:solidFill>
            <a:srgbClr val="DD2F6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sz="3600" dirty="0" smtClean="0">
                <a:solidFill>
                  <a:srgbClr val="000000"/>
                </a:solidFill>
                <a:latin typeface="Roboto"/>
                <a:cs typeface="Arial" pitchFamily="34" charset="0"/>
              </a:rPr>
              <a:t>According to </a:t>
            </a:r>
            <a:r>
              <a:rPr lang="en-US" sz="3600" dirty="0" err="1" smtClean="0">
                <a:solidFill>
                  <a:srgbClr val="000000"/>
                </a:solidFill>
                <a:latin typeface="Roboto"/>
                <a:cs typeface="Arial" pitchFamily="34" charset="0"/>
              </a:rPr>
              <a:t>Kotler</a:t>
            </a:r>
            <a:r>
              <a:rPr lang="en-US" sz="3600" dirty="0" smtClean="0">
                <a:solidFill>
                  <a:srgbClr val="000000"/>
                </a:solidFill>
                <a:latin typeface="Roboto"/>
                <a:cs typeface="Arial" pitchFamily="34" charset="0"/>
              </a:rPr>
              <a:t> </a:t>
            </a:r>
          </a:p>
          <a:p>
            <a:pPr lvl="0" fontAlgn="base">
              <a:spcBef>
                <a:spcPct val="0"/>
              </a:spcBef>
              <a:spcAft>
                <a:spcPct val="0"/>
              </a:spcAft>
            </a:pPr>
            <a:endParaRPr lang="en-US" sz="3600" dirty="0" smtClean="0">
              <a:solidFill>
                <a:srgbClr val="000000"/>
              </a:solidFill>
              <a:latin typeface="Roboto"/>
              <a:cs typeface="Arial" pitchFamily="34" charset="0"/>
            </a:endParaRPr>
          </a:p>
          <a:p>
            <a:pPr lvl="0" fontAlgn="base">
              <a:spcBef>
                <a:spcPct val="0"/>
              </a:spcBef>
              <a:spcAft>
                <a:spcPct val="0"/>
              </a:spcAft>
            </a:pPr>
            <a:r>
              <a:rPr lang="en-US" dirty="0" smtClean="0">
                <a:solidFill>
                  <a:srgbClr val="000000"/>
                </a:solidFill>
                <a:latin typeface="inherit"/>
                <a:cs typeface="Arial" pitchFamily="34" charset="0"/>
              </a:rPr>
              <a:t>Advertising is any paid form of non-personal presentation &amp; promotion of ideas, goods, or services by an identified sponsor.</a:t>
            </a:r>
            <a:endParaRPr lang="en-US" sz="4800" dirty="0" smtClean="0">
              <a:solidFill>
                <a:schemeClr val="tx1"/>
              </a:solidFill>
              <a:latin typeface="Arial" pitchFamily="34" charset="0"/>
              <a:cs typeface="Arial" pitchFamily="34" charset="0"/>
            </a:endParaRPr>
          </a:p>
        </p:txBody>
      </p:sp>
      <p:sp>
        <p:nvSpPr>
          <p:cNvPr id="5" name="Oval 4"/>
          <p:cNvSpPr/>
          <p:nvPr/>
        </p:nvSpPr>
        <p:spPr>
          <a:xfrm>
            <a:off x="6096000" y="2286000"/>
            <a:ext cx="2286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590800" y="228600"/>
            <a:ext cx="4038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DEFINITION</a:t>
            </a:r>
            <a:endParaRPr lang="en-US" sz="2800" b="1" dirty="0">
              <a:latin typeface="Times New Roman" pitchFamily="18" charset="0"/>
              <a:cs typeface="Times New Roman" pitchFamily="18" charset="0"/>
            </a:endParaRPr>
          </a:p>
        </p:txBody>
      </p:sp>
      <p:sp>
        <p:nvSpPr>
          <p:cNvPr id="7" name="Oval 6"/>
          <p:cNvSpPr/>
          <p:nvPr/>
        </p:nvSpPr>
        <p:spPr>
          <a:xfrm>
            <a:off x="6172200" y="1295400"/>
            <a:ext cx="45719" cy="990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Cloud Callout 3"/>
          <p:cNvSpPr/>
          <p:nvPr/>
        </p:nvSpPr>
        <p:spPr>
          <a:xfrm>
            <a:off x="609600" y="1600200"/>
            <a:ext cx="7772400" cy="4876800"/>
          </a:xfrm>
          <a:prstGeom prst="cloudCallout">
            <a:avLst>
              <a:gd name="adj1" fmla="val -24142"/>
              <a:gd name="adj2" fmla="val 468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Times New Roman" pitchFamily="18" charset="0"/>
                <a:cs typeface="Times New Roman" pitchFamily="18" charset="0"/>
              </a:rPr>
              <a:t>Advertising</a:t>
            </a:r>
            <a:r>
              <a:rPr lang="en-US" sz="2400" dirty="0" smtClean="0">
                <a:solidFill>
                  <a:schemeClr val="tx1"/>
                </a:solidFill>
                <a:latin typeface="Times New Roman" pitchFamily="18" charset="0"/>
                <a:cs typeface="Times New Roman" pitchFamily="18" charset="0"/>
              </a:rPr>
              <a:t> is a marketing tactic involving paying for space to promote a product, service, or cause. The actual promotional messages are called </a:t>
            </a:r>
            <a:r>
              <a:rPr lang="en-US" sz="2400" b="1" dirty="0" smtClean="0">
                <a:solidFill>
                  <a:schemeClr val="tx1"/>
                </a:solidFill>
                <a:latin typeface="Times New Roman" pitchFamily="18" charset="0"/>
                <a:cs typeface="Times New Roman" pitchFamily="18" charset="0"/>
              </a:rPr>
              <a:t>advertisements</a:t>
            </a:r>
            <a:r>
              <a:rPr lang="en-US" sz="2400" dirty="0" smtClean="0">
                <a:solidFill>
                  <a:schemeClr val="tx1"/>
                </a:solidFill>
                <a:latin typeface="Times New Roman" pitchFamily="18" charset="0"/>
                <a:cs typeface="Times New Roman" pitchFamily="18" charset="0"/>
              </a:rPr>
              <a:t>, or ads for short. The goal of </a:t>
            </a:r>
            <a:r>
              <a:rPr lang="en-US" sz="2400" b="1" dirty="0" smtClean="0">
                <a:solidFill>
                  <a:schemeClr val="tx1"/>
                </a:solidFill>
                <a:latin typeface="Times New Roman" pitchFamily="18" charset="0"/>
                <a:cs typeface="Times New Roman" pitchFamily="18" charset="0"/>
              </a:rPr>
              <a:t>advertising</a:t>
            </a:r>
            <a:r>
              <a:rPr lang="en-US" sz="2400" dirty="0" smtClean="0">
                <a:solidFill>
                  <a:schemeClr val="tx1"/>
                </a:solidFill>
                <a:latin typeface="Times New Roman" pitchFamily="18" charset="0"/>
                <a:cs typeface="Times New Roman" pitchFamily="18" charset="0"/>
              </a:rPr>
              <a:t> is to reach people most likely to be willing to pay for a company's products or services and entice them to buy.</a:t>
            </a:r>
            <a:endParaRPr lang="en-US" sz="2400" dirty="0">
              <a:solidFill>
                <a:schemeClr val="tx1"/>
              </a:solidFill>
              <a:latin typeface="Times New Roman" pitchFamily="18" charset="0"/>
              <a:cs typeface="Times New Roman" pitchFamily="18" charset="0"/>
            </a:endParaRPr>
          </a:p>
        </p:txBody>
      </p:sp>
      <p:sp>
        <p:nvSpPr>
          <p:cNvPr id="5" name="Flowchart: Terminator 4"/>
          <p:cNvSpPr/>
          <p:nvPr/>
        </p:nvSpPr>
        <p:spPr>
          <a:xfrm>
            <a:off x="2209800" y="609600"/>
            <a:ext cx="4724400" cy="838200"/>
          </a:xfrm>
          <a:prstGeom prst="flowChartTerminator">
            <a:avLst/>
          </a:prstGeom>
          <a:solidFill>
            <a:srgbClr val="21E6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2">
                    <a:lumMod val="50000"/>
                  </a:schemeClr>
                </a:solidFill>
                <a:latin typeface="Times New Roman" pitchFamily="18" charset="0"/>
                <a:cs typeface="Times New Roman" pitchFamily="18" charset="0"/>
              </a:rPr>
              <a:t>MEANING</a:t>
            </a:r>
          </a:p>
        </p:txBody>
      </p:sp>
    </p:spTree>
  </p:cSld>
  <p:clrMapOvr>
    <a:masterClrMapping/>
  </p:clrMapOvr>
  <p:transition>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Horizontal Scroll 2"/>
          <p:cNvSpPr/>
          <p:nvPr/>
        </p:nvSpPr>
        <p:spPr>
          <a:xfrm>
            <a:off x="2057400" y="457200"/>
            <a:ext cx="6400800" cy="1143000"/>
          </a:xfrm>
          <a:prstGeom prst="horizontalScroll">
            <a:avLst/>
          </a:prstGeom>
          <a:solidFill>
            <a:srgbClr val="0AB6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b="1" dirty="0" smtClean="0">
                <a:latin typeface="Times New Roman" pitchFamily="18" charset="0"/>
                <a:cs typeface="Times New Roman" pitchFamily="18" charset="0"/>
              </a:rPr>
              <a:t>            Characteristics Of Advertising</a:t>
            </a:r>
            <a:endParaRPr lang="en-US" sz="2400" b="1" dirty="0">
              <a:latin typeface="Times New Roman" pitchFamily="18" charset="0"/>
              <a:cs typeface="Times New Roman" pitchFamily="18" charset="0"/>
            </a:endParaRPr>
          </a:p>
        </p:txBody>
      </p:sp>
      <p:sp>
        <p:nvSpPr>
          <p:cNvPr id="6" name="Flowchart: Delay 5"/>
          <p:cNvSpPr/>
          <p:nvPr/>
        </p:nvSpPr>
        <p:spPr>
          <a:xfrm>
            <a:off x="1676400" y="2057400"/>
            <a:ext cx="6324600" cy="4191000"/>
          </a:xfrm>
          <a:prstGeom prst="flowChartDelay">
            <a:avLst/>
          </a:prstGeom>
          <a:solidFill>
            <a:srgbClr val="B9D9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b="1" dirty="0" smtClean="0">
                <a:solidFill>
                  <a:schemeClr val="tx1"/>
                </a:solidFill>
                <a:latin typeface="Times New Roman" pitchFamily="18" charset="0"/>
                <a:cs typeface="Times New Roman" pitchFamily="18" charset="0"/>
              </a:rPr>
              <a:t>Paid Form:</a:t>
            </a:r>
            <a:r>
              <a:rPr lang="en-US" sz="2400" b="1" dirty="0" smtClean="0">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Advertising requires the advertiser (also called sponsor) to pay to create an advertising message, to buy advertising media slot, and to monitor advertising efforts.</a:t>
            </a:r>
          </a:p>
          <a:p>
            <a:pPr fontAlgn="base"/>
            <a:r>
              <a:rPr lang="en-US" sz="2400" b="1" dirty="0" smtClean="0">
                <a:solidFill>
                  <a:schemeClr val="tx1"/>
                </a:solidFill>
                <a:latin typeface="Times New Roman" pitchFamily="18" charset="0"/>
                <a:cs typeface="Times New Roman" pitchFamily="18" charset="0"/>
              </a:rPr>
              <a:t>Tool For Promotion: </a:t>
            </a:r>
            <a:r>
              <a:rPr lang="en-US" sz="2400" dirty="0" smtClean="0">
                <a:solidFill>
                  <a:schemeClr val="tx1"/>
                </a:solidFill>
                <a:latin typeface="Times New Roman" pitchFamily="18" charset="0"/>
                <a:cs typeface="Times New Roman" pitchFamily="18" charset="0"/>
              </a:rPr>
              <a:t>Advertising is an element of the </a:t>
            </a:r>
            <a:r>
              <a:rPr lang="en-US" sz="2400" dirty="0" smtClean="0">
                <a:solidFill>
                  <a:schemeClr val="tx1"/>
                </a:solidFill>
                <a:latin typeface="Times New Roman" pitchFamily="18" charset="0"/>
                <a:cs typeface="Times New Roman" pitchFamily="18" charset="0"/>
                <a:hlinkClick r:id="rId3"/>
              </a:rPr>
              <a:t>promotion mix</a:t>
            </a:r>
            <a:r>
              <a:rPr lang="en-US" sz="2400" dirty="0" smtClean="0">
                <a:solidFill>
                  <a:schemeClr val="tx1"/>
                </a:solidFill>
                <a:latin typeface="Times New Roman" pitchFamily="18" charset="0"/>
                <a:cs typeface="Times New Roman" pitchFamily="18" charset="0"/>
              </a:rPr>
              <a:t> of an organization.</a:t>
            </a:r>
            <a:r>
              <a:rPr lang="en-US" sz="2400" b="1" dirty="0" smtClean="0">
                <a:solidFill>
                  <a:schemeClr val="tx1"/>
                </a:solidFill>
                <a:latin typeface="Times New Roman" pitchFamily="18" charset="0"/>
                <a:cs typeface="Times New Roman" pitchFamily="18" charset="0"/>
              </a:rPr>
              <a:t> </a:t>
            </a:r>
            <a:endParaRPr lang="en-US" sz="2400" dirty="0" smtClean="0">
              <a:solidFill>
                <a:schemeClr val="tx1"/>
              </a:solidFill>
              <a:latin typeface="Times New Roman" pitchFamily="18" charset="0"/>
              <a:cs typeface="Times New Roman" pitchFamily="18" charset="0"/>
            </a:endParaRPr>
          </a:p>
        </p:txBody>
      </p:sp>
    </p:spTree>
  </p:cSld>
  <p:clrMapOvr>
    <a:masterClrMapping/>
  </p:clrMapOvr>
  <p:transition>
    <p:blinds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lowchart: Delay 2"/>
          <p:cNvSpPr/>
          <p:nvPr/>
        </p:nvSpPr>
        <p:spPr>
          <a:xfrm>
            <a:off x="1219200" y="1524000"/>
            <a:ext cx="6934200" cy="4419600"/>
          </a:xfrm>
          <a:prstGeom prst="flowChartDelay">
            <a:avLst/>
          </a:prstGeom>
          <a:solidFill>
            <a:srgbClr val="B9D9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b="1" dirty="0" smtClean="0">
                <a:solidFill>
                  <a:schemeClr val="tx1"/>
                </a:solidFill>
                <a:latin typeface="Times New Roman" pitchFamily="18" charset="0"/>
                <a:cs typeface="Times New Roman" pitchFamily="18" charset="0"/>
              </a:rPr>
              <a:t>One Way Communication: </a:t>
            </a:r>
            <a:r>
              <a:rPr lang="en-US" sz="2400" dirty="0" smtClean="0">
                <a:solidFill>
                  <a:schemeClr val="tx1"/>
                </a:solidFill>
                <a:latin typeface="Times New Roman" pitchFamily="18" charset="0"/>
                <a:cs typeface="Times New Roman" pitchFamily="18" charset="0"/>
              </a:rPr>
              <a:t>Advertising is a one-way communication where brands communicate to the customers through different mediums.</a:t>
            </a:r>
          </a:p>
          <a:p>
            <a:pPr fontAlgn="base"/>
            <a:r>
              <a:rPr lang="en-US" sz="2400" b="1" dirty="0" smtClean="0">
                <a:solidFill>
                  <a:schemeClr val="tx1"/>
                </a:solidFill>
                <a:latin typeface="Times New Roman" pitchFamily="18" charset="0"/>
                <a:cs typeface="Times New Roman" pitchFamily="18" charset="0"/>
              </a:rPr>
              <a:t>Personal Or Non-Personal: </a:t>
            </a:r>
            <a:r>
              <a:rPr lang="en-US" sz="2400" dirty="0" smtClean="0">
                <a:solidFill>
                  <a:schemeClr val="tx1"/>
                </a:solidFill>
                <a:latin typeface="Times New Roman" pitchFamily="18" charset="0"/>
                <a:cs typeface="Times New Roman" pitchFamily="18" charset="0"/>
              </a:rPr>
              <a:t>Advertising can be non-personal as in the case of TV, radio, or newspaper advertisements, or highly personal as in the case of social media and other cookie-based advertisements.</a:t>
            </a:r>
          </a:p>
        </p:txBody>
      </p:sp>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rame 2"/>
          <p:cNvSpPr/>
          <p:nvPr/>
        </p:nvSpPr>
        <p:spPr>
          <a:xfrm>
            <a:off x="2209800" y="533400"/>
            <a:ext cx="6248400" cy="838200"/>
          </a:xfrm>
          <a:prstGeom prst="frame">
            <a:avLst/>
          </a:prstGeom>
          <a:solidFill>
            <a:schemeClr val="accent2">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800" b="1" dirty="0" smtClean="0">
                <a:latin typeface="Times New Roman" pitchFamily="18" charset="0"/>
                <a:cs typeface="Times New Roman" pitchFamily="18" charset="0"/>
              </a:rPr>
              <a:t>              </a:t>
            </a:r>
            <a:r>
              <a:rPr lang="en-US" sz="2800" b="1" dirty="0" smtClean="0">
                <a:solidFill>
                  <a:schemeClr val="tx1"/>
                </a:solidFill>
                <a:latin typeface="Times New Roman" pitchFamily="18" charset="0"/>
                <a:cs typeface="Times New Roman" pitchFamily="18" charset="0"/>
              </a:rPr>
              <a:t>Types Of Advertising</a:t>
            </a:r>
            <a:endParaRPr lang="en-US" sz="2800" b="1" dirty="0">
              <a:solidFill>
                <a:schemeClr val="tx1"/>
              </a:solidFill>
              <a:latin typeface="Times New Roman" pitchFamily="18" charset="0"/>
              <a:cs typeface="Times New Roman" pitchFamily="18" charset="0"/>
            </a:endParaRPr>
          </a:p>
        </p:txBody>
      </p:sp>
      <p:sp>
        <p:nvSpPr>
          <p:cNvPr id="7" name="Flowchart: Stored Data 6"/>
          <p:cNvSpPr/>
          <p:nvPr/>
        </p:nvSpPr>
        <p:spPr>
          <a:xfrm>
            <a:off x="838200" y="1905000"/>
            <a:ext cx="7620000" cy="4572000"/>
          </a:xfrm>
          <a:prstGeom prst="flowChartOnlineStorage">
            <a:avLst/>
          </a:prstGeom>
          <a:solidFill>
            <a:srgbClr val="3F16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b="1" dirty="0" smtClean="0">
                <a:solidFill>
                  <a:schemeClr val="tx1"/>
                </a:solidFill>
                <a:latin typeface="Times New Roman" pitchFamily="18" charset="0"/>
                <a:cs typeface="Times New Roman" pitchFamily="18" charset="0"/>
              </a:rPr>
              <a:t>Above the line advertising</a:t>
            </a:r>
            <a:r>
              <a:rPr lang="en-US" sz="2400" dirty="0" smtClean="0">
                <a:latin typeface="Times New Roman" pitchFamily="18" charset="0"/>
                <a:cs typeface="Times New Roman" pitchFamily="18" charset="0"/>
              </a:rPr>
              <a:t> include activities that are largely non-targeted and have a wide reach. Examples of above the line advertising are TV, radio, &amp; newspaper advertisements.</a:t>
            </a:r>
          </a:p>
          <a:p>
            <a:pPr fontAlgn="base"/>
            <a:r>
              <a:rPr lang="en-US" sz="2400" b="1" dirty="0" smtClean="0">
                <a:solidFill>
                  <a:schemeClr val="tx1"/>
                </a:solidFill>
                <a:latin typeface="Times New Roman" pitchFamily="18" charset="0"/>
                <a:cs typeface="Times New Roman" pitchFamily="18" charset="0"/>
              </a:rPr>
              <a:t>Below the line advertising</a:t>
            </a:r>
            <a:r>
              <a:rPr lang="en-US" sz="2400" dirty="0" smtClean="0">
                <a:latin typeface="Times New Roman" pitchFamily="18" charset="0"/>
                <a:cs typeface="Times New Roman" pitchFamily="18" charset="0"/>
              </a:rPr>
              <a:t> include conversion focused activities which are directed towards a specific target group. Examples of below the line advertising are billboards, sponsorships, in-store advertising, etc.</a:t>
            </a:r>
            <a:endParaRPr lang="en-US" sz="2400" dirty="0">
              <a:latin typeface="Times New Roman" pitchFamily="18" charset="0"/>
              <a:cs typeface="Times New Roman" pitchFamily="18" charset="0"/>
            </a:endParaRPr>
          </a:p>
        </p:txBody>
      </p:sp>
    </p:spTree>
  </p:cSld>
  <p:clrMapOvr>
    <a:masterClrMapping/>
  </p:clrMapOvr>
  <p:transition>
    <p:pull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lowchart: Stored Data 2"/>
          <p:cNvSpPr/>
          <p:nvPr/>
        </p:nvSpPr>
        <p:spPr>
          <a:xfrm>
            <a:off x="838200" y="1143000"/>
            <a:ext cx="7848600" cy="4572000"/>
          </a:xfrm>
          <a:prstGeom prst="flowChartOnlineStorage">
            <a:avLst/>
          </a:prstGeom>
          <a:solidFill>
            <a:srgbClr val="3F16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Times New Roman" pitchFamily="18" charset="0"/>
                <a:cs typeface="Times New Roman" pitchFamily="18" charset="0"/>
              </a:rPr>
              <a:t>Through the line advertising</a:t>
            </a:r>
            <a:r>
              <a:rPr lang="en-US" sz="2400" dirty="0" smtClean="0">
                <a:latin typeface="Times New Roman" pitchFamily="18" charset="0"/>
                <a:cs typeface="Times New Roman" pitchFamily="18" charset="0"/>
              </a:rPr>
              <a:t> include activities which involve the use of both ATL &amp; BTL strategies simultaneously. These are directed towards brand building and conversions and make use of </a:t>
            </a:r>
            <a:r>
              <a:rPr lang="en-US" sz="2400" dirty="0" smtClean="0">
                <a:latin typeface="Times New Roman" pitchFamily="18" charset="0"/>
                <a:cs typeface="Times New Roman" pitchFamily="18" charset="0"/>
                <a:hlinkClick r:id="rId3"/>
              </a:rPr>
              <a:t>targeted (personalized) advertisement</a:t>
            </a:r>
            <a:r>
              <a:rPr lang="en-US" sz="2400" dirty="0" smtClean="0">
                <a:latin typeface="Times New Roman" pitchFamily="18" charset="0"/>
                <a:cs typeface="Times New Roman" pitchFamily="18" charset="0"/>
              </a:rPr>
              <a:t> strategies. Examples of through the line advertising are cookie based advertising, digital marketing strategies, etc.</a:t>
            </a:r>
            <a:endParaRPr lang="en-US" sz="2400" dirty="0">
              <a:latin typeface="Times New Roman" pitchFamily="18" charset="0"/>
              <a:cs typeface="Times New Roman" pitchFamily="18" charset="0"/>
            </a:endParaRPr>
          </a:p>
        </p:txBody>
      </p:sp>
    </p:spTree>
  </p:cSld>
  <p:clrMapOvr>
    <a:masterClrMapping/>
  </p:clrMapOvr>
  <p:transition>
    <p:cover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Round Same Side Corner Rectangle 3"/>
          <p:cNvSpPr/>
          <p:nvPr/>
        </p:nvSpPr>
        <p:spPr>
          <a:xfrm>
            <a:off x="1981200" y="304800"/>
            <a:ext cx="5029200" cy="1295400"/>
          </a:xfrm>
          <a:prstGeom prst="round2Same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B1711"/>
                </a:solidFill>
                <a:latin typeface="Times New Roman" pitchFamily="18" charset="0"/>
                <a:cs typeface="Times New Roman" pitchFamily="18" charset="0"/>
              </a:rPr>
              <a:t> </a:t>
            </a:r>
            <a:r>
              <a:rPr lang="en-US" sz="2800" b="1" dirty="0" smtClean="0">
                <a:solidFill>
                  <a:schemeClr val="tx1"/>
                </a:solidFill>
                <a:latin typeface="Times New Roman" pitchFamily="18" charset="0"/>
                <a:cs typeface="Times New Roman" pitchFamily="18" charset="0"/>
              </a:rPr>
              <a:t>5 types based on the advertisement medium used</a:t>
            </a:r>
            <a:endParaRPr lang="en-US" sz="2800" b="1" dirty="0">
              <a:solidFill>
                <a:schemeClr val="tx1"/>
              </a:solidFill>
              <a:latin typeface="Times New Roman" pitchFamily="18" charset="0"/>
              <a:cs typeface="Times New Roman" pitchFamily="18" charset="0"/>
            </a:endParaRPr>
          </a:p>
        </p:txBody>
      </p:sp>
      <p:sp>
        <p:nvSpPr>
          <p:cNvPr id="5" name="Rectangle 4"/>
          <p:cNvSpPr/>
          <p:nvPr/>
        </p:nvSpPr>
        <p:spPr>
          <a:xfrm>
            <a:off x="1447800" y="1981200"/>
            <a:ext cx="6096000" cy="4154984"/>
          </a:xfrm>
          <a:prstGeom prst="rect">
            <a:avLst/>
          </a:prstGeom>
        </p:spPr>
        <p:txBody>
          <a:bodyPr wrap="square">
            <a:spAutoFit/>
          </a:bodyPr>
          <a:lstStyle/>
          <a:p>
            <a:pPr fontAlgn="base"/>
            <a:r>
              <a:rPr lang="en-US" sz="2400" b="1" dirty="0" smtClean="0">
                <a:latin typeface="Times New Roman" pitchFamily="18" charset="0"/>
                <a:cs typeface="Times New Roman" pitchFamily="18" charset="0"/>
              </a:rPr>
              <a:t>Print Advertising:</a:t>
            </a:r>
            <a:r>
              <a:rPr lang="en-US" sz="2400" dirty="0" smtClean="0">
                <a:latin typeface="Times New Roman" pitchFamily="18" charset="0"/>
                <a:cs typeface="Times New Roman" pitchFamily="18" charset="0"/>
              </a:rPr>
              <a:t> Newspaper, magazines, &amp; brochure advertisements, etc.</a:t>
            </a:r>
          </a:p>
          <a:p>
            <a:pPr fontAlgn="base"/>
            <a:r>
              <a:rPr lang="en-US" sz="2400" b="1" dirty="0" smtClean="0">
                <a:latin typeface="Times New Roman" pitchFamily="18" charset="0"/>
                <a:cs typeface="Times New Roman" pitchFamily="18" charset="0"/>
              </a:rPr>
              <a:t>Broadcast Advertising:</a:t>
            </a:r>
            <a:r>
              <a:rPr lang="en-US" sz="2400" dirty="0" smtClean="0">
                <a:latin typeface="Times New Roman" pitchFamily="18" charset="0"/>
                <a:cs typeface="Times New Roman" pitchFamily="18" charset="0"/>
              </a:rPr>
              <a:t> Television and radio advertisements.</a:t>
            </a:r>
          </a:p>
          <a:p>
            <a:pPr fontAlgn="base"/>
            <a:r>
              <a:rPr lang="en-US" sz="2400" b="1" dirty="0" smtClean="0">
                <a:latin typeface="Times New Roman" pitchFamily="18" charset="0"/>
                <a:cs typeface="Times New Roman" pitchFamily="18" charset="0"/>
              </a:rPr>
              <a:t>Outdoor Advertising:</a:t>
            </a:r>
            <a:r>
              <a:rPr lang="en-US" sz="2400" dirty="0" smtClean="0">
                <a:latin typeface="Times New Roman" pitchFamily="18" charset="0"/>
                <a:cs typeface="Times New Roman" pitchFamily="18" charset="0"/>
              </a:rPr>
              <a:t> Hoardings, banners, flags, wraps, etc.</a:t>
            </a:r>
          </a:p>
          <a:p>
            <a:pPr fontAlgn="base"/>
            <a:r>
              <a:rPr lang="en-US" sz="2400" b="1" dirty="0" smtClean="0">
                <a:latin typeface="Times New Roman" pitchFamily="18" charset="0"/>
                <a:cs typeface="Times New Roman" pitchFamily="18" charset="0"/>
              </a:rPr>
              <a:t>Digital Advertising:</a:t>
            </a:r>
            <a:r>
              <a:rPr lang="en-US" sz="2400" dirty="0" smtClean="0">
                <a:latin typeface="Times New Roman" pitchFamily="18" charset="0"/>
                <a:cs typeface="Times New Roman" pitchFamily="18" charset="0"/>
              </a:rPr>
              <a:t> Advertisements displayed over the internet and digital devices.</a:t>
            </a:r>
          </a:p>
          <a:p>
            <a:pPr fontAlgn="base"/>
            <a:r>
              <a:rPr lang="en-US" sz="2400" b="1" dirty="0" smtClean="0">
                <a:latin typeface="Times New Roman" pitchFamily="18" charset="0"/>
                <a:cs typeface="Times New Roman" pitchFamily="18" charset="0"/>
              </a:rPr>
              <a:t>Product/Brand Integration:</a:t>
            </a:r>
            <a:r>
              <a:rPr lang="en-US" sz="2400" dirty="0" smtClean="0">
                <a:latin typeface="Times New Roman" pitchFamily="18" charset="0"/>
                <a:cs typeface="Times New Roman" pitchFamily="18" charset="0"/>
              </a:rPr>
              <a:t> Product placements in entertainment media like TV show, YouTube video, etc.</a:t>
            </a:r>
            <a:endParaRPr lang="en-US" sz="2400" dirty="0">
              <a:latin typeface="Times New Roman" pitchFamily="18" charset="0"/>
              <a:cs typeface="Times New Roman" pitchFamily="18" charset="0"/>
            </a:endParaRPr>
          </a:p>
        </p:txBody>
      </p:sp>
    </p:spTree>
  </p:cSld>
  <p:clrMapOvr>
    <a:masterClrMapping/>
  </p:clrMapOvr>
  <p:transition>
    <p:check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ight Arrow 2"/>
          <p:cNvSpPr/>
          <p:nvPr/>
        </p:nvSpPr>
        <p:spPr>
          <a:xfrm>
            <a:off x="2514600" y="152400"/>
            <a:ext cx="6096000" cy="1752600"/>
          </a:xfrm>
          <a:prstGeom prst="rightArrow">
            <a:avLst>
              <a:gd name="adj1" fmla="val 50000"/>
              <a:gd name="adj2" fmla="val 115441"/>
            </a:avLst>
          </a:prstGeom>
          <a:solidFill>
            <a:srgbClr val="17F5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800" b="1" dirty="0" smtClean="0">
                <a:solidFill>
                  <a:schemeClr val="tx1"/>
                </a:solidFill>
                <a:latin typeface="Times New Roman" pitchFamily="18" charset="0"/>
                <a:cs typeface="Times New Roman" pitchFamily="18" charset="0"/>
              </a:rPr>
              <a:t>       Importance Of Advertising</a:t>
            </a:r>
            <a:endParaRPr lang="en-US" sz="2800" b="1" dirty="0">
              <a:solidFill>
                <a:schemeClr val="tx1"/>
              </a:solidFill>
              <a:latin typeface="Times New Roman" pitchFamily="18" charset="0"/>
              <a:cs typeface="Times New Roman" pitchFamily="18" charset="0"/>
            </a:endParaRPr>
          </a:p>
        </p:txBody>
      </p:sp>
      <p:sp>
        <p:nvSpPr>
          <p:cNvPr id="4" name="Rectangle 3"/>
          <p:cNvSpPr/>
          <p:nvPr/>
        </p:nvSpPr>
        <p:spPr>
          <a:xfrm>
            <a:off x="762000" y="1752600"/>
            <a:ext cx="7239000" cy="4893647"/>
          </a:xfrm>
          <a:prstGeom prst="rect">
            <a:avLst/>
          </a:prstGeom>
        </p:spPr>
        <p:txBody>
          <a:bodyPr wrap="square">
            <a:spAutoFit/>
          </a:bodyPr>
          <a:lstStyle/>
          <a:p>
            <a:pPr fontAlgn="base"/>
            <a:r>
              <a:rPr lang="en-US" sz="2400" b="1" dirty="0" smtClean="0">
                <a:latin typeface="Times New Roman" pitchFamily="18" charset="0"/>
                <a:cs typeface="Times New Roman" pitchFamily="18" charset="0"/>
              </a:rPr>
              <a:t>To The Customers</a:t>
            </a:r>
          </a:p>
          <a:p>
            <a:pPr fontAlgn="base"/>
            <a:r>
              <a:rPr lang="en-US" sz="2400" b="1" dirty="0" smtClean="0">
                <a:latin typeface="Times New Roman" pitchFamily="18" charset="0"/>
                <a:cs typeface="Times New Roman" pitchFamily="18" charset="0"/>
              </a:rPr>
              <a:t>Convenience: </a:t>
            </a:r>
            <a:r>
              <a:rPr lang="en-US" sz="2400" dirty="0" smtClean="0">
                <a:latin typeface="Times New Roman" pitchFamily="18" charset="0"/>
                <a:cs typeface="Times New Roman" pitchFamily="18" charset="0"/>
              </a:rPr>
              <a:t>Targeted informative advertisements make the customer’s decision making process easier as they get to know what suits their requirements and budget.</a:t>
            </a:r>
          </a:p>
          <a:p>
            <a:pPr fontAlgn="base"/>
            <a:r>
              <a:rPr lang="en-US" sz="2400" b="1" dirty="0" smtClean="0">
                <a:latin typeface="Times New Roman" pitchFamily="18" charset="0"/>
                <a:cs typeface="Times New Roman" pitchFamily="18" charset="0"/>
              </a:rPr>
              <a:t>Awareness: </a:t>
            </a:r>
            <a:r>
              <a:rPr lang="en-US" sz="2400" dirty="0" smtClean="0">
                <a:latin typeface="Times New Roman" pitchFamily="18" charset="0"/>
                <a:cs typeface="Times New Roman" pitchFamily="18" charset="0"/>
              </a:rPr>
              <a:t>Advertising educates the customers about different products available in the market and their features. This knowledge helps customers compare different products and choose the best product for them.</a:t>
            </a:r>
          </a:p>
          <a:p>
            <a:pPr fontAlgn="base"/>
            <a:r>
              <a:rPr lang="en-US" sz="2400" b="1" dirty="0" smtClean="0">
                <a:latin typeface="Times New Roman" pitchFamily="18" charset="0"/>
                <a:cs typeface="Times New Roman" pitchFamily="18" charset="0"/>
              </a:rPr>
              <a:t>Better Quality: </a:t>
            </a:r>
            <a:r>
              <a:rPr lang="en-US" sz="2400" dirty="0" smtClean="0">
                <a:latin typeface="Times New Roman" pitchFamily="18" charset="0"/>
                <a:cs typeface="Times New Roman" pitchFamily="18" charset="0"/>
              </a:rPr>
              <a:t>Only brands advertise themselves and their products. There are no advertisements for unbranded products. This ensures better quality to the customers as no brand wants to waste money on false advertising</a:t>
            </a:r>
            <a:r>
              <a:rPr lang="en-US" sz="2400" dirty="0" smtClean="0"/>
              <a:t>.</a:t>
            </a:r>
            <a:endParaRPr lang="en-US" sz="2400" dirty="0"/>
          </a:p>
        </p:txBody>
      </p:sp>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1295400" y="751344"/>
            <a:ext cx="6400800" cy="4708981"/>
          </a:xfrm>
          <a:prstGeom prst="rect">
            <a:avLst/>
          </a:prstGeom>
        </p:spPr>
        <p:txBody>
          <a:bodyPr wrap="square">
            <a:spAutoFit/>
          </a:bodyPr>
          <a:lstStyle/>
          <a:p>
            <a:pPr fontAlgn="base"/>
            <a:r>
              <a:rPr lang="en-US" sz="2000" b="1" dirty="0" smtClean="0">
                <a:latin typeface="Times New Roman" pitchFamily="18" charset="0"/>
                <a:cs typeface="Times New Roman" pitchFamily="18" charset="0"/>
              </a:rPr>
              <a:t>To The Business</a:t>
            </a:r>
          </a:p>
          <a:p>
            <a:pPr fontAlgn="base"/>
            <a:r>
              <a:rPr lang="en-US" sz="2000" b="1" dirty="0" smtClean="0">
                <a:latin typeface="Times New Roman" pitchFamily="18" charset="0"/>
                <a:cs typeface="Times New Roman" pitchFamily="18" charset="0"/>
              </a:rPr>
              <a:t>Awareness:</a:t>
            </a:r>
            <a:r>
              <a:rPr lang="en-US" sz="2000" dirty="0" smtClean="0">
                <a:latin typeface="Times New Roman" pitchFamily="18" charset="0"/>
                <a:cs typeface="Times New Roman" pitchFamily="18" charset="0"/>
              </a:rPr>
              <a:t> Advertising increases the brand and product awareness among the people belonging to the target market.</a:t>
            </a:r>
          </a:p>
          <a:p>
            <a:pPr fontAlgn="base"/>
            <a:r>
              <a:rPr lang="en-US" sz="2000" b="1" dirty="0" smtClean="0">
                <a:latin typeface="Times New Roman" pitchFamily="18" charset="0"/>
                <a:cs typeface="Times New Roman" pitchFamily="18" charset="0"/>
              </a:rPr>
              <a:t>Brand Image: </a:t>
            </a:r>
            <a:r>
              <a:rPr lang="en-US" sz="2000" dirty="0" smtClean="0">
                <a:latin typeface="Times New Roman" pitchFamily="18" charset="0"/>
                <a:cs typeface="Times New Roman" pitchFamily="18" charset="0"/>
              </a:rPr>
              <a:t>Clever advertising helps the business to form the desired </a:t>
            </a:r>
            <a:r>
              <a:rPr lang="en-US" sz="2000" dirty="0" smtClean="0">
                <a:latin typeface="Times New Roman" pitchFamily="18" charset="0"/>
                <a:cs typeface="Times New Roman" pitchFamily="18" charset="0"/>
                <a:hlinkClick r:id="rId3"/>
              </a:rPr>
              <a:t>brand image</a:t>
            </a:r>
            <a:r>
              <a:rPr lang="en-US" sz="2000" dirty="0" smtClean="0">
                <a:latin typeface="Times New Roman" pitchFamily="18" charset="0"/>
                <a:cs typeface="Times New Roman" pitchFamily="18" charset="0"/>
              </a:rPr>
              <a:t> and </a:t>
            </a:r>
            <a:r>
              <a:rPr lang="en-US" sz="2000" dirty="0" smtClean="0">
                <a:latin typeface="Times New Roman" pitchFamily="18" charset="0"/>
                <a:cs typeface="Times New Roman" pitchFamily="18" charset="0"/>
                <a:hlinkClick r:id="rId4"/>
              </a:rPr>
              <a:t>brand personality</a:t>
            </a:r>
            <a:r>
              <a:rPr lang="en-US" sz="2000" dirty="0" smtClean="0">
                <a:latin typeface="Times New Roman" pitchFamily="18" charset="0"/>
                <a:cs typeface="Times New Roman" pitchFamily="18" charset="0"/>
              </a:rPr>
              <a:t> in the minds of the customers.</a:t>
            </a:r>
          </a:p>
          <a:p>
            <a:pPr fontAlgn="base"/>
            <a:r>
              <a:rPr lang="en-US" sz="2000" b="1" dirty="0" smtClean="0">
                <a:latin typeface="Times New Roman" pitchFamily="18" charset="0"/>
                <a:cs typeface="Times New Roman" pitchFamily="18" charset="0"/>
              </a:rPr>
              <a:t>Product Differentiation: </a:t>
            </a:r>
            <a:r>
              <a:rPr lang="en-US" sz="2000" dirty="0" smtClean="0">
                <a:latin typeface="Times New Roman" pitchFamily="18" charset="0"/>
                <a:cs typeface="Times New Roman" pitchFamily="18" charset="0"/>
              </a:rPr>
              <a:t>Advertising helps the business to differentiate its product from those of competitors’ and communicate its features and advantages to the target audience.</a:t>
            </a:r>
          </a:p>
          <a:p>
            <a:pPr fontAlgn="base"/>
            <a:r>
              <a:rPr lang="en-US" sz="2000" b="1" dirty="0" smtClean="0">
                <a:latin typeface="Times New Roman" pitchFamily="18" charset="0"/>
                <a:cs typeface="Times New Roman" pitchFamily="18" charset="0"/>
              </a:rPr>
              <a:t>Increases Goodwill: </a:t>
            </a:r>
            <a:r>
              <a:rPr lang="en-US" sz="2000" dirty="0" smtClean="0">
                <a:latin typeface="Times New Roman" pitchFamily="18" charset="0"/>
                <a:cs typeface="Times New Roman" pitchFamily="18" charset="0"/>
              </a:rPr>
              <a:t>Advertising reiterates brand vision and increases the goodwill of the brand among its customers.</a:t>
            </a:r>
          </a:p>
          <a:p>
            <a:pPr fontAlgn="base"/>
            <a:r>
              <a:rPr lang="en-US" sz="2000" b="1" dirty="0" smtClean="0">
                <a:latin typeface="Times New Roman" pitchFamily="18" charset="0"/>
                <a:cs typeface="Times New Roman" pitchFamily="18" charset="0"/>
              </a:rPr>
              <a:t>Value For Money: </a:t>
            </a:r>
            <a:r>
              <a:rPr lang="en-US" sz="2000" dirty="0" smtClean="0">
                <a:latin typeface="Times New Roman" pitchFamily="18" charset="0"/>
                <a:cs typeface="Times New Roman" pitchFamily="18" charset="0"/>
              </a:rPr>
              <a:t>Advertising delivers the message to a wide audience and tends to be value for money when compared to other elements of the promotion mix.</a:t>
            </a:r>
            <a:endParaRPr lang="en-US" sz="2000" dirty="0">
              <a:latin typeface="Times New Roman" pitchFamily="18" charset="0"/>
              <a:cs typeface="Times New Roman" pitchFamily="18" charset="0"/>
            </a:endParaRPr>
          </a:p>
        </p:txBody>
      </p:sp>
    </p:spTree>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Snip Diagonal Corner Rectangle 2"/>
          <p:cNvSpPr/>
          <p:nvPr/>
        </p:nvSpPr>
        <p:spPr>
          <a:xfrm>
            <a:off x="2590800" y="685800"/>
            <a:ext cx="5334000" cy="762000"/>
          </a:xfrm>
          <a:prstGeom prst="snip2DiagRect">
            <a:avLst/>
          </a:prstGeom>
          <a:solidFill>
            <a:srgbClr val="B507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3200" b="1" dirty="0" smtClean="0">
                <a:latin typeface="Times New Roman" pitchFamily="18" charset="0"/>
                <a:cs typeface="Times New Roman" pitchFamily="18" charset="0"/>
              </a:rPr>
              <a:t>Advantages Of Advertising</a:t>
            </a:r>
            <a:endParaRPr lang="en-US" sz="3200" b="1" dirty="0">
              <a:latin typeface="Times New Roman" pitchFamily="18" charset="0"/>
              <a:cs typeface="Times New Roman" pitchFamily="18" charset="0"/>
            </a:endParaRPr>
          </a:p>
        </p:txBody>
      </p:sp>
      <p:sp>
        <p:nvSpPr>
          <p:cNvPr id="4" name="Rounded Rectangle 3"/>
          <p:cNvSpPr/>
          <p:nvPr/>
        </p:nvSpPr>
        <p:spPr>
          <a:xfrm>
            <a:off x="838200" y="1752600"/>
            <a:ext cx="7239000" cy="4800600"/>
          </a:xfrm>
          <a:prstGeom prst="roundRect">
            <a:avLst/>
          </a:prstGeom>
          <a:solidFill>
            <a:srgbClr val="3F16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b="1" dirty="0" smtClean="0">
                <a:latin typeface="Times New Roman" pitchFamily="18" charset="0"/>
                <a:cs typeface="Times New Roman" pitchFamily="18" charset="0"/>
              </a:rPr>
              <a:t>Reduces Per-Unit Cost: </a:t>
            </a:r>
            <a:r>
              <a:rPr lang="en-US" sz="2400" dirty="0" smtClean="0">
                <a:latin typeface="Times New Roman" pitchFamily="18" charset="0"/>
                <a:cs typeface="Times New Roman" pitchFamily="18" charset="0"/>
              </a:rPr>
              <a:t>The wide appeal of advertisements increases the demand for the product which benefits the organization as it capitalizes on the economies of scale.</a:t>
            </a:r>
          </a:p>
          <a:p>
            <a:pPr fontAlgn="base"/>
            <a:r>
              <a:rPr lang="en-US" sz="2400" b="1" dirty="0" smtClean="0">
                <a:latin typeface="Times New Roman" pitchFamily="18" charset="0"/>
                <a:cs typeface="Times New Roman" pitchFamily="18" charset="0"/>
              </a:rPr>
              <a:t>Helps In Brand Building: </a:t>
            </a:r>
            <a:r>
              <a:rPr lang="en-US" sz="2400" dirty="0" smtClean="0">
                <a:latin typeface="Times New Roman" pitchFamily="18" charset="0"/>
                <a:cs typeface="Times New Roman" pitchFamily="18" charset="0"/>
              </a:rPr>
              <a:t>Advertisements work effectively in brand building. Brands who advertise are preferred over those which doesn’t.</a:t>
            </a:r>
          </a:p>
          <a:p>
            <a:pPr fontAlgn="base"/>
            <a:r>
              <a:rPr lang="en-US" sz="2400" b="1" dirty="0" smtClean="0">
                <a:latin typeface="Times New Roman" pitchFamily="18" charset="0"/>
                <a:cs typeface="Times New Roman" pitchFamily="18" charset="0"/>
              </a:rPr>
              <a:t>Helps In Launching New Product:</a:t>
            </a:r>
            <a:r>
              <a:rPr lang="en-US" sz="2400" dirty="0" smtClean="0">
                <a:latin typeface="Times New Roman" pitchFamily="18" charset="0"/>
                <a:cs typeface="Times New Roman" pitchFamily="18" charset="0"/>
              </a:rPr>
              <a:t> Launching a new product is easy when it is backed by an advertisement.</a:t>
            </a:r>
            <a:endParaRPr lang="en-US" sz="2400" dirty="0">
              <a:latin typeface="Times New Roman" pitchFamily="18" charset="0"/>
              <a:cs typeface="Times New Roman" pitchFamily="18" charset="0"/>
            </a:endParaRPr>
          </a:p>
        </p:txBody>
      </p:sp>
    </p:spTree>
  </p:cSld>
  <p:clrMapOvr>
    <a:masterClrMapping/>
  </p:clrMapOvr>
  <p:transition>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Oval 2"/>
          <p:cNvSpPr/>
          <p:nvPr/>
        </p:nvSpPr>
        <p:spPr>
          <a:xfrm>
            <a:off x="2514600" y="228600"/>
            <a:ext cx="3962400" cy="13716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MEANING</a:t>
            </a:r>
            <a:endParaRPr lang="en-US" sz="3200" dirty="0">
              <a:latin typeface="Times New Roman" pitchFamily="18" charset="0"/>
              <a:cs typeface="Times New Roman" pitchFamily="18" charset="0"/>
            </a:endParaRPr>
          </a:p>
        </p:txBody>
      </p:sp>
      <p:sp>
        <p:nvSpPr>
          <p:cNvPr id="6" name="Flowchart: Stored Data 5"/>
          <p:cNvSpPr/>
          <p:nvPr/>
        </p:nvSpPr>
        <p:spPr>
          <a:xfrm>
            <a:off x="838200" y="1828800"/>
            <a:ext cx="7239000" cy="4495800"/>
          </a:xfrm>
          <a:prstGeom prst="flowChartOnlineStorag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q"/>
            </a:pPr>
            <a:r>
              <a:rPr lang="en-US" dirty="0" smtClean="0"/>
              <a:t> </a:t>
            </a:r>
            <a:r>
              <a:rPr lang="en-US" sz="2400" dirty="0" smtClean="0">
                <a:latin typeface="Times New Roman" pitchFamily="18" charset="0"/>
                <a:cs typeface="Times New Roman" pitchFamily="18" charset="0"/>
              </a:rPr>
              <a:t>Promotion is concerned with marketer’s activities in communication both with members of the target market and the middleman to increase the changes that the planned sequence of sales i.e. ownership transfers takes place smoothly and efficiently.</a:t>
            </a:r>
          </a:p>
          <a:p>
            <a:pPr algn="just">
              <a:buFont typeface="Wingdings" pitchFamily="2" charset="2"/>
              <a:buChar char="q"/>
            </a:pPr>
            <a:r>
              <a:rPr lang="en-US" sz="2400" dirty="0" smtClean="0">
                <a:latin typeface="Times New Roman" pitchFamily="18" charset="0"/>
                <a:cs typeface="Times New Roman" pitchFamily="18" charset="0"/>
              </a:rPr>
              <a:t>Promotion acts s a medium through which we can make the customers aware about the various products in the market.</a:t>
            </a:r>
            <a:endParaRPr lang="en-US" sz="2400" dirty="0">
              <a:latin typeface="Times New Roman" pitchFamily="18" charset="0"/>
              <a:cs typeface="Times New Roman" pitchFamily="18" charset="0"/>
            </a:endParaRPr>
          </a:p>
        </p:txBody>
      </p:sp>
    </p:spTree>
  </p:cSld>
  <p:clrMapOvr>
    <a:masterClrMapping/>
  </p:clrMapOvr>
  <p:transition>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ounded Rectangle 2"/>
          <p:cNvSpPr/>
          <p:nvPr/>
        </p:nvSpPr>
        <p:spPr>
          <a:xfrm>
            <a:off x="1066800" y="685800"/>
            <a:ext cx="7086600" cy="5486400"/>
          </a:xfrm>
          <a:prstGeom prst="roundRect">
            <a:avLst/>
          </a:prstGeom>
          <a:solidFill>
            <a:srgbClr val="3F16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400" b="1" dirty="0" smtClean="0">
                <a:latin typeface="Times New Roman" pitchFamily="18" charset="0"/>
                <a:cs typeface="Times New Roman" pitchFamily="18" charset="0"/>
              </a:rPr>
              <a:t>Helps In Reducing Customer Turnover:</a:t>
            </a:r>
            <a:r>
              <a:rPr lang="en-US" sz="2400" dirty="0" smtClean="0">
                <a:latin typeface="Times New Roman" pitchFamily="18" charset="0"/>
                <a:cs typeface="Times New Roman" pitchFamily="18" charset="0"/>
              </a:rPr>
              <a:t> Strategic advertisements for new offers and better service helps reduce customer turnover.</a:t>
            </a:r>
          </a:p>
          <a:p>
            <a:pPr fontAlgn="base"/>
            <a:r>
              <a:rPr lang="en-US" sz="2400" b="1" dirty="0" smtClean="0">
                <a:latin typeface="Times New Roman" pitchFamily="18" charset="0"/>
                <a:cs typeface="Times New Roman" pitchFamily="18" charset="0"/>
              </a:rPr>
              <a:t>Attracts New Customers:</a:t>
            </a:r>
            <a:r>
              <a:rPr lang="en-US" sz="2400" dirty="0" smtClean="0">
                <a:latin typeface="Times New Roman" pitchFamily="18" charset="0"/>
                <a:cs typeface="Times New Roman" pitchFamily="18" charset="0"/>
              </a:rPr>
              <a:t> Attractive advertisements help the brand in gaining new customers and expanding the business.</a:t>
            </a:r>
          </a:p>
          <a:p>
            <a:pPr fontAlgn="base"/>
            <a:r>
              <a:rPr lang="en-US" sz="2400" b="1" dirty="0" smtClean="0">
                <a:latin typeface="Times New Roman" pitchFamily="18" charset="0"/>
                <a:cs typeface="Times New Roman" pitchFamily="18" charset="0"/>
              </a:rPr>
              <a:t>Educates The Customers:</a:t>
            </a:r>
            <a:r>
              <a:rPr lang="en-US" sz="2400" dirty="0" smtClean="0">
                <a:latin typeface="Times New Roman" pitchFamily="18" charset="0"/>
                <a:cs typeface="Times New Roman" pitchFamily="18" charset="0"/>
              </a:rPr>
              <a:t> Advertisements inform the customers about different products existing in the market and also educates them in what they should look for in an apt product.</a:t>
            </a:r>
            <a:endParaRPr lang="en-US" sz="2400" dirty="0">
              <a:latin typeface="Times New Roman" pitchFamily="18" charset="0"/>
              <a:cs typeface="Times New Roman" pitchFamily="18" charset="0"/>
            </a:endParaRPr>
          </a:p>
        </p:txBody>
      </p:sp>
    </p:spTree>
  </p:cSld>
  <p:clrMapOvr>
    <a:masterClrMapping/>
  </p:clrMapOvr>
  <p:transition>
    <p:randomBa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hevron 2"/>
          <p:cNvSpPr/>
          <p:nvPr/>
        </p:nvSpPr>
        <p:spPr>
          <a:xfrm>
            <a:off x="2209800" y="609600"/>
            <a:ext cx="6324600" cy="914400"/>
          </a:xfrm>
          <a:prstGeom prst="chevron">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800" b="1" dirty="0" smtClean="0">
                <a:latin typeface="Times New Roman" pitchFamily="18" charset="0"/>
                <a:cs typeface="Times New Roman" pitchFamily="18" charset="0"/>
              </a:rPr>
              <a:t>Disadvantages Of Advertising</a:t>
            </a:r>
            <a:endParaRPr lang="en-US" sz="2800" b="1" dirty="0">
              <a:latin typeface="Times New Roman" pitchFamily="18" charset="0"/>
              <a:cs typeface="Times New Roman" pitchFamily="18" charset="0"/>
            </a:endParaRPr>
          </a:p>
        </p:txBody>
      </p:sp>
      <p:sp>
        <p:nvSpPr>
          <p:cNvPr id="4" name="Rectangular Callout 3"/>
          <p:cNvSpPr/>
          <p:nvPr/>
        </p:nvSpPr>
        <p:spPr>
          <a:xfrm>
            <a:off x="685800" y="1828800"/>
            <a:ext cx="7467600" cy="4800600"/>
          </a:xfrm>
          <a:prstGeom prst="wedgeRectCallout">
            <a:avLst>
              <a:gd name="adj1" fmla="val -57921"/>
              <a:gd name="adj2" fmla="val 49345"/>
            </a:avLst>
          </a:prstGeom>
          <a:solidFill>
            <a:srgbClr val="EC1DD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2000" b="1" dirty="0" smtClean="0">
                <a:solidFill>
                  <a:schemeClr val="tx1"/>
                </a:solidFill>
                <a:latin typeface="Times New Roman" pitchFamily="18" charset="0"/>
                <a:cs typeface="Times New Roman" pitchFamily="18" charset="0"/>
              </a:rPr>
              <a:t>Increases The Costs:</a:t>
            </a:r>
            <a:r>
              <a:rPr lang="en-US" sz="2000" dirty="0" smtClean="0">
                <a:solidFill>
                  <a:schemeClr val="tx1"/>
                </a:solidFill>
                <a:latin typeface="Times New Roman" pitchFamily="18" charset="0"/>
                <a:cs typeface="Times New Roman" pitchFamily="18" charset="0"/>
              </a:rPr>
              <a:t> Advertising is an expense to the business and is added to the cost of the product. This cost is eventually borne by the end consumer.</a:t>
            </a:r>
          </a:p>
          <a:p>
            <a:pPr fontAlgn="base"/>
            <a:r>
              <a:rPr lang="en-US" sz="2000" b="1" dirty="0" smtClean="0">
                <a:solidFill>
                  <a:schemeClr val="tx1"/>
                </a:solidFill>
                <a:latin typeface="Times New Roman" pitchFamily="18" charset="0"/>
                <a:cs typeface="Times New Roman" pitchFamily="18" charset="0"/>
              </a:rPr>
              <a:t>Confuses The Buyer:</a:t>
            </a:r>
            <a:r>
              <a:rPr lang="en-US" sz="2000" dirty="0" smtClean="0">
                <a:solidFill>
                  <a:schemeClr val="tx1"/>
                </a:solidFill>
                <a:latin typeface="Times New Roman" pitchFamily="18" charset="0"/>
                <a:cs typeface="Times New Roman" pitchFamily="18" charset="0"/>
              </a:rPr>
              <a:t> Too many advertisements with similar claims often confuses the buyer in what to buy and should he buy the product or not.</a:t>
            </a:r>
          </a:p>
          <a:p>
            <a:pPr fontAlgn="base"/>
            <a:r>
              <a:rPr lang="en-US" sz="2000" b="1" dirty="0" smtClean="0">
                <a:solidFill>
                  <a:schemeClr val="tx1"/>
                </a:solidFill>
                <a:latin typeface="Times New Roman" pitchFamily="18" charset="0"/>
                <a:cs typeface="Times New Roman" pitchFamily="18" charset="0"/>
              </a:rPr>
              <a:t>Is Sometimes Misleading:</a:t>
            </a:r>
            <a:r>
              <a:rPr lang="en-US" sz="2000" dirty="0" smtClean="0">
                <a:solidFill>
                  <a:schemeClr val="tx1"/>
                </a:solidFill>
                <a:latin typeface="Times New Roman" pitchFamily="18" charset="0"/>
                <a:cs typeface="Times New Roman" pitchFamily="18" charset="0"/>
              </a:rPr>
              <a:t> Some advertisements use smart strategies to mislead the customers.</a:t>
            </a:r>
          </a:p>
          <a:p>
            <a:pPr fontAlgn="base"/>
            <a:r>
              <a:rPr lang="en-US" sz="2000" b="1" dirty="0" smtClean="0">
                <a:solidFill>
                  <a:schemeClr val="tx1"/>
                </a:solidFill>
                <a:latin typeface="Times New Roman" pitchFamily="18" charset="0"/>
                <a:cs typeface="Times New Roman" pitchFamily="18" charset="0"/>
              </a:rPr>
              <a:t>Only For Big Businesses:</a:t>
            </a:r>
            <a:r>
              <a:rPr lang="en-US" sz="2000" dirty="0" smtClean="0">
                <a:solidFill>
                  <a:schemeClr val="tx1"/>
                </a:solidFill>
                <a:latin typeface="Times New Roman" pitchFamily="18" charset="0"/>
                <a:cs typeface="Times New Roman" pitchFamily="18" charset="0"/>
              </a:rPr>
              <a:t> Advertising is a costly affair and only big businesses can afford it. This makes small businesses out of competition with big businesses who get to enjoy a monopoly in the market.</a:t>
            </a:r>
          </a:p>
          <a:p>
            <a:pPr fontAlgn="base"/>
            <a:r>
              <a:rPr lang="en-US" sz="2000" b="1" dirty="0" smtClean="0">
                <a:solidFill>
                  <a:schemeClr val="tx1"/>
                </a:solidFill>
                <a:latin typeface="Times New Roman" pitchFamily="18" charset="0"/>
                <a:cs typeface="Times New Roman" pitchFamily="18" charset="0"/>
              </a:rPr>
              <a:t>Encourages The Sale Of Inferior Products:</a:t>
            </a:r>
            <a:r>
              <a:rPr lang="en-US" sz="2000" dirty="0" smtClean="0">
                <a:solidFill>
                  <a:schemeClr val="tx1"/>
                </a:solidFill>
                <a:latin typeface="Times New Roman" pitchFamily="18" charset="0"/>
                <a:cs typeface="Times New Roman" pitchFamily="18" charset="0"/>
              </a:rPr>
              <a:t> Effective advertisements even lead to the sale of inferior products which aren’t good for the consumers.</a:t>
            </a:r>
            <a:endParaRPr lang="en-US" sz="2000" dirty="0">
              <a:solidFill>
                <a:schemeClr val="tx1"/>
              </a:solidFill>
              <a:latin typeface="Times New Roman" pitchFamily="18" charset="0"/>
              <a:cs typeface="Times New Roman" pitchFamily="18" charset="0"/>
            </a:endParaRPr>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Frame 2"/>
          <p:cNvSpPr/>
          <p:nvPr/>
        </p:nvSpPr>
        <p:spPr>
          <a:xfrm>
            <a:off x="838200" y="1981200"/>
            <a:ext cx="7239000" cy="4419600"/>
          </a:xfrm>
          <a:prstGeom prst="frame">
            <a:avLst>
              <a:gd name="adj1" fmla="val 10107"/>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latin typeface="Times New Roman" pitchFamily="18" charset="0"/>
              <a:cs typeface="Times New Roman" pitchFamily="18" charset="0"/>
            </a:endParaRPr>
          </a:p>
        </p:txBody>
      </p:sp>
      <p:sp>
        <p:nvSpPr>
          <p:cNvPr id="4" name="Rectangle 3"/>
          <p:cNvSpPr/>
          <p:nvPr/>
        </p:nvSpPr>
        <p:spPr>
          <a:xfrm>
            <a:off x="1600200" y="2819400"/>
            <a:ext cx="5257800" cy="3046988"/>
          </a:xfrm>
          <a:prstGeom prst="rect">
            <a:avLst/>
          </a:prstGeom>
        </p:spPr>
        <p:txBody>
          <a:bodyPr wrap="square">
            <a:spAutoFit/>
          </a:bodyPr>
          <a:lstStyle/>
          <a:p>
            <a:r>
              <a:rPr lang="en-US" sz="2400" dirty="0" smtClean="0">
                <a:latin typeface="Times New Roman" pitchFamily="18" charset="0"/>
                <a:cs typeface="Times New Roman" pitchFamily="18" charset="0"/>
              </a:rPr>
              <a:t>In </a:t>
            </a:r>
            <a:r>
              <a:rPr lang="en-US" sz="2400" b="1" dirty="0" smtClean="0">
                <a:latin typeface="Times New Roman" pitchFamily="18" charset="0"/>
                <a:cs typeface="Times New Roman" pitchFamily="18" charset="0"/>
              </a:rPr>
              <a:t>conclusion</a:t>
            </a:r>
            <a:r>
              <a:rPr lang="en-US" sz="2400" dirty="0" smtClean="0">
                <a:latin typeface="Times New Roman" pitchFamily="18" charset="0"/>
                <a:cs typeface="Times New Roman" pitchFamily="18" charset="0"/>
              </a:rPr>
              <a:t>, the future of </a:t>
            </a:r>
            <a:r>
              <a:rPr lang="en-US" sz="2400" b="1" dirty="0" smtClean="0">
                <a:latin typeface="Times New Roman" pitchFamily="18" charset="0"/>
                <a:cs typeface="Times New Roman" pitchFamily="18" charset="0"/>
              </a:rPr>
              <a:t>advertising</a:t>
            </a:r>
            <a:r>
              <a:rPr lang="en-US" sz="2400" dirty="0" smtClean="0">
                <a:latin typeface="Times New Roman" pitchFamily="18" charset="0"/>
                <a:cs typeface="Times New Roman" pitchFamily="18" charset="0"/>
              </a:rPr>
              <a:t>, while challenging, is bright and unlimited. As unlimited as the imaginations of the marketing communication professionals who are constantly seeking more effective and efficient means to promote the brands and companies they represent.</a:t>
            </a:r>
            <a:endParaRPr lang="en-US" sz="2400" dirty="0">
              <a:latin typeface="Times New Roman" pitchFamily="18" charset="0"/>
              <a:cs typeface="Times New Roman" pitchFamily="18" charset="0"/>
            </a:endParaRPr>
          </a:p>
        </p:txBody>
      </p:sp>
      <p:sp>
        <p:nvSpPr>
          <p:cNvPr id="5" name="Flowchart: Alternate Process 4"/>
          <p:cNvSpPr/>
          <p:nvPr/>
        </p:nvSpPr>
        <p:spPr>
          <a:xfrm>
            <a:off x="2819400" y="533400"/>
            <a:ext cx="3962400" cy="838200"/>
          </a:xfrm>
          <a:prstGeom prst="flowChartAlternateProcess">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CONCLUSION</a:t>
            </a:r>
            <a:endParaRPr lang="en-US" sz="3200" b="1" dirty="0">
              <a:solidFill>
                <a:schemeClr val="tx1"/>
              </a:solidFill>
              <a:latin typeface="Times New Roman" pitchFamily="18" charset="0"/>
              <a:cs typeface="Times New Roman" pitchFamily="18" charset="0"/>
            </a:endParaRPr>
          </a:p>
        </p:txBody>
      </p:sp>
    </p:spTree>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Users\Jesus God\Downloads\beautiful-rozovye-fresh-roses-lepestki-rozy-petals-pink-text.jpg"/>
          <p:cNvPicPr>
            <a:picLocks noChangeAspect="1" noChangeArrowheads="1"/>
          </p:cNvPicPr>
          <p:nvPr/>
        </p:nvPicPr>
        <p:blipFill>
          <a:blip r:embed="rId4"/>
          <a:srcRect/>
          <a:stretch>
            <a:fillRect/>
          </a:stretch>
        </p:blipFill>
        <p:spPr bwMode="auto">
          <a:xfrm>
            <a:off x="0" y="0"/>
            <a:ext cx="9144000" cy="6858000"/>
          </a:xfrm>
          <a:prstGeom prst="rect">
            <a:avLst/>
          </a:prstGeom>
          <a:noFill/>
        </p:spPr>
      </p:pic>
      <p:sp>
        <p:nvSpPr>
          <p:cNvPr id="3" name="Oval 2"/>
          <p:cNvSpPr/>
          <p:nvPr/>
        </p:nvSpPr>
        <p:spPr>
          <a:xfrm>
            <a:off x="1143000" y="914400"/>
            <a:ext cx="6553200" cy="5181600"/>
          </a:xfrm>
          <a:prstGeom prst="ellipse">
            <a:avLst/>
          </a:prstGeom>
          <a:blipFill>
            <a:blip r:embed="rId5"/>
            <a:tile tx="0" ty="0" sx="100000" sy="100000" flip="none" algn="tl"/>
          </a:bli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600" b="1" dirty="0" smtClean="0">
                <a:solidFill>
                  <a:srgbClr val="FB1711"/>
                </a:solidFill>
                <a:latin typeface="Agency FB" pitchFamily="34" charset="0"/>
                <a:cs typeface="Arabic Typesetting" pitchFamily="66" charset="-78"/>
              </a:rPr>
              <a:t>THANK YOU</a:t>
            </a:r>
            <a:endParaRPr lang="en-US" sz="9600" b="1" dirty="0">
              <a:solidFill>
                <a:srgbClr val="FB1711"/>
              </a:solidFill>
              <a:latin typeface="Agency FB" pitchFamily="34" charset="0"/>
              <a:cs typeface="Arabic Typesetting" pitchFamily="66" charset="-78"/>
            </a:endParaRPr>
          </a:p>
        </p:txBody>
      </p:sp>
    </p:spTree>
  </p:cSld>
  <p:clrMapOvr>
    <a:masterClrMapping/>
  </p:clrMapOvr>
  <p:transition>
    <p:dissolve/>
    <p:sndAc>
      <p:stSnd>
        <p:snd r:embed="rId3" name="applause.wav" builtIn="1"/>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Oval 3"/>
          <p:cNvSpPr/>
          <p:nvPr/>
        </p:nvSpPr>
        <p:spPr>
          <a:xfrm>
            <a:off x="2514600" y="533400"/>
            <a:ext cx="4191000" cy="12192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lumMod val="85000"/>
                    <a:lumOff val="15000"/>
                  </a:schemeClr>
                </a:solidFill>
                <a:latin typeface="Times New Roman" pitchFamily="18" charset="0"/>
                <a:cs typeface="Times New Roman" pitchFamily="18" charset="0"/>
              </a:rPr>
              <a:t>DEFINITION</a:t>
            </a:r>
            <a:endParaRPr lang="en-US" sz="3600" dirty="0">
              <a:solidFill>
                <a:schemeClr val="tx1">
                  <a:lumMod val="85000"/>
                  <a:lumOff val="15000"/>
                </a:schemeClr>
              </a:solidFill>
            </a:endParaRPr>
          </a:p>
        </p:txBody>
      </p:sp>
      <p:sp>
        <p:nvSpPr>
          <p:cNvPr id="5" name="Snip Diagonal Corner Rectangle 4"/>
          <p:cNvSpPr/>
          <p:nvPr/>
        </p:nvSpPr>
        <p:spPr>
          <a:xfrm>
            <a:off x="990600" y="1981200"/>
            <a:ext cx="7239000" cy="4343400"/>
          </a:xfrm>
          <a:prstGeom prst="snip2Diag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86000" y="2413338"/>
            <a:ext cx="4572000" cy="3785652"/>
          </a:xfrm>
          <a:prstGeom prst="rect">
            <a:avLst/>
          </a:prstGeom>
          <a:solidFill>
            <a:schemeClr val="tx2">
              <a:lumMod val="75000"/>
            </a:schemeClr>
          </a:solidFill>
        </p:spPr>
        <p:txBody>
          <a:bodyPr>
            <a:spAutoFit/>
          </a:bodyPr>
          <a:lstStyle/>
          <a:p>
            <a:pPr fontAlgn="base"/>
            <a:r>
              <a:rPr lang="en-US" sz="2400" dirty="0" smtClean="0">
                <a:solidFill>
                  <a:schemeClr val="bg1"/>
                </a:solidFill>
                <a:latin typeface="Times New Roman" pitchFamily="18" charset="0"/>
                <a:cs typeface="Times New Roman" pitchFamily="18" charset="0"/>
              </a:rPr>
              <a:t>The most important tool used in promotion is sales promotion. Most consumers relate ideas of marketing to the use of sales promotion techniques. The other main forms are advertising, and </a:t>
            </a:r>
            <a:r>
              <a:rPr lang="en-US" sz="2400" u="sng" dirty="0" smtClean="0">
                <a:solidFill>
                  <a:schemeClr val="bg1"/>
                </a:solidFill>
                <a:latin typeface="Times New Roman" pitchFamily="18" charset="0"/>
                <a:cs typeface="Times New Roman" pitchFamily="18" charset="0"/>
                <a:hlinkClick r:id="rId3"/>
              </a:rPr>
              <a:t>personal selling</a:t>
            </a:r>
            <a:r>
              <a:rPr lang="en-US" sz="2400" dirty="0" smtClean="0">
                <a:solidFill>
                  <a:schemeClr val="bg1"/>
                </a:solidFill>
                <a:latin typeface="Times New Roman" pitchFamily="18" charset="0"/>
                <a:cs typeface="Times New Roman" pitchFamily="18" charset="0"/>
              </a:rPr>
              <a:t>. The following section deals with sales promotion in detail.</a:t>
            </a:r>
          </a:p>
          <a:p>
            <a:r>
              <a:rPr lang="en-US" sz="2400" dirty="0" smtClean="0">
                <a:solidFill>
                  <a:schemeClr val="bg1"/>
                </a:solidFill>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Rectangle 5"/>
          <p:cNvSpPr/>
          <p:nvPr/>
        </p:nvSpPr>
        <p:spPr>
          <a:xfrm>
            <a:off x="1981200" y="457200"/>
            <a:ext cx="6553200" cy="10668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itchFamily="18" charset="0"/>
                <a:cs typeface="Times New Roman" pitchFamily="18" charset="0"/>
              </a:rPr>
              <a:t>TYPES OF PROMOTION</a:t>
            </a:r>
            <a:endParaRPr lang="en-US" sz="3200" b="1" dirty="0">
              <a:latin typeface="Times New Roman" pitchFamily="18" charset="0"/>
              <a:cs typeface="Times New Roman" pitchFamily="18" charset="0"/>
            </a:endParaRPr>
          </a:p>
        </p:txBody>
      </p:sp>
      <p:sp>
        <p:nvSpPr>
          <p:cNvPr id="9" name="6-Point Star 8"/>
          <p:cNvSpPr/>
          <p:nvPr/>
        </p:nvSpPr>
        <p:spPr>
          <a:xfrm>
            <a:off x="1981200" y="4572000"/>
            <a:ext cx="2286000" cy="2286000"/>
          </a:xfrm>
          <a:prstGeom prst="star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Sales Promotion</a:t>
            </a:r>
            <a:endParaRPr lang="en-US" b="1" dirty="0">
              <a:latin typeface="Times New Roman" pitchFamily="18" charset="0"/>
              <a:cs typeface="Times New Roman" pitchFamily="18" charset="0"/>
            </a:endParaRPr>
          </a:p>
        </p:txBody>
      </p:sp>
      <p:sp>
        <p:nvSpPr>
          <p:cNvPr id="11" name="6-Point Star 10"/>
          <p:cNvSpPr/>
          <p:nvPr/>
        </p:nvSpPr>
        <p:spPr>
          <a:xfrm>
            <a:off x="762000" y="2057400"/>
            <a:ext cx="2209800" cy="2209800"/>
          </a:xfrm>
          <a:prstGeom prst="star6">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Personal</a:t>
            </a:r>
            <a:r>
              <a:rPr lang="en-US" b="1" dirty="0" smtClean="0"/>
              <a:t> Selling</a:t>
            </a:r>
            <a:endParaRPr lang="en-US" b="1" dirty="0"/>
          </a:p>
        </p:txBody>
      </p:sp>
      <p:sp>
        <p:nvSpPr>
          <p:cNvPr id="12" name="6-Point Star 11"/>
          <p:cNvSpPr/>
          <p:nvPr/>
        </p:nvSpPr>
        <p:spPr>
          <a:xfrm>
            <a:off x="4953000" y="4572000"/>
            <a:ext cx="2209800" cy="2133600"/>
          </a:xfrm>
          <a:prstGeom prst="star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Public relations</a:t>
            </a:r>
            <a:endParaRPr lang="en-US" sz="2000" b="1" dirty="0">
              <a:latin typeface="Times New Roman" pitchFamily="18" charset="0"/>
              <a:cs typeface="Times New Roman" pitchFamily="18" charset="0"/>
            </a:endParaRPr>
          </a:p>
        </p:txBody>
      </p:sp>
      <p:sp>
        <p:nvSpPr>
          <p:cNvPr id="13" name="6-Point Star 12"/>
          <p:cNvSpPr/>
          <p:nvPr/>
        </p:nvSpPr>
        <p:spPr>
          <a:xfrm>
            <a:off x="3657600" y="2209800"/>
            <a:ext cx="2209800" cy="2057400"/>
          </a:xfrm>
          <a:prstGeom prst="star6">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Advertising</a:t>
            </a:r>
            <a:endParaRPr lang="en-US" sz="2000" b="1" dirty="0">
              <a:latin typeface="Times New Roman" pitchFamily="18" charset="0"/>
              <a:cs typeface="Times New Roman" pitchFamily="18" charset="0"/>
            </a:endParaRPr>
          </a:p>
        </p:txBody>
      </p:sp>
      <p:sp>
        <p:nvSpPr>
          <p:cNvPr id="15" name="6-Point Star 14"/>
          <p:cNvSpPr/>
          <p:nvPr/>
        </p:nvSpPr>
        <p:spPr>
          <a:xfrm>
            <a:off x="6477000" y="2133600"/>
            <a:ext cx="2133600" cy="2133600"/>
          </a:xfrm>
          <a:prstGeom prst="star6">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Direct </a:t>
            </a:r>
            <a:r>
              <a:rPr lang="en-US" sz="2000" b="1" dirty="0" smtClean="0">
                <a:latin typeface="Times New Roman" pitchFamily="18" charset="0"/>
                <a:cs typeface="Times New Roman" pitchFamily="18" charset="0"/>
              </a:rPr>
              <a:t>Marketing</a:t>
            </a:r>
            <a:endParaRPr lang="en-US" sz="2000" b="1" dirty="0">
              <a:latin typeface="Times New Roman" pitchFamily="18" charset="0"/>
              <a:cs typeface="Times New Roman" pitchFamily="18" charset="0"/>
            </a:endParaRPr>
          </a:p>
        </p:txBody>
      </p:sp>
      <p:sp>
        <p:nvSpPr>
          <p:cNvPr id="10" name="Oval 9"/>
          <p:cNvSpPr/>
          <p:nvPr/>
        </p:nvSpPr>
        <p:spPr>
          <a:xfrm>
            <a:off x="4648200" y="2286000"/>
            <a:ext cx="1524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752600" y="2133600"/>
            <a:ext cx="2286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67600" y="2209800"/>
            <a:ext cx="1524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943600" y="4648200"/>
            <a:ext cx="1524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48000" y="4648200"/>
            <a:ext cx="1524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endCxn id="13" idx="5"/>
          </p:cNvCxnSpPr>
          <p:nvPr/>
        </p:nvCxnSpPr>
        <p:spPr>
          <a:xfrm rot="16200000" flipH="1">
            <a:off x="4401344" y="1848644"/>
            <a:ext cx="685006" cy="37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endCxn id="12" idx="5"/>
          </p:cNvCxnSpPr>
          <p:nvPr/>
        </p:nvCxnSpPr>
        <p:spPr>
          <a:xfrm rot="5400000">
            <a:off x="4552950" y="3028950"/>
            <a:ext cx="30480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15" idx="5"/>
          </p:cNvCxnSpPr>
          <p:nvPr/>
        </p:nvCxnSpPr>
        <p:spPr>
          <a:xfrm rot="5400000">
            <a:off x="7201694" y="1790700"/>
            <a:ext cx="6850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9" idx="5"/>
          </p:cNvCxnSpPr>
          <p:nvPr/>
        </p:nvCxnSpPr>
        <p:spPr>
          <a:xfrm rot="16200000" flipV="1">
            <a:off x="1562100" y="3009900"/>
            <a:ext cx="3048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14" idx="0"/>
          </p:cNvCxnSpPr>
          <p:nvPr/>
        </p:nvCxnSpPr>
        <p:spPr>
          <a:xfrm rot="5400000">
            <a:off x="1619250" y="1771650"/>
            <a:ext cx="609600" cy="1143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Oval 2"/>
          <p:cNvSpPr/>
          <p:nvPr/>
        </p:nvSpPr>
        <p:spPr>
          <a:xfrm>
            <a:off x="2667000" y="381000"/>
            <a:ext cx="4267200" cy="114300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Personal Selling</a:t>
            </a:r>
            <a:endParaRPr lang="en-US" sz="2800" b="1" dirty="0">
              <a:latin typeface="Times New Roman" pitchFamily="18" charset="0"/>
              <a:cs typeface="Times New Roman" pitchFamily="18" charset="0"/>
            </a:endParaRPr>
          </a:p>
        </p:txBody>
      </p:sp>
      <p:sp>
        <p:nvSpPr>
          <p:cNvPr id="5" name="Horizontal Scroll 4"/>
          <p:cNvSpPr/>
          <p:nvPr/>
        </p:nvSpPr>
        <p:spPr>
          <a:xfrm>
            <a:off x="914400" y="1600200"/>
            <a:ext cx="7239000" cy="4876800"/>
          </a:xfrm>
          <a:prstGeom prst="horizontalScroll">
            <a:avLst>
              <a:gd name="adj" fmla="val 983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It is a part of the promotional mix which involves a one to one communication between buyers and customers(either potential or already customers). As it is a one –to-one communication, it generates direct contact with prospects and customers. Even though it is considered to be one of the most expensive forms of promotion, it is also considered to be the most successful as a seller- buyer relationship can be created and developed.</a:t>
            </a:r>
            <a:endParaRPr lang="en-US" sz="2400" dirty="0">
              <a:latin typeface="Times New Roman" pitchFamily="18" charset="0"/>
              <a:cs typeface="Times New Roman" pitchFamily="18" charset="0"/>
            </a:endParaRPr>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Horizontal Scroll 2"/>
          <p:cNvSpPr/>
          <p:nvPr/>
        </p:nvSpPr>
        <p:spPr>
          <a:xfrm>
            <a:off x="838200" y="1371600"/>
            <a:ext cx="7086600" cy="548640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One of the key factors in the promotional mix, which contributes to brand building and also how the market </a:t>
            </a:r>
            <a:r>
              <a:rPr lang="en-US" sz="2400" dirty="0" err="1" smtClean="0">
                <a:latin typeface="Times New Roman" pitchFamily="18" charset="0"/>
                <a:cs typeface="Times New Roman" pitchFamily="18" charset="0"/>
              </a:rPr>
              <a:t>preceives</a:t>
            </a:r>
            <a:r>
              <a:rPr lang="en-US" sz="2400" dirty="0" smtClean="0">
                <a:latin typeface="Times New Roman" pitchFamily="18" charset="0"/>
                <a:cs typeface="Times New Roman" pitchFamily="18" charset="0"/>
              </a:rPr>
              <a:t> the company, is advertising. It is always a big part of the promotional mix because of the far and wide reach of advertising and the  message that you can send to your existing and promotional customers. Good advertising can build a solid brand for the  </a:t>
            </a:r>
            <a:r>
              <a:rPr lang="en-US" sz="2400" dirty="0" err="1" smtClean="0">
                <a:latin typeface="Times New Roman" pitchFamily="18" charset="0"/>
                <a:cs typeface="Times New Roman" pitchFamily="18" charset="0"/>
              </a:rPr>
              <a:t>company.On</a:t>
            </a:r>
            <a:r>
              <a:rPr lang="en-US" sz="2400" dirty="0" smtClean="0">
                <a:latin typeface="Times New Roman" pitchFamily="18" charset="0"/>
                <a:cs typeface="Times New Roman" pitchFamily="18" charset="0"/>
              </a:rPr>
              <a:t> the other hand ,bad advertising with a wrong message, can cause the brand or product to fail.</a:t>
            </a:r>
            <a:endParaRPr lang="en-US" sz="2400" dirty="0">
              <a:latin typeface="Times New Roman" pitchFamily="18" charset="0"/>
              <a:cs typeface="Times New Roman" pitchFamily="18" charset="0"/>
            </a:endParaRPr>
          </a:p>
        </p:txBody>
      </p:sp>
      <p:sp>
        <p:nvSpPr>
          <p:cNvPr id="5" name="Oval 4"/>
          <p:cNvSpPr/>
          <p:nvPr/>
        </p:nvSpPr>
        <p:spPr>
          <a:xfrm>
            <a:off x="2438400" y="381000"/>
            <a:ext cx="4267200" cy="1143000"/>
          </a:xfrm>
          <a:prstGeom prst="ellipse">
            <a:avLst/>
          </a:prstGeom>
          <a:solidFill>
            <a:srgbClr val="C00000"/>
          </a:solid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Advertising</a:t>
            </a:r>
            <a:endParaRPr lang="en-US" sz="2800" b="1" dirty="0">
              <a:latin typeface="Times New Roman" pitchFamily="18" charset="0"/>
              <a:cs typeface="Times New Roman" pitchFamily="18" charset="0"/>
            </a:endParaRPr>
          </a:p>
        </p:txBody>
      </p:sp>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Jesus God\Downloads\854d6eee545bc70f38b17532ffdd49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Horizontal Scroll 2"/>
          <p:cNvSpPr/>
          <p:nvPr/>
        </p:nvSpPr>
        <p:spPr>
          <a:xfrm>
            <a:off x="838200" y="1600200"/>
            <a:ext cx="7467600" cy="464820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While </a:t>
            </a:r>
            <a:r>
              <a:rPr lang="en-US" sz="2400" dirty="0" err="1" smtClean="0">
                <a:latin typeface="Times New Roman" pitchFamily="18" charset="0"/>
                <a:cs typeface="Times New Roman" pitchFamily="18" charset="0"/>
              </a:rPr>
              <a:t>adverdising</a:t>
            </a:r>
            <a:r>
              <a:rPr lang="en-US" sz="2400" dirty="0" smtClean="0">
                <a:latin typeface="Times New Roman" pitchFamily="18" charset="0"/>
                <a:cs typeface="Times New Roman" pitchFamily="18" charset="0"/>
              </a:rPr>
              <a:t> targets a mass-audience, direct marketing targets prospects and customers. Social media </a:t>
            </a:r>
            <a:r>
              <a:rPr lang="en-US" sz="2400" dirty="0" err="1" smtClean="0">
                <a:latin typeface="Times New Roman" pitchFamily="18" charset="0"/>
                <a:cs typeface="Times New Roman" pitchFamily="18" charset="0"/>
              </a:rPr>
              <a:t>marketing,Email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marketing,Internet</a:t>
            </a:r>
            <a:r>
              <a:rPr lang="en-US" sz="2400" dirty="0" smtClean="0">
                <a:latin typeface="Times New Roman" pitchFamily="18" charset="0"/>
                <a:cs typeface="Times New Roman" pitchFamily="18" charset="0"/>
              </a:rPr>
              <a:t> marketing are all types of direct </a:t>
            </a:r>
            <a:r>
              <a:rPr lang="en-US" sz="2400" dirty="0" err="1" smtClean="0">
                <a:latin typeface="Times New Roman" pitchFamily="18" charset="0"/>
                <a:cs typeface="Times New Roman" pitchFamily="18" charset="0"/>
              </a:rPr>
              <a:t>marketin</a:t>
            </a:r>
            <a:r>
              <a:rPr lang="en-US" sz="2400" dirty="0" smtClean="0">
                <a:latin typeface="Times New Roman" pitchFamily="18" charset="0"/>
                <a:cs typeface="Times New Roman" pitchFamily="18" charset="0"/>
              </a:rPr>
              <a:t> used by companies. They have become important  in the promotional  mix lately  because people are  using internet far more than they used to a decade back.</a:t>
            </a:r>
            <a:endParaRPr lang="en-US" sz="2400" dirty="0">
              <a:latin typeface="Times New Roman" pitchFamily="18" charset="0"/>
              <a:cs typeface="Times New Roman" pitchFamily="18" charset="0"/>
            </a:endParaRPr>
          </a:p>
        </p:txBody>
      </p:sp>
      <p:sp>
        <p:nvSpPr>
          <p:cNvPr id="5" name="Oval 4"/>
          <p:cNvSpPr/>
          <p:nvPr/>
        </p:nvSpPr>
        <p:spPr>
          <a:xfrm>
            <a:off x="3048000" y="381000"/>
            <a:ext cx="3505200" cy="121920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Direct Marketing</a:t>
            </a:r>
            <a:endParaRPr lang="en-US" sz="2800" b="1" dirty="0">
              <a:latin typeface="Times New Roman" pitchFamily="18" charset="0"/>
              <a:cs typeface="Times New Roman" pitchFamily="18" charset="0"/>
            </a:endParaRPr>
          </a:p>
        </p:txBody>
      </p:sp>
    </p:spTree>
  </p:cSld>
  <p:clrMapOvr>
    <a:masterClrMapping/>
  </p:clrMapOvr>
  <p:transition>
    <p:pull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TotalTime>
  <Words>1536</Words>
  <Application>Microsoft Office PowerPoint</Application>
  <PresentationFormat>On-screen Show (4:3)</PresentationFormat>
  <Paragraphs>168</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Jesus God</dc:creator>
  <cp:lastModifiedBy>desktop</cp:lastModifiedBy>
  <cp:revision>69</cp:revision>
  <dcterms:created xsi:type="dcterms:W3CDTF">2006-08-16T00:00:00Z</dcterms:created>
  <dcterms:modified xsi:type="dcterms:W3CDTF">2020-05-20T04:48:31Z</dcterms:modified>
</cp:coreProperties>
</file>