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36"/>
  </p:notesMasterIdLst>
  <p:sldIdLst>
    <p:sldId id="257" r:id="rId2"/>
    <p:sldId id="310" r:id="rId3"/>
    <p:sldId id="285" r:id="rId4"/>
    <p:sldId id="286" r:id="rId5"/>
    <p:sldId id="287" r:id="rId6"/>
    <p:sldId id="288" r:id="rId7"/>
    <p:sldId id="289" r:id="rId8"/>
    <p:sldId id="305" r:id="rId9"/>
    <p:sldId id="306" r:id="rId10"/>
    <p:sldId id="307" r:id="rId11"/>
    <p:sldId id="308" r:id="rId12"/>
    <p:sldId id="309" r:id="rId13"/>
    <p:sldId id="290" r:id="rId14"/>
    <p:sldId id="291" r:id="rId15"/>
    <p:sldId id="292" r:id="rId16"/>
    <p:sldId id="293" r:id="rId17"/>
    <p:sldId id="294" r:id="rId18"/>
    <p:sldId id="295" r:id="rId19"/>
    <p:sldId id="319" r:id="rId20"/>
    <p:sldId id="296" r:id="rId21"/>
    <p:sldId id="297" r:id="rId22"/>
    <p:sldId id="298" r:id="rId23"/>
    <p:sldId id="300" r:id="rId24"/>
    <p:sldId id="317" r:id="rId25"/>
    <p:sldId id="312" r:id="rId26"/>
    <p:sldId id="313" r:id="rId27"/>
    <p:sldId id="315" r:id="rId28"/>
    <p:sldId id="316" r:id="rId29"/>
    <p:sldId id="301" r:id="rId30"/>
    <p:sldId id="302" r:id="rId31"/>
    <p:sldId id="303" r:id="rId32"/>
    <p:sldId id="304" r:id="rId33"/>
    <p:sldId id="322" r:id="rId34"/>
    <p:sldId id="32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1953"/>
    <a:srgbClr val="86222C"/>
    <a:srgbClr val="C412AB"/>
    <a:srgbClr val="672C94"/>
    <a:srgbClr val="800000"/>
    <a:srgbClr val="ED1F5F"/>
    <a:srgbClr val="E6F616"/>
    <a:srgbClr val="E8F818"/>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44" autoAdjust="0"/>
    <p:restoredTop sz="94660"/>
  </p:normalViewPr>
  <p:slideViewPr>
    <p:cSldViewPr>
      <p:cViewPr varScale="1">
        <p:scale>
          <a:sx n="81" d="100"/>
          <a:sy n="81"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F6D075-8BD6-49F6-9C4C-3CC483F3244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06EB26C-C466-45EC-9E19-A44976D34594}">
      <dgm:prSet phldrT="[Text]"/>
      <dgm:spPr>
        <a:solidFill>
          <a:schemeClr val="accent6">
            <a:lumMod val="75000"/>
          </a:schemeClr>
        </a:solidFill>
      </dgm:spPr>
      <dgm:t>
        <a:bodyPr/>
        <a:lstStyle/>
        <a:p>
          <a:r>
            <a:rPr lang="en-US" dirty="0" smtClean="0"/>
            <a:t>It is the personal quality of a person</a:t>
          </a:r>
          <a:endParaRPr lang="en-US" dirty="0"/>
        </a:p>
      </dgm:t>
    </dgm:pt>
    <dgm:pt modelId="{F32C6AB7-FFB1-4866-89A5-04EE0795BDE6}" type="parTrans" cxnId="{A5C9E1C4-64D3-49BB-AF90-BD97DB149EA0}">
      <dgm:prSet/>
      <dgm:spPr/>
      <dgm:t>
        <a:bodyPr/>
        <a:lstStyle/>
        <a:p>
          <a:endParaRPr lang="en-US"/>
        </a:p>
      </dgm:t>
    </dgm:pt>
    <dgm:pt modelId="{0F545BAD-E2C6-4D0D-8797-E900A88ED0EF}" type="sibTrans" cxnId="{A5C9E1C4-64D3-49BB-AF90-BD97DB149EA0}">
      <dgm:prSet/>
      <dgm:spPr/>
      <dgm:t>
        <a:bodyPr/>
        <a:lstStyle/>
        <a:p>
          <a:endParaRPr lang="en-US"/>
        </a:p>
      </dgm:t>
    </dgm:pt>
    <dgm:pt modelId="{11C54616-B71A-4ECF-81E8-1B7E994C4C28}">
      <dgm:prSet phldrT="[Text]"/>
      <dgm:spPr>
        <a:solidFill>
          <a:schemeClr val="accent6">
            <a:lumMod val="75000"/>
          </a:schemeClr>
        </a:solidFill>
      </dgm:spPr>
      <dgm:t>
        <a:bodyPr/>
        <a:lstStyle/>
        <a:p>
          <a:r>
            <a:rPr lang="en-US" dirty="0" smtClean="0"/>
            <a:t>It is a process of influencing others</a:t>
          </a:r>
          <a:endParaRPr lang="en-US" dirty="0"/>
        </a:p>
      </dgm:t>
    </dgm:pt>
    <dgm:pt modelId="{562D7B6C-CE16-4885-BB95-6B924EB48DB2}" type="parTrans" cxnId="{4A2AADC6-3C34-4738-A725-A9124E667375}">
      <dgm:prSet/>
      <dgm:spPr/>
      <dgm:t>
        <a:bodyPr/>
        <a:lstStyle/>
        <a:p>
          <a:endParaRPr lang="en-US"/>
        </a:p>
      </dgm:t>
    </dgm:pt>
    <dgm:pt modelId="{A45FF436-EE51-48A6-9C2B-9F4B065BED5B}" type="sibTrans" cxnId="{4A2AADC6-3C34-4738-A725-A9124E667375}">
      <dgm:prSet/>
      <dgm:spPr/>
      <dgm:t>
        <a:bodyPr/>
        <a:lstStyle/>
        <a:p>
          <a:endParaRPr lang="en-US"/>
        </a:p>
      </dgm:t>
    </dgm:pt>
    <dgm:pt modelId="{8A9316B0-FC07-4731-9D3A-A1CEECDB2111}">
      <dgm:prSet phldrT="[Text]"/>
      <dgm:spPr>
        <a:solidFill>
          <a:schemeClr val="accent6">
            <a:lumMod val="75000"/>
          </a:schemeClr>
        </a:solidFill>
      </dgm:spPr>
      <dgm:t>
        <a:bodyPr/>
        <a:lstStyle/>
        <a:p>
          <a:r>
            <a:rPr lang="en-US" dirty="0" smtClean="0"/>
            <a:t>It requires the confidence of followers/ subordinates</a:t>
          </a:r>
          <a:endParaRPr lang="en-US" dirty="0"/>
        </a:p>
      </dgm:t>
    </dgm:pt>
    <dgm:pt modelId="{7BF5D72C-7159-4A71-9E7A-D658C16BA76C}" type="parTrans" cxnId="{79FA1914-B5BF-406F-A1B2-A9845E651A72}">
      <dgm:prSet/>
      <dgm:spPr/>
      <dgm:t>
        <a:bodyPr/>
        <a:lstStyle/>
        <a:p>
          <a:endParaRPr lang="en-US"/>
        </a:p>
      </dgm:t>
    </dgm:pt>
    <dgm:pt modelId="{F7D91AB6-24A4-40D7-833B-B692FCB5E768}" type="sibTrans" cxnId="{79FA1914-B5BF-406F-A1B2-A9845E651A72}">
      <dgm:prSet/>
      <dgm:spPr/>
      <dgm:t>
        <a:bodyPr/>
        <a:lstStyle/>
        <a:p>
          <a:endParaRPr lang="en-US"/>
        </a:p>
      </dgm:t>
    </dgm:pt>
    <dgm:pt modelId="{D2417ECA-5CD1-4EB5-9EAA-DAA05FBC051A}">
      <dgm:prSet phldrT="[Text]"/>
      <dgm:spPr>
        <a:solidFill>
          <a:schemeClr val="accent6">
            <a:lumMod val="75000"/>
          </a:schemeClr>
        </a:solidFill>
      </dgm:spPr>
      <dgm:t>
        <a:bodyPr/>
        <a:lstStyle/>
        <a:p>
          <a:r>
            <a:rPr lang="en-US" dirty="0" smtClean="0"/>
            <a:t>It requires motivation of subordinates</a:t>
          </a:r>
          <a:endParaRPr lang="en-US" dirty="0"/>
        </a:p>
      </dgm:t>
    </dgm:pt>
    <dgm:pt modelId="{89BDDC6A-424B-46D9-B17E-F244C7569CF5}" type="parTrans" cxnId="{79F19BDC-5288-49C3-BCB1-9E16FE18E962}">
      <dgm:prSet/>
      <dgm:spPr/>
      <dgm:t>
        <a:bodyPr/>
        <a:lstStyle/>
        <a:p>
          <a:endParaRPr lang="en-US"/>
        </a:p>
      </dgm:t>
    </dgm:pt>
    <dgm:pt modelId="{C1A40E38-C8B4-43AA-8B1E-1217E38C86A4}" type="sibTrans" cxnId="{79F19BDC-5288-49C3-BCB1-9E16FE18E962}">
      <dgm:prSet/>
      <dgm:spPr/>
      <dgm:t>
        <a:bodyPr/>
        <a:lstStyle/>
        <a:p>
          <a:endParaRPr lang="en-US"/>
        </a:p>
      </dgm:t>
    </dgm:pt>
    <dgm:pt modelId="{03ED31F7-D0F9-4DB6-BE7C-B125C1FC2D80}">
      <dgm:prSet phldrT="[Text]"/>
      <dgm:spPr>
        <a:solidFill>
          <a:schemeClr val="accent3">
            <a:lumMod val="75000"/>
          </a:schemeClr>
        </a:solidFill>
      </dgm:spPr>
      <dgm:t>
        <a:bodyPr/>
        <a:lstStyle/>
        <a:p>
          <a:r>
            <a:rPr lang="en-US" dirty="0" smtClean="0"/>
            <a:t>CHARACTERISTICS OF LEADERSHIP</a:t>
          </a:r>
          <a:endParaRPr lang="en-US" dirty="0"/>
        </a:p>
      </dgm:t>
    </dgm:pt>
    <dgm:pt modelId="{905BA988-96B3-4224-90E6-12EFF04AC6FB}" type="parTrans" cxnId="{14D00C0A-585B-4896-BD5F-A9715291E6BD}">
      <dgm:prSet/>
      <dgm:spPr/>
      <dgm:t>
        <a:bodyPr/>
        <a:lstStyle/>
        <a:p>
          <a:endParaRPr lang="en-US"/>
        </a:p>
      </dgm:t>
    </dgm:pt>
    <dgm:pt modelId="{686940B9-2467-4072-880D-4EEB1F1760CF}" type="sibTrans" cxnId="{14D00C0A-585B-4896-BD5F-A9715291E6BD}">
      <dgm:prSet/>
      <dgm:spPr/>
      <dgm:t>
        <a:bodyPr/>
        <a:lstStyle/>
        <a:p>
          <a:endParaRPr lang="en-US"/>
        </a:p>
      </dgm:t>
    </dgm:pt>
    <dgm:pt modelId="{1C981F6A-6915-4A6F-B995-B3DCD30942FD}" type="pres">
      <dgm:prSet presAssocID="{23F6D075-8BD6-49F6-9C4C-3CC483F32448}" presName="diagram" presStyleCnt="0">
        <dgm:presLayoutVars>
          <dgm:dir/>
          <dgm:resizeHandles val="exact"/>
        </dgm:presLayoutVars>
      </dgm:prSet>
      <dgm:spPr/>
      <dgm:t>
        <a:bodyPr/>
        <a:lstStyle/>
        <a:p>
          <a:endParaRPr lang="en-US"/>
        </a:p>
      </dgm:t>
    </dgm:pt>
    <dgm:pt modelId="{BE450588-18A4-46B5-B52E-C610C580FB55}" type="pres">
      <dgm:prSet presAssocID="{306EB26C-C466-45EC-9E19-A44976D34594}" presName="node" presStyleLbl="node1" presStyleIdx="0" presStyleCnt="5" custScaleX="167236">
        <dgm:presLayoutVars>
          <dgm:bulletEnabled val="1"/>
        </dgm:presLayoutVars>
      </dgm:prSet>
      <dgm:spPr/>
      <dgm:t>
        <a:bodyPr/>
        <a:lstStyle/>
        <a:p>
          <a:endParaRPr lang="en-US"/>
        </a:p>
      </dgm:t>
    </dgm:pt>
    <dgm:pt modelId="{5BE3660C-5880-4EA1-8CEE-9B4AC8616482}" type="pres">
      <dgm:prSet presAssocID="{0F545BAD-E2C6-4D0D-8797-E900A88ED0EF}" presName="sibTrans" presStyleCnt="0"/>
      <dgm:spPr/>
    </dgm:pt>
    <dgm:pt modelId="{65B1ECD8-2A14-4A87-996E-47261502ECB5}" type="pres">
      <dgm:prSet presAssocID="{11C54616-B71A-4ECF-81E8-1B7E994C4C28}" presName="node" presStyleLbl="node1" presStyleIdx="1" presStyleCnt="5" custScaleX="175241" custLinFactNeighborX="-997" custLinFactNeighborY="5106">
        <dgm:presLayoutVars>
          <dgm:bulletEnabled val="1"/>
        </dgm:presLayoutVars>
      </dgm:prSet>
      <dgm:spPr/>
      <dgm:t>
        <a:bodyPr/>
        <a:lstStyle/>
        <a:p>
          <a:endParaRPr lang="en-US"/>
        </a:p>
      </dgm:t>
    </dgm:pt>
    <dgm:pt modelId="{1A1F41A9-E340-40EE-BA02-7D4DF8096C4F}" type="pres">
      <dgm:prSet presAssocID="{A45FF436-EE51-48A6-9C2B-9F4B065BED5B}" presName="sibTrans" presStyleCnt="0"/>
      <dgm:spPr/>
    </dgm:pt>
    <dgm:pt modelId="{A5604930-ABE7-4EB8-8017-07BC8D9F1CF8}" type="pres">
      <dgm:prSet presAssocID="{8A9316B0-FC07-4731-9D3A-A1CEECDB2111}" presName="node" presStyleLbl="node1" presStyleIdx="2" presStyleCnt="5" custScaleX="148921" custLinFactNeighborX="-5944" custLinFactNeighborY="5938">
        <dgm:presLayoutVars>
          <dgm:bulletEnabled val="1"/>
        </dgm:presLayoutVars>
      </dgm:prSet>
      <dgm:spPr/>
      <dgm:t>
        <a:bodyPr/>
        <a:lstStyle/>
        <a:p>
          <a:endParaRPr lang="en-US"/>
        </a:p>
      </dgm:t>
    </dgm:pt>
    <dgm:pt modelId="{88AF3425-B534-41F4-B126-53C17ED0BA1B}" type="pres">
      <dgm:prSet presAssocID="{F7D91AB6-24A4-40D7-833B-B692FCB5E768}" presName="sibTrans" presStyleCnt="0"/>
      <dgm:spPr/>
    </dgm:pt>
    <dgm:pt modelId="{ED955D70-CB94-4E14-918A-67F2A0D1FA19}" type="pres">
      <dgm:prSet presAssocID="{D2417ECA-5CD1-4EB5-9EAA-DAA05FBC051A}" presName="node" presStyleLbl="node1" presStyleIdx="3" presStyleCnt="5" custScaleX="155250" custLinFactNeighborX="2507" custLinFactNeighborY="-49">
        <dgm:presLayoutVars>
          <dgm:bulletEnabled val="1"/>
        </dgm:presLayoutVars>
      </dgm:prSet>
      <dgm:spPr/>
      <dgm:t>
        <a:bodyPr/>
        <a:lstStyle/>
        <a:p>
          <a:endParaRPr lang="en-US"/>
        </a:p>
      </dgm:t>
    </dgm:pt>
    <dgm:pt modelId="{AC5F7FEF-9CFE-4353-8DBC-2C360B21F065}" type="pres">
      <dgm:prSet presAssocID="{C1A40E38-C8B4-43AA-8B1E-1217E38C86A4}" presName="sibTrans" presStyleCnt="0"/>
      <dgm:spPr/>
    </dgm:pt>
    <dgm:pt modelId="{DA44C1A8-20C2-4550-B2CC-4EE92BE217B8}" type="pres">
      <dgm:prSet presAssocID="{03ED31F7-D0F9-4DB6-BE7C-B125C1FC2D80}" presName="node" presStyleLbl="node1" presStyleIdx="4" presStyleCnt="5" custScaleX="172669" custLinFactNeighborX="2617" custLinFactNeighborY="28801">
        <dgm:presLayoutVars>
          <dgm:bulletEnabled val="1"/>
        </dgm:presLayoutVars>
      </dgm:prSet>
      <dgm:spPr/>
      <dgm:t>
        <a:bodyPr/>
        <a:lstStyle/>
        <a:p>
          <a:endParaRPr lang="en-US"/>
        </a:p>
      </dgm:t>
    </dgm:pt>
  </dgm:ptLst>
  <dgm:cxnLst>
    <dgm:cxn modelId="{79FA1914-B5BF-406F-A1B2-A9845E651A72}" srcId="{23F6D075-8BD6-49F6-9C4C-3CC483F32448}" destId="{8A9316B0-FC07-4731-9D3A-A1CEECDB2111}" srcOrd="2" destOrd="0" parTransId="{7BF5D72C-7159-4A71-9E7A-D658C16BA76C}" sibTransId="{F7D91AB6-24A4-40D7-833B-B692FCB5E768}"/>
    <dgm:cxn modelId="{488AD3FD-3D1B-4D29-9B6B-636F0F661D45}" type="presOf" srcId="{D2417ECA-5CD1-4EB5-9EAA-DAA05FBC051A}" destId="{ED955D70-CB94-4E14-918A-67F2A0D1FA19}" srcOrd="0" destOrd="0" presId="urn:microsoft.com/office/officeart/2005/8/layout/default"/>
    <dgm:cxn modelId="{601D2D33-666F-444C-A24F-D01844F37A8C}" type="presOf" srcId="{8A9316B0-FC07-4731-9D3A-A1CEECDB2111}" destId="{A5604930-ABE7-4EB8-8017-07BC8D9F1CF8}" srcOrd="0" destOrd="0" presId="urn:microsoft.com/office/officeart/2005/8/layout/default"/>
    <dgm:cxn modelId="{79F19BDC-5288-49C3-BCB1-9E16FE18E962}" srcId="{23F6D075-8BD6-49F6-9C4C-3CC483F32448}" destId="{D2417ECA-5CD1-4EB5-9EAA-DAA05FBC051A}" srcOrd="3" destOrd="0" parTransId="{89BDDC6A-424B-46D9-B17E-F244C7569CF5}" sibTransId="{C1A40E38-C8B4-43AA-8B1E-1217E38C86A4}"/>
    <dgm:cxn modelId="{A5C9E1C4-64D3-49BB-AF90-BD97DB149EA0}" srcId="{23F6D075-8BD6-49F6-9C4C-3CC483F32448}" destId="{306EB26C-C466-45EC-9E19-A44976D34594}" srcOrd="0" destOrd="0" parTransId="{F32C6AB7-FFB1-4866-89A5-04EE0795BDE6}" sibTransId="{0F545BAD-E2C6-4D0D-8797-E900A88ED0EF}"/>
    <dgm:cxn modelId="{87483C44-FF60-4A20-8042-474509EB7A80}" type="presOf" srcId="{03ED31F7-D0F9-4DB6-BE7C-B125C1FC2D80}" destId="{DA44C1A8-20C2-4550-B2CC-4EE92BE217B8}" srcOrd="0" destOrd="0" presId="urn:microsoft.com/office/officeart/2005/8/layout/default"/>
    <dgm:cxn modelId="{4A2AADC6-3C34-4738-A725-A9124E667375}" srcId="{23F6D075-8BD6-49F6-9C4C-3CC483F32448}" destId="{11C54616-B71A-4ECF-81E8-1B7E994C4C28}" srcOrd="1" destOrd="0" parTransId="{562D7B6C-CE16-4885-BB95-6B924EB48DB2}" sibTransId="{A45FF436-EE51-48A6-9C2B-9F4B065BED5B}"/>
    <dgm:cxn modelId="{E402B95A-3D0B-41AA-882A-3ED6EECF291A}" type="presOf" srcId="{23F6D075-8BD6-49F6-9C4C-3CC483F32448}" destId="{1C981F6A-6915-4A6F-B995-B3DCD30942FD}" srcOrd="0" destOrd="0" presId="urn:microsoft.com/office/officeart/2005/8/layout/default"/>
    <dgm:cxn modelId="{672F07D8-5282-491A-80DA-B826C130A60A}" type="presOf" srcId="{306EB26C-C466-45EC-9E19-A44976D34594}" destId="{BE450588-18A4-46B5-B52E-C610C580FB55}" srcOrd="0" destOrd="0" presId="urn:microsoft.com/office/officeart/2005/8/layout/default"/>
    <dgm:cxn modelId="{14D00C0A-585B-4896-BD5F-A9715291E6BD}" srcId="{23F6D075-8BD6-49F6-9C4C-3CC483F32448}" destId="{03ED31F7-D0F9-4DB6-BE7C-B125C1FC2D80}" srcOrd="4" destOrd="0" parTransId="{905BA988-96B3-4224-90E6-12EFF04AC6FB}" sibTransId="{686940B9-2467-4072-880D-4EEB1F1760CF}"/>
    <dgm:cxn modelId="{EBB44274-65EE-410C-A224-05E250B4C9A1}" type="presOf" srcId="{11C54616-B71A-4ECF-81E8-1B7E994C4C28}" destId="{65B1ECD8-2A14-4A87-996E-47261502ECB5}" srcOrd="0" destOrd="0" presId="urn:microsoft.com/office/officeart/2005/8/layout/default"/>
    <dgm:cxn modelId="{C93D746F-3BC8-4E1B-B3F0-C7729D9D5266}" type="presParOf" srcId="{1C981F6A-6915-4A6F-B995-B3DCD30942FD}" destId="{BE450588-18A4-46B5-B52E-C610C580FB55}" srcOrd="0" destOrd="0" presId="urn:microsoft.com/office/officeart/2005/8/layout/default"/>
    <dgm:cxn modelId="{11111CEE-5B4F-4CA4-85FE-D64EA012FA27}" type="presParOf" srcId="{1C981F6A-6915-4A6F-B995-B3DCD30942FD}" destId="{5BE3660C-5880-4EA1-8CEE-9B4AC8616482}" srcOrd="1" destOrd="0" presId="urn:microsoft.com/office/officeart/2005/8/layout/default"/>
    <dgm:cxn modelId="{39695202-9139-49FD-92C5-6365DEC26477}" type="presParOf" srcId="{1C981F6A-6915-4A6F-B995-B3DCD30942FD}" destId="{65B1ECD8-2A14-4A87-996E-47261502ECB5}" srcOrd="2" destOrd="0" presId="urn:microsoft.com/office/officeart/2005/8/layout/default"/>
    <dgm:cxn modelId="{E7C1D653-64DB-4FB1-9D9B-085EAB52C734}" type="presParOf" srcId="{1C981F6A-6915-4A6F-B995-B3DCD30942FD}" destId="{1A1F41A9-E340-40EE-BA02-7D4DF8096C4F}" srcOrd="3" destOrd="0" presId="urn:microsoft.com/office/officeart/2005/8/layout/default"/>
    <dgm:cxn modelId="{0C346A96-63C3-421B-A768-FA7E0DE0096E}" type="presParOf" srcId="{1C981F6A-6915-4A6F-B995-B3DCD30942FD}" destId="{A5604930-ABE7-4EB8-8017-07BC8D9F1CF8}" srcOrd="4" destOrd="0" presId="urn:microsoft.com/office/officeart/2005/8/layout/default"/>
    <dgm:cxn modelId="{5EC85A57-7990-4BD3-858E-8B4F16E77224}" type="presParOf" srcId="{1C981F6A-6915-4A6F-B995-B3DCD30942FD}" destId="{88AF3425-B534-41F4-B126-53C17ED0BA1B}" srcOrd="5" destOrd="0" presId="urn:microsoft.com/office/officeart/2005/8/layout/default"/>
    <dgm:cxn modelId="{9BFE4E84-6627-44FC-BDC2-CD5C6C6FD2C5}" type="presParOf" srcId="{1C981F6A-6915-4A6F-B995-B3DCD30942FD}" destId="{ED955D70-CB94-4E14-918A-67F2A0D1FA19}" srcOrd="6" destOrd="0" presId="urn:microsoft.com/office/officeart/2005/8/layout/default"/>
    <dgm:cxn modelId="{57FE8674-0A49-417D-8F2A-0A71015FB419}" type="presParOf" srcId="{1C981F6A-6915-4A6F-B995-B3DCD30942FD}" destId="{AC5F7FEF-9CFE-4353-8DBC-2C360B21F065}" srcOrd="7" destOrd="0" presId="urn:microsoft.com/office/officeart/2005/8/layout/default"/>
    <dgm:cxn modelId="{C648DCDC-23D6-419B-86E4-4A722C83ACF9}" type="presParOf" srcId="{1C981F6A-6915-4A6F-B995-B3DCD30942FD}" destId="{DA44C1A8-20C2-4550-B2CC-4EE92BE217B8}" srcOrd="8"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9AF6BE05-D3E6-438C-AB76-CFBAB249D46F}" type="doc">
      <dgm:prSet loTypeId="urn:microsoft.com/office/officeart/2005/8/layout/bProcess3" loCatId="process" qsTypeId="urn:microsoft.com/office/officeart/2005/8/quickstyle/simple1" qsCatId="simple" csTypeId="urn:microsoft.com/office/officeart/2005/8/colors/colorful4" csCatId="colorful" phldr="1"/>
      <dgm:spPr/>
      <dgm:t>
        <a:bodyPr/>
        <a:lstStyle/>
        <a:p>
          <a:endParaRPr lang="en-US"/>
        </a:p>
      </dgm:t>
    </dgm:pt>
    <dgm:pt modelId="{1B48D199-2E0D-4E5A-823F-4A67B93D78D7}">
      <dgm:prSet phldrT="[Text]"/>
      <dgm:spPr/>
      <dgm:t>
        <a:bodyPr/>
        <a:lstStyle/>
        <a:p>
          <a:r>
            <a:rPr lang="en-US" dirty="0" smtClean="0"/>
            <a:t>Legitimacy</a:t>
          </a:r>
          <a:endParaRPr lang="en-US" dirty="0"/>
        </a:p>
      </dgm:t>
    </dgm:pt>
    <dgm:pt modelId="{A4DF1EDA-E817-4010-BCE0-9B3575C7FD6E}" type="parTrans" cxnId="{83A164CD-9700-464E-972F-221B1575C73A}">
      <dgm:prSet/>
      <dgm:spPr/>
      <dgm:t>
        <a:bodyPr/>
        <a:lstStyle/>
        <a:p>
          <a:endParaRPr lang="en-US"/>
        </a:p>
      </dgm:t>
    </dgm:pt>
    <dgm:pt modelId="{BEFC2D20-B17E-4EA4-9568-BAC6195AED6B}" type="sibTrans" cxnId="{83A164CD-9700-464E-972F-221B1575C73A}">
      <dgm:prSet/>
      <dgm:spPr/>
      <dgm:t>
        <a:bodyPr/>
        <a:lstStyle/>
        <a:p>
          <a:endParaRPr lang="en-US"/>
        </a:p>
      </dgm:t>
    </dgm:pt>
    <dgm:pt modelId="{E58A0BFA-A968-42F5-B995-5B24418B634E}">
      <dgm:prSet phldrT="[Text]"/>
      <dgm:spPr/>
      <dgm:t>
        <a:bodyPr/>
        <a:lstStyle/>
        <a:p>
          <a:r>
            <a:rPr lang="en-US" dirty="0" smtClean="0"/>
            <a:t>Dominance</a:t>
          </a:r>
          <a:endParaRPr lang="en-US" dirty="0"/>
        </a:p>
      </dgm:t>
    </dgm:pt>
    <dgm:pt modelId="{746755D5-6023-4C90-855A-14541F04D1BB}" type="parTrans" cxnId="{CA91245A-9984-4ABD-A679-9B01DA08C1F1}">
      <dgm:prSet/>
      <dgm:spPr/>
      <dgm:t>
        <a:bodyPr/>
        <a:lstStyle/>
        <a:p>
          <a:endParaRPr lang="en-US"/>
        </a:p>
      </dgm:t>
    </dgm:pt>
    <dgm:pt modelId="{A4BF9790-820B-4CB6-A354-A3704819A613}" type="sibTrans" cxnId="{CA91245A-9984-4ABD-A679-9B01DA08C1F1}">
      <dgm:prSet/>
      <dgm:spPr/>
      <dgm:t>
        <a:bodyPr/>
        <a:lstStyle/>
        <a:p>
          <a:endParaRPr lang="en-US"/>
        </a:p>
      </dgm:t>
    </dgm:pt>
    <dgm:pt modelId="{D2079655-D6E7-4754-907F-C41D6984BC17}">
      <dgm:prSet phldrT="[Text]"/>
      <dgm:spPr/>
      <dgm:t>
        <a:bodyPr/>
        <a:lstStyle/>
        <a:p>
          <a:r>
            <a:rPr lang="en-US" dirty="0" smtClean="0"/>
            <a:t>An informal power</a:t>
          </a:r>
          <a:endParaRPr lang="en-US" dirty="0"/>
        </a:p>
      </dgm:t>
    </dgm:pt>
    <dgm:pt modelId="{F75BA129-1202-41FB-97B6-3B26DB4CE165}" type="parTrans" cxnId="{C31E0959-BBBF-4057-8E8C-A93C460A3E97}">
      <dgm:prSet/>
      <dgm:spPr/>
      <dgm:t>
        <a:bodyPr/>
        <a:lstStyle/>
        <a:p>
          <a:endParaRPr lang="en-US"/>
        </a:p>
      </dgm:t>
    </dgm:pt>
    <dgm:pt modelId="{2B36459F-DB3B-473F-8311-B064CA0F4EE5}" type="sibTrans" cxnId="{C31E0959-BBBF-4057-8E8C-A93C460A3E97}">
      <dgm:prSet/>
      <dgm:spPr/>
      <dgm:t>
        <a:bodyPr/>
        <a:lstStyle/>
        <a:p>
          <a:endParaRPr lang="en-US"/>
        </a:p>
      </dgm:t>
    </dgm:pt>
    <dgm:pt modelId="{4A96F69E-8814-435B-A4BC-89FC3B1AFB2D}">
      <dgm:prSet phldrT="[Text]"/>
      <dgm:spPr/>
      <dgm:t>
        <a:bodyPr/>
        <a:lstStyle/>
        <a:p>
          <a:r>
            <a:rPr lang="en-US" dirty="0" smtClean="0"/>
            <a:t>Rationality</a:t>
          </a:r>
          <a:endParaRPr lang="en-US" dirty="0"/>
        </a:p>
      </dgm:t>
    </dgm:pt>
    <dgm:pt modelId="{35E19920-3189-4E87-A665-C3A774C45FCB}" type="parTrans" cxnId="{8BFE0979-32C2-4459-BE72-4D431AABCE12}">
      <dgm:prSet/>
      <dgm:spPr/>
      <dgm:t>
        <a:bodyPr/>
        <a:lstStyle/>
        <a:p>
          <a:endParaRPr lang="en-US"/>
        </a:p>
      </dgm:t>
    </dgm:pt>
    <dgm:pt modelId="{B4388CDF-B2E0-41A4-ABAA-3CA2D38BF066}" type="sibTrans" cxnId="{8BFE0979-32C2-4459-BE72-4D431AABCE12}">
      <dgm:prSet/>
      <dgm:spPr/>
      <dgm:t>
        <a:bodyPr/>
        <a:lstStyle/>
        <a:p>
          <a:endParaRPr lang="en-US"/>
        </a:p>
      </dgm:t>
    </dgm:pt>
    <dgm:pt modelId="{C6B0BADD-023D-4369-95E6-7B4785B143E6}">
      <dgm:prSet phldrT="[Text]"/>
      <dgm:spPr/>
      <dgm:t>
        <a:bodyPr/>
        <a:lstStyle/>
        <a:p>
          <a:r>
            <a:rPr lang="en-US" dirty="0" smtClean="0"/>
            <a:t>Accountability</a:t>
          </a:r>
          <a:endParaRPr lang="en-US" dirty="0"/>
        </a:p>
      </dgm:t>
    </dgm:pt>
    <dgm:pt modelId="{BB228315-A97F-4A5B-9D81-4F56DDD73CF5}" type="parTrans" cxnId="{EFEA8314-A7D2-4B70-AE87-D502F09996AC}">
      <dgm:prSet/>
      <dgm:spPr/>
      <dgm:t>
        <a:bodyPr/>
        <a:lstStyle/>
        <a:p>
          <a:endParaRPr lang="en-US"/>
        </a:p>
      </dgm:t>
    </dgm:pt>
    <dgm:pt modelId="{408A8744-74E4-40B6-B946-358E9F605EA0}" type="sibTrans" cxnId="{EFEA8314-A7D2-4B70-AE87-D502F09996AC}">
      <dgm:prSet/>
      <dgm:spPr/>
      <dgm:t>
        <a:bodyPr/>
        <a:lstStyle/>
        <a:p>
          <a:endParaRPr lang="en-US"/>
        </a:p>
      </dgm:t>
    </dgm:pt>
    <dgm:pt modelId="{02EE5443-1B05-4961-9AA5-0B4B00EEED3E}" type="pres">
      <dgm:prSet presAssocID="{9AF6BE05-D3E6-438C-AB76-CFBAB249D46F}" presName="Name0" presStyleCnt="0">
        <dgm:presLayoutVars>
          <dgm:dir/>
          <dgm:resizeHandles val="exact"/>
        </dgm:presLayoutVars>
      </dgm:prSet>
      <dgm:spPr/>
      <dgm:t>
        <a:bodyPr/>
        <a:lstStyle/>
        <a:p>
          <a:endParaRPr lang="en-US"/>
        </a:p>
      </dgm:t>
    </dgm:pt>
    <dgm:pt modelId="{F6695FB3-2241-4963-B280-6A0D0CB79CF0}" type="pres">
      <dgm:prSet presAssocID="{1B48D199-2E0D-4E5A-823F-4A67B93D78D7}" presName="node" presStyleLbl="node1" presStyleIdx="0" presStyleCnt="5">
        <dgm:presLayoutVars>
          <dgm:bulletEnabled val="1"/>
        </dgm:presLayoutVars>
      </dgm:prSet>
      <dgm:spPr/>
      <dgm:t>
        <a:bodyPr/>
        <a:lstStyle/>
        <a:p>
          <a:endParaRPr lang="en-US"/>
        </a:p>
      </dgm:t>
    </dgm:pt>
    <dgm:pt modelId="{4C7CFA5F-1EC4-4566-B4B9-C02C2AA6AC30}" type="pres">
      <dgm:prSet presAssocID="{BEFC2D20-B17E-4EA4-9568-BAC6195AED6B}" presName="sibTrans" presStyleLbl="sibTrans1D1" presStyleIdx="0" presStyleCnt="4"/>
      <dgm:spPr/>
      <dgm:t>
        <a:bodyPr/>
        <a:lstStyle/>
        <a:p>
          <a:endParaRPr lang="en-US"/>
        </a:p>
      </dgm:t>
    </dgm:pt>
    <dgm:pt modelId="{C08B3754-399C-4517-9E8B-FD786E82186E}" type="pres">
      <dgm:prSet presAssocID="{BEFC2D20-B17E-4EA4-9568-BAC6195AED6B}" presName="connectorText" presStyleLbl="sibTrans1D1" presStyleIdx="0" presStyleCnt="4"/>
      <dgm:spPr/>
      <dgm:t>
        <a:bodyPr/>
        <a:lstStyle/>
        <a:p>
          <a:endParaRPr lang="en-US"/>
        </a:p>
      </dgm:t>
    </dgm:pt>
    <dgm:pt modelId="{73AB10DA-0A58-4E9D-8EDB-A2E0030339BC}" type="pres">
      <dgm:prSet presAssocID="{E58A0BFA-A968-42F5-B995-5B24418B634E}" presName="node" presStyleLbl="node1" presStyleIdx="1" presStyleCnt="5">
        <dgm:presLayoutVars>
          <dgm:bulletEnabled val="1"/>
        </dgm:presLayoutVars>
      </dgm:prSet>
      <dgm:spPr/>
      <dgm:t>
        <a:bodyPr/>
        <a:lstStyle/>
        <a:p>
          <a:endParaRPr lang="en-US"/>
        </a:p>
      </dgm:t>
    </dgm:pt>
    <dgm:pt modelId="{F6C9C147-77D4-4A58-A547-5012B01FF923}" type="pres">
      <dgm:prSet presAssocID="{A4BF9790-820B-4CB6-A354-A3704819A613}" presName="sibTrans" presStyleLbl="sibTrans1D1" presStyleIdx="1" presStyleCnt="4"/>
      <dgm:spPr/>
      <dgm:t>
        <a:bodyPr/>
        <a:lstStyle/>
        <a:p>
          <a:endParaRPr lang="en-US"/>
        </a:p>
      </dgm:t>
    </dgm:pt>
    <dgm:pt modelId="{51C81914-F0CA-4F77-AF66-1BC064D4531D}" type="pres">
      <dgm:prSet presAssocID="{A4BF9790-820B-4CB6-A354-A3704819A613}" presName="connectorText" presStyleLbl="sibTrans1D1" presStyleIdx="1" presStyleCnt="4"/>
      <dgm:spPr/>
      <dgm:t>
        <a:bodyPr/>
        <a:lstStyle/>
        <a:p>
          <a:endParaRPr lang="en-US"/>
        </a:p>
      </dgm:t>
    </dgm:pt>
    <dgm:pt modelId="{2D55D985-5F38-4419-8149-EF5112959B29}" type="pres">
      <dgm:prSet presAssocID="{D2079655-D6E7-4754-907F-C41D6984BC17}" presName="node" presStyleLbl="node1" presStyleIdx="2" presStyleCnt="5">
        <dgm:presLayoutVars>
          <dgm:bulletEnabled val="1"/>
        </dgm:presLayoutVars>
      </dgm:prSet>
      <dgm:spPr/>
      <dgm:t>
        <a:bodyPr/>
        <a:lstStyle/>
        <a:p>
          <a:endParaRPr lang="en-US"/>
        </a:p>
      </dgm:t>
    </dgm:pt>
    <dgm:pt modelId="{CBD29513-BCF5-4B9E-9ED8-263415B63B5A}" type="pres">
      <dgm:prSet presAssocID="{2B36459F-DB3B-473F-8311-B064CA0F4EE5}" presName="sibTrans" presStyleLbl="sibTrans1D1" presStyleIdx="2" presStyleCnt="4"/>
      <dgm:spPr/>
      <dgm:t>
        <a:bodyPr/>
        <a:lstStyle/>
        <a:p>
          <a:endParaRPr lang="en-US"/>
        </a:p>
      </dgm:t>
    </dgm:pt>
    <dgm:pt modelId="{18950AF5-B914-49C0-AED3-294F4CFB9EF7}" type="pres">
      <dgm:prSet presAssocID="{2B36459F-DB3B-473F-8311-B064CA0F4EE5}" presName="connectorText" presStyleLbl="sibTrans1D1" presStyleIdx="2" presStyleCnt="4"/>
      <dgm:spPr/>
      <dgm:t>
        <a:bodyPr/>
        <a:lstStyle/>
        <a:p>
          <a:endParaRPr lang="en-US"/>
        </a:p>
      </dgm:t>
    </dgm:pt>
    <dgm:pt modelId="{ADEDF1D8-3F05-4986-B2AA-530250C70FA9}" type="pres">
      <dgm:prSet presAssocID="{4A96F69E-8814-435B-A4BC-89FC3B1AFB2D}" presName="node" presStyleLbl="node1" presStyleIdx="3" presStyleCnt="5">
        <dgm:presLayoutVars>
          <dgm:bulletEnabled val="1"/>
        </dgm:presLayoutVars>
      </dgm:prSet>
      <dgm:spPr/>
      <dgm:t>
        <a:bodyPr/>
        <a:lstStyle/>
        <a:p>
          <a:endParaRPr lang="en-US"/>
        </a:p>
      </dgm:t>
    </dgm:pt>
    <dgm:pt modelId="{9F04C811-C99F-4A25-9433-656D40D001B1}" type="pres">
      <dgm:prSet presAssocID="{B4388CDF-B2E0-41A4-ABAA-3CA2D38BF066}" presName="sibTrans" presStyleLbl="sibTrans1D1" presStyleIdx="3" presStyleCnt="4"/>
      <dgm:spPr/>
      <dgm:t>
        <a:bodyPr/>
        <a:lstStyle/>
        <a:p>
          <a:endParaRPr lang="en-US"/>
        </a:p>
      </dgm:t>
    </dgm:pt>
    <dgm:pt modelId="{3A5DB7F9-1ABE-49BC-BB48-6649C00D9587}" type="pres">
      <dgm:prSet presAssocID="{B4388CDF-B2E0-41A4-ABAA-3CA2D38BF066}" presName="connectorText" presStyleLbl="sibTrans1D1" presStyleIdx="3" presStyleCnt="4"/>
      <dgm:spPr/>
      <dgm:t>
        <a:bodyPr/>
        <a:lstStyle/>
        <a:p>
          <a:endParaRPr lang="en-US"/>
        </a:p>
      </dgm:t>
    </dgm:pt>
    <dgm:pt modelId="{B750580C-4D90-4196-9FAA-9E0F201FF5DF}" type="pres">
      <dgm:prSet presAssocID="{C6B0BADD-023D-4369-95E6-7B4785B143E6}" presName="node" presStyleLbl="node1" presStyleIdx="4" presStyleCnt="5">
        <dgm:presLayoutVars>
          <dgm:bulletEnabled val="1"/>
        </dgm:presLayoutVars>
      </dgm:prSet>
      <dgm:spPr/>
      <dgm:t>
        <a:bodyPr/>
        <a:lstStyle/>
        <a:p>
          <a:endParaRPr lang="en-US"/>
        </a:p>
      </dgm:t>
    </dgm:pt>
  </dgm:ptLst>
  <dgm:cxnLst>
    <dgm:cxn modelId="{BC94EE97-2B8A-4D23-8525-F663DE60F6F1}" type="presOf" srcId="{1B48D199-2E0D-4E5A-823F-4A67B93D78D7}" destId="{F6695FB3-2241-4963-B280-6A0D0CB79CF0}" srcOrd="0" destOrd="0" presId="urn:microsoft.com/office/officeart/2005/8/layout/bProcess3"/>
    <dgm:cxn modelId="{83A164CD-9700-464E-972F-221B1575C73A}" srcId="{9AF6BE05-D3E6-438C-AB76-CFBAB249D46F}" destId="{1B48D199-2E0D-4E5A-823F-4A67B93D78D7}" srcOrd="0" destOrd="0" parTransId="{A4DF1EDA-E817-4010-BCE0-9B3575C7FD6E}" sibTransId="{BEFC2D20-B17E-4EA4-9568-BAC6195AED6B}"/>
    <dgm:cxn modelId="{5BA380F2-7637-4FEB-8291-954E344C9213}" type="presOf" srcId="{D2079655-D6E7-4754-907F-C41D6984BC17}" destId="{2D55D985-5F38-4419-8149-EF5112959B29}" srcOrd="0" destOrd="0" presId="urn:microsoft.com/office/officeart/2005/8/layout/bProcess3"/>
    <dgm:cxn modelId="{1B2B9AAE-BA5D-4462-B7F2-F38903C8F4CD}" type="presOf" srcId="{2B36459F-DB3B-473F-8311-B064CA0F4EE5}" destId="{CBD29513-BCF5-4B9E-9ED8-263415B63B5A}" srcOrd="0" destOrd="0" presId="urn:microsoft.com/office/officeart/2005/8/layout/bProcess3"/>
    <dgm:cxn modelId="{071FC311-4090-46A3-8620-BA2CE60D2136}" type="presOf" srcId="{BEFC2D20-B17E-4EA4-9568-BAC6195AED6B}" destId="{4C7CFA5F-1EC4-4566-B4B9-C02C2AA6AC30}" srcOrd="0" destOrd="0" presId="urn:microsoft.com/office/officeart/2005/8/layout/bProcess3"/>
    <dgm:cxn modelId="{71DE54DA-D14F-4DA0-89EB-11AC043666ED}" type="presOf" srcId="{4A96F69E-8814-435B-A4BC-89FC3B1AFB2D}" destId="{ADEDF1D8-3F05-4986-B2AA-530250C70FA9}" srcOrd="0" destOrd="0" presId="urn:microsoft.com/office/officeart/2005/8/layout/bProcess3"/>
    <dgm:cxn modelId="{04D515AD-B65C-4D65-AC8B-1A22FFD406C8}" type="presOf" srcId="{E58A0BFA-A968-42F5-B995-5B24418B634E}" destId="{73AB10DA-0A58-4E9D-8EDB-A2E0030339BC}" srcOrd="0" destOrd="0" presId="urn:microsoft.com/office/officeart/2005/8/layout/bProcess3"/>
    <dgm:cxn modelId="{EFEA8314-A7D2-4B70-AE87-D502F09996AC}" srcId="{9AF6BE05-D3E6-438C-AB76-CFBAB249D46F}" destId="{C6B0BADD-023D-4369-95E6-7B4785B143E6}" srcOrd="4" destOrd="0" parTransId="{BB228315-A97F-4A5B-9D81-4F56DDD73CF5}" sibTransId="{408A8744-74E4-40B6-B946-358E9F605EA0}"/>
    <dgm:cxn modelId="{CA91245A-9984-4ABD-A679-9B01DA08C1F1}" srcId="{9AF6BE05-D3E6-438C-AB76-CFBAB249D46F}" destId="{E58A0BFA-A968-42F5-B995-5B24418B634E}" srcOrd="1" destOrd="0" parTransId="{746755D5-6023-4C90-855A-14541F04D1BB}" sibTransId="{A4BF9790-820B-4CB6-A354-A3704819A613}"/>
    <dgm:cxn modelId="{AA6B8D49-A646-4F0F-BF28-4BCA3C24E1C5}" type="presOf" srcId="{A4BF9790-820B-4CB6-A354-A3704819A613}" destId="{51C81914-F0CA-4F77-AF66-1BC064D4531D}" srcOrd="1" destOrd="0" presId="urn:microsoft.com/office/officeart/2005/8/layout/bProcess3"/>
    <dgm:cxn modelId="{D3DE977B-666D-4816-A485-B29441BE9000}" type="presOf" srcId="{B4388CDF-B2E0-41A4-ABAA-3CA2D38BF066}" destId="{3A5DB7F9-1ABE-49BC-BB48-6649C00D9587}" srcOrd="1" destOrd="0" presId="urn:microsoft.com/office/officeart/2005/8/layout/bProcess3"/>
    <dgm:cxn modelId="{C31E0959-BBBF-4057-8E8C-A93C460A3E97}" srcId="{9AF6BE05-D3E6-438C-AB76-CFBAB249D46F}" destId="{D2079655-D6E7-4754-907F-C41D6984BC17}" srcOrd="2" destOrd="0" parTransId="{F75BA129-1202-41FB-97B6-3B26DB4CE165}" sibTransId="{2B36459F-DB3B-473F-8311-B064CA0F4EE5}"/>
    <dgm:cxn modelId="{FB6B648B-B6B1-4995-BE48-1D8EC9676C18}" type="presOf" srcId="{A4BF9790-820B-4CB6-A354-A3704819A613}" destId="{F6C9C147-77D4-4A58-A547-5012B01FF923}" srcOrd="0" destOrd="0" presId="urn:microsoft.com/office/officeart/2005/8/layout/bProcess3"/>
    <dgm:cxn modelId="{95835F51-812E-4DF8-9ED0-4FB7EFBE3411}" type="presOf" srcId="{9AF6BE05-D3E6-438C-AB76-CFBAB249D46F}" destId="{02EE5443-1B05-4961-9AA5-0B4B00EEED3E}" srcOrd="0" destOrd="0" presId="urn:microsoft.com/office/officeart/2005/8/layout/bProcess3"/>
    <dgm:cxn modelId="{E9524DD1-2713-466C-BF58-143314E7C13A}" type="presOf" srcId="{C6B0BADD-023D-4369-95E6-7B4785B143E6}" destId="{B750580C-4D90-4196-9FAA-9E0F201FF5DF}" srcOrd="0" destOrd="0" presId="urn:microsoft.com/office/officeart/2005/8/layout/bProcess3"/>
    <dgm:cxn modelId="{51495B00-CCC8-4223-A987-372A0376CE10}" type="presOf" srcId="{BEFC2D20-B17E-4EA4-9568-BAC6195AED6B}" destId="{C08B3754-399C-4517-9E8B-FD786E82186E}" srcOrd="1" destOrd="0" presId="urn:microsoft.com/office/officeart/2005/8/layout/bProcess3"/>
    <dgm:cxn modelId="{3C1D4FB7-55E3-447E-AAE6-BCB4C2FD48D4}" type="presOf" srcId="{B4388CDF-B2E0-41A4-ABAA-3CA2D38BF066}" destId="{9F04C811-C99F-4A25-9433-656D40D001B1}" srcOrd="0" destOrd="0" presId="urn:microsoft.com/office/officeart/2005/8/layout/bProcess3"/>
    <dgm:cxn modelId="{8BFE0979-32C2-4459-BE72-4D431AABCE12}" srcId="{9AF6BE05-D3E6-438C-AB76-CFBAB249D46F}" destId="{4A96F69E-8814-435B-A4BC-89FC3B1AFB2D}" srcOrd="3" destOrd="0" parTransId="{35E19920-3189-4E87-A665-C3A774C45FCB}" sibTransId="{B4388CDF-B2E0-41A4-ABAA-3CA2D38BF066}"/>
    <dgm:cxn modelId="{5DF105E5-7FC4-4737-97D4-9038A13C3D3D}" type="presOf" srcId="{2B36459F-DB3B-473F-8311-B064CA0F4EE5}" destId="{18950AF5-B914-49C0-AED3-294F4CFB9EF7}" srcOrd="1" destOrd="0" presId="urn:microsoft.com/office/officeart/2005/8/layout/bProcess3"/>
    <dgm:cxn modelId="{B63E0FFB-53B9-4C89-9250-CF3A2BF4B48B}" type="presParOf" srcId="{02EE5443-1B05-4961-9AA5-0B4B00EEED3E}" destId="{F6695FB3-2241-4963-B280-6A0D0CB79CF0}" srcOrd="0" destOrd="0" presId="urn:microsoft.com/office/officeart/2005/8/layout/bProcess3"/>
    <dgm:cxn modelId="{86E94384-84F0-4AF2-A98E-1E343CE2562E}" type="presParOf" srcId="{02EE5443-1B05-4961-9AA5-0B4B00EEED3E}" destId="{4C7CFA5F-1EC4-4566-B4B9-C02C2AA6AC30}" srcOrd="1" destOrd="0" presId="urn:microsoft.com/office/officeart/2005/8/layout/bProcess3"/>
    <dgm:cxn modelId="{3118E466-47E9-4319-8BAD-0E7B6FD4363E}" type="presParOf" srcId="{4C7CFA5F-1EC4-4566-B4B9-C02C2AA6AC30}" destId="{C08B3754-399C-4517-9E8B-FD786E82186E}" srcOrd="0" destOrd="0" presId="urn:microsoft.com/office/officeart/2005/8/layout/bProcess3"/>
    <dgm:cxn modelId="{940748CA-55E4-47E9-9367-849C580B9187}" type="presParOf" srcId="{02EE5443-1B05-4961-9AA5-0B4B00EEED3E}" destId="{73AB10DA-0A58-4E9D-8EDB-A2E0030339BC}" srcOrd="2" destOrd="0" presId="urn:microsoft.com/office/officeart/2005/8/layout/bProcess3"/>
    <dgm:cxn modelId="{799E3D30-1955-4616-9EA6-AFCEA5BF86A4}" type="presParOf" srcId="{02EE5443-1B05-4961-9AA5-0B4B00EEED3E}" destId="{F6C9C147-77D4-4A58-A547-5012B01FF923}" srcOrd="3" destOrd="0" presId="urn:microsoft.com/office/officeart/2005/8/layout/bProcess3"/>
    <dgm:cxn modelId="{4FADD90D-9AC8-44F6-BFAF-C4575DDEF31B}" type="presParOf" srcId="{F6C9C147-77D4-4A58-A547-5012B01FF923}" destId="{51C81914-F0CA-4F77-AF66-1BC064D4531D}" srcOrd="0" destOrd="0" presId="urn:microsoft.com/office/officeart/2005/8/layout/bProcess3"/>
    <dgm:cxn modelId="{A8E3C05C-3DA7-4D3D-938A-B60E7174DC3F}" type="presParOf" srcId="{02EE5443-1B05-4961-9AA5-0B4B00EEED3E}" destId="{2D55D985-5F38-4419-8149-EF5112959B29}" srcOrd="4" destOrd="0" presId="urn:microsoft.com/office/officeart/2005/8/layout/bProcess3"/>
    <dgm:cxn modelId="{F43F76E7-11DD-483B-9442-C8DA4BA8AA0F}" type="presParOf" srcId="{02EE5443-1B05-4961-9AA5-0B4B00EEED3E}" destId="{CBD29513-BCF5-4B9E-9ED8-263415B63B5A}" srcOrd="5" destOrd="0" presId="urn:microsoft.com/office/officeart/2005/8/layout/bProcess3"/>
    <dgm:cxn modelId="{9C62D360-1696-4E48-905B-D514E8746A88}" type="presParOf" srcId="{CBD29513-BCF5-4B9E-9ED8-263415B63B5A}" destId="{18950AF5-B914-49C0-AED3-294F4CFB9EF7}" srcOrd="0" destOrd="0" presId="urn:microsoft.com/office/officeart/2005/8/layout/bProcess3"/>
    <dgm:cxn modelId="{DAC56DC8-00A6-4D78-A9F6-4D2F74415425}" type="presParOf" srcId="{02EE5443-1B05-4961-9AA5-0B4B00EEED3E}" destId="{ADEDF1D8-3F05-4986-B2AA-530250C70FA9}" srcOrd="6" destOrd="0" presId="urn:microsoft.com/office/officeart/2005/8/layout/bProcess3"/>
    <dgm:cxn modelId="{296F4A9C-15E1-4624-86C4-DDAA8C564382}" type="presParOf" srcId="{02EE5443-1B05-4961-9AA5-0B4B00EEED3E}" destId="{9F04C811-C99F-4A25-9433-656D40D001B1}" srcOrd="7" destOrd="0" presId="urn:microsoft.com/office/officeart/2005/8/layout/bProcess3"/>
    <dgm:cxn modelId="{1848382C-C4C9-45CD-8FD6-3C60F5D23B00}" type="presParOf" srcId="{9F04C811-C99F-4A25-9433-656D40D001B1}" destId="{3A5DB7F9-1ABE-49BC-BB48-6649C00D9587}" srcOrd="0" destOrd="0" presId="urn:microsoft.com/office/officeart/2005/8/layout/bProcess3"/>
    <dgm:cxn modelId="{952837BB-6D94-4B2C-B296-2348199B0803}" type="presParOf" srcId="{02EE5443-1B05-4961-9AA5-0B4B00EEED3E}" destId="{B750580C-4D90-4196-9FAA-9E0F201FF5DF}" srcOrd="8" destOrd="0" presId="urn:microsoft.com/office/officeart/2005/8/layout/b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D5566-DB0C-4CD8-893B-09E19367294B}" type="datetimeFigureOut">
              <a:rPr lang="en-US" smtClean="0"/>
              <a:pPr/>
              <a:t>5/20/2020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C69FBE-5313-49B0-AAFD-101EF14756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Title of the topic author department introduction synopsis </a:t>
            </a:r>
          </a:p>
        </p:txBody>
      </p:sp>
      <p:sp>
        <p:nvSpPr>
          <p:cNvPr id="4" name="Slide Number Placeholder 3"/>
          <p:cNvSpPr>
            <a:spLocks noGrp="1"/>
          </p:cNvSpPr>
          <p:nvPr>
            <p:ph type="sldNum" sz="quarter" idx="5"/>
          </p:nvPr>
        </p:nvSpPr>
        <p:spPr/>
        <p:txBody>
          <a:bodyPr/>
          <a:lstStyle/>
          <a:p>
            <a:pPr>
              <a:defRPr/>
            </a:pPr>
            <a:fld id="{3651A41D-CD58-49A1-9EF4-3B6FF7AF701E}"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CFDED0B-1184-4519-AD92-0CCAC74834C1}" type="slidenum">
              <a:rPr lang="en-US" smtClean="0"/>
              <a:pPr>
                <a:defRPr/>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6FAF6D98-3521-470B-8D84-AE15658037DC}" type="slidenum">
              <a:rPr lang="en-US" smtClean="0"/>
              <a:pPr>
                <a:defRPr/>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D3C76F3-5FD1-4AE5-A466-8F18F15FB816}" type="slidenum">
              <a:rPr lang="en-US" smtClean="0"/>
              <a:pPr>
                <a:defRPr/>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 functional leader is one who is an expert in a particular field of activity.He has resen to the position of a leader by virtue of certain special skills that he possesses. He does not command any formal authority.Such a leader always thinks of the task he has undertaken and spends most of his time finding out ways and means of doing it better.</a:t>
            </a:r>
          </a:p>
        </p:txBody>
      </p:sp>
      <p:sp>
        <p:nvSpPr>
          <p:cNvPr id="4" name="Slide Number Placeholder 3"/>
          <p:cNvSpPr>
            <a:spLocks noGrp="1"/>
          </p:cNvSpPr>
          <p:nvPr>
            <p:ph type="sldNum" sz="quarter" idx="5"/>
          </p:nvPr>
        </p:nvSpPr>
        <p:spPr/>
        <p:txBody>
          <a:bodyPr/>
          <a:lstStyle/>
          <a:p>
            <a:pPr>
              <a:defRPr/>
            </a:pPr>
            <a:fld id="{91F84EFE-D3F9-4CBD-94BC-A56A2BB09BF3}"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 paternalistic leader takes care of his followers in the way the head of a family takes care of the family members.He is mainly concerned with the well-being of his followers and is always readyto protect them.He may provide them with all the physical amenties needed. But he will not be able to guide them to perform their job well.</a:t>
            </a:r>
          </a:p>
        </p:txBody>
      </p:sp>
      <p:sp>
        <p:nvSpPr>
          <p:cNvPr id="4" name="Slide Number Placeholder 3"/>
          <p:cNvSpPr>
            <a:spLocks noGrp="1"/>
          </p:cNvSpPr>
          <p:nvPr>
            <p:ph type="sldNum" sz="quarter" idx="5"/>
          </p:nvPr>
        </p:nvSpPr>
        <p:spPr/>
        <p:txBody>
          <a:bodyPr/>
          <a:lstStyle/>
          <a:p>
            <a:pPr>
              <a:defRPr/>
            </a:pPr>
            <a:fld id="{685D4BD8-9315-4FFC-818F-A4B71EB47946}" type="slidenum">
              <a:rPr lang="en-US" smtClean="0"/>
              <a:pPr>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a:t>
            </a:r>
            <a:r>
              <a:rPr lang="en-US" baseline="0" dirty="0" smtClean="0"/>
              <a:t> the existence of substitutes for leadership does not necessarily mean that leadership is unimportant or leaders do not really matter </a:t>
            </a:r>
            <a:r>
              <a:rPr lang="en-US" baseline="0" dirty="0" err="1" smtClean="0"/>
              <a:t>much.Instead</a:t>
            </a:r>
            <a:r>
              <a:rPr lang="en-US" baseline="0" dirty="0" smtClean="0"/>
              <a:t> ,it presents the complexity of the world in which leaders have to function. Researches support that leadership is an extremely important function that bears enormous influence on the effective functioning of groups in organisations , business or non-business organisations. However, the complexity of the situation may sometimes prevent us from knowing in advance which particular leadership style will be the most effective. </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power or right to give orders, make decisions, and enforce obedience.OR The right to act in a specified way, delegated from one person or organization to another.</a:t>
            </a:r>
          </a:p>
        </p:txBody>
      </p:sp>
      <p:sp>
        <p:nvSpPr>
          <p:cNvPr id="4" name="Slide Number Placeholder 3"/>
          <p:cNvSpPr>
            <a:spLocks noGrp="1"/>
          </p:cNvSpPr>
          <p:nvPr>
            <p:ph type="sldNum" sz="quarter" idx="5"/>
          </p:nvPr>
        </p:nvSpPr>
        <p:spPr/>
        <p:txBody>
          <a:bodyPr/>
          <a:lstStyle/>
          <a:p>
            <a:pPr>
              <a:defRPr/>
            </a:pPr>
            <a:fld id="{9F6B7E9B-310D-400A-871A-674F70B4ADDB}" type="slidenum">
              <a:rPr lang="en-US" smtClean="0"/>
              <a:pPr>
                <a:defRPr/>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Definition  “Authority is the right to give orders and the power to exact obedience”-Henri Fayol “Authority is the principle at the root of Organisation and so importen that it is impossible to conceive of an organisation at all unless some person or persons are in a position to require action of others.”-Mooney and Reily</a:t>
            </a:r>
          </a:p>
        </p:txBody>
      </p:sp>
      <p:sp>
        <p:nvSpPr>
          <p:cNvPr id="4" name="Slide Number Placeholder 3"/>
          <p:cNvSpPr>
            <a:spLocks noGrp="1"/>
          </p:cNvSpPr>
          <p:nvPr>
            <p:ph type="sldNum" sz="quarter" idx="5"/>
          </p:nvPr>
        </p:nvSpPr>
        <p:spPr/>
        <p:txBody>
          <a:bodyPr/>
          <a:lstStyle/>
          <a:p>
            <a:pPr>
              <a:defRPr/>
            </a:pPr>
            <a:fld id="{6ECE80FC-DDF2-4500-BFCB-FF46F7B64A39}" type="slidenum">
              <a:rPr lang="en-US" smtClean="0"/>
              <a:pPr>
                <a:defRPr/>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Legitimacy:</a:t>
            </a:r>
            <a:r>
              <a:rPr lang="en-US" baseline="0" dirty="0" smtClean="0"/>
              <a:t> It determines the effectiveness of authority. Hence it is the hall mark of the concept of authority. According to Robert Dahl “A” commands B and B feels A has perfect right to do so and to which he has complete obligation to obey. Power of this kind is often said to be legitimate. Legitimate power is often called authority.”</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Dominance: Authority is capacity</a:t>
            </a:r>
            <a:r>
              <a:rPr lang="en-US" baseline="0" dirty="0" smtClean="0"/>
              <a:t> of the individual to command others. An individuals or a group which possesses authority exercises dominance over other individuals. Authority is a command of superior to an inferior.</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LEADERSHIP Introduction Meaning</a:t>
            </a:r>
            <a:r>
              <a:rPr lang="en-US" baseline="0" dirty="0" smtClean="0"/>
              <a:t> Definition Characteristics Qualities Leadership styles</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informal power: It is not a formal power as it lacks characteristics</a:t>
            </a:r>
            <a:r>
              <a:rPr lang="en-US" baseline="0" dirty="0" smtClean="0"/>
              <a:t> Which are the main features of power. According to Fredrick “Authority is not a power but something that accompanies power”. It is the quality in men and things which adds to their power , something which creates power but it is not itself power.</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Accountability: The individual</a:t>
            </a:r>
            <a:r>
              <a:rPr lang="en-US" baseline="0" dirty="0" smtClean="0"/>
              <a:t> or a group of individuals who possess authority are responsible to some higher authority. In a democratic system accountability is the most significant characteristic of authority.</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Legal Authority</a:t>
            </a:r>
          </a:p>
        </p:txBody>
      </p:sp>
      <p:sp>
        <p:nvSpPr>
          <p:cNvPr id="4" name="Slide Number Placeholder 3"/>
          <p:cNvSpPr>
            <a:spLocks noGrp="1"/>
          </p:cNvSpPr>
          <p:nvPr>
            <p:ph type="sldNum" sz="quarter" idx="5"/>
          </p:nvPr>
        </p:nvSpPr>
        <p:spPr/>
        <p:txBody>
          <a:bodyPr/>
          <a:lstStyle/>
          <a:p>
            <a:pPr>
              <a:defRPr/>
            </a:pPr>
            <a:fld id="{11428F53-BBD5-44BA-B8BE-1626F233D740}" type="slidenum">
              <a:rPr lang="en-US" smtClean="0"/>
              <a:pPr>
                <a:defRPr/>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Such tradition is derived from tradition. The eldest son for a king will succeed the king was the tradition in oider days. He becomes the king by virtue of being eldest in the family. According to the tradition of the family or society such conditions are still prevalant in backward societies</a:t>
            </a:r>
          </a:p>
        </p:txBody>
      </p:sp>
      <p:sp>
        <p:nvSpPr>
          <p:cNvPr id="4" name="Slide Number Placeholder 3"/>
          <p:cNvSpPr>
            <a:spLocks noGrp="1"/>
          </p:cNvSpPr>
          <p:nvPr>
            <p:ph type="sldNum" sz="quarter" idx="5"/>
          </p:nvPr>
        </p:nvSpPr>
        <p:spPr/>
        <p:txBody>
          <a:bodyPr/>
          <a:lstStyle/>
          <a:p>
            <a:pPr>
              <a:defRPr/>
            </a:pPr>
            <a:fld id="{452A3BB4-D4ED-4B3F-ADDE-5EED283AA2D7}" type="slidenum">
              <a:rPr lang="en-US" smtClean="0"/>
              <a:pPr>
                <a:defRPr/>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Legal authority is derived from principles and practices, rules, regulations, policies, norms lay down by the institution for the systematic of the organisation to achieve certain specific goal. This authority is not based on any tradition or charisma but is given by the organisation to a position in the organisation.any person who occupies that positions enjoys that authority regardless of his backround or personality.his competency or merit is the only consideration.</a:t>
            </a:r>
          </a:p>
        </p:txBody>
      </p:sp>
      <p:sp>
        <p:nvSpPr>
          <p:cNvPr id="4" name="Slide Number Placeholder 3"/>
          <p:cNvSpPr>
            <a:spLocks noGrp="1"/>
          </p:cNvSpPr>
          <p:nvPr>
            <p:ph type="sldNum" sz="quarter" idx="5"/>
          </p:nvPr>
        </p:nvSpPr>
        <p:spPr/>
        <p:txBody>
          <a:bodyPr/>
          <a:lstStyle/>
          <a:p>
            <a:pPr>
              <a:defRPr/>
            </a:pPr>
            <a:fld id="{ED6757FD-3309-46F1-9C73-E079B633D4B6}" type="slidenum">
              <a:rPr lang="en-US" smtClean="0"/>
              <a:pPr>
                <a:defRPr/>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B57D7B4-AE43-4848-903C-ED47724552A4}" type="slidenum">
              <a:rPr lang="en-US" smtClean="0"/>
              <a:pPr>
                <a:defRPr/>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t>In sociology authority is the legitimate power which one </a:t>
            </a:r>
            <a:r>
              <a:rPr lang="en-US" dirty="0" err="1" smtClean="0"/>
              <a:t>peson</a:t>
            </a:r>
            <a:r>
              <a:rPr lang="en-US" dirty="0" smtClean="0"/>
              <a:t> or group holds and exercises</a:t>
            </a:r>
            <a:r>
              <a:rPr lang="en-US" baseline="0" dirty="0" smtClean="0"/>
              <a:t> over another .the element of legitimacy is vital to the notion of authority and in the main means by which authority is distinguished from power .Thus authority depends on the acceptance by subordinate of the right of those  above them to give orders .Therefore it flows from top to bottom giving authority to superior over the subordinates. </a:t>
            </a:r>
            <a:r>
              <a:rPr lang="en-US" dirty="0" smtClean="0"/>
              <a:t> </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34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lkhj</a:t>
            </a:r>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INTRODUCTION</a:t>
            </a:r>
          </a:p>
          <a:p>
            <a:pPr eaLnBrk="1" hangingPunct="1">
              <a:spcBef>
                <a:spcPct val="0"/>
              </a:spcBef>
            </a:pPr>
            <a:r>
              <a:rPr lang="en-US" smtClean="0"/>
              <a:t>Leadership is the one of the most important function of management.</a:t>
            </a:r>
          </a:p>
          <a:p>
            <a:pPr eaLnBrk="1" hangingPunct="1">
              <a:spcBef>
                <a:spcPct val="0"/>
              </a:spcBef>
            </a:pPr>
            <a:r>
              <a:rPr lang="en-US" smtClean="0"/>
              <a:t>Leading involves directing,influencing&amp;motivating employees to perform</a:t>
            </a:r>
          </a:p>
        </p:txBody>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01F4BF-DC22-4158-9333-DEBA0992807F}"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Leadership Effectiveness refers to attaining desirable outcomes such as productivity, quality, and satisfaction in a given situation.</a:t>
            </a:r>
          </a:p>
        </p:txBody>
      </p:sp>
      <p:sp>
        <p:nvSpPr>
          <p:cNvPr id="4" name="Slide Number Placeholder 3"/>
          <p:cNvSpPr>
            <a:spLocks noGrp="1"/>
          </p:cNvSpPr>
          <p:nvPr>
            <p:ph type="sldNum" sz="quarter" idx="5"/>
          </p:nvPr>
        </p:nvSpPr>
        <p:spPr/>
        <p:txBody>
          <a:bodyPr/>
          <a:lstStyle/>
          <a:p>
            <a:pPr>
              <a:defRPr/>
            </a:pPr>
            <a:fld id="{D027601E-7161-4197-81E8-0FCE753062AB}"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14A2824-0F35-41AD-AF2C-DDBCE0FF0C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F3724E4-7176-4F64-BFB0-7B82F6DB1BB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C69FBE-5313-49B0-AAFD-101EF147567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Importance of Leadership.</a:t>
            </a:r>
          </a:p>
        </p:txBody>
      </p:sp>
      <p:sp>
        <p:nvSpPr>
          <p:cNvPr id="4" name="Slide Number Placeholder 3"/>
          <p:cNvSpPr>
            <a:spLocks noGrp="1"/>
          </p:cNvSpPr>
          <p:nvPr>
            <p:ph type="sldNum" sz="quarter" idx="5"/>
          </p:nvPr>
        </p:nvSpPr>
        <p:spPr/>
        <p:txBody>
          <a:bodyPr/>
          <a:lstStyle/>
          <a:p>
            <a:pPr>
              <a:defRPr/>
            </a:pPr>
            <a:fld id="{AA7E4ED1-C3F9-478A-AA7B-EEDCE7F82AA5}"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457200" y="1066800"/>
            <a:ext cx="8686800" cy="5632311"/>
          </a:xfrm>
          <a:prstGeom prst="rect">
            <a:avLst/>
          </a:prstGeom>
          <a:noFill/>
          <a:ln w="9525">
            <a:noFill/>
            <a:miter lim="800000"/>
            <a:headEnd/>
            <a:tailEnd/>
          </a:ln>
          <a:effectLst>
            <a:glow rad="139700">
              <a:schemeClr val="accent2">
                <a:satMod val="175000"/>
                <a:alpha val="40000"/>
              </a:schemeClr>
            </a:glow>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r>
              <a:rPr lang="en-US" sz="2800" b="1" dirty="0" smtClean="0">
                <a:ln w="50800"/>
                <a:solidFill>
                  <a:srgbClr val="C00000"/>
                </a:solidFill>
                <a:latin typeface="Times New Roman" pitchFamily="18" charset="0"/>
                <a:cs typeface="Times New Roman" pitchFamily="18" charset="0"/>
              </a:rPr>
              <a:t> </a:t>
            </a:r>
            <a:r>
              <a:rPr lang="en-US" sz="3600" b="1" dirty="0" smtClean="0">
                <a:ln w="50800"/>
                <a:latin typeface="Times New Roman" pitchFamily="18" charset="0"/>
                <a:cs typeface="Times New Roman" pitchFamily="18" charset="0"/>
              </a:rPr>
              <a:t>TOPIC :Leadership &amp;Authority</a:t>
            </a:r>
            <a:endParaRPr lang="en-US" sz="3600" b="1" dirty="0">
              <a:ln w="50800"/>
              <a:latin typeface="Times New Roman" pitchFamily="18" charset="0"/>
              <a:cs typeface="Times New Roman" pitchFamily="18" charset="0"/>
            </a:endParaRPr>
          </a:p>
          <a:p>
            <a:endParaRPr lang="en-US" sz="3600" b="1" dirty="0" smtClean="0">
              <a:ln w="50800"/>
              <a:latin typeface="Times New Roman" pitchFamily="18" charset="0"/>
              <a:cs typeface="Times New Roman" pitchFamily="18" charset="0"/>
            </a:endParaRPr>
          </a:p>
          <a:p>
            <a:r>
              <a:rPr lang="en-US" sz="3600" b="1" dirty="0" smtClean="0">
                <a:ln w="50800"/>
                <a:latin typeface="Times New Roman" pitchFamily="18" charset="0"/>
                <a:cs typeface="Times New Roman" pitchFamily="18" charset="0"/>
              </a:rPr>
              <a:t>SUBJECT: Organisational </a:t>
            </a:r>
            <a:r>
              <a:rPr lang="en-US" sz="3600" b="1" dirty="0" err="1" smtClean="0">
                <a:ln w="50800"/>
                <a:latin typeface="Times New Roman" pitchFamily="18" charset="0"/>
                <a:cs typeface="Times New Roman" pitchFamily="18" charset="0"/>
              </a:rPr>
              <a:t>Behaviour</a:t>
            </a:r>
            <a:endParaRPr lang="en-US" sz="3600" b="1" dirty="0" smtClean="0">
              <a:ln w="50800"/>
              <a:latin typeface="Times New Roman" pitchFamily="18" charset="0"/>
              <a:cs typeface="Times New Roman" pitchFamily="18" charset="0"/>
            </a:endParaRPr>
          </a:p>
          <a:p>
            <a:endParaRPr lang="en-US" sz="3600" b="1" dirty="0" smtClean="0">
              <a:ln w="50800"/>
              <a:latin typeface="Times New Roman" pitchFamily="18" charset="0"/>
              <a:cs typeface="Times New Roman" pitchFamily="18" charset="0"/>
            </a:endParaRPr>
          </a:p>
          <a:p>
            <a:r>
              <a:rPr lang="en-US" sz="3600" b="1" dirty="0" smtClean="0">
                <a:ln w="50800"/>
                <a:latin typeface="Times New Roman" pitchFamily="18" charset="0"/>
                <a:cs typeface="Times New Roman" pitchFamily="18" charset="0"/>
              </a:rPr>
              <a:t>SUBJECT CODE: 16CCBB7</a:t>
            </a:r>
          </a:p>
          <a:p>
            <a:endParaRPr lang="en-US" sz="3600" b="1" dirty="0" smtClean="0">
              <a:ln w="50800"/>
              <a:latin typeface="Times New Roman" pitchFamily="18" charset="0"/>
              <a:cs typeface="Times New Roman" pitchFamily="18" charset="0"/>
            </a:endParaRPr>
          </a:p>
          <a:p>
            <a:r>
              <a:rPr lang="en-US" sz="3600" b="1" dirty="0" smtClean="0">
                <a:ln w="50800"/>
                <a:latin typeface="Times New Roman" pitchFamily="18" charset="0"/>
                <a:cs typeface="Times New Roman" pitchFamily="18" charset="0"/>
              </a:rPr>
              <a:t> DEPARTMENT :  BBA</a:t>
            </a:r>
          </a:p>
          <a:p>
            <a:endParaRPr lang="en-US" sz="3600" b="1" dirty="0" smtClean="0">
              <a:ln w="50800"/>
              <a:latin typeface="Times New Roman" pitchFamily="18" charset="0"/>
              <a:cs typeface="Times New Roman" pitchFamily="18" charset="0"/>
            </a:endParaRPr>
          </a:p>
          <a:p>
            <a:r>
              <a:rPr lang="en-US" sz="3600" b="1" dirty="0" smtClean="0">
                <a:ln w="50800"/>
                <a:latin typeface="Times New Roman" pitchFamily="18" charset="0"/>
                <a:cs typeface="Times New Roman" pitchFamily="18" charset="0"/>
              </a:rPr>
              <a:t>AUTHOR  :  Mrs. </a:t>
            </a:r>
            <a:r>
              <a:rPr lang="en-US" sz="3600" b="1" dirty="0" err="1" smtClean="0">
                <a:ln w="50800"/>
                <a:latin typeface="Times New Roman" pitchFamily="18" charset="0"/>
                <a:cs typeface="Times New Roman" pitchFamily="18" charset="0"/>
              </a:rPr>
              <a:t>R.Anitha</a:t>
            </a:r>
            <a:r>
              <a:rPr lang="en-US" sz="3600" b="1" dirty="0" smtClean="0">
                <a:ln w="50800"/>
                <a:latin typeface="Times New Roman" pitchFamily="18" charset="0"/>
                <a:cs typeface="Times New Roman" pitchFamily="18" charset="0"/>
              </a:rPr>
              <a:t> </a:t>
            </a:r>
          </a:p>
          <a:p>
            <a:endParaRPr lang="en-US" sz="3600" b="1" dirty="0" smtClean="0">
              <a:ln w="5080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Notched Right Arrow 3"/>
          <p:cNvSpPr/>
          <p:nvPr/>
        </p:nvSpPr>
        <p:spPr>
          <a:xfrm>
            <a:off x="0" y="1447800"/>
            <a:ext cx="4724400" cy="3581400"/>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Times New Roman" pitchFamily="18" charset="0"/>
                <a:cs typeface="Times New Roman" pitchFamily="18" charset="0"/>
              </a:rPr>
              <a:t>It requires the confidence of followers/subordinates</a:t>
            </a:r>
            <a:endParaRPr lang="en-US" sz="2000" dirty="0">
              <a:latin typeface="Times New Roman" pitchFamily="18" charset="0"/>
              <a:cs typeface="Times New Roman" pitchFamily="18" charset="0"/>
            </a:endParaRPr>
          </a:p>
        </p:txBody>
      </p:sp>
      <p:sp>
        <p:nvSpPr>
          <p:cNvPr id="5" name="Flowchart: Delay 4"/>
          <p:cNvSpPr/>
          <p:nvPr/>
        </p:nvSpPr>
        <p:spPr>
          <a:xfrm>
            <a:off x="4724400" y="1524000"/>
            <a:ext cx="3962400" cy="3810000"/>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To be accepted a leader, the manager must gain the confidence of his subordinates</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urved Down Ribbon 4"/>
          <p:cNvSpPr/>
          <p:nvPr/>
        </p:nvSpPr>
        <p:spPr>
          <a:xfrm>
            <a:off x="152400" y="1371600"/>
            <a:ext cx="3810000" cy="3810000"/>
          </a:xfrm>
          <a:prstGeom prst="ellipseRibbon">
            <a:avLst>
              <a:gd name="adj1" fmla="val 25000"/>
              <a:gd name="adj2" fmla="val 62179"/>
              <a:gd name="adj3" fmla="val 12500"/>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It requires motivation of subordinates </a:t>
            </a:r>
            <a:endParaRPr lang="en-US" dirty="0"/>
          </a:p>
        </p:txBody>
      </p:sp>
      <p:sp>
        <p:nvSpPr>
          <p:cNvPr id="6" name="Up Ribbon 5"/>
          <p:cNvSpPr/>
          <p:nvPr/>
        </p:nvSpPr>
        <p:spPr>
          <a:xfrm>
            <a:off x="4343400" y="838200"/>
            <a:ext cx="4495800" cy="5334000"/>
          </a:xfrm>
          <a:prstGeom prst="ribbon2">
            <a:avLst>
              <a:gd name="adj1" fmla="val 9033"/>
              <a:gd name="adj2" fmla="val 71931"/>
            </a:avLst>
          </a:prstGeom>
          <a:solidFill>
            <a:srgbClr val="E6F6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800000"/>
                </a:solidFill>
              </a:rPr>
              <a:t>The leader is expected to motivate or induce his subordinates to work. By giving directions, orders and instructions along , the manager may not be able to get things done.</a:t>
            </a:r>
            <a:endParaRPr lang="en-US" dirty="0">
              <a:solidFill>
                <a:srgbClr val="8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Vertical Scroll 3"/>
          <p:cNvSpPr/>
          <p:nvPr/>
        </p:nvSpPr>
        <p:spPr>
          <a:xfrm>
            <a:off x="228600" y="1828800"/>
            <a:ext cx="3429000" cy="37338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Leadership is a continuous process</a:t>
            </a:r>
            <a:endParaRPr lang="en-US" sz="3200" dirty="0">
              <a:latin typeface="Times New Roman" pitchFamily="18" charset="0"/>
              <a:cs typeface="Times New Roman" pitchFamily="18" charset="0"/>
            </a:endParaRPr>
          </a:p>
        </p:txBody>
      </p:sp>
      <p:sp>
        <p:nvSpPr>
          <p:cNvPr id="5" name="Horizontal Scroll 4"/>
          <p:cNvSpPr/>
          <p:nvPr/>
        </p:nvSpPr>
        <p:spPr>
          <a:xfrm>
            <a:off x="4267200" y="457200"/>
            <a:ext cx="3962400" cy="5867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The subordinates need to be guided, influenced, controlled and induced to work continuously for  the  attainment of the organisational  goal</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Horizontal Scroll 7"/>
          <p:cNvSpPr/>
          <p:nvPr/>
        </p:nvSpPr>
        <p:spPr>
          <a:xfrm>
            <a:off x="1066800" y="1066800"/>
            <a:ext cx="7239000" cy="5638800"/>
          </a:xfrm>
          <a:prstGeom prst="horizontalScroll">
            <a:avLst/>
          </a:prstGeom>
          <a:solidFill>
            <a:srgbClr val="DB31C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solidFill>
                <a:schemeClr val="tx2">
                  <a:lumMod val="10000"/>
                </a:schemeClr>
              </a:solidFill>
            </a:endParaRPr>
          </a:p>
          <a:p>
            <a:pPr>
              <a:buFont typeface="Wingdings" pitchFamily="2" charset="2"/>
              <a:buChar char="v"/>
              <a:defRPr/>
            </a:pPr>
            <a:r>
              <a:rPr lang="en-US" sz="2400" b="1" dirty="0">
                <a:solidFill>
                  <a:schemeClr val="tx1"/>
                </a:solidFill>
              </a:rPr>
              <a:t>Acts as an aid to  authority.</a:t>
            </a:r>
          </a:p>
          <a:p>
            <a:pPr>
              <a:defRPr/>
            </a:pPr>
            <a:endParaRPr lang="en-US" sz="2400" dirty="0">
              <a:solidFill>
                <a:schemeClr val="tx1"/>
              </a:solidFill>
            </a:endParaRPr>
          </a:p>
          <a:p>
            <a:pPr>
              <a:buFont typeface="Wingdings" pitchFamily="2" charset="2"/>
              <a:buChar char="v"/>
              <a:defRPr/>
            </a:pPr>
            <a:r>
              <a:rPr lang="en-US" sz="2400" dirty="0">
                <a:solidFill>
                  <a:schemeClr val="tx1"/>
                </a:solidFill>
              </a:rPr>
              <a:t>Needed at all levels on management.</a:t>
            </a:r>
          </a:p>
          <a:p>
            <a:pPr>
              <a:defRPr/>
            </a:pPr>
            <a:endParaRPr lang="en-US" sz="2400" dirty="0">
              <a:solidFill>
                <a:schemeClr val="tx1"/>
              </a:solidFill>
            </a:endParaRPr>
          </a:p>
          <a:p>
            <a:pPr>
              <a:buFont typeface="Wingdings" pitchFamily="2" charset="2"/>
              <a:buChar char="v"/>
              <a:defRPr/>
            </a:pPr>
            <a:r>
              <a:rPr lang="en-US" sz="2400" dirty="0">
                <a:solidFill>
                  <a:schemeClr val="tx1"/>
                </a:solidFill>
              </a:rPr>
              <a:t>Rectifies the imperfectness of the formal  organisational  relationship.</a:t>
            </a:r>
          </a:p>
          <a:p>
            <a:pPr>
              <a:defRPr/>
            </a:pPr>
            <a:endParaRPr lang="en-US" sz="2400" dirty="0">
              <a:solidFill>
                <a:schemeClr val="tx1"/>
              </a:solidFill>
            </a:endParaRPr>
          </a:p>
          <a:p>
            <a:pPr>
              <a:buFont typeface="Wingdings" pitchFamily="2" charset="2"/>
              <a:buChar char="v"/>
              <a:defRPr/>
            </a:pPr>
            <a:r>
              <a:rPr lang="en-US" sz="2400" dirty="0">
                <a:solidFill>
                  <a:schemeClr val="tx1"/>
                </a:solidFill>
              </a:rPr>
              <a:t>Basis for co-operation.</a:t>
            </a:r>
          </a:p>
          <a:p>
            <a:pPr>
              <a:defRPr/>
            </a:pPr>
            <a:r>
              <a:rPr lang="en-US" sz="2400" dirty="0">
                <a:solidFill>
                  <a:schemeClr val="tx1"/>
                </a:solidFill>
              </a:rPr>
              <a:t> </a:t>
            </a:r>
          </a:p>
          <a:p>
            <a:pPr>
              <a:buFont typeface="Wingdings" pitchFamily="2" charset="2"/>
              <a:buChar char="v"/>
              <a:defRPr/>
            </a:pPr>
            <a:r>
              <a:rPr lang="en-US" sz="2400" dirty="0">
                <a:solidFill>
                  <a:schemeClr val="tx1"/>
                </a:solidFill>
              </a:rPr>
              <a:t>Improves motivation and morale.</a:t>
            </a:r>
          </a:p>
        </p:txBody>
      </p:sp>
      <p:sp>
        <p:nvSpPr>
          <p:cNvPr id="10" name="Notched Right Arrow 9"/>
          <p:cNvSpPr/>
          <p:nvPr/>
        </p:nvSpPr>
        <p:spPr>
          <a:xfrm>
            <a:off x="304800" y="152400"/>
            <a:ext cx="5867400" cy="1219200"/>
          </a:xfrm>
          <a:prstGeom prst="notched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200" dirty="0">
                <a:solidFill>
                  <a:srgbClr val="C00000"/>
                </a:solidFill>
              </a:rPr>
              <a:t>Importance of Leadership.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lowchart: Alternate Process 5"/>
          <p:cNvSpPr/>
          <p:nvPr/>
        </p:nvSpPr>
        <p:spPr>
          <a:xfrm>
            <a:off x="3048000" y="2133600"/>
            <a:ext cx="5410200" cy="4267200"/>
          </a:xfrm>
          <a:prstGeom prst="flowChartAlternate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ü"/>
              <a:defRPr/>
            </a:pPr>
            <a:r>
              <a:rPr lang="en-US" sz="2400" dirty="0"/>
              <a:t>Multicultural sensitivity </a:t>
            </a:r>
          </a:p>
          <a:p>
            <a:pPr>
              <a:buFont typeface="Wingdings" pitchFamily="2" charset="2"/>
              <a:buChar char="ü"/>
              <a:defRPr/>
            </a:pPr>
            <a:r>
              <a:rPr lang="en-US" sz="2400" dirty="0"/>
              <a:t>Focus</a:t>
            </a:r>
          </a:p>
          <a:p>
            <a:pPr>
              <a:buFont typeface="Wingdings" pitchFamily="2" charset="2"/>
              <a:buChar char="ü"/>
              <a:defRPr/>
            </a:pPr>
            <a:r>
              <a:rPr lang="en-US" sz="2400" dirty="0"/>
              <a:t> Intelligence</a:t>
            </a:r>
          </a:p>
          <a:p>
            <a:pPr>
              <a:buFont typeface="Wingdings" pitchFamily="2" charset="2"/>
              <a:buChar char="ü"/>
              <a:defRPr/>
            </a:pPr>
            <a:r>
              <a:rPr lang="en-US" sz="2400" dirty="0"/>
              <a:t> Ability to inspire</a:t>
            </a:r>
          </a:p>
          <a:p>
            <a:pPr>
              <a:buFont typeface="Wingdings" pitchFamily="2" charset="2"/>
              <a:buChar char="ü"/>
              <a:defRPr/>
            </a:pPr>
            <a:r>
              <a:rPr lang="en-US" sz="2400" dirty="0"/>
              <a:t> Commitment</a:t>
            </a:r>
          </a:p>
          <a:p>
            <a:pPr>
              <a:buFont typeface="Wingdings" pitchFamily="2" charset="2"/>
              <a:buChar char="ü"/>
              <a:defRPr/>
            </a:pPr>
            <a:r>
              <a:rPr lang="en-US" sz="2400" dirty="0"/>
              <a:t> Passion </a:t>
            </a:r>
          </a:p>
          <a:p>
            <a:pPr>
              <a:buFont typeface="Wingdings" pitchFamily="2" charset="2"/>
              <a:buChar char="ü"/>
              <a:defRPr/>
            </a:pPr>
            <a:r>
              <a:rPr lang="en-US" sz="2400" dirty="0"/>
              <a:t>Ability to connect </a:t>
            </a:r>
          </a:p>
          <a:p>
            <a:pPr>
              <a:buFont typeface="Wingdings" pitchFamily="2" charset="2"/>
              <a:buChar char="ü"/>
              <a:defRPr/>
            </a:pPr>
            <a:r>
              <a:rPr lang="en-US" sz="2400" dirty="0"/>
              <a:t>Willingness to make mistakes </a:t>
            </a:r>
          </a:p>
          <a:p>
            <a:pPr>
              <a:buFont typeface="Wingdings" pitchFamily="2" charset="2"/>
              <a:buChar char="ü"/>
              <a:defRPr/>
            </a:pPr>
            <a:r>
              <a:rPr lang="en-US" sz="2400" dirty="0"/>
              <a:t>Vision </a:t>
            </a:r>
          </a:p>
          <a:p>
            <a:pPr>
              <a:buFont typeface="Wingdings" pitchFamily="2" charset="2"/>
              <a:buChar char="ü"/>
              <a:defRPr/>
            </a:pPr>
            <a:r>
              <a:rPr lang="en-US" sz="2400" dirty="0"/>
              <a:t> Positive attitude</a:t>
            </a:r>
          </a:p>
        </p:txBody>
      </p:sp>
      <p:sp>
        <p:nvSpPr>
          <p:cNvPr id="7" name="Flowchart: Alternate Process 6"/>
          <p:cNvSpPr/>
          <p:nvPr/>
        </p:nvSpPr>
        <p:spPr>
          <a:xfrm>
            <a:off x="228600" y="304800"/>
            <a:ext cx="5867400" cy="838200"/>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200" dirty="0"/>
              <a:t>Qualities of a good leader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4" descr="C:\Users\Jesus NP\Downloads\_20190313_164955.jpg"/>
          <p:cNvPicPr>
            <a:picLocks noChangeAspect="1" noChangeArrowheads="1"/>
          </p:cNvPicPr>
          <p:nvPr/>
        </p:nvPicPr>
        <p:blipFill>
          <a:blip r:embed="rId3"/>
          <a:srcRect/>
          <a:stretch>
            <a:fillRect/>
          </a:stretch>
        </p:blipFill>
        <p:spPr bwMode="auto">
          <a:xfrm>
            <a:off x="381000" y="1752600"/>
            <a:ext cx="8305800" cy="4495800"/>
          </a:xfrm>
          <a:prstGeom prst="rect">
            <a:avLst/>
          </a:prstGeom>
          <a:noFill/>
          <a:ln w="9525">
            <a:noFill/>
            <a:miter lim="800000"/>
            <a:headEnd/>
            <a:tailEnd/>
          </a:ln>
        </p:spPr>
      </p:pic>
      <p:sp>
        <p:nvSpPr>
          <p:cNvPr id="9219" name="Rectangle 5"/>
          <p:cNvSpPr>
            <a:spLocks noChangeArrowheads="1"/>
          </p:cNvSpPr>
          <p:nvPr/>
        </p:nvSpPr>
        <p:spPr bwMode="auto">
          <a:xfrm>
            <a:off x="609600" y="304800"/>
            <a:ext cx="8001000" cy="646331"/>
          </a:xfrm>
          <a:prstGeom prst="rect">
            <a:avLst/>
          </a:prstGeom>
          <a:noFill/>
          <a:ln w="9525">
            <a:noFill/>
            <a:miter lim="800000"/>
            <a:headEnd/>
            <a:tailEnd/>
          </a:ln>
        </p:spPr>
        <p:txBody>
          <a:bodyPr wrap="square">
            <a:spAutoFit/>
          </a:bodyPr>
          <a:lstStyle/>
          <a:p>
            <a:r>
              <a:rPr lang="en-US" sz="3200" dirty="0">
                <a:solidFill>
                  <a:srgbClr val="000000"/>
                </a:solidFill>
              </a:rPr>
              <a:t>         </a:t>
            </a:r>
            <a:r>
              <a:rPr lang="en-US" sz="3600" dirty="0">
                <a:solidFill>
                  <a:srgbClr val="C00000"/>
                </a:solidFill>
                <a:latin typeface="Times New Roman" pitchFamily="18" charset="0"/>
                <a:cs typeface="Times New Roman" pitchFamily="18" charset="0"/>
              </a:rPr>
              <a:t>Different types of Leadership styles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lowchart: Stored Data 6"/>
          <p:cNvSpPr/>
          <p:nvPr/>
        </p:nvSpPr>
        <p:spPr>
          <a:xfrm>
            <a:off x="1600200" y="1219200"/>
            <a:ext cx="7543800" cy="2133600"/>
          </a:xfrm>
          <a:prstGeom prst="flowChartOnlineStorag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latin typeface="Times New Roman" pitchFamily="18" charset="0"/>
                <a:cs typeface="Times New Roman" pitchFamily="18" charset="0"/>
              </a:rPr>
              <a:t>An autocratic leader wants his subordinates to work in the manner he wants.  He tells them what should they do, where, when, and how. He specifies the goal ,makes available the resources that he thinks are enough and sets the deadline within which the subordinates will have to complete the task</a:t>
            </a:r>
          </a:p>
        </p:txBody>
      </p:sp>
      <p:sp>
        <p:nvSpPr>
          <p:cNvPr id="10243" name="Rectangle 8"/>
          <p:cNvSpPr>
            <a:spLocks noChangeArrowheads="1"/>
          </p:cNvSpPr>
          <p:nvPr/>
        </p:nvSpPr>
        <p:spPr bwMode="auto">
          <a:xfrm>
            <a:off x="4724400" y="3810000"/>
            <a:ext cx="4419600" cy="523220"/>
          </a:xfrm>
          <a:prstGeom prst="rect">
            <a:avLst/>
          </a:prstGeom>
          <a:noFill/>
          <a:ln w="9525">
            <a:noFill/>
            <a:miter lim="800000"/>
            <a:headEnd/>
            <a:tailEnd/>
          </a:ln>
        </p:spPr>
        <p:txBody>
          <a:bodyPr wrap="square">
            <a:spAutoFit/>
          </a:bodyPr>
          <a:lstStyle/>
          <a:p>
            <a:r>
              <a:rPr lang="en-US" sz="2800" dirty="0" smtClean="0"/>
              <a:t>       Democratic    </a:t>
            </a:r>
            <a:r>
              <a:rPr lang="en-US" sz="2800" dirty="0"/>
              <a:t>Leader</a:t>
            </a:r>
          </a:p>
        </p:txBody>
      </p:sp>
      <p:sp>
        <p:nvSpPr>
          <p:cNvPr id="10" name="Flowchart: Stored Data 9"/>
          <p:cNvSpPr/>
          <p:nvPr/>
        </p:nvSpPr>
        <p:spPr>
          <a:xfrm>
            <a:off x="304800" y="4495800"/>
            <a:ext cx="7391400" cy="2209800"/>
          </a:xfrm>
          <a:prstGeom prst="flowChartOnlineStorag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t>Such a style of leadership is known as “participative leadership” A democratic leader does not make unilateral or one sided –decisions. He allows his subordinates to discuss the problem and put forth their views </a:t>
            </a:r>
            <a:r>
              <a:rPr lang="en-US" dirty="0" err="1"/>
              <a:t>freely.The</a:t>
            </a:r>
            <a:r>
              <a:rPr lang="en-US" dirty="0"/>
              <a:t> final decisions will be made based on the </a:t>
            </a:r>
            <a:r>
              <a:rPr lang="en-US" dirty="0" err="1"/>
              <a:t>concensus</a:t>
            </a:r>
            <a:r>
              <a:rPr lang="en-US" dirty="0"/>
              <a:t> of all.</a:t>
            </a:r>
          </a:p>
        </p:txBody>
      </p:sp>
      <p:sp>
        <p:nvSpPr>
          <p:cNvPr id="10245" name="Rectangle 10"/>
          <p:cNvSpPr>
            <a:spLocks noChangeArrowheads="1"/>
          </p:cNvSpPr>
          <p:nvPr/>
        </p:nvSpPr>
        <p:spPr bwMode="auto">
          <a:xfrm>
            <a:off x="228600" y="381000"/>
            <a:ext cx="3352800" cy="523875"/>
          </a:xfrm>
          <a:prstGeom prst="rect">
            <a:avLst/>
          </a:prstGeom>
          <a:noFill/>
          <a:ln w="9525">
            <a:noFill/>
            <a:miter lim="800000"/>
            <a:headEnd/>
            <a:tailEnd/>
          </a:ln>
        </p:spPr>
        <p:txBody>
          <a:bodyPr>
            <a:spAutoFit/>
          </a:bodyPr>
          <a:lstStyle/>
          <a:p>
            <a:r>
              <a:rPr lang="en-US" sz="2800" dirty="0"/>
              <a:t>Autocratic  Leader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457200" y="304800"/>
            <a:ext cx="3276600" cy="461963"/>
          </a:xfrm>
          <a:prstGeom prst="rect">
            <a:avLst/>
          </a:prstGeom>
          <a:noFill/>
          <a:ln w="9525">
            <a:noFill/>
            <a:miter lim="800000"/>
            <a:headEnd/>
            <a:tailEnd/>
          </a:ln>
        </p:spPr>
        <p:txBody>
          <a:bodyPr>
            <a:spAutoFit/>
          </a:bodyPr>
          <a:lstStyle/>
          <a:p>
            <a:r>
              <a:rPr lang="en-US" sz="2400" dirty="0" smtClean="0">
                <a:solidFill>
                  <a:srgbClr val="FF0000"/>
                </a:solidFill>
              </a:rPr>
              <a:t>Laissez-Faire </a:t>
            </a:r>
            <a:r>
              <a:rPr lang="en-US" sz="2400" dirty="0">
                <a:solidFill>
                  <a:srgbClr val="FF0000"/>
                </a:solidFill>
              </a:rPr>
              <a:t>Leader</a:t>
            </a:r>
          </a:p>
        </p:txBody>
      </p:sp>
      <p:sp>
        <p:nvSpPr>
          <p:cNvPr id="5" name="Oval 4"/>
          <p:cNvSpPr/>
          <p:nvPr/>
        </p:nvSpPr>
        <p:spPr>
          <a:xfrm>
            <a:off x="1219200" y="914400"/>
            <a:ext cx="7924800" cy="2590800"/>
          </a:xfrm>
          <a:prstGeom prst="ellipse">
            <a:avLst/>
          </a:prstGeom>
          <a:solidFill>
            <a:srgbClr val="00B0F0"/>
          </a:solidFill>
        </p:spPr>
        <p:style>
          <a:lnRef idx="1">
            <a:schemeClr val="accent3"/>
          </a:lnRef>
          <a:fillRef idx="3">
            <a:schemeClr val="accent3"/>
          </a:fillRef>
          <a:effectRef idx="2">
            <a:schemeClr val="accent3"/>
          </a:effectRef>
          <a:fontRef idx="minor">
            <a:schemeClr val="lt1"/>
          </a:fontRef>
        </p:style>
        <p:txBody>
          <a:bodyPr anchor="ctr"/>
          <a:lstStyle/>
          <a:p>
            <a:pPr>
              <a:defRPr/>
            </a:pPr>
            <a:r>
              <a:rPr lang="en-US" dirty="0">
                <a:solidFill>
                  <a:schemeClr val="bg1"/>
                </a:solidFill>
              </a:rPr>
              <a:t>Laissez </a:t>
            </a:r>
            <a:r>
              <a:rPr lang="en-US" dirty="0" smtClean="0">
                <a:solidFill>
                  <a:schemeClr val="bg1"/>
                </a:solidFill>
              </a:rPr>
              <a:t>faire </a:t>
            </a:r>
            <a:r>
              <a:rPr lang="en-US" dirty="0">
                <a:solidFill>
                  <a:schemeClr val="bg1"/>
                </a:solidFill>
              </a:rPr>
              <a:t>leader is a policy of non-interference. Also known as free-rain leader , a laissez fair leader gives full freedom to his followers to act. He does not lay down guidelines within which his followers have to work. He neither influences the subordinates 'decisions nor does he interfere in the process of decision-making.</a:t>
            </a:r>
          </a:p>
        </p:txBody>
      </p:sp>
      <p:sp>
        <p:nvSpPr>
          <p:cNvPr id="11268" name="Rectangle 6"/>
          <p:cNvSpPr>
            <a:spLocks noChangeArrowheads="1"/>
          </p:cNvSpPr>
          <p:nvPr/>
        </p:nvSpPr>
        <p:spPr bwMode="auto">
          <a:xfrm>
            <a:off x="5334000" y="3733800"/>
            <a:ext cx="3657600" cy="461963"/>
          </a:xfrm>
          <a:prstGeom prst="rect">
            <a:avLst/>
          </a:prstGeom>
          <a:noFill/>
          <a:ln w="9525">
            <a:noFill/>
            <a:miter lim="800000"/>
            <a:headEnd/>
            <a:tailEnd/>
          </a:ln>
        </p:spPr>
        <p:txBody>
          <a:bodyPr>
            <a:spAutoFit/>
          </a:bodyPr>
          <a:lstStyle/>
          <a:p>
            <a:r>
              <a:rPr lang="en-US" sz="2400">
                <a:solidFill>
                  <a:srgbClr val="FF0000"/>
                </a:solidFill>
              </a:rPr>
              <a:t>         Functional Leader</a:t>
            </a:r>
          </a:p>
        </p:txBody>
      </p:sp>
      <p:sp>
        <p:nvSpPr>
          <p:cNvPr id="8" name="Oval 7"/>
          <p:cNvSpPr/>
          <p:nvPr/>
        </p:nvSpPr>
        <p:spPr>
          <a:xfrm>
            <a:off x="0" y="4038600"/>
            <a:ext cx="8305800" cy="2819400"/>
          </a:xfrm>
          <a:prstGeom prst="ellipse">
            <a:avLst/>
          </a:prstGeom>
          <a:solidFill>
            <a:srgbClr val="00B0F0"/>
          </a:solidFill>
        </p:spPr>
        <p:style>
          <a:lnRef idx="1">
            <a:schemeClr val="accent3"/>
          </a:lnRef>
          <a:fillRef idx="3">
            <a:schemeClr val="accent3"/>
          </a:fillRef>
          <a:effectRef idx="2">
            <a:schemeClr val="accent3"/>
          </a:effectRef>
          <a:fontRef idx="minor">
            <a:schemeClr val="lt1"/>
          </a:fontRef>
        </p:style>
        <p:txBody>
          <a:bodyPr anchor="ctr"/>
          <a:lstStyle/>
          <a:p>
            <a:pPr>
              <a:defRPr/>
            </a:pPr>
            <a:r>
              <a:rPr lang="en-US" dirty="0">
                <a:solidFill>
                  <a:schemeClr val="bg1"/>
                </a:solidFill>
              </a:rPr>
              <a:t>A functional leader is one who is an expert in a particular field of activity. He has risen to the position of a leader by virtue of certain special skills that he possesses. He does not command any formal authority. Such a leader always thinks of the task he has undertaken and spends most of his time finding out ways and means of doing it better.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228600" y="400050"/>
            <a:ext cx="3962400" cy="460375"/>
          </a:xfrm>
          <a:prstGeom prst="rect">
            <a:avLst/>
          </a:prstGeom>
          <a:noFill/>
          <a:ln w="9525">
            <a:noFill/>
            <a:miter lim="800000"/>
            <a:headEnd/>
            <a:tailEnd/>
          </a:ln>
        </p:spPr>
        <p:txBody>
          <a:bodyPr>
            <a:spAutoFit/>
          </a:bodyPr>
          <a:lstStyle/>
          <a:p>
            <a:r>
              <a:rPr lang="en-US" sz="2400" dirty="0">
                <a:solidFill>
                  <a:srgbClr val="C00000"/>
                </a:solidFill>
                <a:latin typeface="Times New Roman" pitchFamily="18" charset="0"/>
                <a:cs typeface="Times New Roman" pitchFamily="18" charset="0"/>
              </a:rPr>
              <a:t>Institutional leader</a:t>
            </a:r>
          </a:p>
        </p:txBody>
      </p:sp>
      <p:sp>
        <p:nvSpPr>
          <p:cNvPr id="6" name="Flowchart: Punched Tape 5"/>
          <p:cNvSpPr/>
          <p:nvPr/>
        </p:nvSpPr>
        <p:spPr>
          <a:xfrm>
            <a:off x="1143000" y="609600"/>
            <a:ext cx="7772400" cy="2895600"/>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dirty="0">
                <a:solidFill>
                  <a:schemeClr val="tx1"/>
                </a:solidFill>
                <a:latin typeface="Times New Roman" pitchFamily="18" charset="0"/>
                <a:cs typeface="Times New Roman" pitchFamily="18" charset="0"/>
              </a:rPr>
              <a:t>An institutional leader is one who has become a leader by virtue of his official position in the organization heirarchy.For ex: A person appointed as the general manager of a concern. An institutional leader may not be an expert in his field of activity. He may ,become demanding and thereby incur this displeasure of his subordinates.</a:t>
            </a:r>
          </a:p>
        </p:txBody>
      </p:sp>
      <p:sp>
        <p:nvSpPr>
          <p:cNvPr id="12292" name="Rectangle 7"/>
          <p:cNvSpPr>
            <a:spLocks noChangeArrowheads="1"/>
          </p:cNvSpPr>
          <p:nvPr/>
        </p:nvSpPr>
        <p:spPr bwMode="auto">
          <a:xfrm>
            <a:off x="4495800" y="3276600"/>
            <a:ext cx="4648200" cy="461665"/>
          </a:xfrm>
          <a:prstGeom prst="rect">
            <a:avLst/>
          </a:prstGeom>
          <a:noFill/>
          <a:ln w="9525">
            <a:noFill/>
            <a:miter lim="800000"/>
            <a:headEnd/>
            <a:tailEnd/>
          </a:ln>
        </p:spPr>
        <p:txBody>
          <a:bodyPr wrap="square">
            <a:spAutoFit/>
          </a:bodyPr>
          <a:lstStyle/>
          <a:p>
            <a:r>
              <a:rPr lang="en-US" sz="2000" dirty="0">
                <a:solidFill>
                  <a:srgbClr val="C00000"/>
                </a:solidFill>
              </a:rPr>
              <a:t>                       </a:t>
            </a:r>
            <a:r>
              <a:rPr lang="en-US" sz="2400" dirty="0">
                <a:solidFill>
                  <a:srgbClr val="C00000"/>
                </a:solidFill>
                <a:latin typeface="Times New Roman" pitchFamily="18" charset="0"/>
                <a:cs typeface="Times New Roman" pitchFamily="18" charset="0"/>
              </a:rPr>
              <a:t>Paternalistic   leader</a:t>
            </a:r>
          </a:p>
        </p:txBody>
      </p:sp>
      <p:sp>
        <p:nvSpPr>
          <p:cNvPr id="9" name="Flowchart: Punched Tape 8"/>
          <p:cNvSpPr/>
          <p:nvPr/>
        </p:nvSpPr>
        <p:spPr>
          <a:xfrm>
            <a:off x="0" y="3962400"/>
            <a:ext cx="7162800" cy="2743200"/>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chemeClr val="tx1"/>
                </a:solidFill>
                <a:latin typeface="Times New Roman" pitchFamily="18" charset="0"/>
                <a:cs typeface="Times New Roman" pitchFamily="18" charset="0"/>
              </a:rPr>
              <a:t>A paternalistic leader takes care of his followers in the way the head of a family takes care of the family members. He is mainly concerned with the well-being of his followers and is always ready to protect them. He may provide them with all the physical amenities needed. But he will not be able to guide them to perform their job well.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304800" y="381000"/>
            <a:ext cx="4876800" cy="914400"/>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CONCLUSION</a:t>
            </a:r>
            <a:endParaRPr lang="en-US" sz="2800" dirty="0"/>
          </a:p>
        </p:txBody>
      </p:sp>
      <p:sp>
        <p:nvSpPr>
          <p:cNvPr id="5" name="Horizontal Scroll 4"/>
          <p:cNvSpPr/>
          <p:nvPr/>
        </p:nvSpPr>
        <p:spPr>
          <a:xfrm>
            <a:off x="457200" y="1143000"/>
            <a:ext cx="8001000" cy="5715000"/>
          </a:xfrm>
          <a:prstGeom prst="horizontalScroll">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However, the existence of substitutes for leadership does not necessarily mean that leadership is unimportant or leaders do not really matter much. Instead ,it presents the complexity of the world in which leaders have to function. Researches support that leadership is an extremely important function that bears enormous influence on the effective functioning of groups in organisations , business or non-business organisations. However, the complexity of the situation may sometimes prevent us from knowing in advance which particular leadership style will be the most effective. </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312693" y="1514901"/>
          <a:ext cx="208280" cy="5076968"/>
        </p:xfrm>
        <a:graphic>
          <a:graphicData uri="http://schemas.openxmlformats.org/drawingml/2006/table">
            <a:tbl>
              <a:tblPr>
                <a:tableStyleId>{2D5ABB26-0587-4C30-8999-92F81FD0307C}</a:tableStyleId>
              </a:tblPr>
              <a:tblGrid>
                <a:gridCol w="208280"/>
              </a:tblGrid>
              <a:tr h="5076968">
                <a:tc>
                  <a:txBody>
                    <a:bodyPr/>
                    <a:lstStyle/>
                    <a:p>
                      <a:endParaRPr lang="en-US" dirty="0"/>
                    </a:p>
                  </a:txBody>
                  <a:tcPr/>
                </a:tc>
              </a:tr>
            </a:tbl>
          </a:graphicData>
        </a:graphic>
      </p:graphicFrame>
      <p:sp>
        <p:nvSpPr>
          <p:cNvPr id="5" name="Rounded Rectangle 4"/>
          <p:cNvSpPr/>
          <p:nvPr/>
        </p:nvSpPr>
        <p:spPr>
          <a:xfrm>
            <a:off x="2514600" y="1295400"/>
            <a:ext cx="4191000" cy="5257800"/>
          </a:xfrm>
          <a:prstGeom prst="roundRect">
            <a:avLst/>
          </a:prstGeom>
          <a:solidFill>
            <a:srgbClr val="C41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LEADERSHIP</a:t>
            </a:r>
          </a:p>
          <a:p>
            <a:pPr algn="ctr"/>
            <a:r>
              <a:rPr lang="en-US" sz="2400" dirty="0" smtClean="0">
                <a:latin typeface="Times New Roman" pitchFamily="18" charset="0"/>
                <a:cs typeface="Times New Roman" pitchFamily="18" charset="0"/>
              </a:rPr>
              <a:t>Introduction</a:t>
            </a:r>
          </a:p>
          <a:p>
            <a:pPr algn="ctr"/>
            <a:r>
              <a:rPr lang="en-US" sz="2400" dirty="0" smtClean="0">
                <a:latin typeface="Times New Roman" pitchFamily="18" charset="0"/>
                <a:cs typeface="Times New Roman" pitchFamily="18" charset="0"/>
              </a:rPr>
              <a:t>Meaning</a:t>
            </a:r>
          </a:p>
          <a:p>
            <a:pPr algn="ctr"/>
            <a:r>
              <a:rPr lang="en-US" sz="2400" dirty="0" smtClean="0">
                <a:latin typeface="Times New Roman" pitchFamily="18" charset="0"/>
                <a:cs typeface="Times New Roman" pitchFamily="18" charset="0"/>
              </a:rPr>
              <a:t>Definition</a:t>
            </a:r>
          </a:p>
          <a:p>
            <a:pPr algn="ctr"/>
            <a:r>
              <a:rPr lang="en-US" sz="2400" dirty="0" smtClean="0">
                <a:latin typeface="Times New Roman" pitchFamily="18" charset="0"/>
                <a:cs typeface="Times New Roman" pitchFamily="18" charset="0"/>
              </a:rPr>
              <a:t>Characteristics</a:t>
            </a:r>
          </a:p>
          <a:p>
            <a:pPr algn="ctr"/>
            <a:r>
              <a:rPr lang="en-US" sz="2400" dirty="0" smtClean="0">
                <a:latin typeface="Times New Roman" pitchFamily="18" charset="0"/>
                <a:cs typeface="Times New Roman" pitchFamily="18" charset="0"/>
              </a:rPr>
              <a:t>Importance</a:t>
            </a:r>
          </a:p>
          <a:p>
            <a:pPr algn="ctr"/>
            <a:r>
              <a:rPr lang="en-US" sz="2400" dirty="0" smtClean="0">
                <a:latin typeface="Times New Roman" pitchFamily="18" charset="0"/>
                <a:cs typeface="Times New Roman" pitchFamily="18" charset="0"/>
              </a:rPr>
              <a:t>Qualities</a:t>
            </a:r>
          </a:p>
          <a:p>
            <a:pPr algn="ctr"/>
            <a:r>
              <a:rPr lang="en-US" sz="2400" dirty="0" smtClean="0">
                <a:latin typeface="Times New Roman" pitchFamily="18" charset="0"/>
                <a:cs typeface="Times New Roman" pitchFamily="18" charset="0"/>
              </a:rPr>
              <a:t>Types</a:t>
            </a:r>
          </a:p>
          <a:p>
            <a:pPr algn="ctr"/>
            <a:endParaRPr lang="en-US" sz="2400" dirty="0" smtClean="0">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AUTHORITY</a:t>
            </a:r>
          </a:p>
          <a:p>
            <a:pPr algn="ctr"/>
            <a:r>
              <a:rPr lang="en-US" sz="2400" dirty="0" smtClean="0">
                <a:latin typeface="Times New Roman" pitchFamily="18" charset="0"/>
                <a:cs typeface="Times New Roman" pitchFamily="18" charset="0"/>
              </a:rPr>
              <a:t>Meaning</a:t>
            </a:r>
          </a:p>
          <a:p>
            <a:pPr algn="ctr"/>
            <a:r>
              <a:rPr lang="en-US" sz="2400" dirty="0" smtClean="0">
                <a:latin typeface="Times New Roman" pitchFamily="18" charset="0"/>
                <a:cs typeface="Times New Roman" pitchFamily="18" charset="0"/>
              </a:rPr>
              <a:t>Definition</a:t>
            </a:r>
          </a:p>
          <a:p>
            <a:pPr algn="ctr"/>
            <a:r>
              <a:rPr lang="en-US" sz="2400" dirty="0" smtClean="0">
                <a:latin typeface="Times New Roman" pitchFamily="18" charset="0"/>
                <a:cs typeface="Times New Roman" pitchFamily="18" charset="0"/>
              </a:rPr>
              <a:t>Characteristics</a:t>
            </a:r>
          </a:p>
          <a:p>
            <a:pPr algn="ctr"/>
            <a:r>
              <a:rPr lang="en-US" sz="2400" dirty="0" smtClean="0">
                <a:latin typeface="Times New Roman" pitchFamily="18" charset="0"/>
                <a:cs typeface="Times New Roman" pitchFamily="18" charset="0"/>
              </a:rPr>
              <a:t>Types</a:t>
            </a:r>
          </a:p>
        </p:txBody>
      </p:sp>
      <p:sp>
        <p:nvSpPr>
          <p:cNvPr id="7" name="Rectangle 6"/>
          <p:cNvSpPr/>
          <p:nvPr/>
        </p:nvSpPr>
        <p:spPr>
          <a:xfrm>
            <a:off x="838201" y="268000"/>
            <a:ext cx="2572974" cy="584775"/>
          </a:xfrm>
          <a:prstGeom prst="rect">
            <a:avLst/>
          </a:prstGeom>
        </p:spPr>
        <p:txBody>
          <a:bodyPr wrap="square">
            <a:spAutoFit/>
          </a:bodyPr>
          <a:lstStyle/>
          <a:p>
            <a:pPr lvl="0"/>
            <a:r>
              <a:rPr lang="en-US" sz="3200" b="1" dirty="0" smtClean="0">
                <a:ln w="31550" cmpd="sng">
                  <a:gradFill>
                    <a:gsLst>
                      <a:gs pos="70000">
                        <a:srgbClr val="A5C249">
                          <a:shade val="50000"/>
                          <a:satMod val="190000"/>
                        </a:srgbClr>
                      </a:gs>
                      <a:gs pos="0">
                        <a:srgbClr val="A5C249">
                          <a:tint val="77000"/>
                          <a:satMod val="180000"/>
                        </a:srgb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SYNOPSIS</a:t>
            </a:r>
            <a:endParaRPr lang="en-US" sz="3200" b="1" dirty="0">
              <a:ln w="31550" cmpd="sng">
                <a:gradFill>
                  <a:gsLst>
                    <a:gs pos="70000">
                      <a:srgbClr val="A5C249">
                        <a:shade val="50000"/>
                        <a:satMod val="190000"/>
                      </a:srgbClr>
                    </a:gs>
                    <a:gs pos="0">
                      <a:srgbClr val="A5C249">
                        <a:tint val="77000"/>
                        <a:satMod val="180000"/>
                      </a:srgb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4" descr="C:\Users\Jesus NP\Downloads\Intex Aqua Style 3_20190314-162243 (2).pn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533400" y="609600"/>
            <a:ext cx="3976687" cy="522287"/>
          </a:xfrm>
          <a:prstGeom prst="rect">
            <a:avLst/>
          </a:prstGeom>
          <a:noFill/>
          <a:ln w="9525">
            <a:noFill/>
            <a:miter lim="800000"/>
            <a:headEnd/>
            <a:tailEnd/>
          </a:ln>
        </p:spPr>
        <p:txBody>
          <a:bodyPr>
            <a:spAutoFit/>
          </a:bodyPr>
          <a:lstStyle/>
          <a:p>
            <a:r>
              <a:rPr lang="en-US" sz="2800" b="1"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Meaning : Authority</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a:t>
            </a:r>
          </a:p>
        </p:txBody>
      </p:sp>
      <p:sp>
        <p:nvSpPr>
          <p:cNvPr id="8" name="Left-Right Arrow 7"/>
          <p:cNvSpPr/>
          <p:nvPr/>
        </p:nvSpPr>
        <p:spPr>
          <a:xfrm>
            <a:off x="381000" y="1371600"/>
            <a:ext cx="8763000" cy="5486400"/>
          </a:xfrm>
          <a:prstGeom prst="leftRightArrow">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dirty="0">
                <a:solidFill>
                  <a:srgbClr val="FF0000"/>
                </a:solidFill>
                <a:latin typeface="Times New Roman" pitchFamily="18" charset="0"/>
                <a:cs typeface="Times New Roman" pitchFamily="18" charset="0"/>
              </a:rPr>
              <a:t>The power or right to give orders, make decisions, and enforce obedience.</a:t>
            </a:r>
          </a:p>
          <a:p>
            <a:pPr>
              <a:defRPr/>
            </a:pPr>
            <a:r>
              <a:rPr lang="en-US" sz="2400" dirty="0">
                <a:latin typeface="Times New Roman" pitchFamily="18" charset="0"/>
                <a:cs typeface="Times New Roman" pitchFamily="18" charset="0"/>
              </a:rPr>
              <a:t>                                  </a:t>
            </a:r>
            <a:r>
              <a:rPr lang="en-US" sz="2400" dirty="0">
                <a:solidFill>
                  <a:srgbClr val="C00000"/>
                </a:solidFill>
                <a:latin typeface="Times New Roman" pitchFamily="18" charset="0"/>
                <a:cs typeface="Times New Roman" pitchFamily="18" charset="0"/>
              </a:rPr>
              <a:t>(OR) </a:t>
            </a:r>
          </a:p>
          <a:p>
            <a:pPr>
              <a:defRPr/>
            </a:pPr>
            <a:r>
              <a:rPr lang="en-US" sz="2400" dirty="0">
                <a:solidFill>
                  <a:srgbClr val="FF0000"/>
                </a:solidFill>
                <a:latin typeface="Times New Roman" pitchFamily="18" charset="0"/>
                <a:cs typeface="Times New Roman" pitchFamily="18" charset="0"/>
              </a:rPr>
              <a:t>The right to act in a specified way, delegated from one person or organization to another.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381000" y="457200"/>
            <a:ext cx="4495800" cy="584775"/>
          </a:xfrm>
          <a:prstGeom prst="rect">
            <a:avLst/>
          </a:prstGeom>
          <a:noFill/>
          <a:ln w="9525">
            <a:noFill/>
            <a:miter lim="800000"/>
            <a:headEnd/>
            <a:tailEnd/>
          </a:ln>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Definition</a:t>
            </a:r>
          </a:p>
        </p:txBody>
      </p:sp>
      <p:sp>
        <p:nvSpPr>
          <p:cNvPr id="6" name="Hexagon 5"/>
          <p:cNvSpPr/>
          <p:nvPr/>
        </p:nvSpPr>
        <p:spPr>
          <a:xfrm>
            <a:off x="609600" y="1295400"/>
            <a:ext cx="8305800" cy="4800600"/>
          </a:xfrm>
          <a:prstGeom prst="hexagon">
            <a:avLst/>
          </a:prstGeom>
          <a:solidFill>
            <a:srgbClr val="FC641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latin typeface="Times New Roman" pitchFamily="18" charset="0"/>
                <a:cs typeface="Times New Roman" pitchFamily="18" charset="0"/>
              </a:rPr>
              <a:t>“Authority is the right to give orders and the power to exact obedience”</a:t>
            </a:r>
          </a:p>
          <a:p>
            <a:pPr algn="ctr">
              <a:defRPr/>
            </a:pPr>
            <a:endParaRPr lang="en-US" sz="2400" dirty="0">
              <a:latin typeface="Times New Roman" pitchFamily="18" charset="0"/>
              <a:cs typeface="Times New Roman" pitchFamily="18" charset="0"/>
            </a:endParaRPr>
          </a:p>
          <a:p>
            <a:pPr algn="ctr">
              <a:defRP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Henry </a:t>
            </a:r>
            <a:r>
              <a:rPr lang="en-US" sz="2400" dirty="0" err="1" smtClean="0">
                <a:latin typeface="Times New Roman" pitchFamily="18" charset="0"/>
                <a:cs typeface="Times New Roman" pitchFamily="18" charset="0"/>
              </a:rPr>
              <a:t>Fayol</a:t>
            </a:r>
            <a:endParaRPr lang="en-US" sz="2400" dirty="0">
              <a:latin typeface="Times New Roman" pitchFamily="18" charset="0"/>
              <a:cs typeface="Times New Roman" pitchFamily="18" charset="0"/>
            </a:endParaRPr>
          </a:p>
          <a:p>
            <a:pPr algn="ctr">
              <a:defRPr/>
            </a:pPr>
            <a:endParaRPr lang="en-US" sz="2400" dirty="0">
              <a:latin typeface="Times New Roman" pitchFamily="18" charset="0"/>
              <a:cs typeface="Times New Roman" pitchFamily="18" charset="0"/>
            </a:endParaRPr>
          </a:p>
          <a:p>
            <a:pPr algn="ctr">
              <a:defRPr/>
            </a:pPr>
            <a:r>
              <a:rPr lang="en-US" sz="2400" dirty="0">
                <a:latin typeface="Times New Roman" pitchFamily="18" charset="0"/>
                <a:cs typeface="Times New Roman" pitchFamily="18" charset="0"/>
              </a:rPr>
              <a:t> “Authority is the principle at the root of Organisation and so importen that it is impossible to conceive of an organisation at all unless some person or persons are in a position to require action of others.”</a:t>
            </a:r>
          </a:p>
          <a:p>
            <a:pPr algn="ctr">
              <a:defRPr/>
            </a:pPr>
            <a:r>
              <a:rPr lang="en-US" sz="2400" dirty="0">
                <a:latin typeface="Times New Roman" pitchFamily="18" charset="0"/>
                <a:cs typeface="Times New Roman" pitchFamily="18" charset="0"/>
              </a:rPr>
              <a:t>                                                  </a:t>
            </a:r>
          </a:p>
          <a:p>
            <a:pPr algn="ctr">
              <a:defRPr/>
            </a:pPr>
            <a:r>
              <a:rPr lang="en-US" sz="2400" dirty="0">
                <a:latin typeface="Times New Roman" pitchFamily="18" charset="0"/>
                <a:cs typeface="Times New Roman" pitchFamily="18" charset="0"/>
              </a:rPr>
              <a:t>-Mooney and Reily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324555" y="533400"/>
            <a:ext cx="8122673" cy="3357265"/>
          </a:xfrm>
          <a:prstGeom prst="rect">
            <a:avLst/>
          </a:prstGeom>
          <a:noFill/>
        </p:spPr>
        <p:txBody>
          <a:bodyPr wrap="none" lIns="91440" tIns="45720" rIns="91440" bIns="45720">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Characteristics of </a:t>
            </a:r>
            <a:r>
              <a:rPr lang="en-US" sz="54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Authority</a:t>
            </a:r>
            <a:endParaRPr lang="en-US" sz="54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4" name="Diagram 3"/>
          <p:cNvGraphicFramePr/>
          <p:nvPr/>
        </p:nvGraphicFramePr>
        <p:xfrm>
          <a:off x="1524000" y="2057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lowchart: Direct Access Storage 3"/>
          <p:cNvSpPr/>
          <p:nvPr/>
        </p:nvSpPr>
        <p:spPr>
          <a:xfrm>
            <a:off x="2209800" y="1371600"/>
            <a:ext cx="5867400" cy="5257800"/>
          </a:xfrm>
          <a:prstGeom prst="flowChartMagneticDrum">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 It determines the effectiveness of authority. Hence it is the hall mark of the concept of authority. According to Robert Dahl “A” commands B and B feels A has perfect right to do so and to which he has complete obligation to obey. Power of this kind is often said to be legitimate. Legitimate power is often called authority.”</a:t>
            </a:r>
            <a:endParaRPr lang="en-US" sz="2000" dirty="0"/>
          </a:p>
        </p:txBody>
      </p:sp>
      <p:sp>
        <p:nvSpPr>
          <p:cNvPr id="6" name="Rectangle 5"/>
          <p:cNvSpPr/>
          <p:nvPr/>
        </p:nvSpPr>
        <p:spPr>
          <a:xfrm>
            <a:off x="1282595" y="512247"/>
            <a:ext cx="3365605" cy="584775"/>
          </a:xfrm>
          <a:prstGeom prst="rect">
            <a:avLst/>
          </a:prstGeom>
        </p:spPr>
        <p:txBody>
          <a:bodyPr wrap="square">
            <a:spAutoFit/>
          </a:bodyPr>
          <a:lstStyle/>
          <a:p>
            <a:r>
              <a:rPr lang="en-US" sz="3200" dirty="0" smtClean="0">
                <a:solidFill>
                  <a:srgbClr val="800000"/>
                </a:solidFill>
              </a:rPr>
              <a:t>Legitimacy: </a:t>
            </a:r>
            <a:endParaRPr lang="en-US" sz="3200" dirty="0">
              <a:solidFill>
                <a:srgbClr val="8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Vertical Scroll 3"/>
          <p:cNvSpPr/>
          <p:nvPr/>
        </p:nvSpPr>
        <p:spPr>
          <a:xfrm>
            <a:off x="1295400" y="1600200"/>
            <a:ext cx="7162800" cy="4419600"/>
          </a:xfrm>
          <a:prstGeom prst="verticalScroll">
            <a:avLst/>
          </a:prstGeom>
          <a:solidFill>
            <a:srgbClr val="ED1F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latin typeface="Times New Roman" pitchFamily="18" charset="0"/>
                <a:cs typeface="Times New Roman" pitchFamily="18" charset="0"/>
              </a:rPr>
              <a:t>Authority is capacity of the individual to command others. An individuals or a group which possesses authority exercises dominance over other individuals. Authority is a command of superior to an inferior.</a:t>
            </a:r>
            <a:endParaRPr lang="en-US" sz="2400" dirty="0">
              <a:latin typeface="Times New Roman" pitchFamily="18" charset="0"/>
              <a:cs typeface="Times New Roman" pitchFamily="18" charset="0"/>
            </a:endParaRPr>
          </a:p>
        </p:txBody>
      </p:sp>
      <p:sp>
        <p:nvSpPr>
          <p:cNvPr id="5" name="Rectangle 4"/>
          <p:cNvSpPr/>
          <p:nvPr/>
        </p:nvSpPr>
        <p:spPr>
          <a:xfrm>
            <a:off x="990600" y="304800"/>
            <a:ext cx="2294218" cy="584775"/>
          </a:xfrm>
          <a:prstGeom prst="rect">
            <a:avLst/>
          </a:prstGeom>
        </p:spPr>
        <p:txBody>
          <a:bodyPr wrap="none">
            <a:spAutoFit/>
          </a:bodyPr>
          <a:lstStyle/>
          <a:p>
            <a:r>
              <a:rPr lang="en-US" sz="3200" dirty="0" smtClean="0">
                <a:latin typeface="Times New Roman" pitchFamily="18" charset="0"/>
                <a:cs typeface="Times New Roman" pitchFamily="18" charset="0"/>
              </a:rPr>
              <a:t>Dominance: </a:t>
            </a:r>
            <a:endParaRPr lang="en-US" sz="3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val 3"/>
          <p:cNvSpPr/>
          <p:nvPr/>
        </p:nvSpPr>
        <p:spPr>
          <a:xfrm>
            <a:off x="1066800" y="1447800"/>
            <a:ext cx="6934200" cy="4800600"/>
          </a:xfrm>
          <a:prstGeom prst="ellipse">
            <a:avLst/>
          </a:prstGeom>
          <a:solidFill>
            <a:srgbClr val="3A19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latin typeface="Times New Roman" pitchFamily="18" charset="0"/>
                <a:cs typeface="Times New Roman" pitchFamily="18" charset="0"/>
              </a:rPr>
              <a:t>It is not a formal power as it lacks characteristics Which are the main features of power. According to Fredrick “Authority is not a power but something that accompanies power”. It is the quality in men and things which adds to their power , something which creates power but it is not itself power.</a:t>
            </a:r>
            <a:endParaRPr lang="en-US" sz="2400" dirty="0">
              <a:latin typeface="Times New Roman" pitchFamily="18" charset="0"/>
              <a:cs typeface="Times New Roman" pitchFamily="18" charset="0"/>
            </a:endParaRPr>
          </a:p>
        </p:txBody>
      </p:sp>
      <p:sp>
        <p:nvSpPr>
          <p:cNvPr id="5" name="Rectangle 4"/>
          <p:cNvSpPr/>
          <p:nvPr/>
        </p:nvSpPr>
        <p:spPr>
          <a:xfrm>
            <a:off x="1066800" y="429697"/>
            <a:ext cx="4797750" cy="584775"/>
          </a:xfrm>
          <a:prstGeom prst="rect">
            <a:avLst/>
          </a:prstGeom>
        </p:spPr>
        <p:txBody>
          <a:bodyPr wrap="square">
            <a:spAutoFit/>
          </a:bodyPr>
          <a:lstStyle/>
          <a:p>
            <a:r>
              <a:rPr lang="en-US" sz="3200" dirty="0" smtClean="0">
                <a:solidFill>
                  <a:prstClr val="black"/>
                </a:solidFill>
              </a:rPr>
              <a:t>An informal power: </a:t>
            </a:r>
            <a:endParaRPr 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val Callout 5"/>
          <p:cNvSpPr/>
          <p:nvPr/>
        </p:nvSpPr>
        <p:spPr>
          <a:xfrm>
            <a:off x="1828800" y="1219200"/>
            <a:ext cx="5943600" cy="4648200"/>
          </a:xfrm>
          <a:prstGeom prst="wedgeEllipseCallout">
            <a:avLst/>
          </a:prstGeom>
          <a:solidFill>
            <a:srgbClr val="8622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 </a:t>
            </a:r>
            <a:r>
              <a:rPr lang="en-US" sz="2000" dirty="0" smtClean="0">
                <a:latin typeface="Times New Roman" pitchFamily="18" charset="0"/>
                <a:cs typeface="Times New Roman" pitchFamily="18" charset="0"/>
              </a:rPr>
              <a:t>This is the main characteristic of authority. In the words of Fredrick, “The man who has authority possesses something that I would describe as the capacity for reasoned elaboration for giving convincing reasons for what he does or proposes to have others to do”.Evidently the basis of authority is logic or reason.</a:t>
            </a:r>
            <a:endParaRPr lang="en-US" sz="2000" dirty="0">
              <a:latin typeface="Times New Roman" pitchFamily="18" charset="0"/>
              <a:cs typeface="Times New Roman" pitchFamily="18" charset="0"/>
            </a:endParaRPr>
          </a:p>
        </p:txBody>
      </p:sp>
      <p:sp>
        <p:nvSpPr>
          <p:cNvPr id="3" name="Rectangle 2"/>
          <p:cNvSpPr/>
          <p:nvPr/>
        </p:nvSpPr>
        <p:spPr>
          <a:xfrm>
            <a:off x="762000" y="482025"/>
            <a:ext cx="2217274" cy="584775"/>
          </a:xfrm>
          <a:prstGeom prst="rect">
            <a:avLst/>
          </a:prstGeom>
        </p:spPr>
        <p:txBody>
          <a:bodyPr wrap="none">
            <a:spAutoFit/>
          </a:bodyPr>
          <a:lstStyle/>
          <a:p>
            <a:r>
              <a:rPr lang="en-US" sz="3200" dirty="0" smtClean="0">
                <a:latin typeface="Times New Roman" pitchFamily="18" charset="0"/>
                <a:cs typeface="Times New Roman" pitchFamily="18" charset="0"/>
              </a:rPr>
              <a:t>Rationality</a:t>
            </a:r>
            <a:r>
              <a:rPr lang="en-US" sz="3200" dirty="0" smtClean="0"/>
              <a:t>: </a:t>
            </a:r>
            <a:endParaRPr lang="en-US"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6-Point Star 3"/>
          <p:cNvSpPr/>
          <p:nvPr/>
        </p:nvSpPr>
        <p:spPr>
          <a:xfrm>
            <a:off x="1143000" y="1066800"/>
            <a:ext cx="6400800" cy="5562600"/>
          </a:xfrm>
          <a:prstGeom prst="star6">
            <a:avLst/>
          </a:prstGeom>
          <a:solidFill>
            <a:srgbClr val="C41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r>
              <a:rPr lang="en-US" sz="2400" dirty="0" smtClean="0">
                <a:solidFill>
                  <a:srgbClr val="800000"/>
                </a:solidFill>
                <a:latin typeface="Times New Roman" pitchFamily="18" charset="0"/>
                <a:cs typeface="Times New Roman" pitchFamily="18" charset="0"/>
              </a:rPr>
              <a:t>The individual or a group of individuals who possess authority are responsible to some higher authority. In a democratic system accountability is the most significant characteristic of authority</a:t>
            </a:r>
            <a:r>
              <a:rPr lang="en-US" sz="2400" dirty="0" smtClean="0">
                <a:solidFill>
                  <a:srgbClr val="800000"/>
                </a:solidFill>
              </a:rPr>
              <a:t>.</a:t>
            </a:r>
            <a:endParaRPr lang="en-US" sz="2400" dirty="0">
              <a:solidFill>
                <a:srgbClr val="800000"/>
              </a:solidFill>
            </a:endParaRPr>
          </a:p>
        </p:txBody>
      </p:sp>
      <p:sp>
        <p:nvSpPr>
          <p:cNvPr id="3" name="Rectangle 2"/>
          <p:cNvSpPr/>
          <p:nvPr/>
        </p:nvSpPr>
        <p:spPr>
          <a:xfrm>
            <a:off x="1371600" y="457200"/>
            <a:ext cx="2840842" cy="584775"/>
          </a:xfrm>
          <a:prstGeom prst="rect">
            <a:avLst/>
          </a:prstGeom>
        </p:spPr>
        <p:txBody>
          <a:bodyPr wrap="none">
            <a:spAutoFit/>
          </a:bodyPr>
          <a:lstStyle/>
          <a:p>
            <a:r>
              <a:rPr lang="en-US" sz="3200" dirty="0" smtClean="0">
                <a:latin typeface="Times New Roman" pitchFamily="18" charset="0"/>
                <a:cs typeface="Times New Roman" pitchFamily="18" charset="0"/>
              </a:rPr>
              <a:t>Accountability: </a:t>
            </a:r>
            <a:endParaRPr lang="en-US" sz="32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5-Point Star 3"/>
          <p:cNvSpPr/>
          <p:nvPr/>
        </p:nvSpPr>
        <p:spPr>
          <a:xfrm>
            <a:off x="2895600" y="1447800"/>
            <a:ext cx="3124200" cy="2819400"/>
          </a:xfrm>
          <a:prstGeom prst="star5">
            <a:avLst>
              <a:gd name="adj" fmla="val 23476"/>
              <a:gd name="hf" fmla="val 105146"/>
              <a:gd name="vf" fmla="val 110557"/>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5-Point Star 4"/>
          <p:cNvSpPr/>
          <p:nvPr/>
        </p:nvSpPr>
        <p:spPr>
          <a:xfrm>
            <a:off x="0" y="2895600"/>
            <a:ext cx="3581400" cy="3581400"/>
          </a:xfrm>
          <a:prstGeom prst="star5">
            <a:avLst>
              <a:gd name="adj" fmla="val 21511"/>
              <a:gd name="hf" fmla="val 105146"/>
              <a:gd name="vf" fmla="val 110557"/>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000066"/>
                </a:solidFill>
              </a:rPr>
              <a:t>Charismatic </a:t>
            </a:r>
          </a:p>
          <a:p>
            <a:pPr algn="ctr">
              <a:defRPr/>
            </a:pPr>
            <a:r>
              <a:rPr lang="en-US" dirty="0">
                <a:solidFill>
                  <a:srgbClr val="000066"/>
                </a:solidFill>
              </a:rPr>
              <a:t>Authority</a:t>
            </a:r>
          </a:p>
          <a:p>
            <a:pPr algn="ctr">
              <a:defRPr/>
            </a:pPr>
            <a:endParaRPr lang="en-US" dirty="0"/>
          </a:p>
        </p:txBody>
      </p:sp>
      <p:sp>
        <p:nvSpPr>
          <p:cNvPr id="6" name="5-Point Star 5"/>
          <p:cNvSpPr/>
          <p:nvPr/>
        </p:nvSpPr>
        <p:spPr>
          <a:xfrm>
            <a:off x="5410200" y="3048000"/>
            <a:ext cx="3733800" cy="3124200"/>
          </a:xfrm>
          <a:prstGeom prst="star5">
            <a:avLst>
              <a:gd name="adj" fmla="val 19493"/>
              <a:gd name="hf" fmla="val 105146"/>
              <a:gd name="vf" fmla="val 110557"/>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t>      </a:t>
            </a:r>
            <a:r>
              <a:rPr lang="en-US" sz="2000" dirty="0">
                <a:solidFill>
                  <a:srgbClr val="000066"/>
                </a:solidFill>
              </a:rPr>
              <a:t>Legal      Authority</a:t>
            </a:r>
          </a:p>
        </p:txBody>
      </p:sp>
      <p:sp>
        <p:nvSpPr>
          <p:cNvPr id="17413" name="Rectangle 7"/>
          <p:cNvSpPr>
            <a:spLocks noChangeArrowheads="1"/>
          </p:cNvSpPr>
          <p:nvPr/>
        </p:nvSpPr>
        <p:spPr bwMode="auto">
          <a:xfrm>
            <a:off x="1981200" y="76200"/>
            <a:ext cx="6477000" cy="584200"/>
          </a:xfrm>
          <a:prstGeom prst="rect">
            <a:avLst/>
          </a:prstGeom>
          <a:noFill/>
          <a:ln w="9525">
            <a:noFill/>
            <a:miter lim="800000"/>
            <a:headEnd/>
            <a:tailEnd/>
          </a:ln>
        </p:spPr>
        <p:txBody>
          <a:bodyPr>
            <a:spAutoFit/>
          </a:bodyPr>
          <a:lstStyle/>
          <a:p>
            <a:r>
              <a:rPr lang="en-US" sz="3200">
                <a:solidFill>
                  <a:srgbClr val="000000"/>
                </a:solidFill>
              </a:rPr>
              <a:t>           </a:t>
            </a:r>
            <a:r>
              <a:rPr lang="en-US" sz="3200">
                <a:solidFill>
                  <a:srgbClr val="FF0000"/>
                </a:solidFill>
              </a:rPr>
              <a:t>Types of Authority</a:t>
            </a:r>
          </a:p>
        </p:txBody>
      </p:sp>
      <p:sp>
        <p:nvSpPr>
          <p:cNvPr id="17414" name="Rectangle 8"/>
          <p:cNvSpPr>
            <a:spLocks noChangeArrowheads="1"/>
          </p:cNvSpPr>
          <p:nvPr/>
        </p:nvSpPr>
        <p:spPr bwMode="auto">
          <a:xfrm>
            <a:off x="3463925" y="2286000"/>
            <a:ext cx="2216150" cy="1200150"/>
          </a:xfrm>
          <a:prstGeom prst="rect">
            <a:avLst/>
          </a:prstGeom>
          <a:noFill/>
          <a:ln w="9525">
            <a:noFill/>
            <a:miter lim="800000"/>
            <a:headEnd/>
            <a:tailEnd/>
          </a:ln>
        </p:spPr>
        <p:txBody>
          <a:bodyPr>
            <a:spAutoFit/>
          </a:bodyPr>
          <a:lstStyle/>
          <a:p>
            <a:r>
              <a:rPr lang="en-US" dirty="0"/>
              <a:t>       </a:t>
            </a:r>
          </a:p>
          <a:p>
            <a:r>
              <a:rPr lang="en-US" dirty="0"/>
              <a:t>       </a:t>
            </a:r>
          </a:p>
          <a:p>
            <a:r>
              <a:rPr lang="en-US" dirty="0"/>
              <a:t>     </a:t>
            </a:r>
            <a:r>
              <a:rPr lang="en-US" dirty="0">
                <a:solidFill>
                  <a:srgbClr val="000066"/>
                </a:solidFill>
              </a:rPr>
              <a:t>Traditional </a:t>
            </a:r>
          </a:p>
          <a:p>
            <a:r>
              <a:rPr lang="en-US" dirty="0">
                <a:solidFill>
                  <a:srgbClr val="000066"/>
                </a:solidFill>
              </a:rPr>
              <a:t>          Authority</a:t>
            </a:r>
          </a:p>
        </p:txBody>
      </p:sp>
      <p:sp>
        <p:nvSpPr>
          <p:cNvPr id="14" name="Down Arrow Callout 13"/>
          <p:cNvSpPr/>
          <p:nvPr/>
        </p:nvSpPr>
        <p:spPr>
          <a:xfrm>
            <a:off x="4114800" y="762000"/>
            <a:ext cx="685800" cy="609600"/>
          </a:xfrm>
          <a:prstGeom prst="downArrowCallout">
            <a:avLst>
              <a:gd name="adj1" fmla="val 25000"/>
              <a:gd name="adj2" fmla="val 4291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descr="C:\Users\Jesus NP\Downloads\_20190313_170039.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ross 3"/>
          <p:cNvSpPr/>
          <p:nvPr/>
        </p:nvSpPr>
        <p:spPr>
          <a:xfrm>
            <a:off x="304800" y="381000"/>
            <a:ext cx="4495800" cy="762000"/>
          </a:xfrm>
          <a:prstGeom prst="plus">
            <a:avLst/>
          </a:prstGeom>
          <a:solidFill>
            <a:srgbClr val="C448A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800000"/>
                </a:solidFill>
              </a:rPr>
              <a:t>Traditional Authority </a:t>
            </a:r>
          </a:p>
        </p:txBody>
      </p:sp>
      <p:sp>
        <p:nvSpPr>
          <p:cNvPr id="6" name="Snip Diagonal Corner Rectangle 5"/>
          <p:cNvSpPr/>
          <p:nvPr/>
        </p:nvSpPr>
        <p:spPr>
          <a:xfrm>
            <a:off x="914400" y="1752600"/>
            <a:ext cx="7848600" cy="3886200"/>
          </a:xfrm>
          <a:prstGeom prst="snip2DiagRect">
            <a:avLst>
              <a:gd name="adj1" fmla="val 0"/>
              <a:gd name="adj2" fmla="val 16667"/>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dirty="0">
                <a:solidFill>
                  <a:srgbClr val="C00000"/>
                </a:solidFill>
                <a:latin typeface="Times New Roman" pitchFamily="18" charset="0"/>
                <a:cs typeface="Times New Roman" pitchFamily="18" charset="0"/>
              </a:rPr>
              <a:t>Such tradition is derived from tradition. The eldest son for a king will succeed the king was the tradition in older days. He becomes the king by virtue of being eldest in the family. According to the tradition of the family or society such conditions are still </a:t>
            </a:r>
            <a:r>
              <a:rPr lang="en-US" sz="2400" dirty="0" err="1">
                <a:solidFill>
                  <a:srgbClr val="C00000"/>
                </a:solidFill>
                <a:latin typeface="Times New Roman" pitchFamily="18" charset="0"/>
                <a:cs typeface="Times New Roman" pitchFamily="18" charset="0"/>
              </a:rPr>
              <a:t>prevalant</a:t>
            </a:r>
            <a:r>
              <a:rPr lang="en-US" sz="2400" dirty="0">
                <a:solidFill>
                  <a:srgbClr val="C00000"/>
                </a:solidFill>
                <a:latin typeface="Times New Roman" pitchFamily="18" charset="0"/>
                <a:cs typeface="Times New Roman" pitchFamily="18" charset="0"/>
              </a:rPr>
              <a:t> in backward societies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ross 4"/>
          <p:cNvSpPr/>
          <p:nvPr/>
        </p:nvSpPr>
        <p:spPr>
          <a:xfrm>
            <a:off x="228600" y="457200"/>
            <a:ext cx="5029200" cy="762000"/>
          </a:xfrm>
          <a:prstGeom prst="plus">
            <a:avLst/>
          </a:prstGeom>
          <a:solidFill>
            <a:srgbClr val="C448A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800000"/>
                </a:solidFill>
              </a:rPr>
              <a:t>Charismatic authority </a:t>
            </a:r>
          </a:p>
        </p:txBody>
      </p:sp>
      <p:sp>
        <p:nvSpPr>
          <p:cNvPr id="6" name="Snip Diagonal Corner Rectangle 5"/>
          <p:cNvSpPr/>
          <p:nvPr/>
        </p:nvSpPr>
        <p:spPr>
          <a:xfrm>
            <a:off x="381000" y="2514600"/>
            <a:ext cx="8458200" cy="3200400"/>
          </a:xfrm>
          <a:prstGeom prst="snip2DiagRect">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CC3300"/>
                </a:solidFill>
                <a:latin typeface="Times New Roman" pitchFamily="18" charset="0"/>
                <a:cs typeface="Times New Roman" pitchFamily="18" charset="0"/>
              </a:rPr>
              <a:t>This type of authority is derived from the values that legitimate charismatic authority. The person having charismatic authority may possess some divine or supernatural powers which attracts the followers such leader may be in political field or religious field or any others field. But this type of authority sets with the person. As a soon as such persons disappears from the scene authority also disappears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ross 1"/>
          <p:cNvSpPr/>
          <p:nvPr/>
        </p:nvSpPr>
        <p:spPr>
          <a:xfrm>
            <a:off x="381000" y="304800"/>
            <a:ext cx="5181600" cy="914400"/>
          </a:xfrm>
          <a:prstGeom prst="plus">
            <a:avLst/>
          </a:prstGeom>
          <a:solidFill>
            <a:srgbClr val="C448A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t>             </a:t>
            </a:r>
            <a:r>
              <a:rPr lang="en-US" sz="2400" dirty="0">
                <a:solidFill>
                  <a:srgbClr val="800000"/>
                </a:solidFill>
              </a:rPr>
              <a:t>Legal Authority</a:t>
            </a:r>
          </a:p>
        </p:txBody>
      </p:sp>
      <p:sp>
        <p:nvSpPr>
          <p:cNvPr id="4" name="Snip Diagonal Corner Rectangle 3"/>
          <p:cNvSpPr/>
          <p:nvPr/>
        </p:nvSpPr>
        <p:spPr>
          <a:xfrm>
            <a:off x="685800" y="1905000"/>
            <a:ext cx="7848600" cy="4419600"/>
          </a:xfrm>
          <a:prstGeom prst="snip2DiagRect">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C00000"/>
                </a:solidFill>
                <a:latin typeface="Times New Roman" pitchFamily="18" charset="0"/>
                <a:cs typeface="Times New Roman" pitchFamily="18" charset="0"/>
              </a:rPr>
              <a:t>Legal authority is derived from principles and practices, rules, regulations, policies, norms lay down by the institution for the systematic of the organisation to achieve certain specific goal. This authority is not based on any tradition or charisma but is given by the organisation to a position in the organisation. Any person who occupies that positions enjoys that authority regardless of his backround or personality. his competency or merit is the only consideration.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905000"/>
            <a:ext cx="6858000" cy="4953000"/>
          </a:xfrm>
          <a:solidFill>
            <a:srgbClr val="C412AB"/>
          </a:solidFill>
        </p:spPr>
        <p:txBody>
          <a:bodyPr>
            <a:normAutofit fontScale="25000" lnSpcReduction="20000"/>
          </a:bodyPr>
          <a:lstStyle/>
          <a:p>
            <a:pPr>
              <a:buNone/>
            </a:pPr>
            <a:endParaRPr lang="en-US" dirty="0" smtClean="0"/>
          </a:p>
          <a:p>
            <a:pPr>
              <a:buNone/>
            </a:pPr>
            <a:endParaRPr lang="en-US" sz="6200" dirty="0" smtClean="0"/>
          </a:p>
          <a:p>
            <a:pPr>
              <a:buNone/>
            </a:pPr>
            <a:endParaRPr lang="en-US" sz="6200" dirty="0" smtClean="0"/>
          </a:p>
          <a:p>
            <a:pPr>
              <a:buNone/>
            </a:pPr>
            <a:r>
              <a:rPr lang="en-US" sz="7200" dirty="0" smtClean="0">
                <a:latin typeface="Times New Roman" pitchFamily="18" charset="0"/>
                <a:cs typeface="Times New Roman" pitchFamily="18" charset="0"/>
              </a:rPr>
              <a:t>1)</a:t>
            </a:r>
            <a:r>
              <a:rPr lang="en-US" sz="7200" dirty="0" smtClean="0"/>
              <a:t>Define  leadership</a:t>
            </a:r>
          </a:p>
          <a:p>
            <a:pPr>
              <a:buNone/>
            </a:pPr>
            <a:endParaRPr lang="en-US" sz="7200" dirty="0" smtClean="0"/>
          </a:p>
          <a:p>
            <a:pPr>
              <a:buNone/>
            </a:pPr>
            <a:r>
              <a:rPr lang="en-US" sz="7200" dirty="0" smtClean="0"/>
              <a:t>2) Explain the characteristics of leadership</a:t>
            </a:r>
          </a:p>
          <a:p>
            <a:pPr>
              <a:buNone/>
            </a:pPr>
            <a:endParaRPr lang="en-US" sz="7200" dirty="0" smtClean="0"/>
          </a:p>
          <a:p>
            <a:pPr>
              <a:buNone/>
            </a:pPr>
            <a:r>
              <a:rPr lang="en-US" sz="7200" dirty="0" smtClean="0"/>
              <a:t>3) State the importance of leadership </a:t>
            </a:r>
          </a:p>
          <a:p>
            <a:pPr>
              <a:buNone/>
            </a:pPr>
            <a:endParaRPr lang="en-US" sz="7200" dirty="0" smtClean="0"/>
          </a:p>
          <a:p>
            <a:pPr>
              <a:buNone/>
            </a:pPr>
            <a:r>
              <a:rPr lang="en-US" sz="7200" dirty="0" smtClean="0"/>
              <a:t>4) What are the qualities of good leadership?</a:t>
            </a:r>
          </a:p>
          <a:p>
            <a:pPr>
              <a:buNone/>
            </a:pPr>
            <a:endParaRPr lang="en-US" sz="7200" dirty="0" smtClean="0"/>
          </a:p>
          <a:p>
            <a:pPr>
              <a:buNone/>
            </a:pPr>
            <a:r>
              <a:rPr lang="en-US" sz="7200" dirty="0" smtClean="0"/>
              <a:t>5)  Enumerate the different types of leadership </a:t>
            </a:r>
          </a:p>
          <a:p>
            <a:pPr>
              <a:buNone/>
            </a:pPr>
            <a:endParaRPr lang="en-US" sz="7200" dirty="0" smtClean="0"/>
          </a:p>
          <a:p>
            <a:pPr>
              <a:buNone/>
            </a:pPr>
            <a:r>
              <a:rPr lang="en-US" sz="7200" smtClean="0"/>
              <a:t>6)Define authority</a:t>
            </a:r>
            <a:endParaRPr lang="en-US" sz="7200" dirty="0" smtClean="0"/>
          </a:p>
          <a:p>
            <a:pPr>
              <a:buNone/>
            </a:pPr>
            <a:endParaRPr lang="en-US" sz="7200" dirty="0" smtClean="0"/>
          </a:p>
          <a:p>
            <a:pPr>
              <a:buNone/>
            </a:pPr>
            <a:r>
              <a:rPr lang="en-US" sz="7200" dirty="0" smtClean="0"/>
              <a:t>7)State the characteristics of authority</a:t>
            </a:r>
          </a:p>
          <a:p>
            <a:pPr>
              <a:buNone/>
            </a:pPr>
            <a:endParaRPr lang="en-US" sz="7200" dirty="0" smtClean="0"/>
          </a:p>
          <a:p>
            <a:pPr>
              <a:buNone/>
            </a:pPr>
            <a:r>
              <a:rPr lang="en-US" sz="7200" dirty="0" smtClean="0"/>
              <a:t>8)Explain the different types of  authority</a:t>
            </a:r>
          </a:p>
          <a:p>
            <a:pPr>
              <a:buNone/>
            </a:pPr>
            <a:endParaRPr lang="en-US" sz="7200" dirty="0" smtClean="0"/>
          </a:p>
          <a:p>
            <a:pPr>
              <a:buNone/>
            </a:pPr>
            <a:r>
              <a:rPr lang="en-US" sz="7200" dirty="0" smtClean="0"/>
              <a:t> </a:t>
            </a:r>
            <a:endParaRPr lang="en-US" sz="7200" dirty="0"/>
          </a:p>
        </p:txBody>
      </p:sp>
      <p:sp>
        <p:nvSpPr>
          <p:cNvPr id="4" name="Left-Right Arrow 3"/>
          <p:cNvSpPr/>
          <p:nvPr/>
        </p:nvSpPr>
        <p:spPr>
          <a:xfrm>
            <a:off x="228600" y="228600"/>
            <a:ext cx="3962400" cy="1371600"/>
          </a:xfrm>
          <a:prstGeom prst="left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n w="1905"/>
                <a:solidFill>
                  <a:srgbClr val="3A1953"/>
                </a:solidFill>
                <a:effectLst>
                  <a:innerShdw blurRad="69850" dist="43180" dir="5400000">
                    <a:srgbClr val="000000">
                      <a:alpha val="65000"/>
                    </a:srgbClr>
                  </a:innerShdw>
                </a:effectLst>
              </a:rPr>
              <a:t>QUESTIONS</a:t>
            </a:r>
            <a:endParaRPr lang="en-US" sz="2800" b="1" dirty="0">
              <a:ln w="1905"/>
              <a:solidFill>
                <a:srgbClr val="3A1953"/>
              </a:solidFill>
              <a:effectLst>
                <a:innerShdw blurRad="69850" dist="43180" dir="5400000">
                  <a:srgbClr val="000000">
                    <a:alpha val="65000"/>
                  </a:srgbClr>
                </a:inn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ame 5"/>
          <p:cNvSpPr/>
          <p:nvPr/>
        </p:nvSpPr>
        <p:spPr>
          <a:xfrm>
            <a:off x="914400" y="1524000"/>
            <a:ext cx="8229600" cy="5334000"/>
          </a:xfrm>
          <a:prstGeom prst="fram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2362200" y="2438400"/>
            <a:ext cx="4572000" cy="3785652"/>
          </a:xfrm>
          <a:prstGeom prst="rect">
            <a:avLst/>
          </a:prstGeom>
        </p:spPr>
        <p:txBody>
          <a:bodyPr wrap="square">
            <a:spAutoFit/>
          </a:bodyPr>
          <a:lstStyle/>
          <a:p>
            <a:r>
              <a:rPr lang="en-US" sz="2000" dirty="0" smtClean="0"/>
              <a:t>In sociology authority is the legitimate power which one person or group holds and exercises over another .the element of legitimacy is vital to the notion of authority and in the main means by which authority is distinguished from power .Thus authority depends on the acceptance by subordinate of the right of those  above them to give orders Therefore it flows from top to bottom giving authority to superior over the subordinates.  </a:t>
            </a:r>
            <a:endParaRPr lang="en-US" sz="2000" dirty="0"/>
          </a:p>
        </p:txBody>
      </p:sp>
      <p:sp>
        <p:nvSpPr>
          <p:cNvPr id="9" name="Horizontal Scroll 8"/>
          <p:cNvSpPr/>
          <p:nvPr/>
        </p:nvSpPr>
        <p:spPr>
          <a:xfrm>
            <a:off x="457200" y="0"/>
            <a:ext cx="4419600" cy="1066800"/>
          </a:xfrm>
          <a:prstGeom prst="horizontalScroll">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CONCLUSION</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371600" y="1752600"/>
            <a:ext cx="6858000" cy="3385542"/>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dirty="0"/>
          </a:p>
          <a:p>
            <a:pPr fontAlgn="auto">
              <a:spcBef>
                <a:spcPts val="0"/>
              </a:spcBef>
              <a:spcAft>
                <a:spcPts val="0"/>
              </a:spcAft>
              <a:defRPr/>
            </a:pPr>
            <a:r>
              <a:rPr lang="en-US" sz="2800" dirty="0">
                <a:solidFill>
                  <a:srgbClr val="003300"/>
                </a:solidFill>
                <a:latin typeface="Times New Roman" pitchFamily="18" charset="0"/>
                <a:cs typeface="Times New Roman" pitchFamily="18" charset="0"/>
              </a:rPr>
              <a:t>Leadership is </a:t>
            </a:r>
            <a:r>
              <a:rPr lang="en-US" sz="2800" dirty="0" smtClean="0">
                <a:solidFill>
                  <a:srgbClr val="003300"/>
                </a:solidFill>
                <a:latin typeface="Times New Roman" pitchFamily="18" charset="0"/>
                <a:cs typeface="Times New Roman" pitchFamily="18" charset="0"/>
              </a:rPr>
              <a:t> </a:t>
            </a:r>
            <a:r>
              <a:rPr lang="en-US" sz="2800" dirty="0">
                <a:solidFill>
                  <a:srgbClr val="003300"/>
                </a:solidFill>
                <a:latin typeface="Times New Roman" pitchFamily="18" charset="0"/>
                <a:cs typeface="Times New Roman" pitchFamily="18" charset="0"/>
              </a:rPr>
              <a:t>one of the most important function of management.</a:t>
            </a:r>
          </a:p>
          <a:p>
            <a:pPr fontAlgn="auto">
              <a:spcBef>
                <a:spcPts val="0"/>
              </a:spcBef>
              <a:spcAft>
                <a:spcPts val="0"/>
              </a:spcAft>
              <a:defRPr/>
            </a:pPr>
            <a:endParaRPr lang="en-US" sz="2800" dirty="0">
              <a:solidFill>
                <a:srgbClr val="003300"/>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3300"/>
              </a:solidFill>
              <a:latin typeface="Times New Roman" pitchFamily="18" charset="0"/>
              <a:cs typeface="Times New Roman" pitchFamily="18" charset="0"/>
            </a:endParaRPr>
          </a:p>
          <a:p>
            <a:pPr fontAlgn="auto">
              <a:spcBef>
                <a:spcPts val="0"/>
              </a:spcBef>
              <a:spcAft>
                <a:spcPts val="0"/>
              </a:spcAft>
              <a:defRPr/>
            </a:pPr>
            <a:endParaRPr lang="en-US" sz="2800" dirty="0">
              <a:solidFill>
                <a:srgbClr val="003300"/>
              </a:solidFill>
              <a:latin typeface="Times New Roman" pitchFamily="18" charset="0"/>
              <a:cs typeface="Times New Roman" pitchFamily="18" charset="0"/>
            </a:endParaRPr>
          </a:p>
          <a:p>
            <a:pPr fontAlgn="auto">
              <a:spcBef>
                <a:spcPts val="0"/>
              </a:spcBef>
              <a:spcAft>
                <a:spcPts val="0"/>
              </a:spcAft>
              <a:defRPr/>
            </a:pPr>
            <a:r>
              <a:rPr lang="en-US" sz="2800" dirty="0">
                <a:solidFill>
                  <a:srgbClr val="003300"/>
                </a:solidFill>
                <a:latin typeface="Times New Roman" pitchFamily="18" charset="0"/>
                <a:cs typeface="Times New Roman" pitchFamily="18" charset="0"/>
              </a:rPr>
              <a:t>Leading involves directing, influencing&amp;motivating employees to perform</a:t>
            </a:r>
          </a:p>
        </p:txBody>
      </p:sp>
      <p:sp>
        <p:nvSpPr>
          <p:cNvPr id="4099" name="Rectangle 9"/>
          <p:cNvSpPr>
            <a:spLocks noChangeArrowheads="1"/>
          </p:cNvSpPr>
          <p:nvPr/>
        </p:nvSpPr>
        <p:spPr bwMode="auto">
          <a:xfrm>
            <a:off x="228600" y="609600"/>
            <a:ext cx="3962400" cy="584775"/>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INTRODUCTION</a:t>
            </a:r>
          </a:p>
        </p:txBody>
      </p:sp>
      <p:sp>
        <p:nvSpPr>
          <p:cNvPr id="11" name="Right Arrow 10"/>
          <p:cNvSpPr/>
          <p:nvPr/>
        </p:nvSpPr>
        <p:spPr>
          <a:xfrm>
            <a:off x="838200" y="22860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ight Arrow 11"/>
          <p:cNvSpPr/>
          <p:nvPr/>
        </p:nvSpPr>
        <p:spPr>
          <a:xfrm>
            <a:off x="838200" y="43434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381000" y="457200"/>
            <a:ext cx="2122697" cy="707886"/>
          </a:xfrm>
          <a:prstGeom prst="rect">
            <a:avLst/>
          </a:prstGeom>
          <a:noFill/>
          <a:ln w="9525">
            <a:noFill/>
            <a:miter lim="800000"/>
            <a:headEnd/>
            <a:tailEnd/>
          </a:ln>
        </p:spPr>
        <p:txBody>
          <a:bodyPr wrap="none">
            <a:spAutoFit/>
          </a:bodyPr>
          <a:lstStyle/>
          <a:p>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Meaning</a:t>
            </a:r>
          </a:p>
        </p:txBody>
      </p:sp>
      <p:sp>
        <p:nvSpPr>
          <p:cNvPr id="7" name="Pentagon 6"/>
          <p:cNvSpPr/>
          <p:nvPr/>
        </p:nvSpPr>
        <p:spPr>
          <a:xfrm>
            <a:off x="1752600" y="1600200"/>
            <a:ext cx="5867400" cy="1752600"/>
          </a:xfrm>
          <a:prstGeom prst="homePlate">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800000"/>
                </a:solidFill>
              </a:rPr>
              <a:t>The ability to inspire confidence and support among the people who are needed to achieve organizational goals</a:t>
            </a:r>
            <a:r>
              <a:rPr lang="en-US" sz="2400" dirty="0"/>
              <a:t>.</a:t>
            </a:r>
          </a:p>
        </p:txBody>
      </p:sp>
      <p:sp>
        <p:nvSpPr>
          <p:cNvPr id="8" name="Pentagon 7"/>
          <p:cNvSpPr/>
          <p:nvPr/>
        </p:nvSpPr>
        <p:spPr>
          <a:xfrm>
            <a:off x="1752600" y="3886200"/>
            <a:ext cx="5867400" cy="1676400"/>
          </a:xfrm>
          <a:prstGeom prst="homePlate">
            <a:avLst/>
          </a:prstGeom>
          <a:solidFill>
            <a:srgbClr val="11E5F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dirty="0">
                <a:solidFill>
                  <a:srgbClr val="FF0000"/>
                </a:solidFill>
              </a:rPr>
              <a:t>Leadership Effectiveness </a:t>
            </a:r>
            <a:r>
              <a:rPr lang="en-US" sz="2400" dirty="0">
                <a:solidFill>
                  <a:srgbClr val="800000"/>
                </a:solidFill>
              </a:rPr>
              <a:t>refers to attaining desirable outcomes such as productivity, quality, and satisfaction in a given situation.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381000" y="304800"/>
            <a:ext cx="5562600" cy="646331"/>
          </a:xfrm>
          <a:prstGeom prst="rect">
            <a:avLst/>
          </a:prstGeom>
          <a:noFill/>
          <a:ln w="9525">
            <a:noFill/>
            <a:miter lim="800000"/>
            <a:headEnd/>
            <a:tailEnd/>
          </a:ln>
        </p:spPr>
        <p:txBody>
          <a:bodyPr wrap="square">
            <a:spAutoFit/>
          </a:bodyPr>
          <a:lstStyle/>
          <a:p>
            <a:r>
              <a:rPr lang="en-US" sz="3600" dirty="0" smtClean="0">
                <a:solidFill>
                  <a:srgbClr val="800000"/>
                </a:solidFill>
                <a:latin typeface="Times New Roman" pitchFamily="18" charset="0"/>
                <a:cs typeface="Times New Roman" pitchFamily="18" charset="0"/>
              </a:rPr>
              <a:t>Definition</a:t>
            </a:r>
            <a:endParaRPr lang="en-US" sz="3600" dirty="0">
              <a:solidFill>
                <a:srgbClr val="800000"/>
              </a:solidFill>
              <a:latin typeface="Times New Roman" pitchFamily="18" charset="0"/>
              <a:cs typeface="Times New Roman" pitchFamily="18" charset="0"/>
            </a:endParaRPr>
          </a:p>
        </p:txBody>
      </p:sp>
      <p:sp>
        <p:nvSpPr>
          <p:cNvPr id="7" name="Snip Diagonal Corner Rectangle 6"/>
          <p:cNvSpPr/>
          <p:nvPr/>
        </p:nvSpPr>
        <p:spPr>
          <a:xfrm>
            <a:off x="533400" y="1143000"/>
            <a:ext cx="5486400" cy="2286000"/>
          </a:xfrm>
          <a:prstGeom prst="snip2Diag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dirty="0">
                <a:solidFill>
                  <a:srgbClr val="3A1953"/>
                </a:solidFill>
                <a:latin typeface="Times New Roman" pitchFamily="18" charset="0"/>
                <a:cs typeface="Times New Roman" pitchFamily="18" charset="0"/>
              </a:rPr>
              <a:t>“Leadership </a:t>
            </a:r>
            <a:r>
              <a:rPr lang="en-US" sz="2400" smtClean="0">
                <a:solidFill>
                  <a:srgbClr val="3A1953"/>
                </a:solidFill>
                <a:latin typeface="Times New Roman" pitchFamily="18" charset="0"/>
                <a:cs typeface="Times New Roman" pitchFamily="18" charset="0"/>
              </a:rPr>
              <a:t>is the </a:t>
            </a:r>
            <a:r>
              <a:rPr lang="en-US" sz="2400" dirty="0">
                <a:solidFill>
                  <a:srgbClr val="3A1953"/>
                </a:solidFill>
                <a:latin typeface="Times New Roman" pitchFamily="18" charset="0"/>
                <a:cs typeface="Times New Roman" pitchFamily="18" charset="0"/>
              </a:rPr>
              <a:t>ability of a manager to induce sub-ordinates to work with confidence </a:t>
            </a:r>
            <a:r>
              <a:rPr lang="en-US" sz="2400" dirty="0" smtClean="0">
                <a:solidFill>
                  <a:srgbClr val="3A1953"/>
                </a:solidFill>
                <a:latin typeface="Times New Roman" pitchFamily="18" charset="0"/>
                <a:cs typeface="Times New Roman" pitchFamily="18" charset="0"/>
              </a:rPr>
              <a:t> &amp; zeal</a:t>
            </a:r>
            <a:r>
              <a:rPr lang="en-US" sz="2400" dirty="0">
                <a:solidFill>
                  <a:srgbClr val="3A1953"/>
                </a:solidFill>
                <a:latin typeface="Times New Roman" pitchFamily="18" charset="0"/>
                <a:cs typeface="Times New Roman" pitchFamily="18" charset="0"/>
              </a:rPr>
              <a:t>”.</a:t>
            </a:r>
          </a:p>
          <a:p>
            <a:pPr>
              <a:defRPr/>
            </a:pPr>
            <a:r>
              <a:rPr lang="en-US" sz="2400" dirty="0" smtClean="0">
                <a:solidFill>
                  <a:srgbClr val="800000"/>
                </a:solidFill>
                <a:latin typeface="Times New Roman" pitchFamily="18" charset="0"/>
                <a:cs typeface="Times New Roman" pitchFamily="18" charset="0"/>
              </a:rPr>
              <a:t>-Koontz </a:t>
            </a:r>
            <a:r>
              <a:rPr lang="en-US" sz="2400" dirty="0">
                <a:solidFill>
                  <a:srgbClr val="800000"/>
                </a:solidFill>
                <a:latin typeface="Times New Roman" pitchFamily="18" charset="0"/>
                <a:cs typeface="Times New Roman" pitchFamily="18" charset="0"/>
              </a:rPr>
              <a:t>o’ </a:t>
            </a:r>
            <a:r>
              <a:rPr lang="en-US" sz="2400" dirty="0" smtClean="0">
                <a:solidFill>
                  <a:srgbClr val="800000"/>
                </a:solidFill>
                <a:latin typeface="Times New Roman" pitchFamily="18" charset="0"/>
                <a:cs typeface="Times New Roman" pitchFamily="18" charset="0"/>
              </a:rPr>
              <a:t>Donnell</a:t>
            </a:r>
            <a:endParaRPr lang="en-US" sz="2400" dirty="0">
              <a:solidFill>
                <a:srgbClr val="800000"/>
              </a:solidFill>
              <a:latin typeface="Times New Roman" pitchFamily="18" charset="0"/>
              <a:cs typeface="Times New Roman" pitchFamily="18" charset="0"/>
            </a:endParaRPr>
          </a:p>
        </p:txBody>
      </p:sp>
      <p:sp>
        <p:nvSpPr>
          <p:cNvPr id="8" name="Snip Diagonal Corner Rectangle 7"/>
          <p:cNvSpPr/>
          <p:nvPr/>
        </p:nvSpPr>
        <p:spPr>
          <a:xfrm>
            <a:off x="3048000" y="3962400"/>
            <a:ext cx="5715000" cy="2286000"/>
          </a:xfrm>
          <a:prstGeom prst="snip2Diag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rgbClr val="3A1953"/>
                </a:solidFill>
                <a:latin typeface="Times New Roman" pitchFamily="18" charset="0"/>
                <a:cs typeface="Times New Roman" pitchFamily="18" charset="0"/>
              </a:rPr>
              <a:t>“Leadership is ultimately about creating a way for people to contribute to making something extraordinary happen”.</a:t>
            </a:r>
          </a:p>
          <a:p>
            <a:pPr algn="ctr">
              <a:defRPr/>
            </a:pPr>
            <a:r>
              <a:rPr lang="en-US" sz="2400" dirty="0">
                <a:solidFill>
                  <a:srgbClr val="3A1953"/>
                </a:solidFill>
                <a:latin typeface="Times New Roman" pitchFamily="18" charset="0"/>
                <a:cs typeface="Times New Roman" pitchFamily="18" charset="0"/>
              </a:rPr>
              <a:t>                                                                       </a:t>
            </a:r>
            <a:r>
              <a:rPr lang="en-US" sz="2400" dirty="0">
                <a:solidFill>
                  <a:srgbClr val="800000"/>
                </a:solidFill>
                <a:latin typeface="Times New Roman" pitchFamily="18" charset="0"/>
                <a:cs typeface="Times New Roman" pitchFamily="18" charset="0"/>
              </a:rPr>
              <a:t>–Alan Keith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Diagram 5"/>
          <p:cNvGraphicFramePr/>
          <p:nvPr/>
        </p:nvGraphicFramePr>
        <p:xfrm>
          <a:off x="152400" y="228600"/>
          <a:ext cx="8991600" cy="614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loud Callout 4"/>
          <p:cNvSpPr/>
          <p:nvPr/>
        </p:nvSpPr>
        <p:spPr>
          <a:xfrm>
            <a:off x="3733800" y="762000"/>
            <a:ext cx="5257800" cy="5181600"/>
          </a:xfrm>
          <a:prstGeom prst="cloud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rgbClr val="002060"/>
              </a:buClr>
            </a:pPr>
            <a:endParaRPr lang="en-US" sz="2200" dirty="0" smtClean="0">
              <a:latin typeface="Times New Roman" pitchFamily="18" charset="0"/>
              <a:cs typeface="Times New Roman" pitchFamily="18" charset="0"/>
            </a:endParaRPr>
          </a:p>
          <a:p>
            <a:pPr marL="457200" indent="-457200" algn="ctr">
              <a:buClr>
                <a:srgbClr val="002060"/>
              </a:buClr>
            </a:pPr>
            <a:r>
              <a:rPr lang="en-US" sz="2200" dirty="0" smtClean="0">
                <a:latin typeface="Times New Roman" pitchFamily="18" charset="0"/>
                <a:cs typeface="Times New Roman" pitchFamily="18" charset="0"/>
              </a:rPr>
              <a:t>A)  Leadership , to a considerable extent, is as in-born or inherent quality of a person.</a:t>
            </a:r>
          </a:p>
          <a:p>
            <a:pPr marL="457200" indent="-457200" algn="ctr">
              <a:buClr>
                <a:srgbClr val="002060"/>
              </a:buClr>
            </a:pPr>
            <a:endParaRPr lang="en-US" sz="2200" dirty="0" smtClean="0">
              <a:latin typeface="Times New Roman" pitchFamily="18" charset="0"/>
              <a:cs typeface="Times New Roman" pitchFamily="18" charset="0"/>
            </a:endParaRPr>
          </a:p>
          <a:p>
            <a:pPr algn="ctr"/>
            <a:r>
              <a:rPr lang="en-US" sz="2200" dirty="0" smtClean="0">
                <a:latin typeface="Times New Roman" pitchFamily="18" charset="0"/>
                <a:cs typeface="Times New Roman" pitchFamily="18" charset="0"/>
              </a:rPr>
              <a:t>B)  It is the potentials of the manager that determine his ability to guide, direct and co-ordinate the activities of his subordinate</a:t>
            </a:r>
            <a:r>
              <a:rPr lang="en-US" sz="2400" dirty="0" smtClean="0">
                <a:latin typeface="Times New Roman" pitchFamily="18" charset="0"/>
                <a:cs typeface="Times New Roman" pitchFamily="18" charset="0"/>
              </a:rPr>
              <a:t>.</a:t>
            </a:r>
          </a:p>
          <a:p>
            <a:pPr algn="ct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6" name="Flowchart: Alternate Process 5"/>
          <p:cNvSpPr/>
          <p:nvPr/>
        </p:nvSpPr>
        <p:spPr>
          <a:xfrm>
            <a:off x="304800" y="1219200"/>
            <a:ext cx="3200400" cy="4419600"/>
          </a:xfrm>
          <a:prstGeom prst="flowChartAlternate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It is the personal quality of a person</a:t>
            </a:r>
            <a:endParaRPr lang="en-US"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own Arrow 3"/>
          <p:cNvSpPr/>
          <p:nvPr/>
        </p:nvSpPr>
        <p:spPr>
          <a:xfrm>
            <a:off x="228600" y="1143000"/>
            <a:ext cx="3352800" cy="5105400"/>
          </a:xfrm>
          <a:prstGeom prst="downArrow">
            <a:avLst>
              <a:gd name="adj1" fmla="val 68725"/>
              <a:gd name="adj2" fmla="val 47652"/>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C00000"/>
                </a:solidFill>
                <a:latin typeface="Times New Roman" pitchFamily="18" charset="0"/>
                <a:cs typeface="Times New Roman" pitchFamily="18" charset="0"/>
              </a:rPr>
              <a:t>It is a process of influencing others</a:t>
            </a:r>
            <a:endParaRPr lang="en-US" sz="2800" dirty="0">
              <a:solidFill>
                <a:srgbClr val="C00000"/>
              </a:solidFill>
              <a:latin typeface="Times New Roman" pitchFamily="18" charset="0"/>
              <a:cs typeface="Times New Roman" pitchFamily="18" charset="0"/>
            </a:endParaRPr>
          </a:p>
        </p:txBody>
      </p:sp>
      <p:sp>
        <p:nvSpPr>
          <p:cNvPr id="5" name="Left Arrow 4"/>
          <p:cNvSpPr/>
          <p:nvPr/>
        </p:nvSpPr>
        <p:spPr>
          <a:xfrm>
            <a:off x="3505200" y="914400"/>
            <a:ext cx="5181600" cy="5181600"/>
          </a:xfrm>
          <a:prstGeom prst="leftArrow">
            <a:avLst>
              <a:gd name="adj1" fmla="val 60008"/>
              <a:gd name="adj2" fmla="val 44054"/>
            </a:avLst>
          </a:prstGeom>
          <a:solidFill>
            <a:srgbClr val="ED1F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r>
              <a:rPr lang="en-US" sz="2200" dirty="0" smtClean="0">
                <a:latin typeface="Times New Roman" pitchFamily="18" charset="0"/>
                <a:cs typeface="Times New Roman" pitchFamily="18" charset="0"/>
              </a:rPr>
              <a:t>A) Leadership is a process of influencing others to act.</a:t>
            </a:r>
          </a:p>
          <a:p>
            <a:pPr marL="457200" indent="-457200" algn="ctr"/>
            <a:endParaRPr lang="en-US" sz="2200" dirty="0" smtClean="0">
              <a:latin typeface="Times New Roman" pitchFamily="18" charset="0"/>
              <a:cs typeface="Times New Roman" pitchFamily="18" charset="0"/>
            </a:endParaRPr>
          </a:p>
          <a:p>
            <a:pPr algn="ctr"/>
            <a:r>
              <a:rPr lang="en-US" sz="2200" dirty="0" smtClean="0">
                <a:latin typeface="Times New Roman" pitchFamily="18" charset="0"/>
                <a:cs typeface="Times New Roman" pitchFamily="18" charset="0"/>
              </a:rPr>
              <a:t>B)  The success of leadership lies in the willingness of the subordinate to comply with the directions of the manager</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58072</TotalTime>
  <Words>2430</Words>
  <Application>Microsoft Office PowerPoint</Application>
  <PresentationFormat>On-screen Show (4:3)</PresentationFormat>
  <Paragraphs>210</Paragraphs>
  <Slides>34</Slides>
  <Notes>27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AGNES</dc:creator>
  <cp:lastModifiedBy>desktop</cp:lastModifiedBy>
  <cp:revision>88</cp:revision>
  <dcterms:created xsi:type="dcterms:W3CDTF">2006-08-16T00:00:00Z</dcterms:created>
  <dcterms:modified xsi:type="dcterms:W3CDTF">2020-05-20T04:52:28Z</dcterms:modified>
</cp:coreProperties>
</file>