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2075924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675B41C-C92F-4F18-ADE4-11BDED6639B9}" type="datetimeFigureOut">
              <a:rPr lang="en-IN" smtClean="0"/>
              <a:t>21-05-2020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3749512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4126389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02660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2325578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360385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711238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3392246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15285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2564779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2351187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75B41C-C92F-4F18-ADE4-11BDED6639B9}" type="datetimeFigureOut">
              <a:rPr lang="en-IN" smtClean="0"/>
              <a:t>21-05-2020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2225155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675B41C-C92F-4F18-ADE4-11BDED6639B9}" type="datetimeFigureOut">
              <a:rPr lang="en-IN" smtClean="0"/>
              <a:t>21-05-2020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187468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68992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29160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8675B41C-C92F-4F18-ADE4-11BDED6639B9}" type="datetimeFigureOut">
              <a:rPr lang="en-IN" smtClean="0"/>
              <a:t>21-05-2020</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186929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675B41C-C92F-4F18-ADE4-11BDED6639B9}" type="datetimeFigureOut">
              <a:rPr lang="en-IN" smtClean="0"/>
              <a:t>21-05-2020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8AD1AE-EF2A-4246-9995-18D328A5D31C}" type="slidenum">
              <a:rPr lang="en-IN" smtClean="0"/>
              <a:t>‹#›</a:t>
            </a:fld>
            <a:endParaRPr lang="en-IN"/>
          </a:p>
        </p:txBody>
      </p:sp>
    </p:spTree>
    <p:extLst>
      <p:ext uri="{BB962C8B-B14F-4D97-AF65-F5344CB8AC3E}">
        <p14:creationId xmlns:p14="http://schemas.microsoft.com/office/powerpoint/2010/main" val="1995825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675B41C-C92F-4F18-ADE4-11BDED6639B9}" type="datetimeFigureOut">
              <a:rPr lang="en-IN" smtClean="0"/>
              <a:t>21-05-2020</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B8AD1AE-EF2A-4246-9995-18D328A5D31C}" type="slidenum">
              <a:rPr lang="en-IN" smtClean="0"/>
              <a:t>‹#›</a:t>
            </a:fld>
            <a:endParaRPr lang="en-IN"/>
          </a:p>
        </p:txBody>
      </p:sp>
    </p:spTree>
    <p:extLst>
      <p:ext uri="{BB962C8B-B14F-4D97-AF65-F5344CB8AC3E}">
        <p14:creationId xmlns:p14="http://schemas.microsoft.com/office/powerpoint/2010/main" val="11661623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45127"/>
            <a:ext cx="9144000" cy="1870364"/>
          </a:xfrm>
        </p:spPr>
        <p:txBody>
          <a:bodyPr>
            <a:normAutofit fontScale="90000"/>
          </a:bodyPr>
          <a:lstStyle/>
          <a:p>
            <a:pPr algn="ctr"/>
            <a:r>
              <a:rPr lang="en-IN" b="1" dirty="0" smtClean="0"/>
              <a:t/>
            </a:r>
            <a:br>
              <a:rPr lang="en-IN" b="1" dirty="0" smtClean="0"/>
            </a:br>
            <a:r>
              <a:rPr lang="en-IN" b="1" dirty="0"/>
              <a:t/>
            </a:r>
            <a:br>
              <a:rPr lang="en-IN" b="1" dirty="0"/>
            </a:br>
            <a:r>
              <a:rPr lang="en-IN" b="1" dirty="0" smtClean="0"/>
              <a:t>Facings </a:t>
            </a:r>
            <a:r>
              <a:rPr lang="en-IN" b="1" dirty="0"/>
              <a:t>Made Easy</a:t>
            </a:r>
            <a:r>
              <a:rPr lang="en-IN" dirty="0"/>
              <a:t/>
            </a:r>
            <a:br>
              <a:rPr lang="en-IN" dirty="0"/>
            </a:br>
            <a:endParaRPr lang="en-IN" dirty="0"/>
          </a:p>
        </p:txBody>
      </p:sp>
      <p:sp>
        <p:nvSpPr>
          <p:cNvPr id="3" name="Subtitle 2"/>
          <p:cNvSpPr>
            <a:spLocks noGrp="1"/>
          </p:cNvSpPr>
          <p:nvPr>
            <p:ph type="subTitle" idx="1"/>
          </p:nvPr>
        </p:nvSpPr>
        <p:spPr>
          <a:xfrm>
            <a:off x="3731900" y="3255817"/>
            <a:ext cx="8825658" cy="2313709"/>
          </a:xfrm>
        </p:spPr>
        <p:txBody>
          <a:bodyPr>
            <a:normAutofit fontScale="25000" lnSpcReduction="20000"/>
          </a:bodyPr>
          <a:lstStyle/>
          <a:p>
            <a:pPr algn="ctr"/>
            <a:r>
              <a:rPr lang="en-US" sz="11200" smtClean="0">
                <a:solidFill>
                  <a:srgbClr val="FFC000"/>
                </a:solidFill>
                <a:latin typeface="Times New Roman" panose="02020603050405020304" pitchFamily="18" charset="0"/>
                <a:cs typeface="Times New Roman" panose="02020603050405020304" pitchFamily="18" charset="0"/>
              </a:rPr>
              <a:t>BY</a:t>
            </a:r>
            <a:endParaRPr lang="en-US" sz="11200" dirty="0">
              <a:solidFill>
                <a:srgbClr val="FFC000"/>
              </a:solidFill>
              <a:latin typeface="Times New Roman" panose="02020603050405020304" pitchFamily="18" charset="0"/>
              <a:cs typeface="Times New Roman" panose="02020603050405020304" pitchFamily="18" charset="0"/>
            </a:endParaRPr>
          </a:p>
          <a:p>
            <a:pPr algn="ctr"/>
            <a:r>
              <a:rPr lang="en-US" sz="8000" dirty="0">
                <a:solidFill>
                  <a:srgbClr val="FFC000"/>
                </a:solidFill>
                <a:latin typeface="Times New Roman" panose="02020603050405020304" pitchFamily="18" charset="0"/>
                <a:cs typeface="Times New Roman" panose="02020603050405020304" pitchFamily="18" charset="0"/>
              </a:rPr>
              <a:t>M.ROCH SOUMIA</a:t>
            </a:r>
          </a:p>
          <a:p>
            <a:pPr algn="ctr"/>
            <a:r>
              <a:rPr lang="en-US" sz="8000" dirty="0">
                <a:solidFill>
                  <a:srgbClr val="FFC000"/>
                </a:solidFill>
                <a:latin typeface="Times New Roman" panose="02020603050405020304" pitchFamily="18" charset="0"/>
                <a:cs typeface="Times New Roman" panose="02020603050405020304" pitchFamily="18" charset="0"/>
              </a:rPr>
              <a:t>ASSISTANT PROFESSOR </a:t>
            </a:r>
          </a:p>
          <a:p>
            <a:pPr algn="ctr"/>
            <a:r>
              <a:rPr lang="en-US" sz="8000" dirty="0">
                <a:solidFill>
                  <a:srgbClr val="FFC000"/>
                </a:solidFill>
                <a:latin typeface="Times New Roman" panose="02020603050405020304" pitchFamily="18" charset="0"/>
                <a:cs typeface="Times New Roman" panose="02020603050405020304" pitchFamily="18" charset="0"/>
              </a:rPr>
              <a:t>DEPT OF FASHION TECHNOLOGY &amp; COSTUME DESIGNING</a:t>
            </a:r>
          </a:p>
          <a:p>
            <a:pPr algn="ctr"/>
            <a:r>
              <a:rPr lang="en-US" sz="8000" dirty="0" smtClean="0">
                <a:solidFill>
                  <a:srgbClr val="FFC000"/>
                </a:solidFill>
                <a:latin typeface="Times New Roman" panose="02020603050405020304" pitchFamily="18" charset="0"/>
                <a:cs typeface="Times New Roman" panose="02020603050405020304" pitchFamily="18" charset="0"/>
              </a:rPr>
              <a:t>SHRIMATI </a:t>
            </a:r>
            <a:r>
              <a:rPr lang="en-US" sz="8000" dirty="0">
                <a:solidFill>
                  <a:srgbClr val="FFC000"/>
                </a:solidFill>
                <a:latin typeface="Times New Roman" panose="02020603050405020304" pitchFamily="18" charset="0"/>
                <a:cs typeface="Times New Roman" panose="02020603050405020304" pitchFamily="18" charset="0"/>
              </a:rPr>
              <a:t>INDIRA GANDHI COLLEGE, TRICHY.</a:t>
            </a:r>
          </a:p>
          <a:p>
            <a:pPr algn="ctr"/>
            <a:endParaRPr lang="en-IN"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479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524000" y="304945"/>
            <a:ext cx="9144000" cy="1219055"/>
          </a:xfrm>
        </p:spPr>
        <p:txBody>
          <a:bodyPr/>
          <a:lstStyle/>
          <a:p>
            <a:r>
              <a:rPr lang="en-IN" dirty="0" smtClean="0"/>
              <a:t>Introduction</a:t>
            </a:r>
            <a:endParaRPr lang="en-IN" dirty="0"/>
          </a:p>
        </p:txBody>
      </p:sp>
      <p:sp>
        <p:nvSpPr>
          <p:cNvPr id="8" name="Subtitle 7"/>
          <p:cNvSpPr>
            <a:spLocks noGrp="1"/>
          </p:cNvSpPr>
          <p:nvPr>
            <p:ph type="subTitle" idx="1"/>
          </p:nvPr>
        </p:nvSpPr>
        <p:spPr>
          <a:xfrm>
            <a:off x="1524000" y="1842655"/>
            <a:ext cx="9144000" cy="3837709"/>
          </a:xfrm>
        </p:spPr>
        <p:txBody>
          <a:bodyPr>
            <a:normAutofit fontScale="92500" lnSpcReduction="20000"/>
          </a:bodyPr>
          <a:lstStyle/>
          <a:p>
            <a:pPr algn="just">
              <a:lnSpc>
                <a:spcPct val="107000"/>
              </a:lnSpc>
              <a:spcAft>
                <a:spcPts val="800"/>
              </a:spcAft>
            </a:pPr>
            <a:r>
              <a:rPr lang="en-IN" dirty="0">
                <a:latin typeface="Times New Roman" panose="02020603050405020304" pitchFamily="18" charset="0"/>
                <a:ea typeface="Times New Roman" panose="02020603050405020304" pitchFamily="18" charset="0"/>
                <a:cs typeface="Times New Roman" panose="02020603050405020304" pitchFamily="18" charset="0"/>
              </a:rPr>
              <a:t>A facing is a piece of fabric used to finish raw edges of a garment at open areas, such as the neckline, armholes, and front and back plackets or openings. A facing may be a separate pattern piece to be added to the garment or an extension of the pattern piece itself. The facing is cut on the same grain as the garment section it will “face” so it will wear and hang in the same manner</a:t>
            </a:r>
            <a:r>
              <a:rPr lang="en-IN"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IN" dirty="0"/>
              <a:t> </a:t>
            </a:r>
            <a:endParaRPr lang="en-IN" dirty="0" smtClean="0"/>
          </a:p>
          <a:p>
            <a:pPr algn="just">
              <a:lnSpc>
                <a:spcPct val="107000"/>
              </a:lnSpc>
              <a:spcAft>
                <a:spcPts val="800"/>
              </a:spcAft>
            </a:pPr>
            <a:r>
              <a:rPr lang="en-IN" dirty="0" smtClean="0"/>
              <a:t>There </a:t>
            </a:r>
            <a:r>
              <a:rPr lang="en-IN" dirty="0"/>
              <a:t>are three basic types of facings: </a:t>
            </a:r>
            <a:endParaRPr lang="en-IN" dirty="0" smtClean="0"/>
          </a:p>
          <a:p>
            <a:pPr marL="342900" indent="-342900" algn="just">
              <a:lnSpc>
                <a:spcPct val="107000"/>
              </a:lnSpc>
              <a:spcAft>
                <a:spcPts val="800"/>
              </a:spcAft>
              <a:buFont typeface="Arial" panose="020B0604020202020204" pitchFamily="34" charset="0"/>
              <a:buChar char="•"/>
            </a:pPr>
            <a:r>
              <a:rPr lang="en-IN" dirty="0" smtClean="0"/>
              <a:t>Shaped facings</a:t>
            </a:r>
          </a:p>
          <a:p>
            <a:pPr marL="342900" indent="-342900" algn="just">
              <a:lnSpc>
                <a:spcPct val="107000"/>
              </a:lnSpc>
              <a:spcAft>
                <a:spcPts val="800"/>
              </a:spcAft>
              <a:buFont typeface="Arial" panose="020B0604020202020204" pitchFamily="34" charset="0"/>
              <a:buChar char="•"/>
            </a:pPr>
            <a:r>
              <a:rPr lang="en-IN" dirty="0" smtClean="0"/>
              <a:t>Extended facings</a:t>
            </a:r>
          </a:p>
          <a:p>
            <a:pPr marL="342900" indent="-342900" algn="just">
              <a:lnSpc>
                <a:spcPct val="107000"/>
              </a:lnSpc>
              <a:spcAft>
                <a:spcPts val="800"/>
              </a:spcAft>
              <a:buFont typeface="Arial" panose="020B0604020202020204" pitchFamily="34" charset="0"/>
              <a:buChar char="•"/>
            </a:pPr>
            <a:r>
              <a:rPr lang="en-IN" dirty="0" smtClean="0"/>
              <a:t>Bias facings.</a:t>
            </a:r>
            <a:endParaRPr lang="en-IN"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84175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1460500"/>
          </a:xfrm>
        </p:spPr>
        <p:txBody>
          <a:bodyPr/>
          <a:lstStyle/>
          <a:p>
            <a:pPr algn="ctr"/>
            <a:r>
              <a:rPr lang="en-IN" b="1" dirty="0"/>
              <a:t>Shaped Facings</a:t>
            </a:r>
            <a:r>
              <a:rPr lang="en-IN" dirty="0"/>
              <a:t/>
            </a:r>
            <a:br>
              <a:rPr lang="en-IN" dirty="0"/>
            </a:br>
            <a:endParaRPr lang="en-IN" dirty="0"/>
          </a:p>
        </p:txBody>
      </p:sp>
      <p:sp>
        <p:nvSpPr>
          <p:cNvPr id="5" name="Content Placeholder 4"/>
          <p:cNvSpPr>
            <a:spLocks noGrp="1"/>
          </p:cNvSpPr>
          <p:nvPr>
            <p:ph sz="half" idx="1"/>
          </p:nvPr>
        </p:nvSpPr>
        <p:spPr>
          <a:xfrm>
            <a:off x="838199" y="1593273"/>
            <a:ext cx="5950527" cy="4583690"/>
          </a:xfrm>
        </p:spPr>
        <p:txBody>
          <a:bodyPr>
            <a:normAutofit/>
          </a:bodyPr>
          <a:lstStyle/>
          <a:p>
            <a:pPr algn="just"/>
            <a:r>
              <a:rPr lang="en-IN" sz="2400" dirty="0">
                <a:latin typeface="Times New Roman" panose="02020603050405020304" pitchFamily="18" charset="0"/>
                <a:cs typeface="Times New Roman" panose="02020603050405020304" pitchFamily="18" charset="0"/>
              </a:rPr>
              <a:t>A shaped facing is a separate piece of fabric cut from a pattern to the same shape and on the same grain as the garment edge it will finish. Interfacing should be applied to the facing piece of fabric, prior to any stitching. </a:t>
            </a:r>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Once </a:t>
            </a:r>
            <a:r>
              <a:rPr lang="en-IN" sz="2400" dirty="0">
                <a:latin typeface="Times New Roman" panose="02020603050405020304" pitchFamily="18" charset="0"/>
                <a:cs typeface="Times New Roman" panose="02020603050405020304" pitchFamily="18" charset="0"/>
              </a:rPr>
              <a:t>the interfacing is applied, stay-stitch the neckline on the front and back pieces (Figure 1). Stitch the facing together at the shoulder seams. Once the facing is stitched together, finish the outer edge prior to stitching it on the garment (Figure 2).</a:t>
            </a:r>
          </a:p>
          <a:p>
            <a:endParaRPr lang="en-IN" dirty="0"/>
          </a:p>
        </p:txBody>
      </p:sp>
      <p:pic>
        <p:nvPicPr>
          <p:cNvPr id="7" name="Content Placeholder 6" descr="Figure 1. Stay-stitching the neckline on the front and back pieces"/>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356763" y="1385455"/>
            <a:ext cx="3429000" cy="2514600"/>
          </a:xfrm>
          <a:prstGeom prst="rect">
            <a:avLst/>
          </a:prstGeom>
          <a:noFill/>
          <a:ln>
            <a:noFill/>
          </a:ln>
        </p:spPr>
      </p:pic>
      <p:pic>
        <p:nvPicPr>
          <p:cNvPr id="8" name="Picture 7" descr="Figure 2. Finishing the outer edge prior to stitching it on the garment"/>
          <p:cNvPicPr/>
          <p:nvPr/>
        </p:nvPicPr>
        <p:blipFill>
          <a:blip r:embed="rId3">
            <a:extLst>
              <a:ext uri="{28A0092B-C50C-407E-A947-70E740481C1C}">
                <a14:useLocalDpi xmlns:a14="http://schemas.microsoft.com/office/drawing/2010/main" val="0"/>
              </a:ext>
            </a:extLst>
          </a:blip>
          <a:srcRect/>
          <a:stretch>
            <a:fillRect/>
          </a:stretch>
        </p:blipFill>
        <p:spPr bwMode="auto">
          <a:xfrm>
            <a:off x="7349142" y="4001453"/>
            <a:ext cx="3436620" cy="2175510"/>
          </a:xfrm>
          <a:prstGeom prst="rect">
            <a:avLst/>
          </a:prstGeom>
          <a:noFill/>
          <a:ln>
            <a:noFill/>
          </a:ln>
        </p:spPr>
      </p:pic>
      <p:sp>
        <p:nvSpPr>
          <p:cNvPr id="9" name="Rectangle 8"/>
          <p:cNvSpPr/>
          <p:nvPr/>
        </p:nvSpPr>
        <p:spPr>
          <a:xfrm>
            <a:off x="10785763" y="2981097"/>
            <a:ext cx="1011815" cy="369332"/>
          </a:xfrm>
          <a:prstGeom prst="rect">
            <a:avLst/>
          </a:prstGeom>
        </p:spPr>
        <p:txBody>
          <a:bodyPr wrap="none">
            <a:spAutoFit/>
          </a:bodyPr>
          <a:lstStyle/>
          <a:p>
            <a:r>
              <a:rPr lang="en-IN" b="1" i="1" dirty="0">
                <a:latin typeface="Times New Roman" panose="02020603050405020304" pitchFamily="18" charset="0"/>
                <a:ea typeface="Times New Roman" panose="02020603050405020304" pitchFamily="18" charset="0"/>
              </a:rPr>
              <a:t>Figure 1</a:t>
            </a:r>
            <a:endParaRPr lang="en-IN" dirty="0"/>
          </a:p>
        </p:txBody>
      </p:sp>
      <p:sp>
        <p:nvSpPr>
          <p:cNvPr id="11" name="Rectangle 10"/>
          <p:cNvSpPr/>
          <p:nvPr/>
        </p:nvSpPr>
        <p:spPr>
          <a:xfrm>
            <a:off x="10785762" y="5706233"/>
            <a:ext cx="1011815" cy="369332"/>
          </a:xfrm>
          <a:prstGeom prst="rect">
            <a:avLst/>
          </a:prstGeom>
        </p:spPr>
        <p:txBody>
          <a:bodyPr wrap="none">
            <a:spAutoFit/>
          </a:bodyPr>
          <a:lstStyle/>
          <a:p>
            <a:r>
              <a:rPr lang="en-IN" b="1" i="1" dirty="0" smtClean="0">
                <a:latin typeface="Times New Roman" panose="02020603050405020304" pitchFamily="18" charset="0"/>
                <a:ea typeface="Times New Roman" panose="02020603050405020304" pitchFamily="18" charset="0"/>
              </a:rPr>
              <a:t>Figure 2</a:t>
            </a:r>
            <a:endParaRPr lang="en-IN" dirty="0"/>
          </a:p>
        </p:txBody>
      </p:sp>
    </p:spTree>
    <p:extLst>
      <p:ext uri="{BB962C8B-B14F-4D97-AF65-F5344CB8AC3E}">
        <p14:creationId xmlns:p14="http://schemas.microsoft.com/office/powerpoint/2010/main" val="233796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Extended Facings</a:t>
            </a:r>
            <a:endParaRPr lang="en-IN" dirty="0"/>
          </a:p>
        </p:txBody>
      </p:sp>
      <p:sp>
        <p:nvSpPr>
          <p:cNvPr id="4" name="Content Placeholder 3"/>
          <p:cNvSpPr>
            <a:spLocks noGrp="1"/>
          </p:cNvSpPr>
          <p:nvPr>
            <p:ph sz="half" idx="1"/>
          </p:nvPr>
        </p:nvSpPr>
        <p:spPr>
          <a:xfrm>
            <a:off x="838199" y="1825625"/>
            <a:ext cx="5784273" cy="4351338"/>
          </a:xfrm>
        </p:spPr>
        <p:txBody>
          <a:bodyPr>
            <a:normAutofit/>
          </a:bodyPr>
          <a:lstStyle/>
          <a:p>
            <a:pPr algn="just"/>
            <a:r>
              <a:rPr lang="en-IN" sz="2400" dirty="0">
                <a:latin typeface="Times New Roman" panose="02020603050405020304" pitchFamily="18" charset="0"/>
                <a:cs typeface="Times New Roman" panose="02020603050405020304" pitchFamily="18" charset="0"/>
              </a:rPr>
              <a:t>An extended facing is cut as an extension of the garment and then folded back along the edge it finishes (Figure </a:t>
            </a:r>
            <a:r>
              <a:rPr lang="en-IN" sz="2400" dirty="0" smtClean="0">
                <a:latin typeface="Times New Roman" panose="02020603050405020304" pitchFamily="18" charset="0"/>
                <a:cs typeface="Times New Roman" panose="02020603050405020304" pitchFamily="18" charset="0"/>
              </a:rPr>
              <a:t>3). </a:t>
            </a:r>
            <a:r>
              <a:rPr lang="en-IN" sz="2400" dirty="0">
                <a:latin typeface="Times New Roman" panose="02020603050405020304" pitchFamily="18" charset="0"/>
                <a:cs typeface="Times New Roman" panose="02020603050405020304" pitchFamily="18" charset="0"/>
              </a:rPr>
              <a:t>Extended facings are often used on garments with front or back openings cut on a straight line. </a:t>
            </a:r>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The </a:t>
            </a:r>
            <a:r>
              <a:rPr lang="en-IN" sz="2400" dirty="0">
                <a:latin typeface="Times New Roman" panose="02020603050405020304" pitchFamily="18" charset="0"/>
                <a:cs typeface="Times New Roman" panose="02020603050405020304" pitchFamily="18" charset="0"/>
              </a:rPr>
              <a:t>neckline of an extended facing is a shaped facing and should be applied using the same techniques as other facings (Figure 4</a:t>
            </a:r>
            <a:r>
              <a:rPr lang="en-IN" sz="2400" dirty="0" smtClean="0">
                <a:latin typeface="Times New Roman" panose="02020603050405020304" pitchFamily="18" charset="0"/>
                <a:cs typeface="Times New Roman" panose="02020603050405020304" pitchFamily="18" charset="0"/>
              </a:rPr>
              <a:t>).</a:t>
            </a:r>
            <a:endParaRPr lang="en-IN" sz="2400" dirty="0">
              <a:latin typeface="Times New Roman" panose="02020603050405020304" pitchFamily="18" charset="0"/>
              <a:cs typeface="Times New Roman" panose="02020603050405020304" pitchFamily="18" charset="0"/>
            </a:endParaRPr>
          </a:p>
          <a:p>
            <a:endParaRPr lang="en-IN" dirty="0"/>
          </a:p>
        </p:txBody>
      </p:sp>
      <p:pic>
        <p:nvPicPr>
          <p:cNvPr id="6" name="Content Placeholder 5" descr="Figure 9. Folding an extended facin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9644038" y="522707"/>
            <a:ext cx="2282428" cy="3187123"/>
          </a:xfrm>
          <a:prstGeom prst="rect">
            <a:avLst/>
          </a:prstGeom>
          <a:noFill/>
          <a:ln>
            <a:noFill/>
          </a:ln>
        </p:spPr>
      </p:pic>
      <p:pic>
        <p:nvPicPr>
          <p:cNvPr id="7" name="Picture 6" descr="Figure 10. Neckline of an extended facing"/>
          <p:cNvPicPr/>
          <p:nvPr/>
        </p:nvPicPr>
        <p:blipFill>
          <a:blip r:embed="rId3">
            <a:extLst>
              <a:ext uri="{28A0092B-C50C-407E-A947-70E740481C1C}">
                <a14:useLocalDpi xmlns:a14="http://schemas.microsoft.com/office/drawing/2010/main" val="0"/>
              </a:ext>
            </a:extLst>
          </a:blip>
          <a:srcRect/>
          <a:stretch>
            <a:fillRect/>
          </a:stretch>
        </p:blipFill>
        <p:spPr bwMode="auto">
          <a:xfrm>
            <a:off x="6993677" y="3103419"/>
            <a:ext cx="2479963" cy="3394364"/>
          </a:xfrm>
          <a:prstGeom prst="rect">
            <a:avLst/>
          </a:prstGeom>
          <a:noFill/>
          <a:ln>
            <a:noFill/>
          </a:ln>
        </p:spPr>
      </p:pic>
      <p:sp>
        <p:nvSpPr>
          <p:cNvPr id="10" name="Rectangle 9"/>
          <p:cNvSpPr/>
          <p:nvPr/>
        </p:nvSpPr>
        <p:spPr>
          <a:xfrm>
            <a:off x="9644038" y="5992297"/>
            <a:ext cx="1314907" cy="369332"/>
          </a:xfrm>
          <a:prstGeom prst="rect">
            <a:avLst/>
          </a:prstGeom>
        </p:spPr>
        <p:txBody>
          <a:bodyPr wrap="square">
            <a:spAutoFit/>
          </a:bodyPr>
          <a:lstStyle/>
          <a:p>
            <a:r>
              <a:rPr lang="en-IN" b="1" i="1" dirty="0" smtClean="0">
                <a:latin typeface="Times New Roman" panose="02020603050405020304" pitchFamily="18" charset="0"/>
                <a:ea typeface="Times New Roman" panose="02020603050405020304" pitchFamily="18" charset="0"/>
              </a:rPr>
              <a:t>Figure 4</a:t>
            </a:r>
            <a:endParaRPr lang="en-IN" dirty="0"/>
          </a:p>
        </p:txBody>
      </p:sp>
      <p:sp>
        <p:nvSpPr>
          <p:cNvPr id="11" name="Rectangle 10"/>
          <p:cNvSpPr/>
          <p:nvPr/>
        </p:nvSpPr>
        <p:spPr>
          <a:xfrm>
            <a:off x="10813256" y="3816628"/>
            <a:ext cx="1164215" cy="369332"/>
          </a:xfrm>
          <a:prstGeom prst="rect">
            <a:avLst/>
          </a:prstGeom>
        </p:spPr>
        <p:txBody>
          <a:bodyPr wrap="square">
            <a:spAutoFit/>
          </a:bodyPr>
          <a:lstStyle/>
          <a:p>
            <a:r>
              <a:rPr lang="en-IN" b="1" i="1" dirty="0" smtClean="0">
                <a:latin typeface="Times New Roman" panose="02020603050405020304" pitchFamily="18" charset="0"/>
                <a:ea typeface="Times New Roman" panose="02020603050405020304" pitchFamily="18" charset="0"/>
              </a:rPr>
              <a:t>Figure 3</a:t>
            </a:r>
            <a:endParaRPr lang="en-IN" dirty="0"/>
          </a:p>
        </p:txBody>
      </p:sp>
    </p:spTree>
    <p:extLst>
      <p:ext uri="{BB962C8B-B14F-4D97-AF65-F5344CB8AC3E}">
        <p14:creationId xmlns:p14="http://schemas.microsoft.com/office/powerpoint/2010/main" val="2497209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IN" b="1" dirty="0"/>
              <a:t>Bias Facings</a:t>
            </a:r>
            <a:r>
              <a:rPr lang="en-IN" dirty="0"/>
              <a:t/>
            </a:r>
            <a:br>
              <a:rPr lang="en-IN" dirty="0"/>
            </a:br>
            <a:endParaRPr lang="en-IN" dirty="0"/>
          </a:p>
        </p:txBody>
      </p:sp>
      <p:sp>
        <p:nvSpPr>
          <p:cNvPr id="5" name="Content Placeholder 4"/>
          <p:cNvSpPr>
            <a:spLocks noGrp="1"/>
          </p:cNvSpPr>
          <p:nvPr>
            <p:ph sz="half" idx="1"/>
          </p:nvPr>
        </p:nvSpPr>
        <p:spPr/>
        <p:txBody>
          <a:bodyPr>
            <a:normAutofit fontScale="92500" lnSpcReduction="10000"/>
          </a:bodyPr>
          <a:lstStyle/>
          <a:p>
            <a:pPr algn="just"/>
            <a:r>
              <a:rPr lang="en-IN" sz="2400" dirty="0">
                <a:latin typeface="Times New Roman" panose="02020603050405020304" pitchFamily="18" charset="0"/>
                <a:cs typeface="Times New Roman" panose="02020603050405020304" pitchFamily="18" charset="0"/>
              </a:rPr>
              <a:t>A bias facing is a narrow strip of lightweight fabric cut on the bias so that it can be shaped to conform to the curve it will finish. Bias facings are often used on sheer fabrics to eliminate a wide facing that may show through. Bias facings are also used on children's garments. A bias strip of lining fabric can eliminate heavy shaped facings on bulky fabrics. A bias facing should be about 1/2 in. wide when finished.</a:t>
            </a:r>
          </a:p>
          <a:p>
            <a:endParaRPr lang="en-IN" sz="2400" dirty="0">
              <a:latin typeface="Times New Roman" panose="02020603050405020304" pitchFamily="18" charset="0"/>
              <a:cs typeface="Times New Roman" panose="02020603050405020304" pitchFamily="18" charset="0"/>
            </a:endParaRPr>
          </a:p>
        </p:txBody>
      </p:sp>
      <p:pic>
        <p:nvPicPr>
          <p:cNvPr id="9" name="Content Placeholder 8" descr="Figure 17. Basting the strip to the garment"/>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6138069" y="2641600"/>
            <a:ext cx="3429000" cy="3028950"/>
          </a:xfrm>
          <a:prstGeom prst="rect">
            <a:avLst/>
          </a:prstGeom>
          <a:noFill/>
          <a:ln>
            <a:noFill/>
          </a:ln>
        </p:spPr>
      </p:pic>
    </p:spTree>
    <p:extLst>
      <p:ext uri="{BB962C8B-B14F-4D97-AF65-F5344CB8AC3E}">
        <p14:creationId xmlns:p14="http://schemas.microsoft.com/office/powerpoint/2010/main" val="266420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Tips For Applying Facings</a:t>
            </a:r>
            <a:r>
              <a:rPr lang="en-IN" dirty="0" smtClean="0"/>
              <a:t/>
            </a:r>
            <a:br>
              <a:rPr lang="en-IN" dirty="0" smtClean="0"/>
            </a:br>
            <a:endParaRPr lang="en-IN" dirty="0"/>
          </a:p>
        </p:txBody>
      </p:sp>
      <p:sp>
        <p:nvSpPr>
          <p:cNvPr id="3" name="Content Placeholder 2"/>
          <p:cNvSpPr>
            <a:spLocks noGrp="1"/>
          </p:cNvSpPr>
          <p:nvPr>
            <p:ph idx="1"/>
          </p:nvPr>
        </p:nvSpPr>
        <p:spPr>
          <a:xfrm>
            <a:off x="1103312" y="1634836"/>
            <a:ext cx="10174288" cy="5029200"/>
          </a:xfrm>
        </p:spPr>
        <p:txBody>
          <a:bodyPr>
            <a:normAutofit fontScale="92500" lnSpcReduction="20000"/>
          </a:bodyPr>
          <a:lstStyle/>
          <a:p>
            <a:pPr lvl="0"/>
            <a:r>
              <a:rPr lang="en-IN" dirty="0" smtClean="0"/>
              <a:t>Both </a:t>
            </a:r>
            <a:r>
              <a:rPr lang="en-IN" dirty="0"/>
              <a:t>shaped and bias facings can be cut from a fabric lighter in weight than the garment to reduce bulk.</a:t>
            </a:r>
          </a:p>
          <a:p>
            <a:pPr lvl="0"/>
            <a:r>
              <a:rPr lang="en-IN" dirty="0"/>
              <a:t>If you have to alter the pattern, be sure to alter facings and interfacings to match.</a:t>
            </a:r>
          </a:p>
          <a:p>
            <a:pPr lvl="0"/>
            <a:r>
              <a:rPr lang="en-IN" dirty="0"/>
              <a:t>Interface a facing that will have buttonholes in it.</a:t>
            </a:r>
          </a:p>
          <a:p>
            <a:pPr lvl="0"/>
            <a:r>
              <a:rPr lang="en-IN" dirty="0"/>
              <a:t>Make facings smooth and flat by clipping inward curves and notching outward curves.</a:t>
            </a:r>
          </a:p>
          <a:p>
            <a:pPr lvl="0"/>
            <a:r>
              <a:rPr lang="en-IN" dirty="0" smtClean="0"/>
              <a:t>Under stitch </a:t>
            </a:r>
            <a:r>
              <a:rPr lang="en-IN" dirty="0"/>
              <a:t>shaped and extended facings to keep them from rolling to the outside of the garment.</a:t>
            </a:r>
          </a:p>
          <a:p>
            <a:pPr lvl="0"/>
            <a:r>
              <a:rPr lang="en-IN" dirty="0"/>
              <a:t>Finish outer edges of facings. Generally, the same finish that is applied to seams can be used to finish facing edges. Use the least bulky seam finish that will prevent </a:t>
            </a:r>
            <a:r>
              <a:rPr lang="en-IN" dirty="0" err="1"/>
              <a:t>raveling</a:t>
            </a:r>
            <a:r>
              <a:rPr lang="en-IN" dirty="0"/>
              <a:t>.</a:t>
            </a:r>
          </a:p>
          <a:p>
            <a:pPr lvl="0"/>
            <a:r>
              <a:rPr lang="en-IN" dirty="0"/>
              <a:t>Tack facings only at seams, such as the underarm seam or side seam. Do not hand stitch the outer facing edge to the garment all the way around; this gives garments a puckered and unprofessional look.</a:t>
            </a:r>
          </a:p>
          <a:p>
            <a:pPr lvl="0"/>
            <a:r>
              <a:rPr lang="en-IN" dirty="0"/>
              <a:t>Finish neckline facings over zippers as illustrated in Figure 20. Then sew a hook and eye or flying snap to hold edges closed.</a:t>
            </a:r>
          </a:p>
          <a:p>
            <a:endParaRPr lang="en-IN" dirty="0"/>
          </a:p>
        </p:txBody>
      </p:sp>
    </p:spTree>
    <p:extLst>
      <p:ext uri="{BB962C8B-B14F-4D97-AF65-F5344CB8AC3E}">
        <p14:creationId xmlns:p14="http://schemas.microsoft.com/office/powerpoint/2010/main" val="467156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052918"/>
            <a:ext cx="8946541" cy="1978755"/>
          </a:xfrm>
        </p:spPr>
        <p:txBody>
          <a:bodyPr/>
          <a:lstStyle/>
          <a:p>
            <a:pPr marL="0" indent="0">
              <a:buNone/>
            </a:pPr>
            <a:r>
              <a:rPr lang="en-IN" sz="9600" dirty="0" smtClean="0">
                <a:latin typeface="Bauhaus 93" panose="04030905020B02020C02" pitchFamily="82" charset="0"/>
              </a:rPr>
              <a:t>     </a:t>
            </a:r>
            <a:r>
              <a:rPr lang="en-IN" sz="9600" dirty="0" smtClean="0">
                <a:latin typeface="Mistral" panose="03090702030407020403" pitchFamily="66" charset="0"/>
              </a:rPr>
              <a:t>THANK YOU</a:t>
            </a:r>
          </a:p>
          <a:p>
            <a:endParaRPr lang="en-IN" dirty="0"/>
          </a:p>
        </p:txBody>
      </p:sp>
    </p:spTree>
    <p:extLst>
      <p:ext uri="{BB962C8B-B14F-4D97-AF65-F5344CB8AC3E}">
        <p14:creationId xmlns:p14="http://schemas.microsoft.com/office/powerpoint/2010/main" val="39923319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TotalTime>
  <Words>569</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Bauhaus 93</vt:lpstr>
      <vt:lpstr>Calibri</vt:lpstr>
      <vt:lpstr>Century Gothic</vt:lpstr>
      <vt:lpstr>Mistral</vt:lpstr>
      <vt:lpstr>Times New Roman</vt:lpstr>
      <vt:lpstr>Wingdings 3</vt:lpstr>
      <vt:lpstr>Ion</vt:lpstr>
      <vt:lpstr>  Facings Made Easy </vt:lpstr>
      <vt:lpstr>Introduction</vt:lpstr>
      <vt:lpstr>Shaped Facings </vt:lpstr>
      <vt:lpstr>Extended Facings</vt:lpstr>
      <vt:lpstr>Bias Facings </vt:lpstr>
      <vt:lpstr>Tips For Applying Facings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Facings Made Easy </dc:title>
  <dc:creator>ROCH</dc:creator>
  <cp:lastModifiedBy>ROCH</cp:lastModifiedBy>
  <cp:revision>9</cp:revision>
  <dcterms:created xsi:type="dcterms:W3CDTF">2020-04-01T04:45:44Z</dcterms:created>
  <dcterms:modified xsi:type="dcterms:W3CDTF">2020-05-21T07:51:54Z</dcterms:modified>
</cp:coreProperties>
</file>