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82" r:id="rId3"/>
    <p:sldId id="283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3" r:id="rId21"/>
    <p:sldId id="274" r:id="rId22"/>
    <p:sldId id="276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532741-2446-483C-8D86-C03EE648905D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D67E6-718F-4B23-BAF0-8C5E78DC2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09B4A5-C8BF-42A5-A817-6976346D6A8F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71B664-7F17-48BA-8BD2-A5B240C0E6EC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FEB895-F7D4-4901-A72A-75A585081FF7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2745F8-7CE5-4792-9062-2BE7DD5EF990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8689-F824-4409-B06A-48264C95CD23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68FA-A2B2-437F-A49E-FA830483A5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8689-F824-4409-B06A-48264C95CD23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68FA-A2B2-437F-A49E-FA830483A5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8689-F824-4409-B06A-48264C95CD23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68FA-A2B2-437F-A49E-FA830483A5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8689-F824-4409-B06A-48264C95CD23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2B968FA-A2B2-437F-A49E-FA830483A5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8689-F824-4409-B06A-48264C95CD23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68FA-A2B2-437F-A49E-FA830483A5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8689-F824-4409-B06A-48264C95CD23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2B968FA-A2B2-437F-A49E-FA830483A5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8689-F824-4409-B06A-48264C95CD23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68FA-A2B2-437F-A49E-FA830483A5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8689-F824-4409-B06A-48264C95CD23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68FA-A2B2-437F-A49E-FA830483A5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8689-F824-4409-B06A-48264C95CD23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68FA-A2B2-437F-A49E-FA830483A5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8689-F824-4409-B06A-48264C95CD23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68FA-A2B2-437F-A49E-FA830483A5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8689-F824-4409-B06A-48264C95CD23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68FA-A2B2-437F-A49E-FA830483A5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8689-F824-4409-B06A-48264C95CD23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68FA-A2B2-437F-A49E-FA830483A5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8689-F824-4409-B06A-48264C95CD23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2B968FA-A2B2-437F-A49E-FA830483A5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8689-F824-4409-B06A-48264C95CD23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68FA-A2B2-437F-A49E-FA830483A5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8689-F824-4409-B06A-48264C95CD23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68FA-A2B2-437F-A49E-FA830483A5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8689-F824-4409-B06A-48264C95CD23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68FA-A2B2-437F-A49E-FA830483A5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8689-F824-4409-B06A-48264C95CD23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68FA-A2B2-437F-A49E-FA830483A5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8689-F824-4409-B06A-48264C95CD23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68FA-A2B2-437F-A49E-FA830483A5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8689-F824-4409-B06A-48264C95CD23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68FA-A2B2-437F-A49E-FA830483A5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8689-F824-4409-B06A-48264C95CD23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68FA-A2B2-437F-A49E-FA830483A5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8689-F824-4409-B06A-48264C95CD23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68FA-A2B2-437F-A49E-FA830483A5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8689-F824-4409-B06A-48264C95CD23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68FA-A2B2-437F-A49E-FA830483A5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8689-F824-4409-B06A-48264C95CD23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968FA-A2B2-437F-A49E-FA830483A5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F9D8689-F824-4409-B06A-48264C95CD23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2B968FA-A2B2-437F-A49E-FA830483A5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/>
            <a:endParaRPr lang="en-IN" smtClean="0"/>
          </a:p>
        </p:txBody>
      </p:sp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8303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IN" smtClean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714500"/>
            <a:ext cx="8572500" cy="488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85720" y="214290"/>
            <a:ext cx="8773364" cy="23698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Cauvery College for Women (Autonomous)</a:t>
            </a:r>
          </a:p>
          <a:p>
            <a:pPr algn="ctr">
              <a:defRPr/>
            </a:pPr>
            <a:r>
              <a:rPr lang="en-US" sz="24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Nationally Accredited (III Cycle) with ‘A’ Grade by NAAC</a:t>
            </a:r>
          </a:p>
          <a:p>
            <a:pPr algn="ctr">
              <a:defRPr/>
            </a:pPr>
            <a:r>
              <a:rPr lang="en-US" sz="24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Annamalai</a:t>
            </a:r>
            <a:r>
              <a:rPr lang="en-US" sz="24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Nagar, Tiruchirappalli-18.</a:t>
            </a:r>
          </a:p>
          <a:p>
            <a:pPr algn="ctr">
              <a:defRPr/>
            </a:pPr>
            <a:endParaRPr lang="en-US" sz="2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defRPr/>
            </a:pPr>
            <a:endParaRPr lang="en-US" sz="3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200" y="1600200"/>
            <a:ext cx="2133600" cy="48768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(figure 8.14)</a:t>
            </a:r>
          </a:p>
          <a:p>
            <a:pPr>
              <a:buNone/>
            </a:pPr>
            <a:r>
              <a:rPr lang="en-US" i="1" dirty="0"/>
              <a:t>Typical </a:t>
            </a:r>
            <a:r>
              <a:rPr lang="en-US" i="1" dirty="0" smtClean="0"/>
              <a:t>module of </a:t>
            </a:r>
            <a:r>
              <a:rPr lang="en-US" i="1" dirty="0"/>
              <a:t>a file</a:t>
            </a:r>
          </a:p>
          <a:p>
            <a:pPr>
              <a:buNone/>
            </a:pPr>
            <a:r>
              <a:rPr lang="en-US" i="1" dirty="0"/>
              <a:t>management system</a:t>
            </a:r>
          </a:p>
          <a:p>
            <a:pPr>
              <a:buNone/>
            </a:pPr>
            <a:r>
              <a:rPr lang="en-US" i="1" dirty="0"/>
              <a:t>showing how information</a:t>
            </a:r>
          </a:p>
          <a:p>
            <a:pPr>
              <a:buNone/>
            </a:pPr>
            <a:r>
              <a:rPr lang="en-US" i="1" dirty="0"/>
              <a:t>is passed from the File</a:t>
            </a:r>
          </a:p>
          <a:p>
            <a:pPr>
              <a:buNone/>
            </a:pPr>
            <a:r>
              <a:rPr lang="en-US" i="1" dirty="0"/>
              <a:t>Manager to the Device</a:t>
            </a:r>
          </a:p>
          <a:p>
            <a:pPr>
              <a:buNone/>
            </a:pPr>
            <a:r>
              <a:rPr lang="en-US" i="1" dirty="0"/>
              <a:t>Manager.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2255" t="37363" r="28551" b="5494"/>
          <a:stretch>
            <a:fillRect/>
          </a:stretch>
        </p:blipFill>
        <p:spPr bwMode="auto">
          <a:xfrm>
            <a:off x="0" y="1600200"/>
            <a:ext cx="6400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Levels in File Management (Cont..)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dirty="0"/>
              <a:t>Each level of the file management system is implemented using structured and </a:t>
            </a:r>
            <a:r>
              <a:rPr lang="en-US" dirty="0" smtClean="0"/>
              <a:t>modular programming </a:t>
            </a:r>
            <a:r>
              <a:rPr lang="en-US" dirty="0"/>
              <a:t>techniques that also set up a </a:t>
            </a:r>
            <a:r>
              <a:rPr lang="en-US" dirty="0" smtClean="0"/>
              <a:t>hierarchy</a:t>
            </a:r>
          </a:p>
          <a:p>
            <a:pPr algn="just"/>
            <a:r>
              <a:rPr lang="en-US" dirty="0" smtClean="0"/>
              <a:t>The </a:t>
            </a:r>
            <a:r>
              <a:rPr lang="en-US" dirty="0"/>
              <a:t>higher </a:t>
            </a:r>
            <a:r>
              <a:rPr lang="en-US" dirty="0" smtClean="0"/>
              <a:t>positioned modules </a:t>
            </a:r>
            <a:r>
              <a:rPr lang="en-US" dirty="0"/>
              <a:t>pass information to the lower </a:t>
            </a:r>
            <a:r>
              <a:rPr lang="en-US" dirty="0" smtClean="0"/>
              <a:t>modules</a:t>
            </a:r>
          </a:p>
          <a:p>
            <a:pPr algn="just"/>
            <a:r>
              <a:rPr lang="en-US" dirty="0" smtClean="0"/>
              <a:t>Can </a:t>
            </a:r>
            <a:r>
              <a:rPr lang="en-US" dirty="0"/>
              <a:t>perform </a:t>
            </a:r>
            <a:r>
              <a:rPr lang="en-US" dirty="0" smtClean="0"/>
              <a:t>the required </a:t>
            </a:r>
            <a:r>
              <a:rPr lang="en-US" dirty="0"/>
              <a:t>service and continue the communication down the chain to the lowest </a:t>
            </a:r>
            <a:r>
              <a:rPr lang="en-US" dirty="0" smtClean="0"/>
              <a:t>module </a:t>
            </a:r>
            <a:endParaRPr lang="en-US" dirty="0"/>
          </a:p>
          <a:p>
            <a:pPr algn="just"/>
            <a:r>
              <a:rPr lang="en-US" dirty="0" smtClean="0"/>
              <a:t>It </a:t>
            </a:r>
            <a:r>
              <a:rPr lang="en-US" dirty="0"/>
              <a:t>communicates with the physical device and interacts with the Device </a:t>
            </a:r>
            <a:r>
              <a:rPr lang="en-US" dirty="0" smtClean="0"/>
              <a:t>Manager </a:t>
            </a:r>
          </a:p>
          <a:p>
            <a:pPr algn="just"/>
            <a:r>
              <a:rPr lang="en-US" dirty="0" smtClean="0"/>
              <a:t>Now the </a:t>
            </a:r>
            <a:r>
              <a:rPr lang="en-US" dirty="0"/>
              <a:t>record made available to the user’s </a:t>
            </a:r>
            <a:r>
              <a:rPr lang="en-US" dirty="0" smtClean="0"/>
              <a:t>program</a:t>
            </a:r>
          </a:p>
          <a:p>
            <a:pPr algn="just"/>
            <a:r>
              <a:rPr lang="en-US" dirty="0" smtClean="0"/>
              <a:t>Modules </a:t>
            </a:r>
            <a:r>
              <a:rPr lang="en-US" dirty="0"/>
              <a:t>can be further subdivided into more specific </a:t>
            </a:r>
            <a:r>
              <a:rPr lang="en-US" dirty="0" smtClean="0"/>
              <a:t>tasks</a:t>
            </a:r>
          </a:p>
          <a:p>
            <a:pPr algn="just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Levels in File Management (Cont..)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READ </a:t>
            </a:r>
            <a:r>
              <a:rPr lang="en-US" sz="2400" dirty="0"/>
              <a:t>RECORD NUMBER 7 FROM FILE CLASSES INTO STUDENT</a:t>
            </a:r>
          </a:p>
          <a:p>
            <a:pPr algn="just"/>
            <a:r>
              <a:rPr lang="en-US" sz="2400" dirty="0"/>
              <a:t>CLASSES </a:t>
            </a:r>
            <a:r>
              <a:rPr lang="en-US" sz="2400" dirty="0" smtClean="0"/>
              <a:t> - </a:t>
            </a:r>
            <a:r>
              <a:rPr lang="en-US" sz="2400" dirty="0"/>
              <a:t>direct access file previously opened for </a:t>
            </a:r>
            <a:r>
              <a:rPr lang="en-US" sz="2400" dirty="0" smtClean="0"/>
              <a:t>input</a:t>
            </a:r>
            <a:endParaRPr lang="en-US" sz="2400" dirty="0"/>
          </a:p>
          <a:p>
            <a:pPr algn="just"/>
            <a:r>
              <a:rPr lang="en-US" sz="2400" dirty="0"/>
              <a:t>STUDENT </a:t>
            </a:r>
            <a:r>
              <a:rPr lang="en-US" sz="2400" dirty="0" smtClean="0"/>
              <a:t> - </a:t>
            </a:r>
            <a:r>
              <a:rPr lang="en-US" sz="2400" dirty="0"/>
              <a:t>data record previously defined within the program and occupying </a:t>
            </a:r>
            <a:r>
              <a:rPr lang="en-US" sz="2400" dirty="0" smtClean="0"/>
              <a:t>specific memory locations</a:t>
            </a:r>
          </a:p>
          <a:p>
            <a:pPr algn="just"/>
            <a:r>
              <a:rPr lang="en-US" sz="2400" dirty="0" smtClean="0"/>
              <a:t>The </a:t>
            </a:r>
            <a:r>
              <a:rPr lang="en-US" sz="2400" dirty="0"/>
              <a:t>file has already been opened, the file directory has already been </a:t>
            </a:r>
            <a:r>
              <a:rPr lang="en-US" sz="2400" dirty="0" smtClean="0"/>
              <a:t>searched to </a:t>
            </a:r>
            <a:r>
              <a:rPr lang="en-US" sz="2400" dirty="0"/>
              <a:t>verify the existence of CLASSES, and pertinent information about the file has </a:t>
            </a:r>
            <a:r>
              <a:rPr lang="en-US" sz="2400" dirty="0" smtClean="0"/>
              <a:t>been brought </a:t>
            </a:r>
            <a:r>
              <a:rPr lang="en-US" sz="2400" dirty="0"/>
              <a:t>into the operating system’s active file </a:t>
            </a:r>
            <a:r>
              <a:rPr lang="en-US" sz="2400" dirty="0" smtClean="0"/>
              <a:t>table</a:t>
            </a:r>
          </a:p>
          <a:p>
            <a:pPr algn="just"/>
            <a:r>
              <a:rPr lang="en-US" sz="2400" dirty="0"/>
              <a:t>record size, the address of its first physical record, its protection, and access </a:t>
            </a:r>
            <a:r>
              <a:rPr lang="en-US" sz="2400" dirty="0" smtClean="0"/>
              <a:t>control information</a:t>
            </a:r>
          </a:p>
          <a:p>
            <a:pPr algn="just"/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3155" t="27083" r="24747" b="41667"/>
          <a:stretch>
            <a:fillRect/>
          </a:stretch>
        </p:blipFill>
        <p:spPr bwMode="auto">
          <a:xfrm>
            <a:off x="609600" y="4114800"/>
            <a:ext cx="7467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Autofit/>
          </a:bodyPr>
          <a:lstStyle/>
          <a:p>
            <a:pPr algn="just"/>
            <a:r>
              <a:rPr lang="en-US" sz="2200" dirty="0"/>
              <a:t>This information is used by the basic file </a:t>
            </a:r>
            <a:r>
              <a:rPr lang="en-US" sz="2200" dirty="0" smtClean="0"/>
              <a:t>system</a:t>
            </a:r>
          </a:p>
          <a:p>
            <a:pPr algn="just"/>
            <a:r>
              <a:rPr lang="en-US" sz="2200" dirty="0" smtClean="0"/>
              <a:t>It </a:t>
            </a:r>
            <a:r>
              <a:rPr lang="en-US" sz="2200" dirty="0"/>
              <a:t>activates the access </a:t>
            </a:r>
            <a:r>
              <a:rPr lang="en-US" sz="2200" dirty="0" smtClean="0"/>
              <a:t>control verification </a:t>
            </a:r>
            <a:r>
              <a:rPr lang="en-US" sz="2200" dirty="0"/>
              <a:t>module to verify that this user is permitted to perform this operation </a:t>
            </a:r>
            <a:r>
              <a:rPr lang="en-US" sz="2200" dirty="0" smtClean="0"/>
              <a:t>with this </a:t>
            </a:r>
            <a:r>
              <a:rPr lang="en-US" sz="2200" dirty="0"/>
              <a:t>file</a:t>
            </a:r>
            <a:r>
              <a:rPr lang="en-US" sz="2200" dirty="0" smtClean="0"/>
              <a:t>.</a:t>
            </a:r>
          </a:p>
          <a:p>
            <a:pPr lvl="1" algn="just"/>
            <a:r>
              <a:rPr lang="en-US" sz="2200" dirty="0" smtClean="0"/>
              <a:t> </a:t>
            </a:r>
            <a:r>
              <a:rPr lang="en-US" sz="2200" dirty="0"/>
              <a:t>If access is allowed, information and control are passed along to the </a:t>
            </a:r>
            <a:r>
              <a:rPr lang="en-US" sz="2200" dirty="0" smtClean="0"/>
              <a:t>logical file system</a:t>
            </a:r>
          </a:p>
          <a:p>
            <a:pPr lvl="1" algn="just"/>
            <a:r>
              <a:rPr lang="en-US" sz="2200" dirty="0" smtClean="0"/>
              <a:t> </a:t>
            </a:r>
            <a:r>
              <a:rPr lang="en-US" sz="2200" dirty="0"/>
              <a:t>If not, a message saying “access denied” is sent to the user.</a:t>
            </a:r>
          </a:p>
          <a:p>
            <a:pPr algn="just"/>
            <a:r>
              <a:rPr lang="en-US" sz="2200" dirty="0"/>
              <a:t>Using the information passed down by the basic file </a:t>
            </a:r>
            <a:r>
              <a:rPr lang="en-US" sz="2200" dirty="0" smtClean="0"/>
              <a:t>system</a:t>
            </a:r>
          </a:p>
          <a:p>
            <a:pPr algn="just"/>
            <a:r>
              <a:rPr lang="en-US" sz="2200" dirty="0" smtClean="0"/>
              <a:t>logical </a:t>
            </a:r>
            <a:r>
              <a:rPr lang="en-US" sz="2200" dirty="0"/>
              <a:t>file </a:t>
            </a:r>
            <a:r>
              <a:rPr lang="en-US" sz="2200" dirty="0" smtClean="0"/>
              <a:t>system transforms </a:t>
            </a:r>
            <a:r>
              <a:rPr lang="en-US" sz="2200" dirty="0"/>
              <a:t>the record number to its byte address using the familiar formula:</a:t>
            </a:r>
          </a:p>
          <a:p>
            <a:pPr lvl="1" algn="just"/>
            <a:r>
              <a:rPr lang="en-US" sz="2200" dirty="0"/>
              <a:t>CBA = (RN – 1) * RL</a:t>
            </a:r>
          </a:p>
          <a:p>
            <a:pPr algn="just"/>
            <a:r>
              <a:rPr lang="en-US" sz="2200" dirty="0"/>
              <a:t>This result, together with the address of the first physical record and, in the case </a:t>
            </a:r>
            <a:r>
              <a:rPr lang="en-US" sz="2200" dirty="0" smtClean="0"/>
              <a:t>where records </a:t>
            </a:r>
            <a:r>
              <a:rPr lang="en-US" sz="2200" dirty="0"/>
              <a:t>are blocked, the physical block size, is passed down to the physical file </a:t>
            </a:r>
            <a:r>
              <a:rPr lang="en-US" sz="2200" dirty="0" smtClean="0"/>
              <a:t>system</a:t>
            </a:r>
          </a:p>
          <a:p>
            <a:pPr algn="just"/>
            <a:r>
              <a:rPr lang="en-US" sz="2200" dirty="0" smtClean="0"/>
              <a:t>It </a:t>
            </a:r>
            <a:r>
              <a:rPr lang="en-US" sz="2200" dirty="0"/>
              <a:t>computes the location where the desired record physically </a:t>
            </a:r>
            <a:r>
              <a:rPr lang="en-US" sz="2200" dirty="0" smtClean="0"/>
              <a:t>resides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4074" t="27939" r="21296" b="6041"/>
          <a:stretch>
            <a:fillRect/>
          </a:stretch>
        </p:blipFill>
        <p:spPr bwMode="auto">
          <a:xfrm>
            <a:off x="457200" y="1066800"/>
            <a:ext cx="8077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/>
              <a:t>WRITE </a:t>
            </a:r>
            <a:r>
              <a:rPr lang="en-US" sz="2400" dirty="0"/>
              <a:t>command is </a:t>
            </a:r>
            <a:r>
              <a:rPr lang="en-US" sz="2400" dirty="0" smtClean="0"/>
              <a:t>handled same way as read</a:t>
            </a:r>
            <a:endParaRPr lang="en-US" sz="2400" dirty="0"/>
          </a:p>
          <a:p>
            <a:pPr algn="just"/>
            <a:r>
              <a:rPr lang="en-US" sz="2400" dirty="0" smtClean="0"/>
              <a:t>The portion </a:t>
            </a:r>
            <a:r>
              <a:rPr lang="en-US" sz="2400" dirty="0"/>
              <a:t>of the device interface module that </a:t>
            </a:r>
            <a:r>
              <a:rPr lang="en-US" sz="2400" dirty="0" smtClean="0"/>
              <a:t>handles</a:t>
            </a:r>
          </a:p>
          <a:p>
            <a:pPr lvl="1" algn="just"/>
            <a:r>
              <a:rPr lang="en-US" sz="2400" dirty="0" smtClean="0"/>
              <a:t> </a:t>
            </a:r>
            <a:r>
              <a:rPr lang="en-US" sz="2400" dirty="0"/>
              <a:t>allocation of free </a:t>
            </a:r>
            <a:r>
              <a:rPr lang="en-US" sz="2400" dirty="0" smtClean="0"/>
              <a:t>space, allocation module</a:t>
            </a:r>
            <a:r>
              <a:rPr lang="en-US" sz="2400" dirty="0"/>
              <a:t>, is called into play because it’s responsible for keeping track of </a:t>
            </a:r>
            <a:r>
              <a:rPr lang="en-US" sz="2400" dirty="0" smtClean="0"/>
              <a:t>unused areas </a:t>
            </a:r>
            <a:r>
              <a:rPr lang="en-US" sz="2400" dirty="0"/>
              <a:t>in each storage </a:t>
            </a:r>
            <a:r>
              <a:rPr lang="en-US" sz="2400" dirty="0" smtClean="0"/>
              <a:t>device</a:t>
            </a:r>
          </a:p>
          <a:p>
            <a:pPr algn="just"/>
            <a:r>
              <a:rPr lang="en-US" sz="2400" dirty="0" smtClean="0"/>
              <a:t>Verification: Make sure a request is valid</a:t>
            </a:r>
          </a:p>
          <a:p>
            <a:pPr lvl="1" algn="just"/>
            <a:r>
              <a:rPr lang="en-US" sz="2400" dirty="0" smtClean="0"/>
              <a:t> </a:t>
            </a:r>
            <a:r>
              <a:rPr lang="en-US" sz="2400" dirty="0"/>
              <a:t>The first verification </a:t>
            </a:r>
            <a:r>
              <a:rPr lang="en-US" sz="2400" dirty="0" smtClean="0"/>
              <a:t>occurs at </a:t>
            </a:r>
            <a:r>
              <a:rPr lang="en-US" sz="2400" dirty="0"/>
              <a:t>the directory level when the file system checks to see if the requested file </a:t>
            </a:r>
            <a:r>
              <a:rPr lang="en-US" sz="2400" dirty="0" smtClean="0"/>
              <a:t>exists</a:t>
            </a:r>
          </a:p>
          <a:p>
            <a:pPr lvl="1" algn="just"/>
            <a:r>
              <a:rPr lang="en-US" sz="2400" dirty="0" smtClean="0"/>
              <a:t> The second </a:t>
            </a:r>
            <a:r>
              <a:rPr lang="en-US" sz="2400" dirty="0"/>
              <a:t>occurs when the access control verification module determines whether </a:t>
            </a:r>
            <a:r>
              <a:rPr lang="en-US" sz="2400" dirty="0" smtClean="0"/>
              <a:t>access is allowed.</a:t>
            </a:r>
          </a:p>
          <a:p>
            <a:pPr lvl="1" algn="just"/>
            <a:r>
              <a:rPr lang="en-US" sz="2400" dirty="0" smtClean="0"/>
              <a:t>The </a:t>
            </a:r>
            <a:r>
              <a:rPr lang="en-US" sz="2400" dirty="0"/>
              <a:t>third occurs when the logical file system checks to see if the </a:t>
            </a:r>
            <a:r>
              <a:rPr lang="en-US" sz="2400" dirty="0" smtClean="0"/>
              <a:t>requested byte </a:t>
            </a:r>
            <a:r>
              <a:rPr lang="en-US" sz="2400" dirty="0"/>
              <a:t>address is within the file’s </a:t>
            </a:r>
            <a:r>
              <a:rPr lang="en-US" sz="2400" dirty="0" smtClean="0"/>
              <a:t>limits </a:t>
            </a:r>
          </a:p>
          <a:p>
            <a:pPr lvl="1" algn="just"/>
            <a:r>
              <a:rPr lang="en-US" sz="2400" dirty="0" smtClean="0"/>
              <a:t> </a:t>
            </a:r>
            <a:r>
              <a:rPr lang="en-US" sz="2400" dirty="0"/>
              <a:t>Finally, the device interface module checks to </a:t>
            </a:r>
            <a:r>
              <a:rPr lang="en-US" sz="2400" dirty="0" smtClean="0"/>
              <a:t>see whether </a:t>
            </a:r>
            <a:r>
              <a:rPr lang="en-US" sz="2400" dirty="0"/>
              <a:t>the storage device exists.</a:t>
            </a:r>
            <a:endParaRPr lang="en-US" sz="2400" dirty="0" smtClean="0"/>
          </a:p>
          <a:p>
            <a:pPr lvl="1" algn="just"/>
            <a:endParaRPr lang="en-US" sz="2400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Access control verification 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File sharing</a:t>
            </a:r>
          </a:p>
          <a:p>
            <a:pPr lvl="1"/>
            <a:r>
              <a:rPr lang="en-CA" dirty="0" smtClean="0"/>
              <a:t>Data files, user-owned program files, system files</a:t>
            </a:r>
          </a:p>
          <a:p>
            <a:pPr lvl="1"/>
            <a:r>
              <a:rPr lang="en-CA" dirty="0" smtClean="0"/>
              <a:t>Advantages</a:t>
            </a:r>
          </a:p>
          <a:p>
            <a:pPr lvl="2"/>
            <a:r>
              <a:rPr lang="en-CA" dirty="0" smtClean="0"/>
              <a:t>Save space, synchronized updates, resource efficiency</a:t>
            </a:r>
          </a:p>
          <a:p>
            <a:pPr lvl="1"/>
            <a:r>
              <a:rPr lang="en-CA" dirty="0" smtClean="0"/>
              <a:t>Disadvantage</a:t>
            </a:r>
          </a:p>
          <a:p>
            <a:pPr lvl="2"/>
            <a:r>
              <a:rPr lang="en-CA" dirty="0" smtClean="0"/>
              <a:t>Need to protect file integrity</a:t>
            </a:r>
          </a:p>
          <a:p>
            <a:pPr lvl="1"/>
            <a:r>
              <a:rPr lang="en-US" dirty="0" smtClean="0"/>
              <a:t>File actions</a:t>
            </a:r>
            <a:endParaRPr lang="en-CA" dirty="0" smtClean="0"/>
          </a:p>
          <a:p>
            <a:pPr lvl="2"/>
            <a:r>
              <a:rPr lang="en-CA" dirty="0" smtClean="0"/>
              <a:t>READ only, WRITE only, EXECUTE only, DELETE only, or a combination</a:t>
            </a:r>
          </a:p>
          <a:p>
            <a:r>
              <a:rPr lang="en-US" dirty="0"/>
              <a:t>Each file </a:t>
            </a:r>
            <a:r>
              <a:rPr lang="en-US" dirty="0" smtClean="0"/>
              <a:t>management system </a:t>
            </a:r>
            <a:r>
              <a:rPr lang="en-US" dirty="0"/>
              <a:t>has its own method to control file </a:t>
            </a:r>
            <a:r>
              <a:rPr lang="en-US" dirty="0" smtClean="0"/>
              <a:t>access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Understanding Operating Systems,7e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Access Control Matrix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3716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 smtClean="0">
                <a:solidFill>
                  <a:srgbClr val="222222"/>
                </a:solidFill>
              </a:rPr>
              <a:t>Advantages</a:t>
            </a:r>
          </a:p>
          <a:p>
            <a:pPr lvl="1" eaLnBrk="1" hangingPunct="1"/>
            <a:r>
              <a:rPr lang="en-US" dirty="0" smtClean="0">
                <a:solidFill>
                  <a:srgbClr val="222222"/>
                </a:solidFill>
              </a:rPr>
              <a:t>Easy</a:t>
            </a:r>
            <a:r>
              <a:rPr lang="en-CA" dirty="0" smtClean="0">
                <a:solidFill>
                  <a:srgbClr val="222222"/>
                </a:solidFill>
              </a:rPr>
              <a:t> to implement</a:t>
            </a:r>
            <a:endParaRPr lang="en-US" dirty="0" smtClean="0">
              <a:solidFill>
                <a:srgbClr val="222222"/>
              </a:solidFill>
            </a:endParaRPr>
          </a:p>
          <a:p>
            <a:pPr lvl="1" eaLnBrk="1" hangingPunct="1"/>
            <a:r>
              <a:rPr lang="en-CA" dirty="0" smtClean="0">
                <a:solidFill>
                  <a:srgbClr val="222222"/>
                </a:solidFill>
              </a:rPr>
              <a:t>Works well in system with few files, users</a:t>
            </a:r>
            <a:r>
              <a:rPr lang="en-US" dirty="0" smtClean="0">
                <a:solidFill>
                  <a:srgbClr val="222222"/>
                </a:solidFill>
              </a:rPr>
              <a:t> </a:t>
            </a:r>
            <a:endParaRPr lang="en-US" dirty="0" smtClean="0"/>
          </a:p>
        </p:txBody>
      </p:sp>
      <p:sp>
        <p:nvSpPr>
          <p:cNvPr id="3789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0F2425B-FC69-4CED-B8FF-BAE0C3409628}" type="slidenum">
              <a:rPr lang="en-US" smtClean="0"/>
              <a:pPr/>
              <a:t>17</a:t>
            </a:fld>
            <a:endParaRPr lang="en-US" smtClean="0"/>
          </a:p>
        </p:txBody>
      </p:sp>
      <p:pic>
        <p:nvPicPr>
          <p:cNvPr id="3789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28825" y="3124200"/>
            <a:ext cx="67341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Rectangle 7"/>
          <p:cNvSpPr>
            <a:spLocks noChangeArrowheads="1"/>
          </p:cNvSpPr>
          <p:nvPr/>
        </p:nvSpPr>
        <p:spPr bwMode="auto">
          <a:xfrm rot="10800000" flipV="1">
            <a:off x="288925" y="3124200"/>
            <a:ext cx="16002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b="1">
                <a:solidFill>
                  <a:srgbClr val="000000"/>
                </a:solidFill>
                <a:ea typeface="ＭＳ Ｐゴシック" pitchFamily="34" charset="-128"/>
              </a:rPr>
              <a:t>(table 8.3) </a:t>
            </a:r>
          </a:p>
          <a:p>
            <a:pPr algn="r"/>
            <a:r>
              <a:rPr lang="en-US"/>
              <a:t>The access control matrix showing access rights for each user for each file.</a:t>
            </a:r>
          </a:p>
          <a:p>
            <a:pPr algn="r"/>
            <a:r>
              <a:rPr lang="en-US" sz="1600" i="1">
                <a:solidFill>
                  <a:srgbClr val="000000"/>
                </a:solidFill>
                <a:ea typeface="ＭＳ Ｐゴシック" pitchFamily="34" charset="-128"/>
              </a:rPr>
              <a:t>© Cengage Learning 2014</a:t>
            </a:r>
            <a:endParaRPr lang="en-US" sz="2400" i="1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9410" t="28357" r="19444" b="2327"/>
          <a:stretch>
            <a:fillRect/>
          </a:stretch>
        </p:blipFill>
        <p:spPr bwMode="auto">
          <a:xfrm>
            <a:off x="685800" y="1066800"/>
            <a:ext cx="7696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CA" dirty="0" smtClean="0"/>
              <a:t>Access Control Matrix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CA" dirty="0" smtClean="0"/>
              <a:t>Access Control Lists</a:t>
            </a:r>
          </a:p>
        </p:txBody>
      </p:sp>
      <p:sp>
        <p:nvSpPr>
          <p:cNvPr id="39939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Modification of access control matrix</a:t>
            </a:r>
          </a:p>
          <a:p>
            <a:r>
              <a:rPr lang="en-US" dirty="0" smtClean="0"/>
              <a:t>technique</a:t>
            </a:r>
          </a:p>
          <a:p>
            <a:endParaRPr lang="en-US" dirty="0" smtClean="0"/>
          </a:p>
        </p:txBody>
      </p:sp>
      <p:pic>
        <p:nvPicPr>
          <p:cNvPr id="3994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688" y="2667000"/>
            <a:ext cx="80486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Rectangle 7"/>
          <p:cNvSpPr>
            <a:spLocks noChangeArrowheads="1"/>
          </p:cNvSpPr>
          <p:nvPr/>
        </p:nvSpPr>
        <p:spPr bwMode="auto">
          <a:xfrm rot="10800000" flipV="1">
            <a:off x="536575" y="4726563"/>
            <a:ext cx="805815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 dirty="0">
                <a:solidFill>
                  <a:srgbClr val="000000"/>
                </a:solidFill>
                <a:ea typeface="ＭＳ Ｐゴシック" pitchFamily="34" charset="-128"/>
              </a:rPr>
              <a:t>(table 8.5) </a:t>
            </a:r>
          </a:p>
          <a:p>
            <a:r>
              <a:rPr lang="en-US" dirty="0"/>
              <a:t>An access control list showing which users are allowed to access each of the five files. This method uses storage space more efficiently than an access control matrix.</a:t>
            </a:r>
          </a:p>
          <a:p>
            <a:endParaRPr lang="en-US" sz="2400" i="1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>
          <a:xfrm>
            <a:off x="142875" y="457200"/>
            <a:ext cx="9001125" cy="5715000"/>
          </a:xfrm>
        </p:spPr>
        <p:txBody>
          <a:bodyPr>
            <a:normAutofit fontScale="90000"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IN" sz="36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0" y="22860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Name of the Faculty  : </a:t>
            </a:r>
            <a:r>
              <a:rPr lang="en-US" sz="3600" dirty="0" err="1" smtClean="0"/>
              <a:t>Ms.S.Udhayapriya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Designation               : Assistant Professor</a:t>
            </a:r>
            <a:br>
              <a:rPr lang="en-US" sz="3600" dirty="0" smtClean="0"/>
            </a:br>
            <a:r>
              <a:rPr lang="en-US" sz="3600" dirty="0" smtClean="0"/>
              <a:t>Department              : Computer </a:t>
            </a:r>
            <a:r>
              <a:rPr lang="en-US" sz="3600" dirty="0" smtClean="0"/>
              <a:t>Science</a:t>
            </a:r>
          </a:p>
          <a:p>
            <a:r>
              <a:rPr lang="en-US" sz="3600" dirty="0" smtClean="0"/>
              <a:t>Contact Number       : 94430 09096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err="1" smtClean="0"/>
              <a:t>Programme</a:t>
            </a:r>
            <a:r>
              <a:rPr lang="en-US" sz="3600" dirty="0" smtClean="0"/>
              <a:t> 	       : </a:t>
            </a:r>
            <a:r>
              <a:rPr lang="en-US" sz="3600" dirty="0" err="1" smtClean="0"/>
              <a:t>B.Sc</a:t>
            </a:r>
            <a:r>
              <a:rPr lang="en-US" sz="3600" dirty="0" smtClean="0"/>
              <a:t> Computer Science</a:t>
            </a:r>
            <a:br>
              <a:rPr lang="en-US" sz="3600" dirty="0" smtClean="0"/>
            </a:br>
            <a:r>
              <a:rPr lang="en-US" sz="3600" dirty="0" smtClean="0"/>
              <a:t>Batch                         </a:t>
            </a:r>
            <a:r>
              <a:rPr lang="en-US" sz="3600" dirty="0" smtClean="0"/>
              <a:t>:2017-2018 </a:t>
            </a:r>
            <a:r>
              <a:rPr lang="en-US" sz="3600" dirty="0" smtClean="0"/>
              <a:t>Onwards         </a:t>
            </a:r>
            <a:br>
              <a:rPr lang="en-US" sz="3600" dirty="0" smtClean="0"/>
            </a:br>
            <a:r>
              <a:rPr lang="en-US" sz="3600" dirty="0" smtClean="0"/>
              <a:t>Semester                   : </a:t>
            </a:r>
            <a:r>
              <a:rPr lang="en-US" sz="3600" dirty="0" smtClean="0"/>
              <a:t>VI</a:t>
            </a:r>
          </a:p>
          <a:p>
            <a:r>
              <a:rPr lang="en-US" sz="3600" dirty="0" smtClean="0"/>
              <a:t>Course Code             :</a:t>
            </a:r>
            <a:r>
              <a:rPr lang="en-US" sz="3600" dirty="0" smtClean="0"/>
              <a:t>16SCCCS8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Course </a:t>
            </a:r>
            <a:r>
              <a:rPr lang="en-US" sz="3600" dirty="0" smtClean="0"/>
              <a:t>Title              </a:t>
            </a:r>
            <a:r>
              <a:rPr lang="en-US" sz="3600" dirty="0" smtClean="0"/>
              <a:t>: Operating Systems</a:t>
            </a:r>
            <a:br>
              <a:rPr lang="en-US" sz="3600" dirty="0" smtClean="0"/>
            </a:br>
            <a:r>
              <a:rPr lang="en-US" sz="3600" dirty="0" smtClean="0"/>
              <a:t>Unit                       </a:t>
            </a:r>
            <a:r>
              <a:rPr lang="en-US" sz="3600" dirty="0" smtClean="0"/>
              <a:t>   </a:t>
            </a:r>
            <a:r>
              <a:rPr lang="en-US" sz="3600" dirty="0" smtClean="0"/>
              <a:t>: </a:t>
            </a:r>
            <a:r>
              <a:rPr lang="en-US" sz="3600" dirty="0" smtClean="0"/>
              <a:t> V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Topics Covered         :Access Methods, Access control       			         verification Module</a:t>
            </a:r>
            <a:endParaRPr lang="en-US" sz="3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Access Control Lists</a:t>
            </a:r>
            <a:r>
              <a:rPr lang="en-US" dirty="0" smtClean="0"/>
              <a:t> (cont'd.)</a:t>
            </a:r>
            <a:endParaRPr lang="en-CA" dirty="0" smtClean="0"/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Contains user names granted file access</a:t>
            </a:r>
          </a:p>
          <a:p>
            <a:pPr lvl="1" eaLnBrk="1" hangingPunct="1">
              <a:lnSpc>
                <a:spcPct val="90000"/>
              </a:lnSpc>
            </a:pPr>
            <a:r>
              <a:rPr lang="en-CA" smtClean="0"/>
              <a:t>User denied access grouped under </a:t>
            </a:r>
            <a:r>
              <a:rPr lang="en-US" smtClean="0"/>
              <a:t>“</a:t>
            </a:r>
            <a:r>
              <a:rPr lang="en-CA" smtClean="0"/>
              <a:t>WORLD</a:t>
            </a:r>
            <a:r>
              <a:rPr lang="en-US" smtClean="0"/>
              <a:t>”</a:t>
            </a:r>
            <a:endParaRPr lang="en-CA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Shorten list by categorizing users</a:t>
            </a:r>
            <a:r>
              <a:rPr lang="en-CA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CA" smtClean="0"/>
              <a:t>SYSTEM (ADMIN)</a:t>
            </a:r>
            <a:endParaRPr lang="en-US" smtClean="0"/>
          </a:p>
          <a:p>
            <a:pPr lvl="2" eaLnBrk="1" hangingPunct="1">
              <a:lnSpc>
                <a:spcPct val="90000"/>
              </a:lnSpc>
            </a:pPr>
            <a:r>
              <a:rPr lang="en-CA" smtClean="0"/>
              <a:t>Personnel with unlimited access to all files</a:t>
            </a:r>
            <a:endParaRPr lang="en-US" smtClean="0"/>
          </a:p>
          <a:p>
            <a:pPr lvl="1" eaLnBrk="1" hangingPunct="1">
              <a:lnSpc>
                <a:spcPct val="90000"/>
              </a:lnSpc>
            </a:pPr>
            <a:r>
              <a:rPr lang="en-CA" smtClean="0"/>
              <a:t>OWNER (USER)</a:t>
            </a:r>
          </a:p>
          <a:p>
            <a:pPr lvl="2" eaLnBrk="1" hangingPunct="1">
              <a:lnSpc>
                <a:spcPct val="90000"/>
              </a:lnSpc>
            </a:pPr>
            <a:r>
              <a:rPr lang="en-CA" smtClean="0"/>
              <a:t>Absolute control over all files created in own account</a:t>
            </a:r>
            <a:endParaRPr lang="en-US" smtClean="0"/>
          </a:p>
          <a:p>
            <a:pPr lvl="1" eaLnBrk="1" hangingPunct="1">
              <a:lnSpc>
                <a:spcPct val="90000"/>
              </a:lnSpc>
            </a:pPr>
            <a:r>
              <a:rPr lang="en-CA" smtClean="0"/>
              <a:t>GROUP</a:t>
            </a:r>
          </a:p>
          <a:p>
            <a:pPr lvl="2" eaLnBrk="1" hangingPunct="1">
              <a:lnSpc>
                <a:spcPct val="90000"/>
              </a:lnSpc>
            </a:pPr>
            <a:r>
              <a:rPr lang="en-CA" smtClean="0"/>
              <a:t>All users belonging to appropriate group have access</a:t>
            </a:r>
          </a:p>
          <a:p>
            <a:pPr lvl="1" eaLnBrk="1" hangingPunct="1">
              <a:lnSpc>
                <a:spcPct val="90000"/>
              </a:lnSpc>
            </a:pPr>
            <a:r>
              <a:rPr lang="en-CA" smtClean="0"/>
              <a:t>WORLD</a:t>
            </a:r>
          </a:p>
          <a:p>
            <a:pPr lvl="2" eaLnBrk="1" hangingPunct="1">
              <a:lnSpc>
                <a:spcPct val="90000"/>
              </a:lnSpc>
            </a:pPr>
            <a:r>
              <a:rPr lang="en-CA" smtClean="0"/>
              <a:t>All other users in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Capability Lists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61131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mtClean="0">
                <a:solidFill>
                  <a:srgbClr val="222222"/>
                </a:solidFill>
              </a:rPr>
              <a:t>Lists every user and respective file access</a:t>
            </a:r>
          </a:p>
          <a:p>
            <a:pPr eaLnBrk="1" hangingPunct="1"/>
            <a:r>
              <a:rPr lang="en-US" smtClean="0">
                <a:solidFill>
                  <a:srgbClr val="222222"/>
                </a:solidFill>
              </a:rPr>
              <a:t>Can control access to devices as well as to files</a:t>
            </a:r>
          </a:p>
          <a:p>
            <a:pPr eaLnBrk="1" hangingPunct="1"/>
            <a:r>
              <a:rPr lang="en-US" smtClean="0">
                <a:solidFill>
                  <a:srgbClr val="222222"/>
                </a:solidFill>
              </a:rPr>
              <a:t>Most common</a:t>
            </a:r>
            <a:endParaRPr lang="en-US" smtClean="0"/>
          </a:p>
        </p:txBody>
      </p:sp>
      <p:pic>
        <p:nvPicPr>
          <p:cNvPr id="4301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3124200"/>
            <a:ext cx="669607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5" name="Rectangle 7"/>
          <p:cNvSpPr>
            <a:spLocks noChangeArrowheads="1"/>
          </p:cNvSpPr>
          <p:nvPr/>
        </p:nvSpPr>
        <p:spPr bwMode="auto">
          <a:xfrm rot="10800000" flipV="1">
            <a:off x="533400" y="5324475"/>
            <a:ext cx="8001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 dirty="0">
                <a:solidFill>
                  <a:srgbClr val="000000"/>
                </a:solidFill>
                <a:ea typeface="ＭＳ Ｐゴシック" pitchFamily="34" charset="-128"/>
              </a:rPr>
              <a:t>(table 8.6) </a:t>
            </a:r>
          </a:p>
          <a:p>
            <a:r>
              <a:rPr lang="en-US" dirty="0"/>
              <a:t>A capability list shows files for each user and requires less storage space than an access control matrix.	</a:t>
            </a:r>
            <a:endParaRPr lang="en-US" sz="2400" i="1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0"/>
            <a:ext cx="8229600" cy="1143000"/>
          </a:xfrm>
        </p:spPr>
        <p:txBody>
          <a:bodyPr>
            <a:normAutofit/>
          </a:bodyPr>
          <a:lstStyle/>
          <a:p>
            <a:r>
              <a:rPr lang="en-US" smtClean="0"/>
              <a:t>THANK YOU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File Management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Access control &amp; Access verification Module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Access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 algn="just"/>
            <a:r>
              <a:rPr lang="en-US" sz="2700" dirty="0"/>
              <a:t>Access methods are dictated by a file’s </a:t>
            </a:r>
            <a:r>
              <a:rPr lang="en-US" sz="2700" dirty="0" smtClean="0"/>
              <a:t>organization</a:t>
            </a:r>
          </a:p>
          <a:p>
            <a:pPr algn="just"/>
            <a:r>
              <a:rPr lang="en-US" sz="2700" dirty="0"/>
              <a:t>M</a:t>
            </a:r>
            <a:r>
              <a:rPr lang="en-US" sz="2700" dirty="0" smtClean="0"/>
              <a:t>ost flexibility is allowed with </a:t>
            </a:r>
            <a:r>
              <a:rPr lang="en-US" sz="2700" dirty="0"/>
              <a:t>indexed sequential </a:t>
            </a:r>
            <a:r>
              <a:rPr lang="en-US" sz="2700" dirty="0" smtClean="0"/>
              <a:t>files and the least </a:t>
            </a:r>
            <a:r>
              <a:rPr lang="en-US" sz="2700" dirty="0"/>
              <a:t>with </a:t>
            </a:r>
            <a:r>
              <a:rPr lang="en-US" sz="2700" dirty="0" smtClean="0"/>
              <a:t>sequential</a:t>
            </a:r>
            <a:endParaRPr lang="en-US" sz="2700" dirty="0"/>
          </a:p>
          <a:p>
            <a:pPr algn="just"/>
            <a:r>
              <a:rPr lang="en-US" sz="2700" dirty="0"/>
              <a:t>A file </a:t>
            </a:r>
            <a:r>
              <a:rPr lang="en-US" sz="2700" dirty="0" smtClean="0"/>
              <a:t>organized </a:t>
            </a:r>
            <a:r>
              <a:rPr lang="en-US" sz="2700" dirty="0"/>
              <a:t>in sequential fashion can support only sequential </a:t>
            </a:r>
            <a:r>
              <a:rPr lang="en-US" sz="2700" dirty="0" smtClean="0"/>
              <a:t>access to </a:t>
            </a:r>
            <a:r>
              <a:rPr lang="en-US" sz="2700" dirty="0"/>
              <a:t>its records, and these records can be of either fixed or variable </a:t>
            </a:r>
            <a:r>
              <a:rPr lang="en-US" sz="2700" dirty="0" smtClean="0"/>
              <a:t>length</a:t>
            </a:r>
          </a:p>
          <a:p>
            <a:pPr algn="just"/>
            <a:r>
              <a:rPr lang="en-US" sz="2700" dirty="0" smtClean="0"/>
              <a:t> </a:t>
            </a:r>
            <a:r>
              <a:rPr lang="en-US" sz="2700" dirty="0"/>
              <a:t>The File Manager uses the address of the last byte read to access the </a:t>
            </a:r>
            <a:r>
              <a:rPr lang="en-US" sz="2700" dirty="0" smtClean="0"/>
              <a:t>next sequential </a:t>
            </a:r>
            <a:r>
              <a:rPr lang="en-US" sz="2700" dirty="0"/>
              <a:t>record. </a:t>
            </a:r>
            <a:endParaRPr lang="en-US" sz="2700" dirty="0" smtClean="0"/>
          </a:p>
          <a:p>
            <a:pPr algn="just"/>
            <a:r>
              <a:rPr lang="en-US" sz="2700" dirty="0" smtClean="0"/>
              <a:t>Therefore</a:t>
            </a:r>
            <a:r>
              <a:rPr lang="en-US" sz="2700" dirty="0"/>
              <a:t>, the </a:t>
            </a:r>
            <a:r>
              <a:rPr lang="en-US" sz="2700" b="1" dirty="0"/>
              <a:t>current byte address (CBA) must be updated </a:t>
            </a:r>
            <a:r>
              <a:rPr lang="en-US" sz="2700" b="1" dirty="0" smtClean="0"/>
              <a:t>every </a:t>
            </a:r>
            <a:r>
              <a:rPr lang="en-US" sz="2700" dirty="0" smtClean="0"/>
              <a:t>time </a:t>
            </a:r>
            <a:r>
              <a:rPr lang="en-US" sz="2700" dirty="0"/>
              <a:t>a record is </a:t>
            </a:r>
            <a:r>
              <a:rPr lang="en-US" sz="2700" dirty="0" smtClean="0"/>
              <a:t>accessed</a:t>
            </a:r>
          </a:p>
          <a:p>
            <a:pPr algn="just"/>
            <a:r>
              <a:rPr lang="en-US" sz="2700" dirty="0" smtClean="0"/>
              <a:t> </a:t>
            </a:r>
            <a:r>
              <a:rPr lang="en-US" sz="2700" dirty="0"/>
              <a:t>such as when the READ command is </a:t>
            </a:r>
            <a:r>
              <a:rPr lang="en-US" sz="2700" dirty="0" smtClean="0"/>
              <a:t>executed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1800" y="1143000"/>
            <a:ext cx="1905000" cy="4953000"/>
          </a:xfrm>
        </p:spPr>
        <p:txBody>
          <a:bodyPr>
            <a:noAutofit/>
          </a:bodyPr>
          <a:lstStyle/>
          <a:p>
            <a:pPr algn="l"/>
            <a:r>
              <a:rPr lang="en-US" sz="1600" b="1" dirty="0"/>
              <a:t>(figure </a:t>
            </a:r>
            <a:r>
              <a:rPr lang="en-US" sz="1600" b="1" dirty="0" smtClean="0"/>
              <a:t>8.13)</a:t>
            </a:r>
            <a:br>
              <a:rPr lang="en-US" sz="1600" b="1" dirty="0" smtClean="0"/>
            </a:br>
            <a:r>
              <a:rPr lang="en-US" sz="1600" i="1" dirty="0" smtClean="0"/>
              <a:t>Fixed- </a:t>
            </a:r>
            <a:r>
              <a:rPr lang="en-US" sz="1600" i="1" dirty="0"/>
              <a:t>versus </a:t>
            </a:r>
            <a:r>
              <a:rPr lang="en-US" sz="1600" i="1" dirty="0" err="1"/>
              <a:t>variablelength</a:t>
            </a:r>
            <a:r>
              <a:rPr lang="en-US" sz="1600" i="1" dirty="0"/>
              <a:t/>
            </a:r>
            <a:br>
              <a:rPr lang="en-US" sz="1600" i="1" dirty="0"/>
            </a:br>
            <a:r>
              <a:rPr lang="en-US" sz="1600" i="1" dirty="0"/>
              <a:t>records. (a) </a:t>
            </a:r>
            <a:r>
              <a:rPr lang="en-US" sz="1600" i="1" dirty="0" err="1"/>
              <a:t>Fixedlength</a:t>
            </a:r>
            <a:r>
              <a:rPr lang="en-US" sz="1600" i="1" dirty="0"/>
              <a:t/>
            </a:r>
            <a:br>
              <a:rPr lang="en-US" sz="1600" i="1" dirty="0"/>
            </a:br>
            <a:r>
              <a:rPr lang="en-US" sz="1600" i="1" dirty="0"/>
              <a:t>records have the</a:t>
            </a:r>
            <a:br>
              <a:rPr lang="en-US" sz="1600" i="1" dirty="0"/>
            </a:br>
            <a:r>
              <a:rPr lang="en-US" sz="1600" i="1" dirty="0"/>
              <a:t>same number of bytes, </a:t>
            </a:r>
            <a:r>
              <a:rPr lang="en-US" sz="1600" i="1" dirty="0" smtClean="0"/>
              <a:t>so record </a:t>
            </a:r>
            <a:r>
              <a:rPr lang="en-US" sz="1600" i="1" dirty="0"/>
              <a:t>length (RL) is the</a:t>
            </a:r>
            <a:br>
              <a:rPr lang="en-US" sz="1600" i="1" dirty="0"/>
            </a:br>
            <a:r>
              <a:rPr lang="en-US" sz="1600" i="1" dirty="0"/>
              <a:t>constant x. (b) With</a:t>
            </a:r>
            <a:br>
              <a:rPr lang="en-US" sz="1600" i="1" dirty="0"/>
            </a:br>
            <a:r>
              <a:rPr lang="en-US" sz="1600" i="1" dirty="0"/>
              <a:t>variable-length records</a:t>
            </a:r>
            <a:r>
              <a:rPr lang="en-US" sz="1600" i="1" dirty="0" smtClean="0"/>
              <a:t>, RL </a:t>
            </a:r>
            <a:r>
              <a:rPr lang="en-US" sz="1600" i="1" dirty="0"/>
              <a:t>isn’t a constant.</a:t>
            </a:r>
            <a:br>
              <a:rPr lang="en-US" sz="1600" i="1" dirty="0"/>
            </a:br>
            <a:r>
              <a:rPr lang="en-US" sz="1600" i="1" dirty="0"/>
              <a:t>Therefore, it’s recorded on</a:t>
            </a:r>
            <a:br>
              <a:rPr lang="en-US" sz="1600" i="1" dirty="0"/>
            </a:br>
            <a:r>
              <a:rPr lang="en-US" sz="1600" i="1" dirty="0"/>
              <a:t>the sequential media</a:t>
            </a:r>
            <a:br>
              <a:rPr lang="en-US" sz="1600" i="1" dirty="0"/>
            </a:br>
            <a:r>
              <a:rPr lang="en-US" sz="1600" i="1" dirty="0"/>
              <a:t>immediately preceding</a:t>
            </a:r>
            <a:br>
              <a:rPr lang="en-US" sz="1600" i="1" dirty="0"/>
            </a:br>
            <a:r>
              <a:rPr lang="en-US" sz="1600" i="1" dirty="0"/>
              <a:t>each record.</a:t>
            </a:r>
            <a:endParaRPr lang="en-US" sz="1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1603" t="28622" r="28229" b="20870"/>
          <a:stretch>
            <a:fillRect/>
          </a:stretch>
        </p:blipFill>
        <p:spPr bwMode="auto">
          <a:xfrm>
            <a:off x="533400" y="457200"/>
            <a:ext cx="61722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Access Methods (Cont..)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Autofit/>
          </a:bodyPr>
          <a:lstStyle/>
          <a:p>
            <a:pPr algn="just"/>
            <a:r>
              <a:rPr lang="en-US" sz="2000" dirty="0" smtClean="0"/>
              <a:t>Sequential Access:</a:t>
            </a:r>
          </a:p>
          <a:p>
            <a:pPr lvl="1" algn="just"/>
            <a:r>
              <a:rPr lang="en-US" sz="2000" dirty="0" smtClean="0"/>
              <a:t>For </a:t>
            </a:r>
            <a:r>
              <a:rPr lang="en-US" sz="2000" i="1" dirty="0"/>
              <a:t>sequential access of fixed-length records, the CBA is updated simply by </a:t>
            </a:r>
            <a:r>
              <a:rPr lang="en-US" sz="2000" i="1" dirty="0" smtClean="0"/>
              <a:t>incrementing </a:t>
            </a:r>
            <a:r>
              <a:rPr lang="en-US" sz="2000" dirty="0" smtClean="0"/>
              <a:t>it </a:t>
            </a:r>
            <a:r>
              <a:rPr lang="en-US" sz="2000" dirty="0"/>
              <a:t>by the record </a:t>
            </a:r>
            <a:r>
              <a:rPr lang="en-US" sz="2000" dirty="0" smtClean="0"/>
              <a:t>length</a:t>
            </a:r>
            <a:endParaRPr lang="en-US" sz="2000" dirty="0"/>
          </a:p>
          <a:p>
            <a:pPr lvl="1" algn="just"/>
            <a:r>
              <a:rPr lang="en-US" sz="2000" dirty="0"/>
              <a:t>CBA = CBA + </a:t>
            </a:r>
            <a:r>
              <a:rPr lang="en-US" sz="2000" dirty="0" smtClean="0"/>
              <a:t>RL (RL-Constant)</a:t>
            </a:r>
            <a:endParaRPr lang="en-US" sz="2000" dirty="0"/>
          </a:p>
          <a:p>
            <a:pPr lvl="1" algn="just"/>
            <a:r>
              <a:rPr lang="en-US" sz="2000" dirty="0"/>
              <a:t>For </a:t>
            </a:r>
            <a:r>
              <a:rPr lang="en-US" sz="2000" i="1" dirty="0"/>
              <a:t>sequential access of variable-length records, the File Manager adds the length of </a:t>
            </a:r>
            <a:r>
              <a:rPr lang="en-US" sz="2000" i="1" dirty="0" smtClean="0"/>
              <a:t>the </a:t>
            </a:r>
            <a:r>
              <a:rPr lang="en-US" sz="2000" dirty="0" smtClean="0"/>
              <a:t>record </a:t>
            </a:r>
            <a:r>
              <a:rPr lang="en-US" sz="2000" dirty="0"/>
              <a:t>(RL) plus the number of bytes used to hold the record </a:t>
            </a:r>
            <a:r>
              <a:rPr lang="en-US" sz="2000" dirty="0" smtClean="0"/>
              <a:t>length</a:t>
            </a:r>
          </a:p>
          <a:p>
            <a:pPr lvl="1" algn="just"/>
            <a:r>
              <a:rPr lang="en-US" sz="2000" dirty="0" smtClean="0"/>
              <a:t>CBA </a:t>
            </a:r>
            <a:r>
              <a:rPr lang="en-US" sz="2000" dirty="0"/>
              <a:t>= CBA + N + </a:t>
            </a:r>
            <a:r>
              <a:rPr lang="en-US" sz="2000" dirty="0" smtClean="0"/>
              <a:t>RL</a:t>
            </a:r>
          </a:p>
          <a:p>
            <a:pPr lvl="1" algn="just"/>
            <a:r>
              <a:rPr lang="en-US" sz="2000" dirty="0"/>
              <a:t> </a:t>
            </a:r>
            <a:r>
              <a:rPr lang="en-US" sz="2000" dirty="0" smtClean="0"/>
              <a:t>N - constant shown as m, n, p, or q, in fig 8.13</a:t>
            </a:r>
          </a:p>
          <a:p>
            <a:pPr algn="just"/>
            <a:r>
              <a:rPr lang="en-US" sz="2000" dirty="0" smtClean="0"/>
              <a:t>Direct Access</a:t>
            </a:r>
          </a:p>
          <a:p>
            <a:pPr lvl="1" algn="just"/>
            <a:r>
              <a:rPr lang="en-US" sz="2000" dirty="0" smtClean="0"/>
              <a:t>It </a:t>
            </a:r>
            <a:r>
              <a:rPr lang="en-US" sz="2000" dirty="0"/>
              <a:t>can be accessed easily in either direct or </a:t>
            </a:r>
            <a:r>
              <a:rPr lang="en-US" sz="2000" dirty="0" smtClean="0"/>
              <a:t>sequential order </a:t>
            </a:r>
            <a:r>
              <a:rPr lang="en-US" sz="2000" dirty="0"/>
              <a:t>if the records are of fixed length. </a:t>
            </a:r>
            <a:endParaRPr lang="en-US" sz="2000" dirty="0" smtClean="0"/>
          </a:p>
          <a:p>
            <a:pPr lvl="1" algn="just"/>
            <a:r>
              <a:rPr lang="en-US" sz="2000" dirty="0" smtClean="0"/>
              <a:t>In </a:t>
            </a:r>
            <a:r>
              <a:rPr lang="en-US" sz="2000" dirty="0"/>
              <a:t>the case of </a:t>
            </a:r>
            <a:r>
              <a:rPr lang="en-US" sz="2000" i="1" dirty="0"/>
              <a:t>direct access with </a:t>
            </a:r>
            <a:r>
              <a:rPr lang="en-US" sz="2000" i="1" dirty="0" smtClean="0"/>
              <a:t>fixed-length records</a:t>
            </a:r>
            <a:r>
              <a:rPr lang="en-US" sz="2000" i="1" dirty="0"/>
              <a:t>, the CBA can be computed directly from the record length and the </a:t>
            </a:r>
            <a:r>
              <a:rPr lang="en-US" sz="2000" i="1" dirty="0" smtClean="0"/>
              <a:t>desired </a:t>
            </a:r>
            <a:r>
              <a:rPr lang="en-US" sz="2000" dirty="0" smtClean="0"/>
              <a:t>record </a:t>
            </a:r>
            <a:r>
              <a:rPr lang="en-US" sz="2000" dirty="0"/>
              <a:t>number RN </a:t>
            </a:r>
            <a:r>
              <a:rPr lang="en-US" sz="2000" dirty="0" smtClean="0"/>
              <a:t>(provided </a:t>
            </a:r>
            <a:r>
              <a:rPr lang="en-US" sz="2000" dirty="0"/>
              <a:t>through the READ command) minus </a:t>
            </a:r>
            <a:r>
              <a:rPr lang="en-US" sz="2000" dirty="0" smtClean="0"/>
              <a:t>1</a:t>
            </a:r>
            <a:endParaRPr lang="en-US" sz="2000" dirty="0"/>
          </a:p>
          <a:p>
            <a:pPr lvl="1" algn="just"/>
            <a:r>
              <a:rPr lang="en-US" sz="2000" dirty="0"/>
              <a:t>CBA = (RN – 1) * RL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791200"/>
          </a:xfrm>
        </p:spPr>
        <p:txBody>
          <a:bodyPr>
            <a:noAutofit/>
          </a:bodyPr>
          <a:lstStyle/>
          <a:p>
            <a:pPr algn="just"/>
            <a:r>
              <a:rPr lang="en-US" sz="2200" dirty="0"/>
              <a:t>if we’re looking for the beginning of the eleventh record and the </a:t>
            </a:r>
            <a:r>
              <a:rPr lang="en-US" sz="2200" dirty="0" smtClean="0"/>
              <a:t>fixed record </a:t>
            </a:r>
            <a:r>
              <a:rPr lang="en-US" sz="2200" dirty="0"/>
              <a:t>length is 25 bytes, the CBA would be:</a:t>
            </a:r>
          </a:p>
          <a:p>
            <a:pPr algn="just"/>
            <a:r>
              <a:rPr lang="en-US" sz="2200" dirty="0"/>
              <a:t>(11 – 1) * 25 = </a:t>
            </a:r>
            <a:r>
              <a:rPr lang="en-US" sz="2200" dirty="0" smtClean="0"/>
              <a:t>250</a:t>
            </a:r>
          </a:p>
          <a:p>
            <a:pPr algn="just"/>
            <a:r>
              <a:rPr lang="en-US" sz="2200" dirty="0"/>
              <a:t>F</a:t>
            </a:r>
            <a:r>
              <a:rPr lang="en-US" sz="2200" dirty="0" smtClean="0"/>
              <a:t>ile </a:t>
            </a:r>
            <a:r>
              <a:rPr lang="en-US" sz="2200" dirty="0"/>
              <a:t>is organized for </a:t>
            </a:r>
            <a:r>
              <a:rPr lang="en-US" sz="2200" i="1" dirty="0"/>
              <a:t>direct access with variable-length records, </a:t>
            </a:r>
            <a:r>
              <a:rPr lang="en-US" sz="2200" i="1" dirty="0" smtClean="0"/>
              <a:t>it’s </a:t>
            </a:r>
            <a:r>
              <a:rPr lang="en-US" sz="2200" dirty="0" smtClean="0"/>
              <a:t>impossible </a:t>
            </a:r>
            <a:r>
              <a:rPr lang="en-US" sz="2200" dirty="0"/>
              <a:t>to access a record directly </a:t>
            </a:r>
            <a:endParaRPr lang="en-US" sz="2200" dirty="0" smtClean="0"/>
          </a:p>
          <a:p>
            <a:pPr algn="just"/>
            <a:r>
              <a:rPr lang="en-US" sz="2200" dirty="0" smtClean="0"/>
              <a:t>Because </a:t>
            </a:r>
            <a:r>
              <a:rPr lang="en-US" sz="2200" dirty="0"/>
              <a:t>the address of the desired </a:t>
            </a:r>
            <a:r>
              <a:rPr lang="en-US" sz="2200" dirty="0" smtClean="0"/>
              <a:t>record cant be easily computed</a:t>
            </a:r>
          </a:p>
          <a:p>
            <a:pPr algn="just"/>
            <a:r>
              <a:rPr lang="en-US" sz="2200" dirty="0" smtClean="0"/>
              <a:t>So, FM must do sequential search through the records</a:t>
            </a:r>
          </a:p>
          <a:p>
            <a:pPr algn="just"/>
            <a:r>
              <a:rPr lang="en-US" sz="2200" dirty="0" smtClean="0"/>
              <a:t>A </a:t>
            </a:r>
            <a:r>
              <a:rPr lang="en-US" sz="2200" dirty="0"/>
              <a:t>half-sequential </a:t>
            </a:r>
            <a:r>
              <a:rPr lang="en-US" sz="2200" dirty="0" smtClean="0"/>
              <a:t>read through </a:t>
            </a:r>
            <a:r>
              <a:rPr lang="en-US" sz="2200" dirty="0"/>
              <a:t>the file </a:t>
            </a:r>
            <a:endParaRPr lang="en-US" sz="2200" dirty="0" smtClean="0"/>
          </a:p>
          <a:p>
            <a:pPr algn="just"/>
            <a:r>
              <a:rPr lang="en-US" sz="2200" dirty="0" smtClean="0"/>
              <a:t>FM </a:t>
            </a:r>
            <a:r>
              <a:rPr lang="en-US" sz="2200" dirty="0"/>
              <a:t>could save the address of the last </a:t>
            </a:r>
            <a:r>
              <a:rPr lang="en-US" sz="2200" dirty="0" smtClean="0"/>
              <a:t>record accessed</a:t>
            </a:r>
            <a:r>
              <a:rPr lang="en-US" sz="2200" dirty="0"/>
              <a:t>, and when the next request arrives, it could search forward from the </a:t>
            </a:r>
            <a:r>
              <a:rPr lang="en-US" sz="2200" dirty="0" smtClean="0"/>
              <a:t>CBA</a:t>
            </a:r>
          </a:p>
          <a:p>
            <a:pPr algn="just"/>
            <a:r>
              <a:rPr lang="en-US" sz="2200" dirty="0" smtClean="0"/>
              <a:t>If the </a:t>
            </a:r>
            <a:r>
              <a:rPr lang="en-US" sz="2200" dirty="0"/>
              <a:t>address of the desired record was between the CBA and the end of the file.</a:t>
            </a:r>
          </a:p>
          <a:p>
            <a:pPr algn="just"/>
            <a:r>
              <a:rPr lang="en-US" sz="2200" dirty="0"/>
              <a:t>Otherwise, the search would start from the beginning of the file. </a:t>
            </a:r>
            <a:endParaRPr lang="en-US" sz="2200" dirty="0" smtClean="0"/>
          </a:p>
          <a:p>
            <a:pPr algn="just"/>
            <a:r>
              <a:rPr lang="en-US" sz="2200" dirty="0" smtClean="0"/>
              <a:t>It </a:t>
            </a:r>
            <a:r>
              <a:rPr lang="en-US" sz="2200" dirty="0"/>
              <a:t>could be said </a:t>
            </a:r>
            <a:r>
              <a:rPr lang="en-US" sz="2200" dirty="0" smtClean="0"/>
              <a:t>that this </a:t>
            </a:r>
            <a:r>
              <a:rPr lang="en-US" sz="2200" dirty="0"/>
              <a:t>semi-sequential search is only semi-adequate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Access Methods (Cont..)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2400" dirty="0" smtClean="0"/>
              <a:t>Alternatively, the </a:t>
            </a:r>
            <a:r>
              <a:rPr lang="en-US" sz="2400" dirty="0"/>
              <a:t>File Manager to keep a table of record numbers and </a:t>
            </a:r>
            <a:r>
              <a:rPr lang="en-US" sz="2400" dirty="0" smtClean="0"/>
              <a:t>their CBAs</a:t>
            </a:r>
          </a:p>
          <a:p>
            <a:pPr algn="just"/>
            <a:r>
              <a:rPr lang="en-US" sz="2400" dirty="0" smtClean="0"/>
              <a:t>To </a:t>
            </a:r>
            <a:r>
              <a:rPr lang="en-US" sz="2400" dirty="0"/>
              <a:t>fill a request, this table is searched for the exact storage location of </a:t>
            </a:r>
            <a:r>
              <a:rPr lang="en-US" sz="2400" dirty="0" smtClean="0"/>
              <a:t>the desired record, </a:t>
            </a:r>
            <a:r>
              <a:rPr lang="en-US" sz="2400" dirty="0"/>
              <a:t>so the direct access reduces to a table </a:t>
            </a:r>
            <a:r>
              <a:rPr lang="en-US" sz="2400" dirty="0" smtClean="0"/>
              <a:t>lookup</a:t>
            </a:r>
            <a:endParaRPr lang="en-US" sz="2400" dirty="0"/>
          </a:p>
          <a:p>
            <a:pPr algn="just"/>
            <a:r>
              <a:rPr lang="en-US" sz="2400" dirty="0"/>
              <a:t>To avoid </a:t>
            </a:r>
            <a:r>
              <a:rPr lang="en-US" sz="2400" dirty="0" smtClean="0"/>
              <a:t>this problem: </a:t>
            </a:r>
            <a:r>
              <a:rPr lang="en-US" sz="2400" dirty="0"/>
              <a:t>files </a:t>
            </a:r>
            <a:r>
              <a:rPr lang="en-US" sz="2400" dirty="0" smtClean="0"/>
              <a:t>organized for </a:t>
            </a:r>
            <a:r>
              <a:rPr lang="en-US" sz="2400" dirty="0"/>
              <a:t>fixed-length records, if the records are to be </a:t>
            </a:r>
            <a:r>
              <a:rPr lang="en-US" sz="2400" dirty="0" smtClean="0"/>
              <a:t>accessed directly</a:t>
            </a:r>
          </a:p>
          <a:p>
            <a:pPr algn="just"/>
            <a:r>
              <a:rPr lang="en-US" sz="2400" dirty="0"/>
              <a:t>Records in an </a:t>
            </a:r>
            <a:r>
              <a:rPr lang="en-US" sz="2400" i="1" dirty="0"/>
              <a:t>indexed sequential file can be accessed either sequentially or </a:t>
            </a:r>
            <a:r>
              <a:rPr lang="en-US" sz="2400" i="1" dirty="0" smtClean="0"/>
              <a:t>directly</a:t>
            </a:r>
          </a:p>
          <a:p>
            <a:pPr algn="just"/>
            <a:r>
              <a:rPr lang="en-US" sz="2400" dirty="0"/>
              <a:t>compute the </a:t>
            </a:r>
            <a:r>
              <a:rPr lang="en-US" sz="2400" dirty="0" smtClean="0"/>
              <a:t>CBA: one </a:t>
            </a:r>
            <a:r>
              <a:rPr lang="en-US" sz="2400" dirty="0"/>
              <a:t>extra </a:t>
            </a:r>
            <a:r>
              <a:rPr lang="en-US" sz="2400" dirty="0" smtClean="0"/>
              <a:t>step - the </a:t>
            </a:r>
            <a:r>
              <a:rPr lang="en-US" sz="2400" dirty="0"/>
              <a:t>index file must be searched for the pointer to the block </a:t>
            </a:r>
            <a:r>
              <a:rPr lang="en-US" sz="2400" dirty="0" smtClean="0"/>
              <a:t>where the </a:t>
            </a:r>
            <a:r>
              <a:rPr lang="en-US" sz="2400" dirty="0"/>
              <a:t>data is </a:t>
            </a:r>
            <a:r>
              <a:rPr lang="en-US" sz="2400" dirty="0" smtClean="0"/>
              <a:t>stored</a:t>
            </a:r>
          </a:p>
          <a:p>
            <a:pPr algn="just"/>
            <a:r>
              <a:rPr lang="en-US" sz="2400" dirty="0"/>
              <a:t>index file is smaller than the data </a:t>
            </a:r>
            <a:r>
              <a:rPr lang="en-US" sz="2400" dirty="0" smtClean="0"/>
              <a:t>file, so kept in Main memory</a:t>
            </a:r>
          </a:p>
          <a:p>
            <a:pPr algn="just"/>
            <a:r>
              <a:rPr lang="en-US" sz="2400" dirty="0"/>
              <a:t>block can be retrieved from secondary </a:t>
            </a:r>
            <a:r>
              <a:rPr lang="en-US" sz="2400" dirty="0" smtClean="0"/>
              <a:t>storage – beginning address calculated</a:t>
            </a:r>
          </a:p>
          <a:p>
            <a:pPr algn="just"/>
            <a:r>
              <a:rPr lang="en-US" sz="2400" dirty="0" smtClean="0"/>
              <a:t>Several levels </a:t>
            </a:r>
            <a:r>
              <a:rPr lang="en-US" sz="2400" dirty="0"/>
              <a:t>of indexing </a:t>
            </a:r>
            <a:r>
              <a:rPr lang="en-US" sz="2400" dirty="0" smtClean="0"/>
              <a:t>used to </a:t>
            </a:r>
            <a:r>
              <a:rPr lang="en-US" sz="2400" dirty="0"/>
              <a:t>improve access to very large </a:t>
            </a:r>
            <a:r>
              <a:rPr lang="en-US" sz="2400" dirty="0" smtClean="0"/>
              <a:t>files</a:t>
            </a:r>
            <a:endParaRPr lang="en-US" sz="2400" b="1" dirty="0" smtClean="0"/>
          </a:p>
          <a:p>
            <a:pPr algn="just"/>
            <a:endParaRPr lang="en-US" sz="2400" dirty="0" smtClean="0"/>
          </a:p>
          <a:p>
            <a:pPr algn="just"/>
            <a:endParaRPr lang="en-US" sz="2400" dirty="0" smtClean="0"/>
          </a:p>
          <a:p>
            <a:pPr algn="just"/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Access Methods (Cont..)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Levels in File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 algn="just"/>
            <a:r>
              <a:rPr lang="en-US" sz="2700" dirty="0"/>
              <a:t>The efficient management of files can’t be separated from the efficient management </a:t>
            </a:r>
            <a:r>
              <a:rPr lang="en-US" sz="2700" dirty="0" smtClean="0"/>
              <a:t>of the device</a:t>
            </a:r>
          </a:p>
          <a:p>
            <a:pPr algn="just"/>
            <a:r>
              <a:rPr lang="en-US" sz="2700" dirty="0" smtClean="0"/>
              <a:t>In this section, we’ll outline one of the many hierarchies used to perform those functions.</a:t>
            </a:r>
          </a:p>
          <a:p>
            <a:pPr algn="just"/>
            <a:r>
              <a:rPr lang="en-US" sz="2700" dirty="0" smtClean="0"/>
              <a:t>The </a:t>
            </a:r>
            <a:r>
              <a:rPr lang="en-US" sz="2700" dirty="0"/>
              <a:t>highest level </a:t>
            </a:r>
            <a:r>
              <a:rPr lang="en-US" sz="2700" dirty="0" smtClean="0"/>
              <a:t>module : </a:t>
            </a:r>
            <a:r>
              <a:rPr lang="en-US" sz="2700" dirty="0"/>
              <a:t>“basic file system,” </a:t>
            </a:r>
            <a:r>
              <a:rPr lang="en-US" sz="2700" dirty="0" smtClean="0"/>
              <a:t>&amp; </a:t>
            </a:r>
            <a:r>
              <a:rPr lang="en-US" sz="2700" dirty="0"/>
              <a:t>it passes </a:t>
            </a:r>
            <a:r>
              <a:rPr lang="en-US" sz="2700" dirty="0" smtClean="0"/>
              <a:t>information through </a:t>
            </a:r>
            <a:r>
              <a:rPr lang="en-US" sz="2700" dirty="0"/>
              <a:t>the access control verification module to the logical file </a:t>
            </a:r>
            <a:r>
              <a:rPr lang="en-US" sz="2700" dirty="0" smtClean="0"/>
              <a:t>system</a:t>
            </a:r>
            <a:endParaRPr lang="en-US" sz="2700" dirty="0"/>
          </a:p>
          <a:p>
            <a:pPr algn="just"/>
            <a:r>
              <a:rPr lang="en-US" sz="2700" dirty="0" smtClean="0"/>
              <a:t>It notifies </a:t>
            </a:r>
            <a:r>
              <a:rPr lang="en-US" sz="2700" dirty="0"/>
              <a:t>the physical file system, which works with the Device Manager. Figure </a:t>
            </a:r>
            <a:r>
              <a:rPr lang="en-US" sz="2700" dirty="0" smtClean="0"/>
              <a:t>8.14</a:t>
            </a:r>
            <a:endParaRPr lang="en-US" sz="2700" dirty="0"/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1395</Words>
  <Application>Microsoft Office PowerPoint</Application>
  <PresentationFormat>On-screen Show (4:3)</PresentationFormat>
  <Paragraphs>139</Paragraphs>
  <Slides>22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Equity</vt:lpstr>
      <vt:lpstr>Slide 1</vt:lpstr>
      <vt:lpstr>                                                     </vt:lpstr>
      <vt:lpstr>File Management</vt:lpstr>
      <vt:lpstr>Access Methods</vt:lpstr>
      <vt:lpstr>(figure 8.13) Fixed- versus variablelength records. (a) Fixedlength records have the same number of bytes, so record length (RL) is the constant x. (b) With variable-length records, RL isn’t a constant. Therefore, it’s recorded on the sequential media immediately preceding each record.</vt:lpstr>
      <vt:lpstr>Access Methods (Cont..)</vt:lpstr>
      <vt:lpstr>Access Methods (Cont..)</vt:lpstr>
      <vt:lpstr>Access Methods (Cont..)</vt:lpstr>
      <vt:lpstr>Levels in File Management</vt:lpstr>
      <vt:lpstr>Levels in File Management (Cont..)</vt:lpstr>
      <vt:lpstr>Levels in File Management (Cont..)</vt:lpstr>
      <vt:lpstr>Slide 12</vt:lpstr>
      <vt:lpstr>Slide 13</vt:lpstr>
      <vt:lpstr>Slide 14</vt:lpstr>
      <vt:lpstr>Slide 15</vt:lpstr>
      <vt:lpstr>Access control verification module</vt:lpstr>
      <vt:lpstr>Access Control Matrix</vt:lpstr>
      <vt:lpstr>Access Control Matrix</vt:lpstr>
      <vt:lpstr>Access Control Lists</vt:lpstr>
      <vt:lpstr>Access Control Lists (cont'd.)</vt:lpstr>
      <vt:lpstr>Capability Lists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 Management</dc:title>
  <dc:creator>Admin</dc:creator>
  <cp:lastModifiedBy>Soft</cp:lastModifiedBy>
  <cp:revision>15</cp:revision>
  <dcterms:created xsi:type="dcterms:W3CDTF">2020-04-19T00:55:28Z</dcterms:created>
  <dcterms:modified xsi:type="dcterms:W3CDTF">2020-05-19T05:15:11Z</dcterms:modified>
</cp:coreProperties>
</file>