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5" r:id="rId3"/>
    <p:sldId id="259" r:id="rId4"/>
    <p:sldId id="260" r:id="rId5"/>
    <p:sldId id="261" r:id="rId6"/>
    <p:sldId id="263" r:id="rId7"/>
    <p:sldId id="262" r:id="rId8"/>
    <p:sldId id="264" r:id="rId9"/>
    <p:sldId id="266" r:id="rId10"/>
    <p:sldId id="267" r:id="rId11"/>
    <p:sldId id="268" r:id="rId12"/>
    <p:sldId id="269" r:id="rId13"/>
    <p:sldId id="270" r:id="rId14"/>
    <p:sldId id="271" r:id="rId15"/>
    <p:sldId id="272" r:id="rId16"/>
    <p:sldId id="274" r:id="rId17"/>
    <p:sldId id="275" r:id="rId18"/>
    <p:sldId id="276" r:id="rId19"/>
    <p:sldId id="277" r:id="rId20"/>
    <p:sldId id="273" r:id="rId21"/>
    <p:sldId id="279" r:id="rId22"/>
    <p:sldId id="280" r:id="rId23"/>
    <p:sldId id="282" r:id="rId24"/>
    <p:sldId id="283"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2B9687-5E3A-4687-8728-6B8133A15133}"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2ED61-5BE3-4970-BF53-33CB22383792}" type="slidenum">
              <a:rPr lang="en-US" smtClean="0"/>
              <a:t>‹#›</a:t>
            </a:fld>
            <a:endParaRPr lang="en-US"/>
          </a:p>
        </p:txBody>
      </p:sp>
    </p:spTree>
    <p:extLst>
      <p:ext uri="{BB962C8B-B14F-4D97-AF65-F5344CB8AC3E}">
        <p14:creationId xmlns:p14="http://schemas.microsoft.com/office/powerpoint/2010/main" val="283360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B9687-5E3A-4687-8728-6B8133A15133}"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2ED61-5BE3-4970-BF53-33CB22383792}" type="slidenum">
              <a:rPr lang="en-US" smtClean="0"/>
              <a:t>‹#›</a:t>
            </a:fld>
            <a:endParaRPr lang="en-US"/>
          </a:p>
        </p:txBody>
      </p:sp>
    </p:spTree>
    <p:extLst>
      <p:ext uri="{BB962C8B-B14F-4D97-AF65-F5344CB8AC3E}">
        <p14:creationId xmlns:p14="http://schemas.microsoft.com/office/powerpoint/2010/main" val="179742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B9687-5E3A-4687-8728-6B8133A15133}"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2ED61-5BE3-4970-BF53-33CB22383792}" type="slidenum">
              <a:rPr lang="en-US" smtClean="0"/>
              <a:t>‹#›</a:t>
            </a:fld>
            <a:endParaRPr lang="en-US"/>
          </a:p>
        </p:txBody>
      </p:sp>
    </p:spTree>
    <p:extLst>
      <p:ext uri="{BB962C8B-B14F-4D97-AF65-F5344CB8AC3E}">
        <p14:creationId xmlns:p14="http://schemas.microsoft.com/office/powerpoint/2010/main" val="283406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2B9687-5E3A-4687-8728-6B8133A15133}"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2ED61-5BE3-4970-BF53-33CB22383792}" type="slidenum">
              <a:rPr lang="en-US" smtClean="0"/>
              <a:t>‹#›</a:t>
            </a:fld>
            <a:endParaRPr lang="en-US"/>
          </a:p>
        </p:txBody>
      </p:sp>
    </p:spTree>
    <p:extLst>
      <p:ext uri="{BB962C8B-B14F-4D97-AF65-F5344CB8AC3E}">
        <p14:creationId xmlns:p14="http://schemas.microsoft.com/office/powerpoint/2010/main" val="345891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B9687-5E3A-4687-8728-6B8133A15133}"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2ED61-5BE3-4970-BF53-33CB22383792}" type="slidenum">
              <a:rPr lang="en-US" smtClean="0"/>
              <a:t>‹#›</a:t>
            </a:fld>
            <a:endParaRPr lang="en-US"/>
          </a:p>
        </p:txBody>
      </p:sp>
    </p:spTree>
    <p:extLst>
      <p:ext uri="{BB962C8B-B14F-4D97-AF65-F5344CB8AC3E}">
        <p14:creationId xmlns:p14="http://schemas.microsoft.com/office/powerpoint/2010/main" val="87675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2B9687-5E3A-4687-8728-6B8133A15133}"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2ED61-5BE3-4970-BF53-33CB22383792}" type="slidenum">
              <a:rPr lang="en-US" smtClean="0"/>
              <a:t>‹#›</a:t>
            </a:fld>
            <a:endParaRPr lang="en-US"/>
          </a:p>
        </p:txBody>
      </p:sp>
    </p:spTree>
    <p:extLst>
      <p:ext uri="{BB962C8B-B14F-4D97-AF65-F5344CB8AC3E}">
        <p14:creationId xmlns:p14="http://schemas.microsoft.com/office/powerpoint/2010/main" val="250043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2B9687-5E3A-4687-8728-6B8133A15133}"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2ED61-5BE3-4970-BF53-33CB22383792}" type="slidenum">
              <a:rPr lang="en-US" smtClean="0"/>
              <a:t>‹#›</a:t>
            </a:fld>
            <a:endParaRPr lang="en-US"/>
          </a:p>
        </p:txBody>
      </p:sp>
    </p:spTree>
    <p:extLst>
      <p:ext uri="{BB962C8B-B14F-4D97-AF65-F5344CB8AC3E}">
        <p14:creationId xmlns:p14="http://schemas.microsoft.com/office/powerpoint/2010/main" val="264254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2B9687-5E3A-4687-8728-6B8133A15133}" type="datetimeFigureOut">
              <a:rPr lang="en-US" smtClean="0"/>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2ED61-5BE3-4970-BF53-33CB22383792}" type="slidenum">
              <a:rPr lang="en-US" smtClean="0"/>
              <a:t>‹#›</a:t>
            </a:fld>
            <a:endParaRPr lang="en-US"/>
          </a:p>
        </p:txBody>
      </p:sp>
    </p:spTree>
    <p:extLst>
      <p:ext uri="{BB962C8B-B14F-4D97-AF65-F5344CB8AC3E}">
        <p14:creationId xmlns:p14="http://schemas.microsoft.com/office/powerpoint/2010/main" val="148115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B9687-5E3A-4687-8728-6B8133A15133}" type="datetimeFigureOut">
              <a:rPr lang="en-US" smtClean="0"/>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2ED61-5BE3-4970-BF53-33CB22383792}" type="slidenum">
              <a:rPr lang="en-US" smtClean="0"/>
              <a:t>‹#›</a:t>
            </a:fld>
            <a:endParaRPr lang="en-US"/>
          </a:p>
        </p:txBody>
      </p:sp>
    </p:spTree>
    <p:extLst>
      <p:ext uri="{BB962C8B-B14F-4D97-AF65-F5344CB8AC3E}">
        <p14:creationId xmlns:p14="http://schemas.microsoft.com/office/powerpoint/2010/main" val="416170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B9687-5E3A-4687-8728-6B8133A15133}"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2ED61-5BE3-4970-BF53-33CB22383792}" type="slidenum">
              <a:rPr lang="en-US" smtClean="0"/>
              <a:t>‹#›</a:t>
            </a:fld>
            <a:endParaRPr lang="en-US"/>
          </a:p>
        </p:txBody>
      </p:sp>
    </p:spTree>
    <p:extLst>
      <p:ext uri="{BB962C8B-B14F-4D97-AF65-F5344CB8AC3E}">
        <p14:creationId xmlns:p14="http://schemas.microsoft.com/office/powerpoint/2010/main" val="123686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B9687-5E3A-4687-8728-6B8133A15133}"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2ED61-5BE3-4970-BF53-33CB22383792}" type="slidenum">
              <a:rPr lang="en-US" smtClean="0"/>
              <a:t>‹#›</a:t>
            </a:fld>
            <a:endParaRPr lang="en-US"/>
          </a:p>
        </p:txBody>
      </p:sp>
    </p:spTree>
    <p:extLst>
      <p:ext uri="{BB962C8B-B14F-4D97-AF65-F5344CB8AC3E}">
        <p14:creationId xmlns:p14="http://schemas.microsoft.com/office/powerpoint/2010/main" val="36318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B9687-5E3A-4687-8728-6B8133A15133}" type="datetimeFigureOut">
              <a:rPr lang="en-US" smtClean="0"/>
              <a:t>5/14/2020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2ED61-5BE3-4970-BF53-33CB22383792}" type="slidenum">
              <a:rPr lang="en-US" smtClean="0"/>
              <a:t>‹#›</a:t>
            </a:fld>
            <a:endParaRPr lang="en-US"/>
          </a:p>
        </p:txBody>
      </p:sp>
    </p:spTree>
    <p:extLst>
      <p:ext uri="{BB962C8B-B14F-4D97-AF65-F5344CB8AC3E}">
        <p14:creationId xmlns:p14="http://schemas.microsoft.com/office/powerpoint/2010/main" val="820396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809720" y="1714489"/>
            <a:ext cx="8572560" cy="4881581"/>
          </a:xfrm>
          <a:prstGeom prst="rect">
            <a:avLst/>
          </a:prstGeom>
          <a:noFill/>
          <a:ln w="9525">
            <a:noFill/>
            <a:miter lim="800000"/>
            <a:headEnd/>
            <a:tailEnd/>
          </a:ln>
          <a:effectLst/>
        </p:spPr>
      </p:pic>
      <p:sp>
        <p:nvSpPr>
          <p:cNvPr id="5" name="Rectangle 4"/>
          <p:cNvSpPr/>
          <p:nvPr/>
        </p:nvSpPr>
        <p:spPr>
          <a:xfrm>
            <a:off x="1809720" y="214290"/>
            <a:ext cx="8773364" cy="236988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7030A0"/>
                </a:solidFill>
                <a:effectLst>
                  <a:outerShdw blurRad="76200" dist="50800" dir="5400000" algn="tl" rotWithShape="0">
                    <a:srgbClr val="000000">
                      <a:alpha val="65000"/>
                    </a:srgbClr>
                  </a:outerShdw>
                </a:effectLst>
              </a:rPr>
              <a:t>Cauvery College for Women (Autonomous)</a:t>
            </a:r>
          </a:p>
          <a:p>
            <a:pPr algn="ctr"/>
            <a:r>
              <a:rPr lang="en-US" sz="2400" b="1" spc="50" dirty="0">
                <a:ln w="11430"/>
                <a:solidFill>
                  <a:srgbClr val="7030A0"/>
                </a:solidFill>
                <a:effectLst>
                  <a:outerShdw blurRad="76200" dist="50800" dir="5400000" algn="tl" rotWithShape="0">
                    <a:srgbClr val="000000">
                      <a:alpha val="65000"/>
                    </a:srgbClr>
                  </a:outerShdw>
                </a:effectLst>
              </a:rPr>
              <a:t>Nationally Accredited (III Cycle) with ‘A’ Grade by NAAC</a:t>
            </a:r>
          </a:p>
          <a:p>
            <a:pPr algn="ctr"/>
            <a:r>
              <a:rPr lang="en-US" sz="2400" b="1" spc="50" dirty="0" err="1">
                <a:ln w="11430"/>
                <a:solidFill>
                  <a:srgbClr val="7030A0"/>
                </a:solidFill>
                <a:effectLst>
                  <a:outerShdw blurRad="76200" dist="50800" dir="5400000" algn="tl" rotWithShape="0">
                    <a:srgbClr val="000000">
                      <a:alpha val="65000"/>
                    </a:srgbClr>
                  </a:outerShdw>
                </a:effectLst>
              </a:rPr>
              <a:t>Annamalai</a:t>
            </a:r>
            <a:r>
              <a:rPr lang="en-US" sz="2400" b="1" spc="50" dirty="0">
                <a:ln w="11430"/>
                <a:solidFill>
                  <a:srgbClr val="7030A0"/>
                </a:solidFill>
                <a:effectLst>
                  <a:outerShdw blurRad="76200" dist="50800" dir="5400000" algn="tl" rotWithShape="0">
                    <a:srgbClr val="000000">
                      <a:alpha val="65000"/>
                    </a:srgbClr>
                  </a:outerShdw>
                </a:effectLst>
              </a:rPr>
              <a:t> Nagar, Tiruchirappalli-18.</a:t>
            </a:r>
          </a:p>
          <a:p>
            <a:pPr algn="ctr"/>
            <a:endParaRPr lang="en-US" sz="2800" b="1" spc="50" dirty="0">
              <a:ln w="11430"/>
              <a:effectLst>
                <a:outerShdw blurRad="76200" dist="50800" dir="5400000" algn="tl" rotWithShape="0">
                  <a:srgbClr val="000000">
                    <a:alpha val="65000"/>
                  </a:srgbClr>
                </a:outerShdw>
              </a:effectLst>
            </a:endParaRPr>
          </a:p>
          <a:p>
            <a:pPr algn="ctr"/>
            <a:endParaRPr lang="en-US" sz="3600" b="1"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7393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39" y="294916"/>
            <a:ext cx="10515600" cy="871247"/>
          </a:xfrm>
        </p:spPr>
        <p:txBody>
          <a:bodyPr>
            <a:noAutofit/>
          </a:bodyPr>
          <a:lstStyle/>
          <a:p>
            <a:pPr algn="ctr"/>
            <a:r>
              <a:rPr lang="en-US" sz="3600" b="1" dirty="0" smtClean="0">
                <a:latin typeface="Times New Roman" panose="02020603050405020304" pitchFamily="18" charset="0"/>
                <a:cs typeface="Times New Roman" panose="02020603050405020304" pitchFamily="18" charset="0"/>
              </a:rPr>
              <a:t>CHAIRS</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half" idx="1"/>
          </p:nvPr>
        </p:nvSpPr>
        <p:spPr>
          <a:xfrm>
            <a:off x="193185" y="1008084"/>
            <a:ext cx="5550793" cy="5548538"/>
          </a:xfrm>
        </p:spPr>
        <p:txBody>
          <a:bodyPr>
            <a:noAutofit/>
          </a:bodyPr>
          <a:lstStyle/>
          <a:p>
            <a:pPr lvl="0">
              <a:lnSpc>
                <a:spcPct val="150000"/>
              </a:lnSpc>
            </a:pPr>
            <a:r>
              <a:rPr lang="en-US" sz="2000" b="1" dirty="0">
                <a:latin typeface="Times New Roman" panose="02020603050405020304" pitchFamily="18" charset="0"/>
                <a:cs typeface="Times New Roman" panose="02020603050405020304" pitchFamily="18" charset="0"/>
              </a:rPr>
              <a:t>Restaurant chairs:</a:t>
            </a:r>
            <a:r>
              <a:rPr lang="en-US" sz="2000" dirty="0">
                <a:latin typeface="Times New Roman" panose="02020603050405020304" pitchFamily="18" charset="0"/>
                <a:cs typeface="Times New Roman" panose="02020603050405020304" pitchFamily="18" charset="0"/>
              </a:rPr>
              <a:t> They are provided with expensive upholstery and armrests with intricate designs. </a:t>
            </a:r>
            <a:endParaRPr lang="en-US" sz="2000" dirty="0" smtClean="0">
              <a:latin typeface="Times New Roman" panose="02020603050405020304" pitchFamily="18" charset="0"/>
              <a:cs typeface="Times New Roman" panose="02020603050405020304" pitchFamily="18" charset="0"/>
            </a:endParaRPr>
          </a:p>
          <a:p>
            <a:pPr lvl="0">
              <a:lnSpc>
                <a:spcPct val="150000"/>
              </a:lnSpc>
            </a:pPr>
            <a:endParaRPr lang="en-US" sz="2000" dirty="0">
              <a:latin typeface="Times New Roman" panose="02020603050405020304" pitchFamily="18" charset="0"/>
              <a:cs typeface="Times New Roman" panose="02020603050405020304" pitchFamily="18" charset="0"/>
            </a:endParaRPr>
          </a:p>
          <a:p>
            <a:pPr marL="0" lvl="0" indent="0">
              <a:lnSpc>
                <a:spcPct val="150000"/>
              </a:lnSpc>
              <a:buNone/>
            </a:pPr>
            <a:endParaRPr lang="en-US" sz="2000" dirty="0">
              <a:latin typeface="Times New Roman" panose="02020603050405020304" pitchFamily="18" charset="0"/>
              <a:cs typeface="Times New Roman" panose="02020603050405020304" pitchFamily="18" charset="0"/>
            </a:endParaRPr>
          </a:p>
          <a:p>
            <a:pPr marL="0"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03538" y="2834629"/>
            <a:ext cx="4657859" cy="360608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331" y="2834629"/>
            <a:ext cx="5715000" cy="3606084"/>
          </a:xfrm>
          <a:prstGeom prst="rect">
            <a:avLst/>
          </a:prstGeom>
        </p:spPr>
      </p:pic>
      <p:sp>
        <p:nvSpPr>
          <p:cNvPr id="6" name="Rectangle 5"/>
          <p:cNvSpPr/>
          <p:nvPr/>
        </p:nvSpPr>
        <p:spPr>
          <a:xfrm>
            <a:off x="5648728" y="1010094"/>
            <a:ext cx="6096000" cy="1754326"/>
          </a:xfrm>
          <a:prstGeom prst="rect">
            <a:avLst/>
          </a:prstGeom>
        </p:spPr>
        <p:txBody>
          <a:bodyPr>
            <a:spAutoFit/>
          </a:bodyPr>
          <a:lstStyle/>
          <a:p>
            <a:pPr lvl="0">
              <a:lnSpc>
                <a:spcPct val="150000"/>
              </a:lnSpc>
            </a:pPr>
            <a:r>
              <a:rPr lang="en-US" b="1" dirty="0" smtClean="0">
                <a:latin typeface="Times New Roman" panose="02020603050405020304" pitchFamily="18" charset="0"/>
                <a:cs typeface="Times New Roman" panose="02020603050405020304" pitchFamily="18" charset="0"/>
              </a:rPr>
              <a:t>Coffee shop chairs:</a:t>
            </a:r>
            <a:r>
              <a:rPr lang="en-US" dirty="0" smtClean="0">
                <a:latin typeface="Times New Roman" panose="02020603050405020304" pitchFamily="18" charset="0"/>
                <a:cs typeface="Times New Roman" panose="02020603050405020304" pitchFamily="18" charset="0"/>
              </a:rPr>
              <a:t> used particularly in fast food services w quick seat turnover is expected. Coffee shop chairs are usually made of fiberglass, cane, plastic and other less expensive materials with straight short backs and no armrests.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778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45" y="281544"/>
            <a:ext cx="10515600" cy="871247"/>
          </a:xfrm>
        </p:spPr>
        <p:txBody>
          <a:bodyPr>
            <a:noAutofit/>
          </a:bodyPr>
          <a:lstStyle/>
          <a:p>
            <a:pPr algn="ctr"/>
            <a:r>
              <a:rPr lang="en-US" sz="3600" b="1" dirty="0" smtClean="0">
                <a:latin typeface="Times New Roman" panose="02020603050405020304" pitchFamily="18" charset="0"/>
                <a:cs typeface="Times New Roman" panose="02020603050405020304" pitchFamily="18" charset="0"/>
              </a:rPr>
              <a:t>CHAIRS</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half" idx="1"/>
          </p:nvPr>
        </p:nvSpPr>
        <p:spPr>
          <a:xfrm>
            <a:off x="206063" y="738602"/>
            <a:ext cx="5550793" cy="5548538"/>
          </a:xfrm>
        </p:spPr>
        <p:txBody>
          <a:bodyPr>
            <a:noAutofit/>
          </a:bodyPr>
          <a:lstStyle/>
          <a:p>
            <a:pPr lvl="0">
              <a:lnSpc>
                <a:spcPct val="150000"/>
              </a:lnSpc>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Banquet </a:t>
            </a:r>
            <a:r>
              <a:rPr lang="en-US" sz="2000" b="1" dirty="0">
                <a:latin typeface="Times New Roman" panose="02020603050405020304" pitchFamily="18" charset="0"/>
                <a:cs typeface="Times New Roman" panose="02020603050405020304" pitchFamily="18" charset="0"/>
              </a:rPr>
              <a:t>chairs:</a:t>
            </a:r>
            <a:r>
              <a:rPr lang="en-US" sz="2000" dirty="0">
                <a:latin typeface="Times New Roman" panose="02020603050405020304" pitchFamily="18" charset="0"/>
                <a:cs typeface="Times New Roman" panose="02020603050405020304" pitchFamily="18" charset="0"/>
              </a:rPr>
              <a:t> Banquet chairs are usually upholstered and have a gently reclining back and armrests. Some banquet chairs may not have armrests in order to be stacked when not in use. </a:t>
            </a:r>
            <a:endParaRPr lang="en-US" sz="2000" dirty="0" smtClean="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v"/>
            </a:pPr>
            <a:endParaRPr lang="en-US" sz="20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56068" y="2943139"/>
            <a:ext cx="4110507" cy="3434153"/>
          </a:xfrm>
        </p:spPr>
      </p:pic>
      <p:sp>
        <p:nvSpPr>
          <p:cNvPr id="5" name="Rectangle 4"/>
          <p:cNvSpPr/>
          <p:nvPr/>
        </p:nvSpPr>
        <p:spPr>
          <a:xfrm>
            <a:off x="5696755" y="738602"/>
            <a:ext cx="6096000" cy="7432804"/>
          </a:xfrm>
          <a:prstGeom prst="rect">
            <a:avLst/>
          </a:prstGeom>
        </p:spPr>
        <p:txBody>
          <a:bodyPr>
            <a:spAutoFit/>
          </a:bodyPr>
          <a:lstStyle/>
          <a:p>
            <a:pPr lvl="0">
              <a:lnSpc>
                <a:spcPct val="150000"/>
              </a:lnSpc>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Garden chairs:</a:t>
            </a:r>
            <a:r>
              <a:rPr lang="en-US" sz="2000" dirty="0" smtClean="0">
                <a:latin typeface="Times New Roman" panose="02020603050405020304" pitchFamily="18" charset="0"/>
                <a:cs typeface="Times New Roman" panose="02020603050405020304" pitchFamily="18" charset="0"/>
              </a:rPr>
              <a:t> fiberglass and other plastic </a:t>
            </a:r>
            <a:r>
              <a:rPr lang="en-US" sz="2000" dirty="0" err="1" smtClean="0">
                <a:latin typeface="Times New Roman" panose="02020603050405020304" pitchFamily="18" charset="0"/>
                <a:cs typeface="Times New Roman" panose="02020603050405020304" pitchFamily="18" charset="0"/>
              </a:rPr>
              <a:t>moulded</a:t>
            </a:r>
            <a:r>
              <a:rPr lang="en-US" sz="2000" dirty="0" smtClean="0">
                <a:latin typeface="Times New Roman" panose="02020603050405020304" pitchFamily="18" charset="0"/>
                <a:cs typeface="Times New Roman" panose="02020603050405020304" pitchFamily="18" charset="0"/>
              </a:rPr>
              <a:t> chairs with legs are popular for garden or open air food and beverage so with service.</a:t>
            </a:r>
          </a:p>
          <a:p>
            <a:pPr lvl="0">
              <a:lnSpc>
                <a:spcPct val="150000"/>
              </a:lnSpc>
            </a:pPr>
            <a:endParaRPr lang="en-US" sz="2000" dirty="0" smtClean="0">
              <a:latin typeface="Times New Roman" panose="02020603050405020304" pitchFamily="18" charset="0"/>
              <a:cs typeface="Times New Roman" panose="02020603050405020304" pitchFamily="18" charset="0"/>
            </a:endParaRPr>
          </a:p>
          <a:p>
            <a:pPr lvl="0">
              <a:lnSpc>
                <a:spcPct val="150000"/>
              </a:lnSpc>
            </a:pPr>
            <a:endParaRPr lang="en-US" sz="2000" dirty="0">
              <a:latin typeface="Times New Roman" panose="02020603050405020304" pitchFamily="18" charset="0"/>
              <a:cs typeface="Times New Roman" panose="02020603050405020304" pitchFamily="18" charset="0"/>
            </a:endParaRPr>
          </a:p>
          <a:p>
            <a:pPr lvl="0">
              <a:lnSpc>
                <a:spcPct val="150000"/>
              </a:lnSpc>
            </a:pPr>
            <a:endParaRPr lang="en-US" sz="2000" dirty="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v"/>
            </a:pPr>
            <a:endParaRPr lang="en-US" dirty="0" smtClean="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lvl="0">
              <a:lnSpc>
                <a:spcPct val="150000"/>
              </a:lnSpc>
            </a:pPr>
            <a:endParaRPr lang="en-US"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4531" b="15046"/>
          <a:stretch/>
        </p:blipFill>
        <p:spPr>
          <a:xfrm>
            <a:off x="6287036" y="2720680"/>
            <a:ext cx="4895045" cy="3447214"/>
          </a:xfrm>
          <a:prstGeom prst="rect">
            <a:avLst/>
          </a:prstGeom>
        </p:spPr>
      </p:pic>
    </p:spTree>
    <p:extLst>
      <p:ext uri="{BB962C8B-B14F-4D97-AF65-F5344CB8AC3E}">
        <p14:creationId xmlns:p14="http://schemas.microsoft.com/office/powerpoint/2010/main" val="1336105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728" y="402630"/>
            <a:ext cx="10515600" cy="871247"/>
          </a:xfrm>
        </p:spPr>
        <p:txBody>
          <a:bodyPr>
            <a:noAutofit/>
          </a:bodyPr>
          <a:lstStyle/>
          <a:p>
            <a:pPr algn="ctr"/>
            <a:r>
              <a:rPr lang="en-US" sz="3600" b="1" dirty="0" smtClean="0">
                <a:latin typeface="Times New Roman" panose="02020603050405020304" pitchFamily="18" charset="0"/>
                <a:cs typeface="Times New Roman" panose="02020603050405020304" pitchFamily="18" charset="0"/>
              </a:rPr>
              <a:t>CHAIRS</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half" idx="1"/>
          </p:nvPr>
        </p:nvSpPr>
        <p:spPr>
          <a:xfrm>
            <a:off x="206063" y="738602"/>
            <a:ext cx="5550793" cy="5548538"/>
          </a:xfrm>
        </p:spPr>
        <p:txBody>
          <a:bodyPr>
            <a:noAutofit/>
          </a:bodyPr>
          <a:lstStyle/>
          <a:p>
            <a:pPr marL="0"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lvl="0" algn="just">
              <a:lnSpc>
                <a:spcPct val="150000"/>
              </a:lnSpc>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Lounge chairs:</a:t>
            </a:r>
            <a:r>
              <a:rPr lang="en-US" sz="2000" dirty="0" smtClean="0">
                <a:latin typeface="Times New Roman" panose="02020603050405020304" pitchFamily="18" charset="0"/>
                <a:cs typeface="Times New Roman" panose="02020603050405020304" pitchFamily="18" charset="0"/>
              </a:rPr>
              <a:t> Lounge chairs or sofas are heavily upholstered and should be luxurious and comfortable to the guests who are made to wait until the service is available.</a:t>
            </a:r>
          </a:p>
          <a:p>
            <a:pPr algn="just">
              <a:lnSpc>
                <a:spcPct val="150000"/>
              </a:lnSpc>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468192"/>
            <a:ext cx="5181600" cy="4700788"/>
          </a:xfrm>
        </p:spPr>
      </p:pic>
    </p:spTree>
    <p:extLst>
      <p:ext uri="{BB962C8B-B14F-4D97-AF65-F5344CB8AC3E}">
        <p14:creationId xmlns:p14="http://schemas.microsoft.com/office/powerpoint/2010/main" val="284213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695"/>
            <a:ext cx="10515600" cy="1124018"/>
          </a:xfrm>
        </p:spPr>
        <p:txBody>
          <a:bodyPr>
            <a:normAutofit fontScale="90000"/>
          </a:bodyPr>
          <a:lstStyle/>
          <a:p>
            <a:pPr lvl="0" algn="ctr"/>
            <a:r>
              <a:rPr lang="en-US" b="1" dirty="0" smtClean="0">
                <a:latin typeface="Times New Roman" panose="02020603050405020304" pitchFamily="18" charset="0"/>
                <a:cs typeface="Times New Roman" panose="02020603050405020304" pitchFamily="18" charset="0"/>
              </a:rPr>
              <a:t>SIDE STATION / DUMMY WAITER</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sz="half" idx="1"/>
          </p:nvPr>
        </p:nvSpPr>
        <p:spPr>
          <a:xfrm>
            <a:off x="412124" y="1027135"/>
            <a:ext cx="5640946" cy="4351338"/>
          </a:xfrm>
        </p:spPr>
        <p:txBody>
          <a:bodyPr>
            <a:noAutofit/>
          </a:bodyPr>
          <a:lstStyle/>
          <a:p>
            <a:pPr>
              <a:lnSpc>
                <a:spcPct val="150000"/>
              </a:lnSpc>
            </a:pPr>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side station is also called the dummy waiter or service console. This is a very important piece of furniture in a restaurant. It is used by the service staff for keeping all the service equipment at one place. It also used as a landing table for the dishes picked up from the kitchen en route to the table and the dirty dishes from the guest's table to the wash - up area. For the convenience of the service staff, the side station should be strategically located in restaurant. The side station should be kept clean and presentable as it can be seen by guests.</a:t>
            </a:r>
          </a:p>
          <a:p>
            <a:pPr>
              <a:lnSpc>
                <a:spcPct val="150000"/>
              </a:lnSpc>
            </a:pPr>
            <a:r>
              <a:rPr lang="en-US" sz="1400" dirty="0">
                <a:latin typeface="Times New Roman" panose="02020603050405020304" pitchFamily="18" charset="0"/>
                <a:cs typeface="Times New Roman" panose="02020603050405020304" pitchFamily="18" charset="0"/>
              </a:rPr>
              <a:t>The style and design of the side board varies from establishment to establishment. It depends upon: </a:t>
            </a:r>
          </a:p>
          <a:p>
            <a:pPr lvl="0">
              <a:lnSpc>
                <a:spcPct val="150000"/>
              </a:lnSpc>
            </a:pPr>
            <a:r>
              <a:rPr lang="en-US" sz="1400" dirty="0">
                <a:latin typeface="Times New Roman" panose="02020603050405020304" pitchFamily="18" charset="0"/>
                <a:cs typeface="Times New Roman" panose="02020603050405020304" pitchFamily="18" charset="0"/>
              </a:rPr>
              <a:t>The style of service and menu offered. </a:t>
            </a:r>
          </a:p>
          <a:p>
            <a:pPr lvl="0">
              <a:lnSpc>
                <a:spcPct val="150000"/>
              </a:lnSpc>
            </a:pPr>
            <a:r>
              <a:rPr lang="en-US" sz="1400" dirty="0">
                <a:latin typeface="Times New Roman" panose="02020603050405020304" pitchFamily="18" charset="0"/>
                <a:cs typeface="Times New Roman" panose="02020603050405020304" pitchFamily="18" charset="0"/>
              </a:rPr>
              <a:t>The number of waiters working from one sideboard. </a:t>
            </a:r>
          </a:p>
          <a:p>
            <a:pPr lvl="0">
              <a:lnSpc>
                <a:spcPct val="150000"/>
              </a:lnSpc>
            </a:pPr>
            <a:r>
              <a:rPr lang="en-US" sz="1400" dirty="0">
                <a:latin typeface="Times New Roman" panose="02020603050405020304" pitchFamily="18" charset="0"/>
                <a:cs typeface="Times New Roman" panose="02020603050405020304" pitchFamily="18" charset="0"/>
              </a:rPr>
              <a:t>The number of tables to be served from one sideboard. </a:t>
            </a:r>
          </a:p>
          <a:p>
            <a:pPr lvl="0">
              <a:lnSpc>
                <a:spcPct val="150000"/>
              </a:lnSpc>
            </a:pPr>
            <a:r>
              <a:rPr lang="en-US" sz="1400" dirty="0">
                <a:latin typeface="Times New Roman" panose="02020603050405020304" pitchFamily="18" charset="0"/>
                <a:cs typeface="Times New Roman" panose="02020603050405020304" pitchFamily="18" charset="0"/>
              </a:rPr>
              <a:t>The amount of equipment it is expected to hold. </a:t>
            </a:r>
          </a:p>
          <a:p>
            <a:pPr>
              <a:lnSpc>
                <a:spcPct val="150000"/>
              </a:lnSpc>
            </a:pPr>
            <a:endParaRPr lang="en-US" sz="14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53070" y="829625"/>
            <a:ext cx="5545418" cy="5545418"/>
          </a:xfrm>
        </p:spPr>
      </p:pic>
    </p:spTree>
    <p:extLst>
      <p:ext uri="{BB962C8B-B14F-4D97-AF65-F5344CB8AC3E}">
        <p14:creationId xmlns:p14="http://schemas.microsoft.com/office/powerpoint/2010/main" val="2674810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3308"/>
            <a:ext cx="10515600" cy="639427"/>
          </a:xfrm>
        </p:spPr>
        <p:txBody>
          <a:bodyPr>
            <a:noAutofit/>
          </a:bodyPr>
          <a:lstStyle/>
          <a:p>
            <a:pPr algn="ctr"/>
            <a:r>
              <a:rPr lang="en-US" sz="3600" b="1" dirty="0" smtClean="0">
                <a:latin typeface="Times New Roman" panose="02020603050405020304" pitchFamily="18" charset="0"/>
                <a:cs typeface="Times New Roman" panose="02020603050405020304" pitchFamily="18" charset="0"/>
              </a:rPr>
              <a:t>TROLLEYS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657895" y="965918"/>
            <a:ext cx="5181600" cy="5228822"/>
          </a:xfrm>
        </p:spPr>
        <p:txBody>
          <a:bodyPr>
            <a:normAutofit fontScale="77500" lnSpcReduction="20000"/>
          </a:bodyPr>
          <a:lstStyle/>
          <a:p>
            <a:pPr lvl="0" algn="just">
              <a:lnSpc>
                <a:spcPct val="160000"/>
              </a:lnSpc>
              <a:buFont typeface="Wingdings" panose="05000000000000000000" pitchFamily="2" charset="2"/>
              <a:buChar char="v"/>
            </a:pPr>
            <a:r>
              <a:rPr lang="en-US" b="1" dirty="0" err="1">
                <a:latin typeface="Times New Roman" panose="02020603050405020304" pitchFamily="18" charset="0"/>
                <a:cs typeface="Times New Roman" panose="02020603050405020304" pitchFamily="18" charset="0"/>
              </a:rPr>
              <a:t>Gueridon</a:t>
            </a:r>
            <a:r>
              <a:rPr lang="en-US" b="1" dirty="0">
                <a:latin typeface="Times New Roman" panose="02020603050405020304" pitchFamily="18" charset="0"/>
                <a:cs typeface="Times New Roman" panose="02020603050405020304" pitchFamily="18" charset="0"/>
              </a:rPr>
              <a:t> trolley </a:t>
            </a:r>
            <a:endParaRPr lang="en-US" dirty="0" smtClean="0">
              <a:latin typeface="Times New Roman" panose="02020603050405020304" pitchFamily="18" charset="0"/>
              <a:cs typeface="Times New Roman" panose="02020603050405020304" pitchFamily="18" charset="0"/>
            </a:endParaRPr>
          </a:p>
          <a:p>
            <a:pPr marL="0" lvl="0" indent="0" algn="just">
              <a:lnSpc>
                <a:spcPct val="160000"/>
              </a:lnSpc>
              <a:buNone/>
            </a:pPr>
            <a:r>
              <a:rPr lang="en-US" sz="2600" dirty="0" smtClean="0">
                <a:latin typeface="Times New Roman" panose="02020603050405020304" pitchFamily="18" charset="0"/>
                <a:cs typeface="Times New Roman" panose="02020603050405020304" pitchFamily="18" charset="0"/>
              </a:rPr>
              <a:t>A </a:t>
            </a:r>
            <a:r>
              <a:rPr lang="en-US" sz="2600" dirty="0" err="1">
                <a:latin typeface="Times New Roman" panose="02020603050405020304" pitchFamily="18" charset="0"/>
                <a:cs typeface="Times New Roman" panose="02020603050405020304" pitchFamily="18" charset="0"/>
              </a:rPr>
              <a:t>gueridon</a:t>
            </a:r>
            <a:r>
              <a:rPr lang="en-US" sz="2600" dirty="0">
                <a:latin typeface="Times New Roman" panose="02020603050405020304" pitchFamily="18" charset="0"/>
                <a:cs typeface="Times New Roman" panose="02020603050405020304" pitchFamily="18" charset="0"/>
              </a:rPr>
              <a:t> or flambé trolley is a small mobile trolley that can be placed long side the </a:t>
            </a:r>
            <a:r>
              <a:rPr lang="en-US" sz="2600" dirty="0" err="1">
                <a:latin typeface="Times New Roman" panose="02020603050405020304" pitchFamily="18" charset="0"/>
                <a:cs typeface="Times New Roman" panose="02020603050405020304" pitchFamily="18" charset="0"/>
              </a:rPr>
              <a:t>guests's</a:t>
            </a:r>
            <a:r>
              <a:rPr lang="en-US" sz="2600" dirty="0">
                <a:latin typeface="Times New Roman" panose="02020603050405020304" pitchFamily="18" charset="0"/>
                <a:cs typeface="Times New Roman" panose="02020603050405020304" pitchFamily="18" charset="0"/>
              </a:rPr>
              <a:t> table. It consists of one or two burners, a gas cylinder and a work and storage space for plates and cooking </a:t>
            </a:r>
            <a:r>
              <a:rPr lang="en-US" sz="2600" dirty="0" err="1">
                <a:latin typeface="Times New Roman" panose="02020603050405020304" pitchFamily="18" charset="0"/>
                <a:cs typeface="Times New Roman" panose="02020603050405020304" pitchFamily="18" charset="0"/>
              </a:rPr>
              <a:t>equipments</a:t>
            </a:r>
            <a:r>
              <a:rPr lang="en-US" sz="2600" dirty="0">
                <a:latin typeface="Times New Roman" panose="02020603050405020304" pitchFamily="18" charset="0"/>
                <a:cs typeface="Times New Roman" panose="02020603050405020304" pitchFamily="18" charset="0"/>
              </a:rPr>
              <a:t>. Using this trolley, the food is flamed at the guest's table. Only skilled and well trained waiters are allowed to handle this service as there is the risk of spoiling food by over cooking it, and of the fame causing a fire in the premises.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39495" y="1109048"/>
            <a:ext cx="5926332" cy="4942561"/>
          </a:xfrm>
        </p:spPr>
      </p:pic>
    </p:spTree>
    <p:extLst>
      <p:ext uri="{BB962C8B-B14F-4D97-AF65-F5344CB8AC3E}">
        <p14:creationId xmlns:p14="http://schemas.microsoft.com/office/powerpoint/2010/main" val="1651198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701"/>
            <a:ext cx="10515600" cy="1012914"/>
          </a:xfrm>
        </p:spPr>
        <p:txBody>
          <a:bodyPr/>
          <a:lstStyle/>
          <a:p>
            <a:pPr algn="ctr"/>
            <a:r>
              <a:rPr lang="en-US" b="1" dirty="0" smtClean="0">
                <a:latin typeface="Times New Roman" panose="02020603050405020304" pitchFamily="18" charset="0"/>
                <a:cs typeface="Times New Roman" panose="02020603050405020304" pitchFamily="18" charset="0"/>
              </a:rPr>
              <a:t>TROLLEYS</a:t>
            </a:r>
            <a:endParaRPr lang="en-US" dirty="0"/>
          </a:p>
        </p:txBody>
      </p:sp>
      <p:sp>
        <p:nvSpPr>
          <p:cNvPr id="3" name="Content Placeholder 2"/>
          <p:cNvSpPr>
            <a:spLocks noGrp="1"/>
          </p:cNvSpPr>
          <p:nvPr>
            <p:ph sz="half" idx="1"/>
          </p:nvPr>
        </p:nvSpPr>
        <p:spPr>
          <a:xfrm>
            <a:off x="838200" y="1442434"/>
            <a:ext cx="5181600" cy="4502709"/>
          </a:xfrm>
        </p:spPr>
        <p:txBody>
          <a:bodyPr>
            <a:normAutofit fontScale="70000" lnSpcReduction="20000"/>
          </a:bodyPr>
          <a:lstStyle/>
          <a:p>
            <a:pPr algn="just">
              <a:lnSpc>
                <a:spcPct val="160000"/>
              </a:lnSpc>
              <a:buFont typeface="Wingdings" panose="05000000000000000000" pitchFamily="2" charset="2"/>
              <a:buChar char="v"/>
            </a:pPr>
            <a:r>
              <a:rPr lang="en-US" b="1" dirty="0" smtClean="0">
                <a:latin typeface="Times New Roman" panose="02020603050405020304" pitchFamily="18" charset="0"/>
                <a:cs typeface="Times New Roman" panose="02020603050405020304" pitchFamily="18" charset="0"/>
              </a:rPr>
              <a:t>Room service trolley</a:t>
            </a:r>
            <a:r>
              <a:rPr lang="en-US" dirty="0" smtClean="0">
                <a:latin typeface="Times New Roman" panose="02020603050405020304" pitchFamily="18" charset="0"/>
                <a:cs typeface="Times New Roman" panose="02020603050405020304" pitchFamily="18" charset="0"/>
              </a:rPr>
              <a:t> </a:t>
            </a:r>
          </a:p>
          <a:p>
            <a:pPr marL="0" lvl="0" indent="0" algn="just">
              <a:lnSpc>
                <a:spcPct val="160000"/>
              </a:lnSpc>
              <a:buNone/>
            </a:pPr>
            <a:r>
              <a:rPr lang="en-US" dirty="0" smtClean="0">
                <a:latin typeface="Times New Roman" panose="02020603050405020304" pitchFamily="18" charset="0"/>
                <a:cs typeface="Times New Roman" panose="02020603050405020304" pitchFamily="18" charset="0"/>
              </a:rPr>
              <a:t>This trolley is known for its versatility. It is used for the service to guests in their rooms. The waiter sets up the metal and covers on the trolley and wheels it into the guest's room. This trolley may also be used as a dining table in the privacy of the guest's room. Beneath the trolley top, provision is made for mounting a hot case to keep the food warm.</a:t>
            </a:r>
          </a:p>
          <a:p>
            <a:pPr algn="just">
              <a:lnSpc>
                <a:spcPct val="160000"/>
              </a:lnSpc>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7530" y="1210615"/>
            <a:ext cx="5040424" cy="5040424"/>
          </a:xfrm>
        </p:spPr>
      </p:pic>
    </p:spTree>
    <p:extLst>
      <p:ext uri="{BB962C8B-B14F-4D97-AF65-F5344CB8AC3E}">
        <p14:creationId xmlns:p14="http://schemas.microsoft.com/office/powerpoint/2010/main" val="339113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701"/>
            <a:ext cx="10515600" cy="819730"/>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TROLLEYS</a:t>
            </a:r>
            <a:endParaRPr lang="en-US" sz="4000" dirty="0"/>
          </a:p>
        </p:txBody>
      </p:sp>
      <p:sp>
        <p:nvSpPr>
          <p:cNvPr id="3" name="Content Placeholder 2"/>
          <p:cNvSpPr>
            <a:spLocks noGrp="1"/>
          </p:cNvSpPr>
          <p:nvPr>
            <p:ph sz="half" idx="1"/>
          </p:nvPr>
        </p:nvSpPr>
        <p:spPr>
          <a:xfrm>
            <a:off x="838200" y="1210616"/>
            <a:ext cx="5181600" cy="4893970"/>
          </a:xfrm>
        </p:spPr>
        <p:txBody>
          <a:bodyPr>
            <a:normAutofit fontScale="62500" lnSpcReduction="20000"/>
          </a:bodyPr>
          <a:lstStyle/>
          <a:p>
            <a:pPr lvl="0" algn="just">
              <a:lnSpc>
                <a:spcPct val="17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Dessert trolley</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lvl="0" indent="0" algn="just">
              <a:lnSpc>
                <a:spcPct val="170000"/>
              </a:lnSpc>
              <a:buNone/>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trolley serves as a visual aid to selling desserts. Guests a more likely to order a dessert if they can see what is available, particularly if it is well presented. Some dessert trolley is refrigerated. Gateaux, jellies, tarts, pies, flans and </a:t>
            </a:r>
            <a:r>
              <a:rPr lang="en-US" dirty="0" err="1">
                <a:latin typeface="Times New Roman" panose="02020603050405020304" pitchFamily="18" charset="0"/>
                <a:cs typeface="Times New Roman" panose="02020603050405020304" pitchFamily="18" charset="0"/>
              </a:rPr>
              <a:t>souffls</a:t>
            </a:r>
            <a:r>
              <a:rPr lang="en-US" dirty="0">
                <a:latin typeface="Times New Roman" panose="02020603050405020304" pitchFamily="18" charset="0"/>
                <a:cs typeface="Times New Roman" panose="02020603050405020304" pitchFamily="18" charset="0"/>
              </a:rPr>
              <a:t> can be served from the dessert trolley, This trolley has several shelv5 and the bottom shell is reserved for plates, Cutlery, linen and other service </a:t>
            </a:r>
            <a:r>
              <a:rPr lang="en-US" dirty="0" err="1">
                <a:latin typeface="Times New Roman" panose="02020603050405020304" pitchFamily="18" charset="0"/>
                <a:cs typeface="Times New Roman" panose="02020603050405020304" pitchFamily="18" charset="0"/>
              </a:rPr>
              <a:t>equipments</a:t>
            </a:r>
            <a:r>
              <a:rPr lang="en-US" dirty="0">
                <a:latin typeface="Times New Roman" panose="02020603050405020304" pitchFamily="18" charset="0"/>
                <a:cs typeface="Times New Roman" panose="02020603050405020304" pitchFamily="18" charset="0"/>
              </a:rPr>
              <a:t>, A glass or transparent trolley top makes it easy 1or guests to select a des8ert of their choice.</a:t>
            </a:r>
          </a:p>
          <a:p>
            <a:pPr algn="just">
              <a:lnSpc>
                <a:spcPct val="170000"/>
              </a:lnSpc>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8109" y="1521261"/>
            <a:ext cx="5586211" cy="4189658"/>
          </a:xfrm>
        </p:spPr>
      </p:pic>
    </p:spTree>
    <p:extLst>
      <p:ext uri="{BB962C8B-B14F-4D97-AF65-F5344CB8AC3E}">
        <p14:creationId xmlns:p14="http://schemas.microsoft.com/office/powerpoint/2010/main" val="834991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701"/>
            <a:ext cx="10515600" cy="819730"/>
          </a:xfrm>
        </p:spPr>
        <p:txBody>
          <a:bodyPr>
            <a:normAutofit/>
          </a:bodyPr>
          <a:lstStyle/>
          <a:p>
            <a:pPr algn="ctr"/>
            <a:r>
              <a:rPr lang="en-US" sz="4000" b="1" dirty="0" smtClean="0">
                <a:latin typeface="Times New Roman" panose="02020603050405020304" pitchFamily="18" charset="0"/>
                <a:cs typeface="Times New Roman" panose="02020603050405020304" pitchFamily="18" charset="0"/>
              </a:rPr>
              <a:t>TROLLEYS</a:t>
            </a:r>
            <a:endParaRPr lang="en-US" sz="4000" dirty="0"/>
          </a:p>
        </p:txBody>
      </p:sp>
      <p:sp>
        <p:nvSpPr>
          <p:cNvPr id="3" name="Content Placeholder 2"/>
          <p:cNvSpPr>
            <a:spLocks noGrp="1"/>
          </p:cNvSpPr>
          <p:nvPr>
            <p:ph sz="half" idx="1"/>
          </p:nvPr>
        </p:nvSpPr>
        <p:spPr>
          <a:xfrm>
            <a:off x="838200" y="1210616"/>
            <a:ext cx="5181600" cy="4893970"/>
          </a:xfrm>
        </p:spPr>
        <p:txBody>
          <a:bodyPr>
            <a:normAutofit fontScale="62500" lnSpcReduction="20000"/>
          </a:bodyPr>
          <a:lstStyle/>
          <a:p>
            <a:pPr lvl="0" algn="just">
              <a:lnSpc>
                <a:spcPct val="17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Hors d'oeuvre trolley</a:t>
            </a:r>
            <a:r>
              <a:rPr lang="en-US" dirty="0">
                <a:latin typeface="Times New Roman" panose="02020603050405020304" pitchFamily="18" charset="0"/>
                <a:cs typeface="Times New Roman" panose="02020603050405020304" pitchFamily="18" charset="0"/>
              </a:rPr>
              <a:t> </a:t>
            </a:r>
          </a:p>
          <a:p>
            <a:pPr marL="0" indent="0" algn="just">
              <a:lnSpc>
                <a:spcPct val="170000"/>
              </a:lnSpc>
              <a:buNone/>
            </a:pPr>
            <a:r>
              <a:rPr lang="en-US" dirty="0">
                <a:latin typeface="Times New Roman" panose="02020603050405020304" pitchFamily="18" charset="0"/>
                <a:cs typeface="Times New Roman" panose="02020603050405020304" pitchFamily="18" charset="0"/>
              </a:rPr>
              <a:t>A hors d'oeuvre is the first course of a menu usually consisting o a selection of small items of egg, fish, meal, fruit, and vegetables in pungent dressings, This hors d'oeuvre trolley is used to carry variety of appetizers, This trolley is probably the least popular in India, as a majority of guests are not too keen on hors d'oeuvre as a starter They prefer soups instead, However, this trolley can be used to popularize the special dishes that are introduced in the restaurant from time to time. </a:t>
            </a:r>
          </a:p>
          <a:p>
            <a:pPr algn="just">
              <a:lnSpc>
                <a:spcPct val="170000"/>
              </a:lnSpc>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11130" y="1238249"/>
            <a:ext cx="4963945" cy="4963945"/>
          </a:xfrm>
        </p:spPr>
      </p:pic>
    </p:spTree>
    <p:extLst>
      <p:ext uri="{BB962C8B-B14F-4D97-AF65-F5344CB8AC3E}">
        <p14:creationId xmlns:p14="http://schemas.microsoft.com/office/powerpoint/2010/main" val="224308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70000"/>
              </a:lnSpc>
            </a:pPr>
            <a:r>
              <a:rPr lang="en-US" sz="4000" b="1" dirty="0" smtClean="0">
                <a:latin typeface="Times New Roman" panose="02020603050405020304" pitchFamily="18" charset="0"/>
                <a:cs typeface="Times New Roman" panose="02020603050405020304" pitchFamily="18" charset="0"/>
              </a:rPr>
              <a:t>LINEN</a:t>
            </a:r>
            <a:endParaRPr lang="en-US" sz="4000" dirty="0" smtClean="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lnSpc>
                <a:spcPct val="170000"/>
              </a:lnSpc>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Linens are fabric goods, such as tablecloth, napkins and slip cloth, Linen is a material made from the fibers of the flax plant, Originally, many, such as bed sheets and tablecloth, were made up of linen, Today, the term "linen" has come to be applied to all related products even though most are made of cotton, various synthetic materials, or blends. The main items of linen normally found in a restaurant are: tablecloths; slip cloths; buffet cloths; trolley and sideboard; and waiter's cloth or service cloths.</a:t>
            </a:r>
          </a:p>
          <a:p>
            <a:pPr algn="just">
              <a:lnSpc>
                <a:spcPct val="170000"/>
              </a:lnSpc>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14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22" y="171942"/>
            <a:ext cx="10515600" cy="703821"/>
          </a:xfrm>
        </p:spPr>
        <p:txBody>
          <a:bodyPr/>
          <a:lstStyle/>
          <a:p>
            <a:pPr lvl="0" algn="ctr"/>
            <a:r>
              <a:rPr lang="en-US" b="1" dirty="0" smtClean="0">
                <a:latin typeface="Times New Roman" panose="02020603050405020304" pitchFamily="18" charset="0"/>
                <a:cs typeface="Times New Roman" panose="02020603050405020304" pitchFamily="18" charset="0"/>
              </a:rPr>
              <a:t>LINEN - TABLE CLOTHS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580622" y="1030310"/>
            <a:ext cx="5181600" cy="5447763"/>
          </a:xfrm>
        </p:spPr>
        <p:txBody>
          <a:bodyPr>
            <a:normAutofit fontScale="77500" lnSpcReduction="20000"/>
          </a:bodyPr>
          <a:lstStyle/>
          <a:p>
            <a:pPr algn="just">
              <a:lnSpc>
                <a:spcPct val="160000"/>
              </a:lnSpc>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Table </a:t>
            </a:r>
            <a:r>
              <a:rPr lang="en-US" dirty="0">
                <a:latin typeface="Times New Roman" panose="02020603050405020304" pitchFamily="18" charset="0"/>
                <a:cs typeface="Times New Roman" panose="02020603050405020304" pitchFamily="18" charset="0"/>
              </a:rPr>
              <a:t>linens made from cotton or linen are not only more absorbent but also last longer, Egyptian cotton and Irish linen are considered the finest materials for table linens because of their long, durable fibers. White is the most popular color for table linens because it is considered formal. Table linens in off white or ivory are also acceptable, A damask (woven) or embroidered pattern is a perfectly acceptable cloth. </a:t>
            </a:r>
          </a:p>
          <a:p>
            <a:pPr marL="0" indent="0" algn="just">
              <a:lnSpc>
                <a:spcPct val="160000"/>
              </a:lnSpc>
              <a:buNone/>
            </a:pPr>
            <a:endParaRPr lang="en-US"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622550252"/>
              </p:ext>
            </p:extLst>
          </p:nvPr>
        </p:nvGraphicFramePr>
        <p:xfrm>
          <a:off x="6337355" y="1256137"/>
          <a:ext cx="5150600" cy="3740865"/>
        </p:xfrm>
        <a:graphic>
          <a:graphicData uri="http://schemas.openxmlformats.org/drawingml/2006/table">
            <a:tbl>
              <a:tblPr firstRow="1" firstCol="1" bandRow="1">
                <a:tableStyleId>{5C22544A-7EE6-4342-B048-85BDC9FD1C3A}</a:tableStyleId>
              </a:tblPr>
              <a:tblGrid>
                <a:gridCol w="1717348"/>
                <a:gridCol w="1717348"/>
                <a:gridCol w="1715904"/>
              </a:tblGrid>
              <a:tr h="748173">
                <a:tc>
                  <a:txBody>
                    <a:bodyPr/>
                    <a:lstStyle/>
                    <a:p>
                      <a:pPr marL="0" marR="0" algn="ctr">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Types of Tables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Size of Tables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Size of Cloth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8173">
                <a:tc rowSpan="2">
                  <a:txBody>
                    <a:bodyPr/>
                    <a:lstStyle/>
                    <a:p>
                      <a:pPr marL="0" marR="0" algn="just">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Square table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76 cm (2 ft 6 in)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137 cm 137 cm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8173">
                <a:tc vMerge="1">
                  <a:txBody>
                    <a:bodyPr/>
                    <a:lstStyle/>
                    <a:p>
                      <a:endParaRPr lang="en-US"/>
                    </a:p>
                  </a:txBody>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1 m (3ft) square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183 cm x 183 cm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8173">
                <a:tc>
                  <a:txBody>
                    <a:bodyPr/>
                    <a:lstStyle/>
                    <a:p>
                      <a:pPr marL="0" marR="0" algn="just">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Rectangular table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136x 76cm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183 x 224cm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8173">
                <a:tc>
                  <a:txBody>
                    <a:bodyPr/>
                    <a:lstStyle/>
                    <a:p>
                      <a:pPr marL="0" marR="0" algn="just">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Round table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72 cm in diameter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184 cm diameter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0971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7114" y="4005330"/>
            <a:ext cx="8784976" cy="3998736"/>
          </a:xfrm>
        </p:spPr>
        <p:txBody>
          <a:bodyPr>
            <a:noAutofit/>
          </a:bodyPr>
          <a:lstStyle/>
          <a:p>
            <a:pPr algn="l">
              <a:lnSpc>
                <a:spcPct val="150000"/>
              </a:lnSpc>
            </a:pPr>
            <a:r>
              <a:rPr lang="en-US" sz="2400" dirty="0">
                <a:latin typeface="Times New Roman" panose="02020603050405020304" pitchFamily="18" charset="0"/>
                <a:cs typeface="Times New Roman" panose="02020603050405020304" pitchFamily="18" charset="0"/>
              </a:rPr>
              <a:t>Name of the Faculty : </a:t>
            </a:r>
            <a:r>
              <a:rPr lang="en-US" sz="2400" dirty="0" err="1">
                <a:latin typeface="Times New Roman" panose="02020603050405020304" pitchFamily="18" charset="0"/>
                <a:cs typeface="Times New Roman" panose="02020603050405020304" pitchFamily="18" charset="0"/>
              </a:rPr>
              <a:t>Ms.S.Agalya</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Mobile Number        : 8428141101</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Designation              : </a:t>
            </a:r>
            <a:r>
              <a:rPr lang="en-US" sz="2400" dirty="0" err="1">
                <a:latin typeface="Times New Roman" panose="02020603050405020304" pitchFamily="18" charset="0"/>
                <a:cs typeface="Times New Roman" panose="02020603050405020304" pitchFamily="18" charset="0"/>
              </a:rPr>
              <a:t>Asst</a:t>
            </a:r>
            <a:r>
              <a:rPr lang="en-US" sz="2400" dirty="0">
                <a:latin typeface="Times New Roman" panose="02020603050405020304" pitchFamily="18" charset="0"/>
                <a:cs typeface="Times New Roman" panose="02020603050405020304" pitchFamily="18" charset="0"/>
              </a:rPr>
              <a:t> Professor</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Department              : Food Service Management and Dietetics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Programme 	         : </a:t>
            </a:r>
            <a:r>
              <a:rPr lang="en-US" sz="2400" dirty="0" smtClean="0">
                <a:latin typeface="Times New Roman" panose="02020603050405020304" pitchFamily="18" charset="0"/>
                <a:cs typeface="Times New Roman" panose="02020603050405020304" pitchFamily="18" charset="0"/>
              </a:rPr>
              <a:t>B.Sc., Nutrition and </a:t>
            </a:r>
            <a:r>
              <a:rPr lang="en-US" sz="2400" dirty="0">
                <a:latin typeface="Times New Roman" panose="02020603050405020304" pitchFamily="18" charset="0"/>
                <a:cs typeface="Times New Roman" panose="02020603050405020304" pitchFamily="18" charset="0"/>
              </a:rPr>
              <a:t>Dietetics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Batch                        : 2016-2017 Onwards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Semester                   : </a:t>
            </a:r>
            <a:r>
              <a:rPr lang="en-US" sz="2400" dirty="0" smtClean="0">
                <a:latin typeface="Times New Roman" panose="02020603050405020304" pitchFamily="18" charset="0"/>
                <a:cs typeface="Times New Roman" panose="02020603050405020304" pitchFamily="18" charset="0"/>
              </a:rPr>
              <a:t>VI</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Course 	          : Food </a:t>
            </a:r>
            <a:r>
              <a:rPr lang="en-US" sz="2400" dirty="0" smtClean="0">
                <a:latin typeface="Times New Roman" panose="02020603050405020304" pitchFamily="18" charset="0"/>
                <a:cs typeface="Times New Roman" panose="02020603050405020304" pitchFamily="18" charset="0"/>
              </a:rPr>
              <a:t>Service Management II</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Course Code             : </a:t>
            </a:r>
            <a:r>
              <a:rPr lang="en-US" sz="2400" dirty="0" smtClean="0">
                <a:latin typeface="Times New Roman" panose="02020603050405020304" pitchFamily="18" charset="0"/>
                <a:cs typeface="Times New Roman" panose="02020603050405020304" pitchFamily="18" charset="0"/>
              </a:rPr>
              <a:t>16SCCND9</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Unit                           : </a:t>
            </a:r>
            <a:r>
              <a:rPr lang="en-US" sz="2400" dirty="0" smtClean="0">
                <a:latin typeface="Times New Roman" panose="02020603050405020304" pitchFamily="18" charset="0"/>
                <a:cs typeface="Times New Roman" panose="02020603050405020304" pitchFamily="18" charset="0"/>
              </a:rPr>
              <a:t>IV</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Topic  Covered         : </a:t>
            </a:r>
            <a:r>
              <a:rPr lang="en-US" sz="2400" dirty="0" smtClean="0">
                <a:latin typeface="Times New Roman" panose="02020603050405020304" pitchFamily="18" charset="0"/>
                <a:cs typeface="Times New Roman" panose="02020603050405020304" pitchFamily="18" charset="0"/>
              </a:rPr>
              <a:t>Dining </a:t>
            </a:r>
            <a:r>
              <a:rPr lang="en-US" sz="2400" smtClean="0">
                <a:latin typeface="Times New Roman" panose="02020603050405020304" pitchFamily="18" charset="0"/>
                <a:cs typeface="Times New Roman" panose="02020603050405020304" pitchFamily="18" charset="0"/>
              </a:rPr>
              <a:t>Room Furnishings </a:t>
            </a:r>
            <a:r>
              <a:rPr lang="en-US" sz="2400" dirty="0"/>
              <a:t/>
            </a:r>
            <a:br>
              <a:rPr lang="en-US" sz="2400" dirty="0"/>
            </a:br>
            <a:r>
              <a:rPr lang="en-US" sz="2400" dirty="0"/>
              <a:t/>
            </a:r>
            <a:br>
              <a:rPr lang="en-US" sz="2400" dirty="0"/>
            </a:br>
            <a:r>
              <a:rPr lang="en-US" sz="2400" dirty="0"/>
              <a:t/>
            </a:r>
            <a:br>
              <a:rPr lang="en-US" sz="2400" dirty="0"/>
            </a:br>
            <a:endParaRPr lang="en-IN" sz="2400" dirty="0"/>
          </a:p>
        </p:txBody>
      </p:sp>
    </p:spTree>
    <p:extLst>
      <p:ext uri="{BB962C8B-B14F-4D97-AF65-F5344CB8AC3E}">
        <p14:creationId xmlns:p14="http://schemas.microsoft.com/office/powerpoint/2010/main" val="618017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9"/>
            <a:ext cx="10515600" cy="827803"/>
          </a:xfrm>
        </p:spPr>
        <p:txBody>
          <a:bodyPr>
            <a:normAutofit/>
          </a:bodyPr>
          <a:lstStyle/>
          <a:p>
            <a:pPr algn="ctr"/>
            <a:r>
              <a:rPr lang="en-US" sz="3600" b="1" dirty="0" smtClean="0">
                <a:latin typeface="Times New Roman" panose="02020603050405020304" pitchFamily="18" charset="0"/>
                <a:cs typeface="Times New Roman" panose="02020603050405020304" pitchFamily="18" charset="0"/>
              </a:rPr>
              <a:t>LINEN - SLIP CLOTHS OR NAPERONES</a:t>
            </a:r>
            <a:endParaRPr lang="en-US" sz="3600" dirty="0"/>
          </a:p>
        </p:txBody>
      </p:sp>
      <p:sp>
        <p:nvSpPr>
          <p:cNvPr id="3" name="Content Placeholder 2"/>
          <p:cNvSpPr>
            <a:spLocks noGrp="1"/>
          </p:cNvSpPr>
          <p:nvPr>
            <p:ph sz="half" idx="1"/>
          </p:nvPr>
        </p:nvSpPr>
        <p:spPr>
          <a:xfrm>
            <a:off x="735169" y="1297591"/>
            <a:ext cx="5181600" cy="4351338"/>
          </a:xfrm>
        </p:spPr>
        <p:txBody>
          <a:bodyPr>
            <a:normAutofit fontScale="77500" lnSpcReduction="20000"/>
          </a:bodyPr>
          <a:lstStyle/>
          <a:p>
            <a:pPr marL="0" indent="0" algn="just">
              <a:lnSpc>
                <a:spcPct val="200000"/>
              </a:lnSpc>
              <a:buNone/>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are designed to be laid over the tablecloth to protect it from spillage and give it a longer life. Using a slip cloth reduce the number of table cloths used and thus reduce the cost of inventory and laundry. Slip cloths may measure 1 meter square approximately. </a:t>
            </a:r>
          </a:p>
          <a:p>
            <a:pPr algn="just">
              <a:lnSpc>
                <a:spcPct val="200000"/>
              </a:lnSpc>
            </a:pP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36215" y="1168802"/>
            <a:ext cx="5116134" cy="5116134"/>
          </a:xfrm>
        </p:spPr>
      </p:pic>
    </p:spTree>
    <p:extLst>
      <p:ext uri="{BB962C8B-B14F-4D97-AF65-F5344CB8AC3E}">
        <p14:creationId xmlns:p14="http://schemas.microsoft.com/office/powerpoint/2010/main" val="1530120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581"/>
            <a:ext cx="10515600" cy="827803"/>
          </a:xfrm>
        </p:spPr>
        <p:txBody>
          <a:bodyPr>
            <a:noAutofit/>
          </a:bodyPr>
          <a:lstStyle/>
          <a:p>
            <a:pPr algn="ctr"/>
            <a:r>
              <a:rPr lang="en-US" sz="3600" b="1" dirty="0" smtClean="0">
                <a:latin typeface="Times New Roman" panose="02020603050405020304" pitchFamily="18" charset="0"/>
                <a:cs typeface="Times New Roman" panose="02020603050405020304" pitchFamily="18" charset="0"/>
              </a:rPr>
              <a:t>LINEN - NAPKINS OR SERVIETTES</a:t>
            </a:r>
            <a:r>
              <a:rPr lang="en-US" sz="3600" dirty="0" smtClean="0">
                <a:latin typeface="Times New Roman" panose="02020603050405020304" pitchFamily="18" charset="0"/>
                <a:cs typeface="Times New Roman" panose="02020603050405020304" pitchFamily="18" charset="0"/>
              </a:rPr>
              <a:t> </a:t>
            </a:r>
            <a:br>
              <a:rPr lang="en-US" sz="3600" dirty="0" smtClean="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283336" y="795315"/>
            <a:ext cx="5530403" cy="4351338"/>
          </a:xfrm>
        </p:spPr>
        <p:txBody>
          <a:bodyPr>
            <a:noAutofit/>
          </a:bodyPr>
          <a:lstStyle/>
          <a:p>
            <a:pPr algn="just">
              <a:lnSpc>
                <a:spcPct val="170000"/>
              </a:lnSpc>
            </a:pPr>
            <a:r>
              <a:rPr lang="en-US" sz="1600" dirty="0" smtClean="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napkin or serviette is a rectangular cloth or paper used at the table for wiping the mouth while eating. It is usually small and folded. Conventionally, outside the outermost fork. In a ambitious restaurant setting, it may be folded into elaborate shapes and displayed on the empty plate. A napkin may also be held together in a bundle (with cutlery) by a nap A napkin or serviette is a rectangular cloth or paper used at the table for kin ring. Alternatively, paper napkins may be contained with a napkin holder. </a:t>
            </a:r>
          </a:p>
          <a:p>
            <a:pPr algn="just">
              <a:lnSpc>
                <a:spcPct val="170000"/>
              </a:lnSpc>
            </a:pPr>
            <a:r>
              <a:rPr lang="en-US" sz="1600" dirty="0">
                <a:latin typeface="Times New Roman" panose="02020603050405020304" pitchFamily="18" charset="0"/>
                <a:cs typeface="Times New Roman" panose="02020603050405020304" pitchFamily="18" charset="0"/>
              </a:rPr>
              <a:t>Napkins may be of the same </a:t>
            </a:r>
            <a:r>
              <a:rPr lang="en-US" sz="1600" dirty="0" err="1">
                <a:latin typeface="Times New Roman" panose="02020603050405020304" pitchFamily="18" charset="0"/>
                <a:cs typeface="Times New Roman" panose="02020603050405020304" pitchFamily="18" charset="0"/>
              </a:rPr>
              <a:t>colour</a:t>
            </a:r>
            <a:r>
              <a:rPr lang="en-US" sz="1600" dirty="0">
                <a:latin typeface="Times New Roman" panose="02020603050405020304" pitchFamily="18" charset="0"/>
                <a:cs typeface="Times New Roman" panose="02020603050405020304" pitchFamily="18" charset="0"/>
              </a:rPr>
              <a:t> as table cloths, or in a </a:t>
            </a:r>
            <a:r>
              <a:rPr lang="en-US" sz="1600" dirty="0" err="1">
                <a:latin typeface="Times New Roman" panose="02020603050405020304" pitchFamily="18" charset="0"/>
                <a:cs typeface="Times New Roman" panose="02020603050405020304" pitchFamily="18" charset="0"/>
              </a:rPr>
              <a:t>colour</a:t>
            </a:r>
            <a:r>
              <a:rPr lang="en-US" sz="1600" dirty="0">
                <a:latin typeface="Times New Roman" panose="02020603050405020304" pitchFamily="18" charset="0"/>
                <a:cs typeface="Times New Roman" panose="02020603050405020304" pitchFamily="18" charset="0"/>
              </a:rPr>
              <a:t> that blends with the decor off the restaurant. Napkins should be spotlessly clean and well - pressed. The ideal size for a napkin is between 46 to Su cm </a:t>
            </a:r>
            <a:r>
              <a:rPr lang="en-US" sz="1600" dirty="0" err="1">
                <a:latin typeface="Times New Roman" panose="02020603050405020304" pitchFamily="18" charset="0"/>
                <a:cs typeface="Times New Roman" panose="02020603050405020304" pitchFamily="18" charset="0"/>
              </a:rPr>
              <a:t>sq</a:t>
            </a:r>
            <a:endParaRPr lang="en-US" sz="16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9075" y="994714"/>
            <a:ext cx="4957182" cy="5045477"/>
          </a:xfrm>
        </p:spPr>
      </p:pic>
    </p:spTree>
    <p:extLst>
      <p:ext uri="{BB962C8B-B14F-4D97-AF65-F5344CB8AC3E}">
        <p14:creationId xmlns:p14="http://schemas.microsoft.com/office/powerpoint/2010/main" val="3806792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360610"/>
            <a:ext cx="10515600" cy="927277"/>
          </a:xfrm>
        </p:spPr>
        <p:txBody>
          <a:bodyPr>
            <a:noAutofit/>
          </a:bodyPr>
          <a:lstStyle/>
          <a:p>
            <a:pPr lvl="0" algn="ctr">
              <a:lnSpc>
                <a:spcPct val="170000"/>
              </a:lnSpc>
            </a:pPr>
            <a:r>
              <a:rPr lang="en-US" sz="4000" b="1" dirty="0" smtClean="0">
                <a:latin typeface="Times New Roman" panose="02020603050405020304" pitchFamily="18" charset="0"/>
                <a:cs typeface="Times New Roman" panose="02020603050405020304" pitchFamily="18" charset="0"/>
              </a:rPr>
              <a:t>LINEN - BUFFET CLOTHS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For buffet table, the minimum size of the tablecloth required is 2m x 4m.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824" y="1519706"/>
            <a:ext cx="7760594" cy="5157989"/>
          </a:xfrm>
          <a:prstGeom prst="rect">
            <a:avLst/>
          </a:prstGeom>
        </p:spPr>
      </p:pic>
    </p:spTree>
    <p:extLst>
      <p:ext uri="{BB962C8B-B14F-4D97-AF65-F5344CB8AC3E}">
        <p14:creationId xmlns:p14="http://schemas.microsoft.com/office/powerpoint/2010/main" val="1419411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533" y="1315904"/>
            <a:ext cx="10515600" cy="665185"/>
          </a:xfrm>
        </p:spPr>
        <p:txBody>
          <a:bodyPr>
            <a:noAutofit/>
          </a:bodyPr>
          <a:lstStyle/>
          <a:p>
            <a:pPr lvl="0">
              <a:lnSpc>
                <a:spcPct val="170000"/>
              </a:lnSpc>
            </a:pPr>
            <a:r>
              <a:rPr lang="en-US" sz="20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LINEN -TROLLEY CLOTHS AND SIDEBOARD CLOTHS</a:t>
            </a: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These are usually made from tablecloths well-worn and not suitable use on tables, mended by the house keeping department and folded a sideboard or trolley. </a:t>
            </a:r>
            <a:br>
              <a:rPr lang="en-US" sz="2000"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a:t>
            </a:r>
            <a:br>
              <a:rPr lang="en-US" sz="2000" b="1" dirty="0" smtClean="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727" y="2421227"/>
            <a:ext cx="6185212" cy="4284373"/>
          </a:xfrm>
          <a:prstGeom prst="rect">
            <a:avLst/>
          </a:prstGeom>
        </p:spPr>
      </p:pic>
    </p:spTree>
    <p:extLst>
      <p:ext uri="{BB962C8B-B14F-4D97-AF65-F5344CB8AC3E}">
        <p14:creationId xmlns:p14="http://schemas.microsoft.com/office/powerpoint/2010/main" val="2037415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821"/>
            <a:ext cx="10515600" cy="665185"/>
          </a:xfrm>
        </p:spPr>
        <p:txBody>
          <a:bodyPr>
            <a:noAutofit/>
          </a:bodyPr>
          <a:lstStyle/>
          <a:p>
            <a:pPr algn="ctr">
              <a:lnSpc>
                <a:spcPct val="170000"/>
              </a:lnSpc>
              <a:buFont typeface="Wingdings" panose="05000000000000000000" pitchFamily="2" charset="2"/>
              <a:buChar char="v"/>
            </a:pP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LINEN - TEA AND GLASS CLOTHS 	</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567207" y="695460"/>
            <a:ext cx="11057586" cy="837126"/>
          </a:xfrm>
        </p:spPr>
        <p:txBody>
          <a:bodyPr>
            <a:noAutofit/>
          </a:bodyPr>
          <a:lstStyle/>
          <a:p>
            <a:pPr marL="0" indent="0" algn="just">
              <a:lnSpc>
                <a:spcPct val="170000"/>
              </a:lnSpc>
              <a:buNone/>
            </a:pPr>
            <a:r>
              <a:rPr lang="en-US" sz="2000" dirty="0" smtClean="0">
                <a:latin typeface="Times New Roman" panose="02020603050405020304" pitchFamily="18" charset="0"/>
                <a:cs typeface="Times New Roman" panose="02020603050405020304" pitchFamily="18" charset="0"/>
              </a:rPr>
              <a:t>These </a:t>
            </a:r>
            <a:r>
              <a:rPr lang="en-US" sz="2000" dirty="0">
                <a:latin typeface="Times New Roman" panose="02020603050405020304" pitchFamily="18" charset="0"/>
                <a:cs typeface="Times New Roman" panose="02020603050405020304" pitchFamily="18" charset="0"/>
              </a:rPr>
              <a:t>are used for drying items after washing. Tea cloths are u crockery and glass cloths for glassware. </a:t>
            </a:r>
          </a:p>
          <a:p>
            <a:pPr algn="just">
              <a:lnSpc>
                <a:spcPct val="170000"/>
              </a:lnSpc>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038" y="1532586"/>
            <a:ext cx="9213760" cy="5190419"/>
          </a:xfrm>
          <a:prstGeom prst="rect">
            <a:avLst/>
          </a:prstGeom>
        </p:spPr>
      </p:pic>
    </p:spTree>
    <p:extLst>
      <p:ext uri="{BB962C8B-B14F-4D97-AF65-F5344CB8AC3E}">
        <p14:creationId xmlns:p14="http://schemas.microsoft.com/office/powerpoint/2010/main" val="1929186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48" y="386367"/>
            <a:ext cx="10529552" cy="502276"/>
          </a:xfrm>
        </p:spPr>
        <p:txBody>
          <a:bodyPr>
            <a:noAutofit/>
          </a:bodyPr>
          <a:lstStyle/>
          <a:p>
            <a:pPr algn="ctr">
              <a:lnSpc>
                <a:spcPct val="170000"/>
              </a:lnSpc>
            </a:pP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LINEN - WAITER'S CLOTHS OR SERVICE CLOTHS </a:t>
            </a:r>
            <a:br>
              <a:rPr lang="en-US" sz="2800"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0761" y="624626"/>
            <a:ext cx="10903039" cy="1139780"/>
          </a:xfrm>
        </p:spPr>
        <p:txBody>
          <a:bodyPr>
            <a:noAutofit/>
          </a:bodyPr>
          <a:lstStyle/>
          <a:p>
            <a:pPr marL="0" indent="0" algn="just">
              <a:lnSpc>
                <a:spcPct val="170000"/>
              </a:lnSpc>
              <a:buNone/>
            </a:pPr>
            <a:r>
              <a:rPr lang="en-US" sz="1600" dirty="0" smtClean="0">
                <a:latin typeface="Times New Roman" panose="02020603050405020304" pitchFamily="18" charset="0"/>
                <a:cs typeface="Times New Roman" panose="02020603050405020304" pitchFamily="18" charset="0"/>
              </a:rPr>
              <a:t>A </a:t>
            </a:r>
            <a:r>
              <a:rPr lang="en-US" sz="1600" dirty="0">
                <a:latin typeface="Times New Roman" panose="02020603050405020304" pitchFamily="18" charset="0"/>
                <a:cs typeface="Times New Roman" panose="02020603050405020304" pitchFamily="18" charset="0"/>
              </a:rPr>
              <a:t>service cloth is very important part of equipment as well as being part of the food server's uniform. Service cloths are also u well as A service cloth is a very important part of service equipment a by every waiter as protection against heat and to keep uniform clean.</a:t>
            </a:r>
          </a:p>
          <a:p>
            <a:pPr algn="just">
              <a:lnSpc>
                <a:spcPct val="170000"/>
              </a:lnSpc>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657" y="2002665"/>
            <a:ext cx="5834130" cy="4369966"/>
          </a:xfrm>
          <a:prstGeom prst="rect">
            <a:avLst/>
          </a:prstGeom>
        </p:spPr>
      </p:pic>
    </p:spTree>
    <p:extLst>
      <p:ext uri="{BB962C8B-B14F-4D97-AF65-F5344CB8AC3E}">
        <p14:creationId xmlns:p14="http://schemas.microsoft.com/office/powerpoint/2010/main" val="21321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Autofit/>
          </a:bodyPr>
          <a:lstStyle/>
          <a:p>
            <a:pPr algn="ctr"/>
            <a:r>
              <a:rPr lang="en-US" sz="2800" b="1" dirty="0">
                <a:latin typeface="Times New Roman" panose="02020603050405020304" pitchFamily="18" charset="0"/>
                <a:cs typeface="Times New Roman" panose="02020603050405020304" pitchFamily="18" charset="0"/>
              </a:rPr>
              <a:t>DINING ROOM </a:t>
            </a:r>
            <a:r>
              <a:rPr lang="en-US" sz="2800" b="1" dirty="0" smtClean="0">
                <a:latin typeface="Times New Roman" panose="02020603050405020304" pitchFamily="18" charset="0"/>
                <a:cs typeface="Times New Roman" panose="02020603050405020304" pitchFamily="18" charset="0"/>
              </a:rPr>
              <a:t>FURNISHINGS</a:t>
            </a:r>
            <a:br>
              <a:rPr lang="en-US" sz="2800" b="1" dirty="0" smtClean="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Elegant and attractive service ware, </a:t>
            </a:r>
            <a:r>
              <a:rPr lang="en-US" sz="2800" dirty="0" err="1">
                <a:latin typeface="Times New Roman" panose="02020603050405020304" pitchFamily="18" charset="0"/>
                <a:cs typeface="Times New Roman" panose="02020603050405020304" pitchFamily="18" charset="0"/>
              </a:rPr>
              <a:t>colourful</a:t>
            </a:r>
            <a:r>
              <a:rPr lang="en-US" sz="2800" dirty="0">
                <a:latin typeface="Times New Roman" panose="02020603050405020304" pitchFamily="18" charset="0"/>
                <a:cs typeface="Times New Roman" panose="02020603050405020304" pitchFamily="18" charset="0"/>
              </a:rPr>
              <a:t> and clean dishes, quality plates and glass ware add to the decor of the food service facility.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p:txBody>
          <a:bodyPr>
            <a:no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Furniture</a:t>
            </a:r>
            <a:endParaRPr lang="en-US" sz="2400" dirty="0">
              <a:latin typeface="Times New Roman" panose="02020603050405020304" pitchFamily="18" charset="0"/>
              <a:cs typeface="Times New Roman" panose="02020603050405020304" pitchFamily="18" charset="0"/>
            </a:endParaRPr>
          </a:p>
          <a:p>
            <a:pPr marL="0" indent="0" algn="just">
              <a:lnSpc>
                <a:spcPct val="150000"/>
              </a:lnSpc>
              <a:buNone/>
            </a:pPr>
            <a:r>
              <a:rPr lang="en-US" sz="2400" dirty="0" smtClean="0">
                <a:latin typeface="Times New Roman" panose="02020603050405020304" pitchFamily="18" charset="0"/>
                <a:cs typeface="Times New Roman" panose="02020603050405020304" pitchFamily="18" charset="0"/>
              </a:rPr>
              <a:t>	Furniture </a:t>
            </a:r>
            <a:r>
              <a:rPr lang="en-US" sz="2400" dirty="0">
                <a:latin typeface="Times New Roman" panose="02020603050405020304" pitchFamily="18" charset="0"/>
                <a:cs typeface="Times New Roman" panose="02020603050405020304" pitchFamily="18" charset="0"/>
              </a:rPr>
              <a:t>should be chosen according to the needs of the establishment. The kind of operation carried out determines the specific needs of </a:t>
            </a:r>
            <a:r>
              <a:rPr lang="en-US" sz="2400" dirty="0" err="1">
                <a:latin typeface="Times New Roman" panose="02020603050405020304" pitchFamily="18" charset="0"/>
                <a:cs typeface="Times New Roman" panose="02020603050405020304" pitchFamily="18" charset="0"/>
              </a:rPr>
              <a:t>equipments</a:t>
            </a:r>
            <a:r>
              <a:rPr lang="en-US" sz="2400" dirty="0">
                <a:latin typeface="Times New Roman" panose="02020603050405020304" pitchFamily="18" charset="0"/>
                <a:cs typeface="Times New Roman" panose="02020603050405020304" pitchFamily="18" charset="0"/>
              </a:rPr>
              <a:t> used. Word remains to be the most commonly used material in dining room furniture. </a:t>
            </a:r>
            <a:r>
              <a:rPr lang="en-US" sz="2400" dirty="0" smtClean="0">
                <a:latin typeface="Times New Roman" panose="02020603050405020304" pitchFamily="18" charset="0"/>
                <a:cs typeface="Times New Roman" panose="02020603050405020304" pitchFamily="18" charset="0"/>
              </a:rPr>
              <a:t>But </a:t>
            </a:r>
            <a:r>
              <a:rPr lang="en-US" sz="2400" dirty="0">
                <a:latin typeface="Times New Roman" panose="02020603050405020304" pitchFamily="18" charset="0"/>
                <a:cs typeface="Times New Roman" panose="02020603050405020304" pitchFamily="18" charset="0"/>
              </a:rPr>
              <a:t>other metals like </a:t>
            </a:r>
            <a:r>
              <a:rPr lang="en-US" sz="2400" dirty="0" err="1">
                <a:latin typeface="Times New Roman" panose="02020603050405020304" pitchFamily="18" charset="0"/>
                <a:cs typeface="Times New Roman" panose="02020603050405020304" pitchFamily="18" charset="0"/>
              </a:rPr>
              <a:t>aluminium</a:t>
            </a:r>
            <a:r>
              <a:rPr lang="en-US" sz="2400" dirty="0">
                <a:latin typeface="Times New Roman" panose="02020603050405020304" pitchFamily="18" charset="0"/>
                <a:cs typeface="Times New Roman" panose="02020603050405020304" pitchFamily="18" charset="0"/>
              </a:rPr>
              <a:t>, aluminum plated steel or brass are also gradually being used because of their several advantageous factors such as being light weight, hard wearing, easily cleanable and reasonable cost. Plastics, fiberglass, and </a:t>
            </a:r>
            <a:r>
              <a:rPr lang="en-US" sz="2400" dirty="0" err="1">
                <a:latin typeface="Times New Roman" panose="02020603050405020304" pitchFamily="18" charset="0"/>
                <a:cs typeface="Times New Roman" panose="02020603050405020304" pitchFamily="18" charset="0"/>
              </a:rPr>
              <a:t>formica</a:t>
            </a:r>
            <a:r>
              <a:rPr lang="en-US" sz="2400" dirty="0">
                <a:latin typeface="Times New Roman" panose="02020603050405020304" pitchFamily="18" charset="0"/>
                <a:cs typeface="Times New Roman" panose="02020603050405020304" pitchFamily="18" charset="0"/>
              </a:rPr>
              <a:t> are also used extensively especially in bars, lounges and canteens etc. </a:t>
            </a: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51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698"/>
            <a:ext cx="10515600" cy="871247"/>
          </a:xfrm>
        </p:spPr>
        <p:txBody>
          <a:bodyPr>
            <a:noAutofit/>
          </a:bodyPr>
          <a:lstStyle/>
          <a:p>
            <a:pPr algn="ctr"/>
            <a:r>
              <a:rPr lang="en-US" sz="3600" b="1" dirty="0" smtClean="0">
                <a:latin typeface="Times New Roman" panose="02020603050405020304" pitchFamily="18" charset="0"/>
                <a:cs typeface="Times New Roman" panose="02020603050405020304" pitchFamily="18" charset="0"/>
              </a:rPr>
              <a:t>TABLE</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half" idx="1"/>
          </p:nvPr>
        </p:nvSpPr>
        <p:spPr>
          <a:xfrm>
            <a:off x="257578" y="633321"/>
            <a:ext cx="5762222" cy="5548538"/>
          </a:xfrm>
        </p:spPr>
        <p:txBody>
          <a:bodyPr>
            <a:noAutofit/>
          </a:bodyPr>
          <a:lstStyle/>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size and shape of tables depends entirely on the availability of space and the skin of service envisaged.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Normally </a:t>
            </a:r>
            <a:r>
              <a:rPr lang="en-US" sz="2000" dirty="0">
                <a:latin typeface="Times New Roman" panose="02020603050405020304" pitchFamily="18" charset="0"/>
                <a:cs typeface="Times New Roman" panose="02020603050405020304" pitchFamily="18" charset="0"/>
              </a:rPr>
              <a:t>three types of tables are used. They are round, rectangular and square. The height of the table irrespective of the shape should be 75cm from the floor level. The diameter of a round table to seat four people should be approximately 92cm. The size of a square table to seat two people should 76 cm </a:t>
            </a:r>
            <a:r>
              <a:rPr lang="en-US" sz="2000" dirty="0" err="1">
                <a:latin typeface="Times New Roman" panose="02020603050405020304" pitchFamily="18" charset="0"/>
                <a:cs typeface="Times New Roman" panose="02020603050405020304" pitchFamily="18" charset="0"/>
              </a:rPr>
              <a:t>sq</a:t>
            </a:r>
            <a:r>
              <a:rPr lang="en-US" sz="2000" dirty="0">
                <a:latin typeface="Times New Roman" panose="02020603050405020304" pitchFamily="18" charset="0"/>
                <a:cs typeface="Times New Roman" panose="02020603050405020304" pitchFamily="18" charset="0"/>
              </a:rPr>
              <a:t> and 92 cm squares to seat four people. The size of rectangular table to seat four people should be 137 cm x 76cm.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Commercial </a:t>
            </a:r>
            <a:r>
              <a:rPr lang="en-US" sz="2000" dirty="0">
                <a:latin typeface="Times New Roman" panose="02020603050405020304" pitchFamily="18" charset="0"/>
                <a:cs typeface="Times New Roman" panose="02020603050405020304" pitchFamily="18" charset="0"/>
              </a:rPr>
              <a:t>table top come in a variety of materials: wood, metal, stone, tile and melamine. Many restaurants table tops are available with edged finishes to prevent scuffs and dents.</a:t>
            </a:r>
          </a:p>
          <a:p>
            <a:r>
              <a:rPr lang="en-US" sz="2000" dirty="0">
                <a:latin typeface="Times New Roman" panose="02020603050405020304" pitchFamily="18" charset="0"/>
                <a:cs typeface="Times New Roman" panose="02020603050405020304" pitchFamily="18" charset="0"/>
              </a:rPr>
              <a:t>In some expensive tables, another table top is placed with the revolving facility, on top of which is placed where the guests can rotate revolving top and serve himself, if he chooses to. </a:t>
            </a: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746974"/>
            <a:ext cx="5181600" cy="5756856"/>
          </a:xfrm>
        </p:spPr>
      </p:pic>
    </p:spTree>
    <p:extLst>
      <p:ext uri="{BB962C8B-B14F-4D97-AF65-F5344CB8AC3E}">
        <p14:creationId xmlns:p14="http://schemas.microsoft.com/office/powerpoint/2010/main" val="138027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698"/>
            <a:ext cx="10515600" cy="871247"/>
          </a:xfrm>
        </p:spPr>
        <p:txBody>
          <a:bodyPr>
            <a:noAutofit/>
          </a:bodyPr>
          <a:lstStyle/>
          <a:p>
            <a:pPr algn="ctr"/>
            <a:r>
              <a:rPr lang="en-US" sz="3600" b="1" dirty="0" smtClean="0">
                <a:latin typeface="Times New Roman" panose="02020603050405020304" pitchFamily="18" charset="0"/>
                <a:cs typeface="Times New Roman" panose="02020603050405020304" pitchFamily="18" charset="0"/>
              </a:rPr>
              <a:t>TABLE</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half" idx="1"/>
          </p:nvPr>
        </p:nvSpPr>
        <p:spPr>
          <a:xfrm>
            <a:off x="257578" y="633321"/>
            <a:ext cx="5762222" cy="5548538"/>
          </a:xfrm>
        </p:spPr>
        <p:txBody>
          <a:bodyPr>
            <a:noAutofit/>
          </a:bodyPr>
          <a:lstStyle/>
          <a:p>
            <a:pPr lvl="0" algn="just">
              <a:lnSpc>
                <a:spcPct val="150000"/>
              </a:lnSpc>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Restaurant tables:</a:t>
            </a:r>
            <a:r>
              <a:rPr lang="en-US" sz="2000" dirty="0">
                <a:latin typeface="Times New Roman" panose="02020603050405020304" pitchFamily="18" charset="0"/>
                <a:cs typeface="Times New Roman" panose="02020603050405020304" pitchFamily="18" charset="0"/>
              </a:rPr>
              <a:t> Usually come in various sizes and shapes particularly round. Tables are covered with baize also called as </a:t>
            </a:r>
            <a:r>
              <a:rPr lang="en-US" sz="2000" dirty="0" err="1">
                <a:latin typeface="Times New Roman" panose="02020603050405020304" pitchFamily="18" charset="0"/>
                <a:cs typeface="Times New Roman" panose="02020603050405020304" pitchFamily="18" charset="0"/>
              </a:rPr>
              <a:t>moulton</a:t>
            </a:r>
            <a:r>
              <a:rPr lang="en-US" sz="2000" dirty="0">
                <a:latin typeface="Times New Roman" panose="02020603050405020304" pitchFamily="18" charset="0"/>
                <a:cs typeface="Times New Roman" panose="02020603050405020304" pitchFamily="18" charset="0"/>
              </a:rPr>
              <a:t> to deaden the sound of the service implements being placed on the table. Large tables can be provided with a carousel or rotating table at the </a:t>
            </a:r>
            <a:r>
              <a:rPr lang="en-US" sz="2000" dirty="0" err="1">
                <a:latin typeface="Times New Roman" panose="02020603050405020304" pitchFamily="18" charset="0"/>
                <a:cs typeface="Times New Roman" panose="02020603050405020304" pitchFamily="18" charset="0"/>
              </a:rPr>
              <a:t>centre</a:t>
            </a:r>
            <a:r>
              <a:rPr lang="en-US" sz="2000" dirty="0">
                <a:latin typeface="Times New Roman" panose="02020603050405020304" pitchFamily="18" charset="0"/>
                <a:cs typeface="Times New Roman" panose="02020603050405020304" pitchFamily="18" charset="0"/>
              </a:rPr>
              <a:t> of the round table, referred to as the - Lazy Suzan.</a:t>
            </a:r>
          </a:p>
          <a:p>
            <a:pPr lvl="0" algn="just">
              <a:lnSpc>
                <a:spcPct val="150000"/>
              </a:lnSpc>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Coffee shop tables</a:t>
            </a:r>
            <a:r>
              <a:rPr lang="en-US" sz="2000" dirty="0">
                <a:latin typeface="Times New Roman" panose="02020603050405020304" pitchFamily="18" charset="0"/>
                <a:cs typeface="Times New Roman" panose="02020603050405020304" pitchFamily="18" charset="0"/>
              </a:rPr>
              <a:t>: Usually square or rectangular in shape. They are more suitable for American style of service. Coffee shop tables do not have baize covering but have tabletops of wood, covered with glass or plastic. </a:t>
            </a:r>
          </a:p>
          <a:p>
            <a:pPr marL="0" lvl="0" indent="0" algn="just">
              <a:lnSpc>
                <a:spcPct val="150000"/>
              </a:lnSpc>
              <a:buNone/>
            </a:pPr>
            <a:endParaRPr lang="en-US"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0676" b="9233"/>
          <a:stretch/>
        </p:blipFill>
        <p:spPr>
          <a:xfrm>
            <a:off x="6922989" y="4005330"/>
            <a:ext cx="4683618" cy="2704563"/>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174" y="791960"/>
            <a:ext cx="5339248" cy="2833442"/>
          </a:xfrm>
          <a:prstGeom prst="rect">
            <a:avLst/>
          </a:prstGeom>
        </p:spPr>
      </p:pic>
    </p:spTree>
    <p:extLst>
      <p:ext uri="{BB962C8B-B14F-4D97-AF65-F5344CB8AC3E}">
        <p14:creationId xmlns:p14="http://schemas.microsoft.com/office/powerpoint/2010/main" val="251316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9367"/>
            <a:ext cx="10515600" cy="587913"/>
          </a:xfrm>
        </p:spPr>
        <p:txBody>
          <a:bodyPr>
            <a:noAutofit/>
          </a:bodyPr>
          <a:lstStyle/>
          <a:p>
            <a:pPr algn="ctr"/>
            <a:r>
              <a:rPr lang="en-US" sz="3600" b="1" dirty="0" smtClean="0">
                <a:latin typeface="Times New Roman" panose="02020603050405020304" pitchFamily="18" charset="0"/>
                <a:cs typeface="Times New Roman" panose="02020603050405020304" pitchFamily="18" charset="0"/>
              </a:rPr>
              <a:t>FURNITURE - TABLE</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half" idx="1"/>
          </p:nvPr>
        </p:nvSpPr>
        <p:spPr>
          <a:xfrm>
            <a:off x="231820" y="878019"/>
            <a:ext cx="5762222" cy="5548538"/>
          </a:xfrm>
        </p:spPr>
        <p:txBody>
          <a:bodyPr>
            <a:noAutofit/>
          </a:bodyPr>
          <a:lstStyle/>
          <a:p>
            <a:pPr lvl="0" algn="just">
              <a:lnSpc>
                <a:spcPct val="150000"/>
              </a:lnSpc>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Banquet </a:t>
            </a:r>
            <a:r>
              <a:rPr lang="en-US" sz="2000" b="1" dirty="0">
                <a:latin typeface="Times New Roman" panose="02020603050405020304" pitchFamily="18" charset="0"/>
                <a:cs typeface="Times New Roman" panose="02020603050405020304" pitchFamily="18" charset="0"/>
              </a:rPr>
              <a:t>tables:</a:t>
            </a:r>
            <a:r>
              <a:rPr lang="en-US" sz="2000" dirty="0">
                <a:latin typeface="Times New Roman" panose="02020603050405020304" pitchFamily="18" charset="0"/>
                <a:cs typeface="Times New Roman" panose="02020603050405020304" pitchFamily="18" charset="0"/>
              </a:rPr>
              <a:t> These tables are collapsible and can be stacked that they can be easily shifted and stored when not in use.</a:t>
            </a:r>
          </a:p>
          <a:p>
            <a:pPr algn="just">
              <a:lnSpc>
                <a:spcPct val="150000"/>
              </a:lnSpc>
              <a:buFont typeface="Wingdings" panose="05000000000000000000" pitchFamily="2" charset="2"/>
              <a:buChar char="v"/>
            </a:pPr>
            <a:endParaRPr lang="en-US" sz="2000" b="1"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v"/>
            </a:pPr>
            <a:endParaRPr lang="en-US" sz="2000" b="1"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Garden </a:t>
            </a:r>
            <a:r>
              <a:rPr lang="en-US" sz="2000" b="1" dirty="0">
                <a:latin typeface="Times New Roman" panose="02020603050405020304" pitchFamily="18" charset="0"/>
                <a:cs typeface="Times New Roman" panose="02020603050405020304" pitchFamily="18" charset="0"/>
              </a:rPr>
              <a:t>or pool side tables:</a:t>
            </a:r>
            <a:r>
              <a:rPr lang="en-US" sz="2000" dirty="0">
                <a:latin typeface="Times New Roman" panose="02020603050405020304" pitchFamily="18" charset="0"/>
                <a:cs typeface="Times New Roman" panose="02020603050405020304" pitchFamily="18" charset="0"/>
              </a:rPr>
              <a:t> These are generally left out in the open during the day by the garden or the swimming pool. And therefore are made of strong all weather impervious materials. </a:t>
            </a:r>
            <a:endParaRPr lang="en-US" sz="20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0212" y="723664"/>
            <a:ext cx="5101370" cy="313224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412" y="3742440"/>
            <a:ext cx="4720970" cy="2925114"/>
          </a:xfrm>
          <a:prstGeom prst="rect">
            <a:avLst/>
          </a:prstGeom>
        </p:spPr>
      </p:pic>
    </p:spTree>
    <p:extLst>
      <p:ext uri="{BB962C8B-B14F-4D97-AF65-F5344CB8AC3E}">
        <p14:creationId xmlns:p14="http://schemas.microsoft.com/office/powerpoint/2010/main" val="55090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55" y="225289"/>
            <a:ext cx="10515600" cy="871247"/>
          </a:xfrm>
        </p:spPr>
        <p:txBody>
          <a:bodyPr>
            <a:noAutofit/>
          </a:bodyPr>
          <a:lstStyle/>
          <a:p>
            <a:pPr algn="ctr"/>
            <a:r>
              <a:rPr lang="en-US" sz="3600" b="1" dirty="0" smtClean="0">
                <a:latin typeface="Times New Roman" panose="02020603050405020304" pitchFamily="18" charset="0"/>
                <a:cs typeface="Times New Roman" panose="02020603050405020304" pitchFamily="18" charset="0"/>
              </a:rPr>
              <a:t>TABLE</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half" idx="1"/>
          </p:nvPr>
        </p:nvSpPr>
        <p:spPr>
          <a:xfrm>
            <a:off x="257578" y="864012"/>
            <a:ext cx="5396247" cy="5548538"/>
          </a:xfrm>
        </p:spPr>
        <p:txBody>
          <a:bodyPr>
            <a:noAutofit/>
          </a:bodyPr>
          <a:lstStyle/>
          <a:p>
            <a:pPr lvl="0">
              <a:lnSpc>
                <a:spcPct val="150000"/>
              </a:lnSpc>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Lounge tables:</a:t>
            </a:r>
            <a:r>
              <a:rPr lang="en-US" sz="2000" dirty="0">
                <a:latin typeface="Times New Roman" panose="02020603050405020304" pitchFamily="18" charset="0"/>
                <a:cs typeface="Times New Roman" panose="02020603050405020304" pitchFamily="18" charset="0"/>
              </a:rPr>
              <a:t> These tables are low, usually 1 foot 7 inches. They, come in various shapes and may have table tops of wood, glass or patent plastic.</a:t>
            </a:r>
          </a:p>
          <a:p>
            <a:pPr lvl="0">
              <a:lnSpc>
                <a:spcPct val="150000"/>
              </a:lnSpc>
              <a:buFont typeface="Wingdings" panose="05000000000000000000" pitchFamily="2" charset="2"/>
              <a:buChar char="v"/>
            </a:pPr>
            <a:endParaRPr lang="en-US" sz="2000" b="1" dirty="0" smtClean="0">
              <a:latin typeface="Times New Roman" panose="02020603050405020304" pitchFamily="18" charset="0"/>
              <a:cs typeface="Times New Roman" panose="02020603050405020304" pitchFamily="18" charset="0"/>
            </a:endParaRPr>
          </a:p>
          <a:p>
            <a:pPr marL="0" lvl="0" indent="0">
              <a:lnSpc>
                <a:spcPct val="150000"/>
              </a:lnSpc>
              <a:buNone/>
            </a:pPr>
            <a:endParaRPr lang="en-US" sz="2000" b="1" dirty="0" smtClean="0">
              <a:latin typeface="Times New Roman" panose="02020603050405020304" pitchFamily="18" charset="0"/>
              <a:cs typeface="Times New Roman" panose="02020603050405020304" pitchFamily="18" charset="0"/>
            </a:endParaRPr>
          </a:p>
          <a:p>
            <a:pPr lvl="0">
              <a:lnSpc>
                <a:spcPct val="150000"/>
              </a:lnSpc>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Counter </a:t>
            </a:r>
            <a:r>
              <a:rPr lang="en-US" sz="2000" b="1" dirty="0">
                <a:latin typeface="Times New Roman" panose="02020603050405020304" pitchFamily="18" charset="0"/>
                <a:cs typeface="Times New Roman" panose="02020603050405020304" pitchFamily="18" charset="0"/>
              </a:rPr>
              <a:t>table:</a:t>
            </a:r>
            <a:r>
              <a:rPr lang="en-US" sz="2000" dirty="0">
                <a:latin typeface="Times New Roman" panose="02020603050405020304" pitchFamily="18" charset="0"/>
                <a:cs typeface="Times New Roman" panose="02020603050405020304" pitchFamily="18" charset="0"/>
              </a:rPr>
              <a:t> Most fast food restaurants use counter tables to serve food across the table top. They are generally 105 </a:t>
            </a:r>
            <a:r>
              <a:rPr lang="en-US" sz="2000" dirty="0" err="1">
                <a:latin typeface="Times New Roman" panose="02020603050405020304" pitchFamily="18" charset="0"/>
                <a:cs typeface="Times New Roman" panose="02020603050405020304" pitchFamily="18" charset="0"/>
              </a:rPr>
              <a:t>cms</a:t>
            </a:r>
            <a:r>
              <a:rPr lang="en-US" sz="2000" dirty="0">
                <a:latin typeface="Times New Roman" panose="02020603050405020304" pitchFamily="18" charset="0"/>
                <a:cs typeface="Times New Roman" panose="02020603050405020304" pitchFamily="18" charset="0"/>
              </a:rPr>
              <a:t> high and guests may be seated across on stools around 75 </a:t>
            </a:r>
            <a:r>
              <a:rPr lang="en-US" sz="2000" dirty="0" err="1">
                <a:latin typeface="Times New Roman" panose="02020603050405020304" pitchFamily="18" charset="0"/>
                <a:cs typeface="Times New Roman" panose="02020603050405020304" pitchFamily="18" charset="0"/>
              </a:rPr>
              <a:t>cms</a:t>
            </a:r>
            <a:r>
              <a:rPr lang="en-US" sz="2000" dirty="0">
                <a:latin typeface="Times New Roman" panose="02020603050405020304" pitchFamily="18" charset="0"/>
                <a:cs typeface="Times New Roman" panose="02020603050405020304" pitchFamily="18" charset="0"/>
              </a:rPr>
              <a:t> high. </a:t>
            </a:r>
          </a:p>
          <a:p>
            <a:pPr>
              <a:lnSpc>
                <a:spcPct val="150000"/>
              </a:lnSpc>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5998" y="864012"/>
            <a:ext cx="5181600" cy="2890742"/>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5142" y="4118932"/>
            <a:ext cx="4503313" cy="2739068"/>
          </a:xfrm>
          <a:prstGeom prst="rect">
            <a:avLst/>
          </a:prstGeom>
        </p:spPr>
      </p:pic>
    </p:spTree>
    <p:extLst>
      <p:ext uri="{BB962C8B-B14F-4D97-AF65-F5344CB8AC3E}">
        <p14:creationId xmlns:p14="http://schemas.microsoft.com/office/powerpoint/2010/main" val="3826659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8388"/>
            <a:ext cx="10515600" cy="871247"/>
          </a:xfrm>
        </p:spPr>
        <p:txBody>
          <a:bodyPr>
            <a:noAutofit/>
          </a:bodyPr>
          <a:lstStyle/>
          <a:p>
            <a:pPr algn="ctr"/>
            <a:r>
              <a:rPr lang="en-US" sz="3600" b="1" dirty="0" smtClean="0">
                <a:latin typeface="Times New Roman" panose="02020603050405020304" pitchFamily="18" charset="0"/>
                <a:cs typeface="Times New Roman" panose="02020603050405020304" pitchFamily="18" charset="0"/>
              </a:rPr>
              <a:t>FURNITURE - TABLE</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sz="half" idx="1"/>
          </p:nvPr>
        </p:nvSpPr>
        <p:spPr>
          <a:xfrm>
            <a:off x="244700" y="1227025"/>
            <a:ext cx="5396247" cy="5548538"/>
          </a:xfrm>
        </p:spPr>
        <p:txBody>
          <a:bodyPr>
            <a:noAutofit/>
          </a:bodyPr>
          <a:lstStyle/>
          <a:p>
            <a:pPr lvl="0">
              <a:lnSpc>
                <a:spcPct val="150000"/>
              </a:lnSpc>
              <a:buFont typeface="Wingdings" panose="05000000000000000000" pitchFamily="2" charset="2"/>
              <a:buChar char="v"/>
            </a:pPr>
            <a:r>
              <a:rPr lang="en-US" sz="2000" b="1" dirty="0" smtClean="0">
                <a:latin typeface="Times New Roman" panose="02020603050405020304" pitchFamily="18" charset="0"/>
                <a:cs typeface="Times New Roman" panose="02020603050405020304" pitchFamily="18" charset="0"/>
              </a:rPr>
              <a:t>Hostess desk:</a:t>
            </a:r>
            <a:r>
              <a:rPr lang="en-US" sz="2000" dirty="0" smtClean="0">
                <a:latin typeface="Times New Roman" panose="02020603050405020304" pitchFamily="18" charset="0"/>
                <a:cs typeface="Times New Roman" panose="02020603050405020304" pitchFamily="18" charset="0"/>
              </a:rPr>
              <a:t> It is a high desk usually made of fine wood at the entrance of the restaurant for the hostess to stand and receive the guests. </a:t>
            </a:r>
          </a:p>
          <a:p>
            <a:pPr>
              <a:lnSpc>
                <a:spcPct val="150000"/>
              </a:lnSpc>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0" y="1299635"/>
            <a:ext cx="5181600" cy="4418585"/>
          </a:xfrm>
        </p:spPr>
      </p:pic>
    </p:spTree>
    <p:extLst>
      <p:ext uri="{BB962C8B-B14F-4D97-AF65-F5344CB8AC3E}">
        <p14:creationId xmlns:p14="http://schemas.microsoft.com/office/powerpoint/2010/main" val="84089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latin typeface="Times New Roman" panose="02020603050405020304" pitchFamily="18" charset="0"/>
                <a:cs typeface="Times New Roman" panose="02020603050405020304" pitchFamily="18" charset="0"/>
              </a:rPr>
              <a:t>CHAIRS</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p:txBody>
          <a:bodyPr>
            <a:noAutofit/>
          </a:bodyPr>
          <a:lstStyle/>
          <a:p>
            <a:pPr lvl="0" algn="just">
              <a:lnSpc>
                <a:spcPct val="150000"/>
              </a:lnSpc>
            </a:pPr>
            <a:r>
              <a:rPr lang="en-US" sz="2000" b="1" dirty="0">
                <a:latin typeface="Times New Roman" panose="02020603050405020304" pitchFamily="18" charset="0"/>
                <a:cs typeface="Times New Roman" panose="02020603050405020304" pitchFamily="18" charset="0"/>
              </a:rPr>
              <a:t>Chairs:</a:t>
            </a:r>
            <a:r>
              <a:rPr lang="en-US" sz="2000" dirty="0">
                <a:latin typeface="Times New Roman" panose="02020603050405020304" pitchFamily="18" charset="0"/>
                <a:cs typeface="Times New Roman" panose="02020603050405020304" pitchFamily="18" charset="0"/>
              </a:rPr>
              <a:t> Chairs are available in various shapes, </a:t>
            </a:r>
            <a:r>
              <a:rPr lang="en-US" sz="2000" dirty="0" err="1">
                <a:latin typeface="Times New Roman" panose="02020603050405020304" pitchFamily="18" charset="0"/>
                <a:cs typeface="Times New Roman" panose="02020603050405020304" pitchFamily="18" charset="0"/>
              </a:rPr>
              <a:t>colour</a:t>
            </a:r>
            <a:r>
              <a:rPr lang="en-US" sz="2000" dirty="0">
                <a:latin typeface="Times New Roman" panose="02020603050405020304" pitchFamily="18" charset="0"/>
                <a:cs typeface="Times New Roman" panose="02020603050405020304" pitchFamily="18" charset="0"/>
              </a:rPr>
              <a:t> and sizes to suit all occasions. Because of the wide range of style, chairs come in varied height and width. However the dimension of chairs should be relative to help dimensions. The average height of the chair should be 92cm. </a:t>
            </a:r>
            <a:endParaRPr lang="en-US" sz="2000" dirty="0" smtClean="0">
              <a:latin typeface="Times New Roman" panose="02020603050405020304" pitchFamily="18" charset="0"/>
              <a:cs typeface="Times New Roman" panose="02020603050405020304" pitchFamily="18" charset="0"/>
            </a:endParaRPr>
          </a:p>
          <a:p>
            <a:pPr lvl="0" algn="just">
              <a:lnSpc>
                <a:spcPct val="15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seat should be 46cm from the floor and 23cm from the top of the table. This would enable guests to sit and eat comfortably, without their legs touching the underside of the table. Some designs of chairs used are: </a:t>
            </a:r>
          </a:p>
          <a:p>
            <a:pPr algn="just">
              <a:lnSpc>
                <a:spcPct val="150000"/>
              </a:lnSpc>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5065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1822</Words>
  <Application>Microsoft Office PowerPoint</Application>
  <PresentationFormat>Widescreen</PresentationFormat>
  <Paragraphs>103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Office Theme</vt:lpstr>
      <vt:lpstr>PowerPoint Presentation</vt:lpstr>
      <vt:lpstr>Name of the Faculty : Ms.S.Agalya Mobile Number        : 8428141101 Designation              : Asst Professor Department              : Food Service Management and Dietetics Programme           : B.Sc., Nutrition and Dietetics Batch                        : 2016-2017 Onwards          Semester                   : VI Course            : Food Service Management II Course Code             : 16SCCND9 Unit                           : IV Topic  Covered         : Dining Room Furnishings    </vt:lpstr>
      <vt:lpstr>DINING ROOM FURNISHINGS  Elegant and attractive service ware, colourful and clean dishes, quality plates and glass ware add to the decor of the food service facility.  </vt:lpstr>
      <vt:lpstr>TABLE </vt:lpstr>
      <vt:lpstr>TABLE </vt:lpstr>
      <vt:lpstr>FURNITURE - TABLE </vt:lpstr>
      <vt:lpstr>TABLE </vt:lpstr>
      <vt:lpstr>FURNITURE - TABLE </vt:lpstr>
      <vt:lpstr>CHAIRS </vt:lpstr>
      <vt:lpstr>CHAIRS </vt:lpstr>
      <vt:lpstr>CHAIRS </vt:lpstr>
      <vt:lpstr>CHAIRS </vt:lpstr>
      <vt:lpstr>SIDE STATION / DUMMY WAITER </vt:lpstr>
      <vt:lpstr>TROLLEYS</vt:lpstr>
      <vt:lpstr>TROLLEYS</vt:lpstr>
      <vt:lpstr>TROLLEYS</vt:lpstr>
      <vt:lpstr>TROLLEYS</vt:lpstr>
      <vt:lpstr>LINEN</vt:lpstr>
      <vt:lpstr>LINEN - TABLE CLOTHS </vt:lpstr>
      <vt:lpstr>LINEN - SLIP CLOTHS OR NAPERONES</vt:lpstr>
      <vt:lpstr>LINEN - NAPKINS OR SERVIETTES  </vt:lpstr>
      <vt:lpstr>LINEN - BUFFET CLOTHS  For buffet table, the minimum size of the tablecloth required is 2m x 4m.   </vt:lpstr>
      <vt:lpstr>                         LINEN -TROLLEY CLOTHS AND SIDEBOARD CLOTHS These are usually made from tablecloths well-worn and not suitable use on tables, mended by the house keeping department and folded a sideboard or trolley.    </vt:lpstr>
      <vt:lpstr>  LINEN - TEA AND GLASS CLOTHS      </vt:lpstr>
      <vt:lpstr>  LINEN - WAITER'S CLOTHS OR SERVICE CLOTHS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Agalya</dc:creator>
  <cp:lastModifiedBy>Agalya</cp:lastModifiedBy>
  <cp:revision>57</cp:revision>
  <dcterms:created xsi:type="dcterms:W3CDTF">2020-05-14T10:14:37Z</dcterms:created>
  <dcterms:modified xsi:type="dcterms:W3CDTF">2020-05-14T15:01:03Z</dcterms:modified>
</cp:coreProperties>
</file>